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48" r:id="rId1"/>
  </p:sldMasterIdLst>
  <p:notesMasterIdLst>
    <p:notesMasterId r:id="rId19"/>
  </p:notesMasterIdLst>
  <p:sldIdLst>
    <p:sldId id="256" r:id="rId2"/>
    <p:sldId id="263" r:id="rId3"/>
    <p:sldId id="273" r:id="rId4"/>
    <p:sldId id="274" r:id="rId5"/>
    <p:sldId id="275" r:id="rId6"/>
    <p:sldId id="264" r:id="rId7"/>
    <p:sldId id="265" r:id="rId8"/>
    <p:sldId id="266" r:id="rId9"/>
    <p:sldId id="267" r:id="rId10"/>
    <p:sldId id="268" r:id="rId11"/>
    <p:sldId id="269" r:id="rId12"/>
    <p:sldId id="276" r:id="rId13"/>
    <p:sldId id="270" r:id="rId14"/>
    <p:sldId id="271" r:id="rId15"/>
    <p:sldId id="272" r:id="rId16"/>
    <p:sldId id="277" r:id="rId17"/>
    <p:sldId id="25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4" d="100"/>
          <a:sy n="84" d="100"/>
        </p:scale>
        <p:origin x="-1674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A64BE-CACF-4CEE-A925-28596A754FAC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16527-64FD-4ADC-8819-9BFA1E8A93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5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-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jcomm.info/index.php?option=com_oe&amp;task=viewDocumentRecord&amp;docID=16012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ceanbestpractices.net/" TargetMode="External"/><Relationship Id="rId2" Type="http://schemas.openxmlformats.org/officeDocument/2006/relationships/hyperlink" Target="http://www.oceandatastandards.org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dbc.noaa.gov/" TargetMode="External"/><Relationship Id="rId3" Type="http://schemas.openxmlformats.org/officeDocument/2006/relationships/hyperlink" Target="http://www.gosud.org/" TargetMode="External"/><Relationship Id="rId7" Type="http://schemas.openxmlformats.org/officeDocument/2006/relationships/hyperlink" Target="http://www.aoml.noaa.gov/phod/dac/dacdata.php" TargetMode="External"/><Relationship Id="rId2" Type="http://schemas.openxmlformats.org/officeDocument/2006/relationships/hyperlink" Target="http://www.nodc.noaa.gov/GTSPP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eds-sdmm.dfo-mpo.gc.ca/isdm-gdsi/drib-bder/index-eng.htm" TargetMode="External"/><Relationship Id="rId5" Type="http://schemas.openxmlformats.org/officeDocument/2006/relationships/hyperlink" Target="http://www.argo.ucsd.edu/Argo_data_and.html" TargetMode="External"/><Relationship Id="rId4" Type="http://schemas.openxmlformats.org/officeDocument/2006/relationships/hyperlink" Target="http://samos.coaps.fsu.edu/html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tp://ftp.ifremer.fr/ifremer/oceansites/" TargetMode="External"/><Relationship Id="rId13" Type="http://schemas.openxmlformats.org/officeDocument/2006/relationships/hyperlink" Target="http://www.gloss-sealevel.org/data/" TargetMode="External"/><Relationship Id="rId3" Type="http://schemas.openxmlformats.org/officeDocument/2006/relationships/hyperlink" Target="http://www.jamstec.go.jp/jamstec/TRITON/real_time/" TargetMode="External"/><Relationship Id="rId7" Type="http://schemas.openxmlformats.org/officeDocument/2006/relationships/hyperlink" Target="http://www.oceansites.org/" TargetMode="External"/><Relationship Id="rId12" Type="http://schemas.openxmlformats.org/officeDocument/2006/relationships/hyperlink" Target="http://icoads.noaa.gov/" TargetMode="External"/><Relationship Id="rId2" Type="http://schemas.openxmlformats.org/officeDocument/2006/relationships/hyperlink" Target="http://www.pmel.noaa.gov/tao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tic.ioc-unesco.org/index.php" TargetMode="External"/><Relationship Id="rId11" Type="http://schemas.openxmlformats.org/officeDocument/2006/relationships/hyperlink" Target="http://www.dwd.de/DE/leistungen/gcc/gcc.html" TargetMode="External"/><Relationship Id="rId5" Type="http://schemas.openxmlformats.org/officeDocument/2006/relationships/hyperlink" Target="http://www.pmel.noaa.gov/tao/rama/" TargetMode="External"/><Relationship Id="rId15" Type="http://schemas.openxmlformats.org/officeDocument/2006/relationships/hyperlink" Target="https://www.ghrsst.org/" TargetMode="External"/><Relationship Id="rId10" Type="http://schemas.openxmlformats.org/officeDocument/2006/relationships/hyperlink" Target="http://www.metoffice.gov.uk/public/weather/marine-observations/#?tab=marineObsMap" TargetMode="External"/><Relationship Id="rId4" Type="http://schemas.openxmlformats.org/officeDocument/2006/relationships/hyperlink" Target="http://www.pmel.noaa.gov/pirata/" TargetMode="External"/><Relationship Id="rId9" Type="http://schemas.openxmlformats.org/officeDocument/2006/relationships/hyperlink" Target="ftp://data.ndbc.noaa.gov/data/oceansites" TargetMode="External"/><Relationship Id="rId14" Type="http://schemas.openxmlformats.org/officeDocument/2006/relationships/hyperlink" Target="http://www.ego-network.org/dokuwiki/doku.ph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comm.info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69494" y="1521107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rgbClr val="000090"/>
                </a:solidFill>
              </a:rPr>
              <a:t>WMO Workshop on Information Management</a:t>
            </a:r>
          </a:p>
          <a:p>
            <a:r>
              <a:rPr lang="en-US" sz="2400" i="1" dirty="0" smtClean="0">
                <a:solidFill>
                  <a:srgbClr val="000090"/>
                </a:solidFill>
              </a:rPr>
              <a:t>(Geneva, 2-4 October 2017)</a:t>
            </a:r>
          </a:p>
          <a:p>
            <a:endParaRPr lang="en-US" sz="3200" dirty="0" smtClean="0">
              <a:solidFill>
                <a:srgbClr val="000090"/>
              </a:solidFill>
            </a:endParaRPr>
          </a:p>
          <a:p>
            <a:r>
              <a:rPr lang="en-US" sz="3200" b="1" dirty="0" smtClean="0">
                <a:solidFill>
                  <a:srgbClr val="000090"/>
                </a:solidFill>
              </a:rPr>
              <a:t>Requirements for managing information for marine meteorology</a:t>
            </a:r>
          </a:p>
          <a:p>
            <a:endParaRPr lang="en-US" sz="2800" dirty="0" smtClean="0">
              <a:solidFill>
                <a:srgbClr val="000090"/>
              </a:solidFill>
            </a:endParaRPr>
          </a:p>
          <a:p>
            <a:r>
              <a:rPr lang="en-US" sz="2800" i="1" dirty="0" smtClean="0">
                <a:solidFill>
                  <a:srgbClr val="000090"/>
                </a:solidFill>
              </a:rPr>
              <a:t>Etienne Charpentier</a:t>
            </a:r>
          </a:p>
          <a:p>
            <a:endParaRPr lang="en-US" sz="2800" i="1" dirty="0" smtClean="0">
              <a:solidFill>
                <a:srgbClr val="000090"/>
              </a:solidFill>
            </a:endParaRPr>
          </a:p>
          <a:p>
            <a:r>
              <a:rPr lang="en-US" sz="1800" dirty="0" smtClean="0">
                <a:solidFill>
                  <a:srgbClr val="000090"/>
                </a:solidFill>
              </a:rPr>
              <a:t>Item 2.8</a:t>
            </a:r>
            <a:endParaRPr lang="en-US" sz="18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Draft JCOMM DM Strategy – Outcome </a:t>
            </a:r>
            <a:r>
              <a:rPr lang="en-US" sz="3600" dirty="0" smtClean="0"/>
              <a:t>2</a:t>
            </a:r>
            <a:br>
              <a:rPr lang="en-US" sz="3600" dirty="0" smtClean="0"/>
            </a:br>
            <a:r>
              <a:rPr lang="en-US" sz="3600" dirty="0" smtClean="0"/>
              <a:t>(data collection)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1778"/>
            <a:ext cx="8229600" cy="488438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i="1" dirty="0" smtClean="0">
                <a:solidFill>
                  <a:srgbClr val="FF0000"/>
                </a:solidFill>
              </a:rPr>
              <a:t>Achieving </a:t>
            </a:r>
            <a:r>
              <a:rPr lang="en-GB" i="1" dirty="0">
                <a:solidFill>
                  <a:srgbClr val="FF0000"/>
                </a:solidFill>
              </a:rPr>
              <a:t>more comprehensive, consistent and standardized collection of oceanographic and marine meteorological data from observing platforms in real time and near real time as </a:t>
            </a:r>
            <a:r>
              <a:rPr lang="en-GB" i="1" dirty="0" smtClean="0">
                <a:solidFill>
                  <a:srgbClr val="FF0000"/>
                </a:solidFill>
              </a:rPr>
              <a:t>needed</a:t>
            </a:r>
          </a:p>
          <a:p>
            <a:r>
              <a:rPr lang="en-GB" b="1" dirty="0" smtClean="0"/>
              <a:t>Activity </a:t>
            </a:r>
            <a:r>
              <a:rPr lang="en-GB" b="1" dirty="0"/>
              <a:t>1 -</a:t>
            </a:r>
            <a:r>
              <a:rPr lang="en-GB" dirty="0"/>
              <a:t> Rationalization and standardization of data collection </a:t>
            </a:r>
            <a:endParaRPr lang="en-GB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Standardize data collection formats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Work with </a:t>
            </a:r>
            <a:r>
              <a:rPr lang="en-US" dirty="0" smtClean="0">
                <a:solidFill>
                  <a:srgbClr val="FF0000"/>
                </a:solidFill>
              </a:rPr>
              <a:t>platform operators, manufacturers </a:t>
            </a:r>
            <a:r>
              <a:rPr lang="en-US" dirty="0">
                <a:solidFill>
                  <a:srgbClr val="FF0000"/>
                </a:solidFill>
              </a:rPr>
              <a:t>&amp; </a:t>
            </a:r>
            <a:r>
              <a:rPr lang="en-US" dirty="0" smtClean="0">
                <a:solidFill>
                  <a:srgbClr val="FF0000"/>
                </a:solidFill>
              </a:rPr>
              <a:t>Satcom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dirty="0"/>
              <a:t>Activity 2 - </a:t>
            </a:r>
            <a:r>
              <a:rPr lang="en-GB" dirty="0"/>
              <a:t>Uniformization and standardization of quality control </a:t>
            </a:r>
            <a:r>
              <a:rPr lang="en-GB" dirty="0" smtClean="0"/>
              <a:t>procedures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Compile &amp; reference </a:t>
            </a:r>
            <a:r>
              <a:rPr lang="en-GB" dirty="0" smtClean="0">
                <a:solidFill>
                  <a:srgbClr val="FF0000"/>
                </a:solidFill>
              </a:rPr>
              <a:t>documentation &amp; review existing procedures 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Promote uniformization wherever possible for real-time &amp; delayed-mode QC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774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3038"/>
            <a:ext cx="8229600" cy="865540"/>
          </a:xfrm>
        </p:spPr>
        <p:txBody>
          <a:bodyPr>
            <a:noAutofit/>
          </a:bodyPr>
          <a:lstStyle/>
          <a:p>
            <a:r>
              <a:rPr lang="en-US" sz="3200" dirty="0"/>
              <a:t>Draft JCOMM DM Strategy – Outcome </a:t>
            </a:r>
            <a:r>
              <a:rPr lang="en-US" sz="3200" dirty="0" smtClean="0"/>
              <a:t>3 (1/2)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800" dirty="0" smtClean="0"/>
              <a:t>(d</a:t>
            </a:r>
            <a:r>
              <a:rPr lang="en-GB" sz="2800" dirty="0" err="1" smtClean="0"/>
              <a:t>ata</a:t>
            </a:r>
            <a:r>
              <a:rPr lang="en-GB" sz="2800" dirty="0" smtClean="0"/>
              <a:t> </a:t>
            </a:r>
            <a:r>
              <a:rPr lang="en-GB" sz="2800" dirty="0"/>
              <a:t>integration, access, rescue and </a:t>
            </a:r>
            <a:r>
              <a:rPr lang="en-GB" sz="2800" dirty="0" smtClean="0"/>
              <a:t>preservation</a:t>
            </a:r>
            <a:r>
              <a:rPr lang="en-US" sz="28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511" y="1162756"/>
            <a:ext cx="8635999" cy="555871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i="1" dirty="0" smtClean="0">
                <a:solidFill>
                  <a:srgbClr val="FF0000"/>
                </a:solidFill>
              </a:rPr>
              <a:t>Integration </a:t>
            </a:r>
            <a:r>
              <a:rPr lang="en-GB" i="1" dirty="0">
                <a:solidFill>
                  <a:srgbClr val="FF0000"/>
                </a:solidFill>
              </a:rPr>
              <a:t>of oceanographic and marine meteorological data, their quality control and value adding, including structured and regulated data flow, data rescue, archival/preservation and enhanced data access for end users via WMO and IOC </a:t>
            </a:r>
            <a:r>
              <a:rPr lang="en-GB" dirty="0">
                <a:solidFill>
                  <a:srgbClr val="FF0000"/>
                </a:solidFill>
              </a:rPr>
              <a:t>information systems 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dirty="0"/>
              <a:t>Activity 1 –</a:t>
            </a:r>
            <a:r>
              <a:rPr lang="en-GB" dirty="0"/>
              <a:t> Guidance to Members and Member States on how to use existing oceanographic and marine meteorological and other relevant data systems, including description of governance and </a:t>
            </a:r>
            <a:r>
              <a:rPr lang="en-GB" dirty="0" smtClean="0"/>
              <a:t>processes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Updating  </a:t>
            </a:r>
            <a:r>
              <a:rPr lang="en-US" dirty="0">
                <a:solidFill>
                  <a:srgbClr val="FF0000"/>
                </a:solidFill>
              </a:rPr>
              <a:t>Cookbook for Submitting Data in Real Time and </a:t>
            </a:r>
            <a:r>
              <a:rPr lang="en-US" dirty="0" smtClean="0">
                <a:solidFill>
                  <a:srgbClr val="FF0000"/>
                </a:solidFill>
              </a:rPr>
              <a:t>in </a:t>
            </a:r>
            <a:r>
              <a:rPr lang="en-US" dirty="0">
                <a:solidFill>
                  <a:srgbClr val="FF0000"/>
                </a:solidFill>
              </a:rPr>
              <a:t>Delayed </a:t>
            </a:r>
            <a:r>
              <a:rPr lang="en-US" dirty="0" smtClean="0">
                <a:solidFill>
                  <a:srgbClr val="FF0000"/>
                </a:solidFill>
              </a:rPr>
              <a:t>Mode</a:t>
            </a:r>
          </a:p>
          <a:p>
            <a:pPr marL="457200" lvl="1" indent="0">
              <a:buNone/>
            </a:pPr>
            <a:r>
              <a:rPr lang="en-US" sz="2500" dirty="0" smtClean="0"/>
              <a:t>(</a:t>
            </a:r>
            <a:r>
              <a:rPr lang="en-US" sz="2500" dirty="0" smtClean="0">
                <a:hlinkClick r:id="rId2"/>
              </a:rPr>
              <a:t>http</a:t>
            </a:r>
            <a:r>
              <a:rPr lang="en-US" sz="2500" dirty="0">
                <a:hlinkClick r:id="rId2"/>
              </a:rPr>
              <a:t>://</a:t>
            </a:r>
            <a:r>
              <a:rPr lang="en-US" sz="2500" dirty="0" smtClean="0">
                <a:hlinkClick r:id="rId2"/>
              </a:rPr>
              <a:t>www.jcomm.info/index.php?option=com_oe&amp;task=viewDocumentRecord&amp;docID=16012</a:t>
            </a:r>
            <a:r>
              <a:rPr lang="en-US" sz="2500" dirty="0" smtClean="0"/>
              <a:t> )</a:t>
            </a:r>
            <a:endParaRPr lang="en-US" sz="2500" dirty="0"/>
          </a:p>
          <a:p>
            <a:r>
              <a:rPr lang="en-GB" b="1" dirty="0"/>
              <a:t>Activity </a:t>
            </a:r>
            <a:r>
              <a:rPr lang="en-GB" b="1" dirty="0" smtClean="0"/>
              <a:t>2, 3 </a:t>
            </a:r>
            <a:r>
              <a:rPr lang="en-GB" b="1" dirty="0"/>
              <a:t>– </a:t>
            </a:r>
            <a:r>
              <a:rPr lang="en-GB" dirty="0"/>
              <a:t>Marine Climate Data System (MCDS) / Development of the CMOC </a:t>
            </a:r>
            <a:r>
              <a:rPr lang="en-GB" dirty="0" smtClean="0"/>
              <a:t>&amp; DAC/GDAC Network </a:t>
            </a:r>
            <a:r>
              <a:rPr lang="en-GB" dirty="0"/>
              <a:t>in collaboration with </a:t>
            </a:r>
            <a:r>
              <a:rPr lang="en-GB" dirty="0" smtClean="0"/>
              <a:t>IODE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WOD &amp; ICOADS to become CMOCs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Establishment of GDACs for moored buoys, Argo, tide gauges …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dirty="0" smtClean="0"/>
              <a:t>Activity </a:t>
            </a:r>
            <a:r>
              <a:rPr lang="en-GB" b="1" dirty="0"/>
              <a:t>4 –</a:t>
            </a:r>
            <a:r>
              <a:rPr lang="en-GB" dirty="0"/>
              <a:t> Accessibility of oceanographic and marine meteorological data by the ocean community to GTS data in near </a:t>
            </a:r>
            <a:r>
              <a:rPr lang="en-GB" dirty="0" smtClean="0"/>
              <a:t>real-time</a:t>
            </a:r>
          </a:p>
          <a:p>
            <a:pPr lvl="1"/>
            <a:r>
              <a:rPr lang="en-GB" dirty="0" err="1" smtClean="0">
                <a:solidFill>
                  <a:srgbClr val="FF0000"/>
                </a:solidFill>
              </a:rPr>
              <a:t>OpenGTS</a:t>
            </a:r>
            <a:r>
              <a:rPr lang="en-GB" dirty="0" smtClean="0">
                <a:solidFill>
                  <a:srgbClr val="FF0000"/>
                </a:solidFill>
              </a:rPr>
              <a:t> Project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782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3038"/>
            <a:ext cx="8229600" cy="865540"/>
          </a:xfrm>
        </p:spPr>
        <p:txBody>
          <a:bodyPr>
            <a:noAutofit/>
          </a:bodyPr>
          <a:lstStyle/>
          <a:p>
            <a:r>
              <a:rPr lang="en-US" sz="3200" dirty="0"/>
              <a:t>Draft JCOMM DM Strategy – Outcome </a:t>
            </a:r>
            <a:r>
              <a:rPr lang="en-US" sz="3200" dirty="0" smtClean="0"/>
              <a:t>3 (2/2)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800" dirty="0" smtClean="0"/>
              <a:t>(d</a:t>
            </a:r>
            <a:r>
              <a:rPr lang="en-GB" sz="2800" dirty="0" err="1" smtClean="0"/>
              <a:t>ata</a:t>
            </a:r>
            <a:r>
              <a:rPr lang="en-GB" sz="2800" dirty="0" smtClean="0"/>
              <a:t> </a:t>
            </a:r>
            <a:r>
              <a:rPr lang="en-GB" sz="2800" dirty="0"/>
              <a:t>integration, access, rescue and </a:t>
            </a:r>
            <a:r>
              <a:rPr lang="en-GB" sz="2800" dirty="0" smtClean="0"/>
              <a:t>preservation</a:t>
            </a:r>
            <a:r>
              <a:rPr lang="en-US" sz="28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511" y="1162756"/>
            <a:ext cx="8635999" cy="555871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i="1" dirty="0" smtClean="0">
                <a:solidFill>
                  <a:srgbClr val="FF0000"/>
                </a:solidFill>
              </a:rPr>
              <a:t>Integration </a:t>
            </a:r>
            <a:r>
              <a:rPr lang="en-GB" i="1" dirty="0">
                <a:solidFill>
                  <a:srgbClr val="FF0000"/>
                </a:solidFill>
              </a:rPr>
              <a:t>of oceanographic and marine meteorological data, their quality control and value adding, including structured and regulated data flow, data rescue, archival/preservation and enhanced data access for end users via WMO and IOC </a:t>
            </a:r>
            <a:r>
              <a:rPr lang="en-GB" dirty="0">
                <a:solidFill>
                  <a:srgbClr val="FF0000"/>
                </a:solidFill>
              </a:rPr>
              <a:t>information systems 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dirty="0" smtClean="0"/>
              <a:t>Activity </a:t>
            </a:r>
            <a:r>
              <a:rPr lang="en-GB" b="1" dirty="0"/>
              <a:t>5 – </a:t>
            </a:r>
            <a:r>
              <a:rPr lang="en-GB" dirty="0"/>
              <a:t>Integration of oceanographic and marine meteorological observations by variable-based products, including value added and bias </a:t>
            </a:r>
            <a:r>
              <a:rPr lang="en-GB" dirty="0" smtClean="0"/>
              <a:t>correction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Expert Team on Marine Climatology, series of CLIMAR &amp; MARCDAT workshops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dirty="0"/>
              <a:t>Activity 6 - </a:t>
            </a:r>
            <a:r>
              <a:rPr lang="en-GB" dirty="0"/>
              <a:t>Scientific </a:t>
            </a:r>
            <a:r>
              <a:rPr lang="en-GB" dirty="0" smtClean="0"/>
              <a:t>Stewardship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Data Centres documenting QA &amp; QC  critical; develop catalogue of Centres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User feedback to Data Centres,; work with WDQMS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dirty="0"/>
              <a:t>Activity 7 – </a:t>
            </a:r>
            <a:r>
              <a:rPr lang="en-GB" dirty="0"/>
              <a:t>Data </a:t>
            </a:r>
            <a:r>
              <a:rPr lang="en-GB" dirty="0" smtClean="0"/>
              <a:t>Rescue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Work with CMOCs, ICOADS, IOC GODAR, CCl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dirty="0"/>
              <a:t>Activity 8 – </a:t>
            </a:r>
            <a:r>
              <a:rPr lang="en-GB" dirty="0"/>
              <a:t>Integrated access to oceanographic and marine meteorological data and products using modern </a:t>
            </a:r>
            <a:r>
              <a:rPr lang="en-GB" dirty="0" smtClean="0"/>
              <a:t>technology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e.g. use of ERDAP technology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0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72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Draft JCOMM DM Strategy – Outcome </a:t>
            </a:r>
            <a:r>
              <a:rPr lang="en-US" sz="3600" dirty="0" smtClean="0"/>
              <a:t>4</a:t>
            </a:r>
            <a:br>
              <a:rPr lang="en-US" sz="3600" dirty="0" smtClean="0"/>
            </a:br>
            <a:r>
              <a:rPr lang="en-US" sz="3600" dirty="0" smtClean="0"/>
              <a:t>(data dissemination)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i="1" dirty="0" smtClean="0">
                <a:solidFill>
                  <a:srgbClr val="FF0000"/>
                </a:solidFill>
              </a:rPr>
              <a:t>Achieving </a:t>
            </a:r>
            <a:r>
              <a:rPr lang="en-GB" i="1" dirty="0">
                <a:solidFill>
                  <a:srgbClr val="FF0000"/>
                </a:solidFill>
              </a:rPr>
              <a:t>more comprehensive, consistent and standardized distribution of oceanographic and marine meteorological data to end users in real-time and near real-time as </a:t>
            </a:r>
            <a:r>
              <a:rPr lang="en-GB" i="1" dirty="0" smtClean="0">
                <a:solidFill>
                  <a:srgbClr val="FF0000"/>
                </a:solidFill>
              </a:rPr>
              <a:t>needed</a:t>
            </a:r>
          </a:p>
          <a:p>
            <a:r>
              <a:rPr lang="en-GB" b="1" dirty="0"/>
              <a:t>Activity 1 – </a:t>
            </a:r>
            <a:r>
              <a:rPr lang="en-GB" dirty="0"/>
              <a:t>Modernized and new data management practices and </a:t>
            </a:r>
            <a:r>
              <a:rPr lang="en-GB" dirty="0" smtClean="0"/>
              <a:t>standards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Ocean Data Standards &amp; Best </a:t>
            </a:r>
            <a:r>
              <a:rPr lang="en-GB" dirty="0">
                <a:solidFill>
                  <a:srgbClr val="FF0000"/>
                </a:solidFill>
              </a:rPr>
              <a:t>Practices Project </a:t>
            </a:r>
            <a:r>
              <a:rPr lang="en-GB" dirty="0"/>
              <a:t>(</a:t>
            </a:r>
            <a:r>
              <a:rPr lang="en-GB" dirty="0">
                <a:hlinkClick r:id="rId2"/>
              </a:rPr>
              <a:t>http://www.oceandatastandards.org</a:t>
            </a:r>
            <a:r>
              <a:rPr lang="en-GB" dirty="0" smtClean="0">
                <a:hlinkClick r:id="rId2"/>
              </a:rPr>
              <a:t>/</a:t>
            </a:r>
            <a:r>
              <a:rPr lang="en-GB" dirty="0" smtClean="0"/>
              <a:t>) - Review existing standards &amp; work on new ones, e.g. vocabularies</a:t>
            </a:r>
          </a:p>
          <a:p>
            <a:pPr lvl="1"/>
            <a:r>
              <a:rPr lang="en-GB" dirty="0" err="1" smtClean="0">
                <a:solidFill>
                  <a:srgbClr val="FF0000"/>
                </a:solidFill>
              </a:rPr>
              <a:t>OceanBestPractices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repository </a:t>
            </a:r>
            <a:r>
              <a:rPr lang="en-GB" dirty="0"/>
              <a:t>(</a:t>
            </a:r>
            <a:r>
              <a:rPr lang="en-GB" dirty="0">
                <a:hlinkClick r:id="rId3"/>
              </a:rPr>
              <a:t>http://www.oceanbestpractices.net</a:t>
            </a:r>
            <a:r>
              <a:rPr lang="en-GB" dirty="0" smtClean="0">
                <a:hlinkClick r:id="rId3"/>
              </a:rPr>
              <a:t>/</a:t>
            </a:r>
            <a:r>
              <a:rPr lang="en-GB" dirty="0" smtClean="0"/>
              <a:t>)</a:t>
            </a:r>
            <a:endParaRPr lang="en-US" dirty="0"/>
          </a:p>
          <a:p>
            <a:r>
              <a:rPr lang="en-GB" b="1" dirty="0"/>
              <a:t>Activity 2 – </a:t>
            </a:r>
            <a:r>
              <a:rPr lang="en-GB" dirty="0"/>
              <a:t>New and updated templates for Table Driven </a:t>
            </a:r>
            <a:r>
              <a:rPr lang="en-GB" dirty="0" smtClean="0"/>
              <a:t>Codes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Gliders, rigs &amp; platforms, BGC, HF Radars …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Draft JCOMM DM Strategy – Outcome </a:t>
            </a:r>
            <a:r>
              <a:rPr lang="en-US" sz="3600" dirty="0" smtClean="0"/>
              <a:t>5</a:t>
            </a:r>
            <a:br>
              <a:rPr lang="en-US" sz="3600" dirty="0" smtClean="0"/>
            </a:br>
            <a:r>
              <a:rPr lang="en-US" sz="3600" dirty="0" smtClean="0"/>
              <a:t>(data discovery)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i="1" dirty="0" smtClean="0">
                <a:solidFill>
                  <a:srgbClr val="FF0000"/>
                </a:solidFill>
              </a:rPr>
              <a:t>Making </a:t>
            </a:r>
            <a:r>
              <a:rPr lang="en-GB" i="1" dirty="0">
                <a:solidFill>
                  <a:srgbClr val="FF0000"/>
                </a:solidFill>
              </a:rPr>
              <a:t>oceanographic and marine meteorological data sets discoverable using WMO and IOC information systems</a:t>
            </a:r>
            <a:endParaRPr lang="en-US" i="1" dirty="0">
              <a:solidFill>
                <a:srgbClr val="FF0000"/>
              </a:solidFill>
            </a:endParaRPr>
          </a:p>
          <a:p>
            <a:r>
              <a:rPr lang="en-GB" b="1" dirty="0" smtClean="0"/>
              <a:t>Activity </a:t>
            </a:r>
            <a:r>
              <a:rPr lang="en-GB" b="1" dirty="0"/>
              <a:t>1 – </a:t>
            </a:r>
            <a:r>
              <a:rPr lang="en-GB" dirty="0"/>
              <a:t>Interoperability of oceanographic and marine meteorological data sets and products with the WMO Information System WIS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ODP, ICOADS, WOD, CMOCs, GDACs, Copernicus, …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dirty="0"/>
              <a:t>Activity 2 – </a:t>
            </a:r>
            <a:r>
              <a:rPr lang="en-GB" dirty="0"/>
              <a:t>Interoperability of oceanographic and marine meteorological data sets and products with the Ocean Data Information System (ODIS) including ODP ( MCDS, WIS, </a:t>
            </a:r>
            <a:r>
              <a:rPr lang="en-GB" dirty="0" smtClean="0"/>
              <a:t>….)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Contribute to definition and development of future ODIS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19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52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Draft JCOMM DM Strategy – Outcome </a:t>
            </a:r>
            <a:r>
              <a:rPr lang="en-US" sz="3600" dirty="0" smtClean="0"/>
              <a:t>6</a:t>
            </a:r>
            <a:br>
              <a:rPr lang="en-US" sz="3600" dirty="0" smtClean="0"/>
            </a:br>
            <a:r>
              <a:rPr lang="en-US" sz="3600" dirty="0" smtClean="0"/>
              <a:t>(capacity development)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7623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800" i="1" dirty="0" smtClean="0">
                <a:solidFill>
                  <a:srgbClr val="FF0000"/>
                </a:solidFill>
              </a:rPr>
              <a:t>Enhanced </a:t>
            </a:r>
            <a:r>
              <a:rPr lang="en-GB" sz="2800" i="1" dirty="0">
                <a:solidFill>
                  <a:srgbClr val="FF0000"/>
                </a:solidFill>
              </a:rPr>
              <a:t>capacities of Members/Member States with regard to oceanographic and marine meteorological data management</a:t>
            </a:r>
            <a:endParaRPr lang="en-US" sz="2800" i="1" dirty="0">
              <a:solidFill>
                <a:srgbClr val="FF0000"/>
              </a:solidFill>
            </a:endParaRPr>
          </a:p>
          <a:p>
            <a:r>
              <a:rPr lang="en-GB" b="1" dirty="0" smtClean="0"/>
              <a:t>Activity 1 </a:t>
            </a:r>
            <a:r>
              <a:rPr lang="en-GB" dirty="0"/>
              <a:t>– Capacity development and training on oceanographic and marine meteorological data </a:t>
            </a:r>
            <a:r>
              <a:rPr lang="en-GB" dirty="0" smtClean="0"/>
              <a:t>management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Consideration of IOC CD Strategy (2015-2021)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Collaboration with IODE &amp; Ocean Teacher Global Academy &amp; regional training centres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Work with WMO ETR</a:t>
            </a:r>
          </a:p>
          <a:p>
            <a:pPr lvl="1"/>
            <a:endParaRPr lang="en-US" dirty="0"/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4161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305"/>
            <a:ext cx="8229600" cy="61718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2799"/>
            <a:ext cx="8229600" cy="569418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Review the draft Joint WMO and IOC Strategy for Marine Meteorological and Oceanographic Data Management (2018-2021) and determine how CBS can contribute to </a:t>
            </a:r>
            <a:r>
              <a:rPr lang="en-US" dirty="0" smtClean="0"/>
              <a:t>it (feedback to DMCG) :</a:t>
            </a:r>
            <a:endParaRPr lang="en-US" dirty="0"/>
          </a:p>
          <a:p>
            <a:pPr lvl="1"/>
            <a:r>
              <a:rPr lang="en-US" dirty="0"/>
              <a:t>Outcome 3, Activity 1 : </a:t>
            </a:r>
            <a:r>
              <a:rPr lang="en-GB" dirty="0"/>
              <a:t>Updating  </a:t>
            </a:r>
            <a:r>
              <a:rPr lang="en-US" dirty="0"/>
              <a:t>Cookbook for Submitting Data in Real Time and in Delayed Mode</a:t>
            </a:r>
          </a:p>
          <a:p>
            <a:pPr lvl="1"/>
            <a:r>
              <a:rPr lang="en-US" dirty="0"/>
              <a:t>Outcome 3, Activities 2 and 3, Outcome 5, Activity 1: Assisting for making ocean data centres interoperable with the WIS (ODP, ICOADS, WOD, CMOCs, GDACs, Copernicus …)</a:t>
            </a:r>
          </a:p>
          <a:p>
            <a:pPr lvl="1"/>
            <a:r>
              <a:rPr lang="en-US" dirty="0"/>
              <a:t>Outcome 3, Activity 4 : Assist with regard to the JCOMM </a:t>
            </a:r>
            <a:r>
              <a:rPr lang="en-US" dirty="0" err="1"/>
              <a:t>OpenGTS</a:t>
            </a:r>
            <a:r>
              <a:rPr lang="en-US" dirty="0"/>
              <a:t> Project</a:t>
            </a:r>
          </a:p>
          <a:p>
            <a:pPr lvl="1"/>
            <a:r>
              <a:rPr lang="en-US" dirty="0"/>
              <a:t>Outcome 3, Activity 6: Provide information on relevant centres which are documenting their QC/QA procedures</a:t>
            </a:r>
          </a:p>
          <a:p>
            <a:pPr lvl="1"/>
            <a:r>
              <a:rPr lang="en-US" dirty="0"/>
              <a:t>Outcome 4, Activity 1 : Make relevant WMO standards visible via the </a:t>
            </a:r>
            <a:r>
              <a:rPr lang="en-US" dirty="0" err="1"/>
              <a:t>OceanBestPractices</a:t>
            </a:r>
            <a:r>
              <a:rPr lang="en-US" dirty="0"/>
              <a:t> repository</a:t>
            </a:r>
          </a:p>
          <a:p>
            <a:pPr lvl="1"/>
            <a:r>
              <a:rPr lang="en-US" dirty="0"/>
              <a:t>Outcome 4, Activity 2 : Assist for update of existing and development of new BUFR templates (gliders, rigs &amp; platforms, BGC, HF radars…)</a:t>
            </a:r>
          </a:p>
          <a:p>
            <a:pPr lvl="1"/>
            <a:r>
              <a:rPr lang="en-US" dirty="0"/>
              <a:t>Outcome 5, Activity 2: Contribute to development of the future IOC ODIS</a:t>
            </a:r>
          </a:p>
          <a:p>
            <a:pPr lvl="1"/>
            <a:r>
              <a:rPr lang="en-US" dirty="0"/>
              <a:t>Outcome 6, Activity 1: WIS training activities to consider ocean data and information issues in its curriculum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776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 smtClean="0">
                <a:solidFill>
                  <a:srgbClr val="000090"/>
                </a:solidFill>
              </a:rPr>
              <a:t>Merci</a:t>
            </a:r>
            <a:endParaRPr lang="en-US" sz="48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9171"/>
            <a:ext cx="8229600" cy="933273"/>
          </a:xfrm>
        </p:spPr>
        <p:txBody>
          <a:bodyPr>
            <a:noAutofit/>
          </a:bodyPr>
          <a:lstStyle/>
          <a:p>
            <a:r>
              <a:rPr lang="en-US" sz="3600" dirty="0" smtClean="0"/>
              <a:t>Ocean data and information management, </a:t>
            </a:r>
            <a:br>
              <a:rPr lang="en-US" sz="3600" dirty="0" smtClean="0"/>
            </a:br>
            <a:r>
              <a:rPr lang="en-US" sz="3600" dirty="0" smtClean="0"/>
              <a:t>a complex world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868724"/>
              </p:ext>
            </p:extLst>
          </p:nvPr>
        </p:nvGraphicFramePr>
        <p:xfrm>
          <a:off x="282220" y="1388534"/>
          <a:ext cx="8703734" cy="4809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1867"/>
                <a:gridCol w="4351867"/>
              </a:tblGrid>
              <a:tr h="4809067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Disciplines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Geo-physical, climate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Biological, Chemical …</a:t>
                      </a:r>
                    </a:p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Types of data management and activities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Acquisition, data collection and processing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Quality control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Distribution (real-time &amp; delayed mode)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Quality monitoring (real-time/automatic, delayed mode/human)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Data rescue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Archiving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Bias correction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Value adding</a:t>
                      </a:r>
                    </a:p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Multitude of formats and protocols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BUFR, CREX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NetCDF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, XML, IMMA,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Proprietary …</a:t>
                      </a:r>
                    </a:p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Various actors and systems with limited interoperability with WIS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JCOMM MCDS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IOC &amp; IODE, NODCs, ODP, future ODIS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World Ocean Database (WOD)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ICOADS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Regional &amp; national initiatives</a:t>
                      </a:r>
                    </a:p>
                    <a:p>
                      <a:pPr marL="1200150" lvl="2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SeaDataNet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, Copernicus,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EMODNet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, Mercator, Coriolis, US-IOOS, Australian IMOS, …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ICSU WDS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Private sector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6795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7893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Sources of ocean data (1/1)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30593"/>
              </p:ext>
            </p:extLst>
          </p:nvPr>
        </p:nvGraphicFramePr>
        <p:xfrm>
          <a:off x="237068" y="934043"/>
          <a:ext cx="8692443" cy="4910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7465"/>
                <a:gridCol w="1320800"/>
                <a:gridCol w="5204178"/>
              </a:tblGrid>
              <a:tr h="480633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US" sz="1200" b="1" i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Data type</a:t>
                      </a:r>
                      <a:endParaRPr lang="en-US" sz="1200" b="1" i="1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US" sz="1200" b="1" i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Data sources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US" sz="1200" b="1" i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(real-time)</a:t>
                      </a:r>
                    </a:p>
                  </a:txBody>
                  <a:tcPr marL="33799" marR="33799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US" sz="1200" b="1" i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Data sources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US" sz="1200" b="1" i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(delayed-mode)</a:t>
                      </a:r>
                    </a:p>
                  </a:txBody>
                  <a:tcPr marL="33799" marR="33799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0633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Upper Ocean T&amp;S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Global Temperature and Salinity Profile Programme (GTSPP</a:t>
                      </a:r>
                      <a:r>
                        <a:rPr lang="en-GB" sz="800" dirty="0" smtClean="0">
                          <a:effectLst/>
                        </a:rPr>
                        <a:t>) - </a:t>
                      </a:r>
                      <a:r>
                        <a:rPr lang="en-GB" sz="800" u="none" strike="noStrike" dirty="0" smtClean="0">
                          <a:effectLst/>
                          <a:hlinkClick r:id="rId2"/>
                        </a:rPr>
                        <a:t>http</a:t>
                      </a:r>
                      <a:r>
                        <a:rPr lang="en-GB" sz="800" u="none" strike="noStrike" dirty="0">
                          <a:effectLst/>
                          <a:hlinkClick r:id="rId2"/>
                        </a:rPr>
                        <a:t>://www.nodc.noaa.gov/GTSPP/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</a:tr>
              <a:tr h="488644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Surface underway T&amp;S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Global Ocean Surface Underway Data (GOSUD</a:t>
                      </a:r>
                      <a:r>
                        <a:rPr lang="en-GB" sz="800" dirty="0" smtClean="0">
                          <a:effectLst/>
                        </a:rPr>
                        <a:t>) - </a:t>
                      </a:r>
                      <a:r>
                        <a:rPr lang="en-GB" sz="800" u="none" strike="noStrike" dirty="0" smtClean="0">
                          <a:effectLst/>
                          <a:hlinkClick r:id="rId3"/>
                        </a:rPr>
                        <a:t>http</a:t>
                      </a:r>
                      <a:r>
                        <a:rPr lang="en-GB" sz="800" u="none" strike="noStrike" dirty="0">
                          <a:effectLst/>
                          <a:hlinkClick r:id="rId3"/>
                        </a:rPr>
                        <a:t>://www.gosud.org/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</a:tr>
              <a:tr h="67288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Underway surface ocean and marine MET data (SAMOS)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DACs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Shipboard Automated Meteorological and Oceanographic System (SAMOS</a:t>
                      </a:r>
                      <a:r>
                        <a:rPr lang="en-GB" sz="800" dirty="0" smtClean="0">
                          <a:effectLst/>
                        </a:rPr>
                        <a:t>) - </a:t>
                      </a:r>
                      <a:r>
                        <a:rPr lang="en-GB" sz="800" u="none" strike="noStrike" dirty="0" smtClean="0">
                          <a:effectLst/>
                          <a:hlinkClick r:id="rId4"/>
                        </a:rPr>
                        <a:t>http</a:t>
                      </a:r>
                      <a:r>
                        <a:rPr lang="en-GB" sz="800" u="none" strike="noStrike" dirty="0">
                          <a:effectLst/>
                          <a:hlinkClick r:id="rId4"/>
                        </a:rPr>
                        <a:t>://samos.coaps.fsu.edu/html/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</a:tr>
              <a:tr h="115352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Argo profiling float data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 and GDACs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Argo Data System – </a:t>
                      </a:r>
                      <a:r>
                        <a:rPr lang="en-GB" sz="800" u="none" strike="noStrike" dirty="0">
                          <a:effectLst/>
                          <a:hlinkClick r:id="rId5"/>
                        </a:rPr>
                        <a:t>http://www.argo.ucsd.edu/Argo_data_and.html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The Argo Data System is comprised of:</a:t>
                      </a:r>
                      <a:endParaRPr lang="en-US" sz="800" dirty="0">
                        <a:effectLst/>
                      </a:endParaRPr>
                    </a:p>
                    <a:p>
                      <a:pPr marL="342900" lvl="0" indent="-34290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GB" sz="800" dirty="0">
                          <a:effectLst/>
                        </a:rPr>
                        <a:t>Argo Global Data Assembly Centres (GDACs)</a:t>
                      </a:r>
                      <a:endParaRPr lang="en-US" sz="800" dirty="0">
                        <a:effectLst/>
                      </a:endParaRPr>
                    </a:p>
                    <a:p>
                      <a:pPr marL="342900" lvl="0" indent="-34290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GB" sz="800" dirty="0">
                          <a:effectLst/>
                        </a:rPr>
                        <a:t>Argo national Data Assembly Centres (DACs))</a:t>
                      </a:r>
                      <a:endParaRPr lang="en-US" sz="800" dirty="0">
                        <a:effectLst/>
                      </a:endParaRPr>
                    </a:p>
                    <a:p>
                      <a:pPr marL="342900" lvl="0" indent="-34290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GB" sz="800" dirty="0">
                          <a:effectLst/>
                        </a:rPr>
                        <a:t>Argo Regional Centres (ARCs)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43257" marR="43257" marT="0" marB="0" anchor="ctr"/>
                </a:tc>
              </a:tr>
              <a:tr h="9612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Drifters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MCDS trail GDAC for drifting buoys – </a:t>
                      </a:r>
                      <a:r>
                        <a:rPr lang="en-GB" sz="800" u="none" strike="noStrike" dirty="0">
                          <a:effectLst/>
                          <a:hlinkClick r:id="rId6"/>
                        </a:rPr>
                        <a:t>http://www.meds-sdmm.dfo-mpo.gc.ca/isdm-gdsi/drib-bder/index-eng.htm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Global Drifter Programme (GDP) Drifter Data Assembly Centre (DAC) – </a:t>
                      </a:r>
                      <a:r>
                        <a:rPr lang="en-GB" sz="800" u="none" strike="noStrike" dirty="0">
                          <a:effectLst/>
                          <a:hlinkClick r:id="rId7"/>
                        </a:rPr>
                        <a:t>http://www.aoml.noaa.gov/phod/dac/dacdata.php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</a:tr>
              <a:tr h="57676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Meteorological Moored Buoys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National Meteorological and Hydrological Services (NMHSs) operating the buoys, e.g.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fr-CH" sz="800" dirty="0">
                          <a:effectLst/>
                        </a:rPr>
                        <a:t>USA: </a:t>
                      </a:r>
                      <a:r>
                        <a:rPr lang="fr-CH" sz="800" u="none" strike="noStrike" dirty="0">
                          <a:effectLst/>
                          <a:hlinkClick r:id="rId8"/>
                        </a:rPr>
                        <a:t>http://www.ndbc.noaa.gov/</a:t>
                      </a:r>
                      <a:r>
                        <a:rPr lang="fr-CH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43257" marR="4325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948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666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Sources of ocean data (2/2)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702654"/>
              </p:ext>
            </p:extLst>
          </p:nvPr>
        </p:nvGraphicFramePr>
        <p:xfrm>
          <a:off x="203200" y="1006453"/>
          <a:ext cx="8753643" cy="57061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8386"/>
                <a:gridCol w="1585963"/>
                <a:gridCol w="4659294"/>
              </a:tblGrid>
              <a:tr h="64647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US" sz="1200" b="1" i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Data types</a:t>
                      </a:r>
                      <a:endParaRPr lang="en-US" sz="1200" b="1" i="1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US" sz="1200" b="1" i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Data sources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US" sz="1200" b="1" i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(real-time)</a:t>
                      </a:r>
                    </a:p>
                  </a:txBody>
                  <a:tcPr marL="33799" marR="33799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US" sz="1200" b="1" i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Data sources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US" sz="1200" b="1" i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(delayed-mode)</a:t>
                      </a:r>
                    </a:p>
                  </a:txBody>
                  <a:tcPr marL="33799" marR="33799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4942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Tropical moored buoys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Global Tropical Moored Buoy Array (GTMBA)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TAO (Tropical Pacific Ocean): </a:t>
                      </a:r>
                      <a:r>
                        <a:rPr lang="en-GB" sz="800" u="none" strike="noStrike" dirty="0">
                          <a:effectLst/>
                          <a:hlinkClick r:id="rId2"/>
                        </a:rPr>
                        <a:t>http://www.pmel.noaa.gov/tao/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TRITON (Western Tropical Pacific Ocean): </a:t>
                      </a:r>
                      <a:r>
                        <a:rPr lang="en-GB" sz="800" u="none" strike="noStrike" dirty="0">
                          <a:effectLst/>
                          <a:hlinkClick r:id="rId3"/>
                        </a:rPr>
                        <a:t>http://www.jamstec.go.jp/jamstec/TRITON/real_time/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PIRATA (Tropical Atlantic Ocean): </a:t>
                      </a:r>
                      <a:r>
                        <a:rPr lang="en-GB" sz="800" u="none" strike="noStrike" dirty="0">
                          <a:effectLst/>
                          <a:hlinkClick r:id="rId4"/>
                        </a:rPr>
                        <a:t>http://www.pmel.noaa.gov/pirata/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RAMA (Tropical Indian Ocean): </a:t>
                      </a:r>
                      <a:r>
                        <a:rPr lang="en-GB" sz="800" u="none" strike="noStrike" dirty="0">
                          <a:effectLst/>
                          <a:hlinkClick r:id="rId5"/>
                        </a:rPr>
                        <a:t>http://www.pmel.noaa.gov/tao/rama/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</a:tr>
              <a:tr h="26108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 err="1">
                          <a:effectLst/>
                        </a:rPr>
                        <a:t>Tsunameters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fr-CH" sz="800" dirty="0">
                          <a:effectLst/>
                        </a:rPr>
                        <a:t>International Tsunami Information Centre (ITIC):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fr-CH" sz="800" u="none" strike="noStrike" dirty="0">
                          <a:effectLst/>
                          <a:hlinkClick r:id="rId6"/>
                        </a:rPr>
                        <a:t>http://itic.ioc-unesco.org/index.php</a:t>
                      </a:r>
                      <a:r>
                        <a:rPr lang="fr-CH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</a:tr>
              <a:tr h="114942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Ocean Reference Sites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 err="1">
                          <a:effectLst/>
                        </a:rPr>
                        <a:t>OceanSITEs</a:t>
                      </a:r>
                      <a:r>
                        <a:rPr lang="en-GB" sz="800" dirty="0">
                          <a:effectLst/>
                        </a:rPr>
                        <a:t>: Deep Ocean Time-Series Multidisciplinary data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u="none" strike="noStrike" dirty="0">
                          <a:effectLst/>
                          <a:hlinkClick r:id="rId7"/>
                        </a:rPr>
                        <a:t>http://www.oceansites.org/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 err="1">
                          <a:effectLst/>
                        </a:rPr>
                        <a:t>OceanSItes</a:t>
                      </a:r>
                      <a:r>
                        <a:rPr lang="en-GB" sz="800" dirty="0">
                          <a:effectLst/>
                        </a:rPr>
                        <a:t> GDACs at IFREMER (France) and NOAA/NDBC (USA):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u="none" strike="noStrike" dirty="0">
                          <a:effectLst/>
                          <a:hlinkClick r:id="rId8"/>
                        </a:rPr>
                        <a:t>ftp://ftp.ifremer.fr/ifremer/oceansites/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u="none" strike="noStrike" dirty="0">
                          <a:effectLst/>
                          <a:hlinkClick r:id="rId9"/>
                        </a:rPr>
                        <a:t>ftp://data.ndbc.noaa.gov/data/oceansites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</a:tr>
              <a:tr h="47329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VOS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Marine Climatological Summaries Scheme (MCSS) Global Collecting Centres 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(UK: </a:t>
                      </a:r>
                      <a:r>
                        <a:rPr lang="en-GB" sz="800" u="none" strike="noStrike" dirty="0">
                          <a:effectLst/>
                          <a:hlinkClick r:id="rId10"/>
                        </a:rPr>
                        <a:t>http://www.metoffice.gov.uk/public/weather/marine-observations/#?tab=marineObsMap</a:t>
                      </a:r>
                      <a:r>
                        <a:rPr lang="en-GB" sz="800" dirty="0">
                          <a:effectLst/>
                        </a:rPr>
                        <a:t>, and 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Germany: </a:t>
                      </a:r>
                      <a:r>
                        <a:rPr lang="en-GB" sz="800" u="none" strike="noStrike" dirty="0">
                          <a:effectLst/>
                          <a:hlinkClick r:id="rId11"/>
                        </a:rPr>
                        <a:t>http://www.dwd.de/DE/leistungen/gcc/gcc.html</a:t>
                      </a:r>
                      <a:r>
                        <a:rPr lang="en-GB" sz="800" dirty="0">
                          <a:effectLst/>
                        </a:rPr>
                        <a:t>) </a:t>
                      </a:r>
                      <a:r>
                        <a:rPr lang="en-GB" sz="800" dirty="0" smtClean="0">
                          <a:effectLst/>
                        </a:rPr>
                        <a:t> (</a:t>
                      </a:r>
                      <a:r>
                        <a:rPr lang="en-GB" sz="800" dirty="0">
                          <a:effectLst/>
                        </a:rPr>
                        <a:t>IMMT format)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International Comprehensive Ocean-Atmosphere Data Set (ICOADS) – </a:t>
                      </a:r>
                      <a:r>
                        <a:rPr lang="en-GB" sz="800" u="none" strike="noStrike" dirty="0">
                          <a:effectLst/>
                          <a:hlinkClick r:id="rId12"/>
                        </a:rPr>
                        <a:t>http://icoads.noaa.gov/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</a:tr>
              <a:tr h="20887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Tide gauges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Global Sea Level Observing System (GLOSS)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u="none" strike="noStrike" dirty="0">
                          <a:effectLst/>
                          <a:hlinkClick r:id="rId13"/>
                        </a:rPr>
                        <a:t>http://www.gloss-sealevel.org/data/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</a:tr>
              <a:tr h="27457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>
                          <a:effectLst/>
                        </a:rPr>
                        <a:t>Gliders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Distr. </a:t>
                      </a:r>
                      <a:r>
                        <a:rPr lang="en-GB" sz="1600" dirty="0">
                          <a:effectLst/>
                        </a:rPr>
                        <a:t>via GTS </a:t>
                      </a:r>
                      <a:r>
                        <a:rPr lang="en-GB" sz="1600" dirty="0" smtClean="0">
                          <a:effectLst/>
                        </a:rPr>
                        <a:t>considered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Miscellaneous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u="none" strike="noStrike" dirty="0">
                          <a:effectLst/>
                          <a:hlinkClick r:id="rId14"/>
                        </a:rPr>
                        <a:t>http://www.ego-network.org/dokuwiki/doku.php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</a:tr>
              <a:tr h="20887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HR </a:t>
                      </a:r>
                      <a:r>
                        <a:rPr lang="en-GB" sz="1600" dirty="0">
                          <a:effectLst/>
                        </a:rPr>
                        <a:t>SST data from satellites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effectLst/>
                        </a:rPr>
                        <a:t>GTS and DACs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dirty="0">
                          <a:effectLst/>
                        </a:rPr>
                        <a:t>Group for High Resolution Sea Surface Temperature (GHRSST) Regional Data Assembly Centres</a:t>
                      </a:r>
                      <a:endParaRPr lang="en-US" sz="800" dirty="0">
                        <a:effectLst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50215" algn="l"/>
                        </a:tabLst>
                      </a:pPr>
                      <a:r>
                        <a:rPr lang="en-GB" sz="800" u="none" strike="noStrike" dirty="0">
                          <a:effectLst/>
                          <a:hlinkClick r:id="rId15"/>
                        </a:rPr>
                        <a:t>https://www.ghrsst.org/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33799" marR="3379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8310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3455349-41D0-40AA-B041-160096A9B978}" type="datetime1">
              <a:rPr lang="en-GB" smtClean="0"/>
              <a:t>06/09/2017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2267744" y="6356350"/>
            <a:ext cx="4896544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2nd RMIC Workshop for RA-IV, Gulfport, USA, 29 Feb. - 2 Mar. 2016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CC50-E966-4237-ACA6-1D8737A4DA0D}" type="slidenum">
              <a:rPr lang="en-GB" smtClean="0"/>
              <a:t>5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315416"/>
            <a:ext cx="10691664" cy="7558531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397766" y="196799"/>
            <a:ext cx="4283968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AU" b="1" dirty="0" smtClean="0"/>
              <a:t>JCOMM activities</a:t>
            </a:r>
          </a:p>
          <a:p>
            <a:pPr>
              <a:defRPr/>
            </a:pPr>
            <a:r>
              <a:rPr lang="en-AU" sz="2400" b="1" dirty="0" smtClean="0">
                <a:hlinkClick r:id="rId3"/>
              </a:rPr>
              <a:t>www.jcomm.info</a:t>
            </a:r>
            <a:r>
              <a:rPr lang="en-AU" sz="2400" b="1" dirty="0" smtClean="0"/>
              <a:t> </a:t>
            </a:r>
            <a:endParaRPr lang="en-AU" sz="2400" b="1" dirty="0"/>
          </a:p>
        </p:txBody>
      </p:sp>
      <p:sp>
        <p:nvSpPr>
          <p:cNvPr id="7" name="Text Placeholder 6"/>
          <p:cNvSpPr>
            <a:spLocks noGrp="1"/>
          </p:cNvSpPr>
          <p:nvPr/>
        </p:nvSpPr>
        <p:spPr bwMode="auto">
          <a:xfrm>
            <a:off x="8676456" y="4389837"/>
            <a:ext cx="1800200" cy="242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14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1200">
                <a:solidFill>
                  <a:schemeClr val="tx1"/>
                </a:solidFill>
                <a:latin typeface="Arial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1000">
                <a:solidFill>
                  <a:schemeClr val="tx1"/>
                </a:solidFill>
                <a:latin typeface="Arial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Arial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Arial" charset="0"/>
              </a:defRPr>
            </a:lvl5pPr>
            <a:lvl6pPr marL="22860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Ocean Observations</a:t>
            </a:r>
          </a:p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Improved </a:t>
            </a:r>
          </a:p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products and </a:t>
            </a:r>
          </a:p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services for </a:t>
            </a:r>
          </a:p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Met-Ocean</a:t>
            </a:r>
          </a:p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Community</a:t>
            </a:r>
            <a:endParaRPr lang="en-ZA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6"/>
          <p:cNvSpPr>
            <a:spLocks noGrp="1"/>
          </p:cNvSpPr>
          <p:nvPr/>
        </p:nvSpPr>
        <p:spPr bwMode="auto">
          <a:xfrm>
            <a:off x="8569212" y="-142652"/>
            <a:ext cx="1800200" cy="242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14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1200">
                <a:solidFill>
                  <a:schemeClr val="tx1"/>
                </a:solidFill>
                <a:latin typeface="Arial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1000">
                <a:solidFill>
                  <a:schemeClr val="tx1"/>
                </a:solidFill>
                <a:latin typeface="Arial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Arial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Arial" charset="0"/>
              </a:defRPr>
            </a:lvl5pPr>
            <a:lvl6pPr marL="22860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Data management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to make sure required data and metadata of known quality are made available to end users</a:t>
            </a:r>
            <a:endParaRPr lang="en-ZA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Placeholder 6"/>
          <p:cNvSpPr>
            <a:spLocks noGrp="1"/>
          </p:cNvSpPr>
          <p:nvPr/>
        </p:nvSpPr>
        <p:spPr bwMode="auto">
          <a:xfrm>
            <a:off x="91256" y="2397348"/>
            <a:ext cx="2176488" cy="3204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14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1200">
                <a:solidFill>
                  <a:schemeClr val="tx1"/>
                </a:solidFill>
                <a:latin typeface="Arial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1000">
                <a:solidFill>
                  <a:schemeClr val="tx1"/>
                </a:solidFill>
                <a:latin typeface="Arial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Arial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Arial" charset="0"/>
              </a:defRPr>
            </a:lvl5pPr>
            <a:lvl6pPr marL="22860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  <a:defRPr sz="9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Services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to end user communities for addressing socio-economic benefits and facilitate decision making</a:t>
            </a:r>
            <a:endParaRPr lang="en-ZA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54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196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Draft joint WMO-IOC Strategy for Data Management (2018-2021)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 smtClean="0"/>
              <a:t>Vision: </a:t>
            </a:r>
            <a:r>
              <a:rPr lang="en-GB" dirty="0"/>
              <a:t>Assuring the collection, processing, integration, dissemination </a:t>
            </a:r>
            <a:r>
              <a:rPr lang="en-GB" dirty="0" smtClean="0"/>
              <a:t>&amp; </a:t>
            </a:r>
            <a:r>
              <a:rPr lang="en-GB" dirty="0"/>
              <a:t>archiving of as much fit-for-purpose relevant data of known quality, to deliver to current </a:t>
            </a:r>
            <a:r>
              <a:rPr lang="en-GB" dirty="0">
                <a:solidFill>
                  <a:srgbClr val="FF0000"/>
                </a:solidFill>
              </a:rPr>
              <a:t>demands for integrated oceanographic and marine meteorological information to the research and operational </a:t>
            </a:r>
            <a:r>
              <a:rPr lang="en-GB" dirty="0" smtClean="0">
                <a:solidFill>
                  <a:srgbClr val="FF0000"/>
                </a:solidFill>
              </a:rPr>
              <a:t>communities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en-GB" b="1" dirty="0" smtClean="0"/>
              <a:t>Mission: </a:t>
            </a:r>
            <a:r>
              <a:rPr lang="en-GB" dirty="0" smtClean="0"/>
              <a:t>To </a:t>
            </a:r>
            <a:r>
              <a:rPr lang="en-GB" dirty="0"/>
              <a:t>realize the Vision, JCOMM will </a:t>
            </a:r>
            <a:r>
              <a:rPr lang="en-GB" dirty="0">
                <a:solidFill>
                  <a:srgbClr val="FF0000"/>
                </a:solidFill>
              </a:rPr>
              <a:t>build on existing infrastructure, best practices and standards</a:t>
            </a:r>
            <a:r>
              <a:rPr lang="en-GB" dirty="0"/>
              <a:t>, and leverage from expertise of both WMO and IOC organizations. It will enable community efforts in data management in line with WMO </a:t>
            </a:r>
            <a:r>
              <a:rPr lang="en-GB" dirty="0">
                <a:solidFill>
                  <a:srgbClr val="FF0000"/>
                </a:solidFill>
              </a:rPr>
              <a:t>Information System strategy (WIS 2.0)</a:t>
            </a:r>
            <a:r>
              <a:rPr lang="en-GB" dirty="0"/>
              <a:t>, while  seeking </a:t>
            </a:r>
            <a:r>
              <a:rPr lang="en-GB" dirty="0">
                <a:solidFill>
                  <a:srgbClr val="FF0000"/>
                </a:solidFill>
              </a:rPr>
              <a:t>enhanced collaboration and partnerships from the public and private sector</a:t>
            </a:r>
            <a:r>
              <a:rPr lang="en-GB" dirty="0"/>
              <a:t>. It will </a:t>
            </a:r>
            <a:r>
              <a:rPr lang="en-GB" dirty="0">
                <a:solidFill>
                  <a:srgbClr val="FF0000"/>
                </a:solidFill>
              </a:rPr>
              <a:t>promote cost effective modernization of current procedures and the use of new technologies and emerging data mechanisms </a:t>
            </a:r>
            <a:r>
              <a:rPr lang="en-GB" dirty="0"/>
              <a:t>where appropriate and applicable, as well as update existing practices and standards and develop new ones.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2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10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444981" y="1345747"/>
            <a:ext cx="6965244" cy="5258254"/>
          </a:xfrm>
          <a:prstGeom prst="rect">
            <a:avLst/>
          </a:prstGeom>
          <a:ln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347" y="146302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/>
              <a:t>Draft joint WMO-IOC Strategy for Data Management (2018-2021)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384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343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/>
              <a:t>Draft joint WMO-IOC Strategy for Data Management (2018-2021)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051363"/>
              </p:ext>
            </p:extLst>
          </p:nvPr>
        </p:nvGraphicFramePr>
        <p:xfrm>
          <a:off x="654756" y="1601816"/>
          <a:ext cx="8032044" cy="426840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86999"/>
                <a:gridCol w="6545045"/>
              </a:tblGrid>
              <a:tr h="9154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b="1" i="1" dirty="0">
                          <a:effectLst/>
                        </a:rPr>
                        <a:t>Outcome</a:t>
                      </a:r>
                      <a:endParaRPr lang="en-US" sz="2800" b="1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b="1" i="1" dirty="0">
                          <a:effectLst/>
                        </a:rPr>
                        <a:t> </a:t>
                      </a:r>
                      <a:endParaRPr lang="en-US" sz="2800" b="1" i="1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925" algn="l">
                        <a:spcAft>
                          <a:spcPts val="0"/>
                        </a:spcAft>
                      </a:pPr>
                      <a:r>
                        <a:rPr lang="en-GB" sz="2800" b="1" i="1" dirty="0">
                          <a:effectLst/>
                        </a:rPr>
                        <a:t>Theme</a:t>
                      </a:r>
                      <a:endParaRPr lang="en-US" sz="2800" b="1" i="1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</a:tr>
              <a:tr h="5516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</a:rPr>
                        <a:t>1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925" algn="l">
                        <a:spcAft>
                          <a:spcPts val="0"/>
                        </a:spcAft>
                      </a:pPr>
                      <a:r>
                        <a:rPr lang="en-GB" sz="2400" u="none" dirty="0">
                          <a:effectLst/>
                        </a:rPr>
                        <a:t>Promoting data sharing</a:t>
                      </a:r>
                      <a:endParaRPr lang="en-US" sz="2400" u="none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</a:tr>
              <a:tr h="5936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</a:rPr>
                        <a:t>2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925" algn="l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Data collection 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</a:tr>
              <a:tr h="63666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>
                          <a:effectLst/>
                        </a:rPr>
                        <a:t>3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925" algn="l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Data integration, access, rescue and preservation 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</a:tr>
              <a:tr h="5764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>
                          <a:effectLst/>
                        </a:rPr>
                        <a:t>4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925" algn="l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Data Dissemination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</a:tr>
              <a:tr h="4972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>
                          <a:effectLst/>
                        </a:rPr>
                        <a:t>5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925" algn="l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Data discovery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</a:tr>
              <a:tr h="4972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>
                          <a:effectLst/>
                        </a:rPr>
                        <a:t>6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925" algn="l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Capacity Development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83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511" y="12788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Draft JCOMM DM Strategy – Outcome 1</a:t>
            </a:r>
            <a:br>
              <a:rPr lang="en-US" sz="3600" dirty="0" smtClean="0"/>
            </a:br>
            <a:r>
              <a:rPr lang="en-US" sz="3600" dirty="0" smtClean="0"/>
              <a:t>(promoting data sharing)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9222"/>
            <a:ext cx="8229600" cy="48803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i="1" dirty="0" smtClean="0">
                <a:solidFill>
                  <a:srgbClr val="FF0000"/>
                </a:solidFill>
              </a:rPr>
              <a:t>Promoting </a:t>
            </a:r>
            <a:r>
              <a:rPr lang="en-GB" i="1" dirty="0">
                <a:solidFill>
                  <a:srgbClr val="FF0000"/>
                </a:solidFill>
              </a:rPr>
              <a:t>oceanographic and marine meteorological data sharing with the research and operational communities and the private sector in compliance with WMO Resolution 40 (Cg-12), WMO Resolution 60 (Cg-17), and the IOC Oceanographic Data Exchange </a:t>
            </a:r>
            <a:r>
              <a:rPr lang="en-GB" i="1" dirty="0" smtClean="0">
                <a:solidFill>
                  <a:srgbClr val="FF0000"/>
                </a:solidFill>
              </a:rPr>
              <a:t>Policy</a:t>
            </a:r>
            <a:endParaRPr lang="en-US" i="1" dirty="0">
              <a:solidFill>
                <a:srgbClr val="FF0000"/>
              </a:solidFill>
            </a:endParaRPr>
          </a:p>
          <a:p>
            <a:r>
              <a:rPr lang="en-GB" b="1" dirty="0"/>
              <a:t>Activity 1 –</a:t>
            </a:r>
            <a:r>
              <a:rPr lang="en-GB" dirty="0"/>
              <a:t> Plan for the promotion of data sharing and </a:t>
            </a:r>
            <a:r>
              <a:rPr lang="en-GB" dirty="0" smtClean="0"/>
              <a:t>exchange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Identify data not being shared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Develop rationale &amp; strategy for reaching out with them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JCOMMOPS to play active role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dirty="0"/>
              <a:t>Activity 2 – </a:t>
            </a:r>
            <a:r>
              <a:rPr lang="en-GB" dirty="0"/>
              <a:t>Plan for enhancing collaboration with the private </a:t>
            </a:r>
            <a:r>
              <a:rPr lang="en-GB" dirty="0" smtClean="0"/>
              <a:t>sector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Make best use of private sector capabilities (win-win)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SWOT analysis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Use Guidance on WIGOS Data Partnership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60821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121</TotalTime>
  <Words>1746</Words>
  <Application>Microsoft Office PowerPoint</Application>
  <PresentationFormat>On-screen Show (4:3)</PresentationFormat>
  <Paragraphs>227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blank</vt:lpstr>
      <vt:lpstr>PowerPoint Presentation</vt:lpstr>
      <vt:lpstr>Ocean data and information management,  a complex world</vt:lpstr>
      <vt:lpstr>Sources of ocean data (1/1)</vt:lpstr>
      <vt:lpstr>Sources of ocean data (2/2)</vt:lpstr>
      <vt:lpstr>PowerPoint Presentation</vt:lpstr>
      <vt:lpstr>Draft joint WMO-IOC Strategy for Data Management (2018-2021)</vt:lpstr>
      <vt:lpstr>Draft joint WMO-IOC Strategy for Data Management (2018-2021)</vt:lpstr>
      <vt:lpstr>Draft joint WMO-IOC Strategy for Data Management (2018-2021)</vt:lpstr>
      <vt:lpstr>Draft JCOMM DM Strategy – Outcome 1 (promoting data sharing)</vt:lpstr>
      <vt:lpstr>Draft JCOMM DM Strategy – Outcome 2 (data collection)</vt:lpstr>
      <vt:lpstr>Draft JCOMM DM Strategy – Outcome 3 (1/2) (data integration, access, rescue and preservation)</vt:lpstr>
      <vt:lpstr>Draft JCOMM DM Strategy – Outcome 3 (2/2) (data integration, access, rescue and preservation)</vt:lpstr>
      <vt:lpstr>Draft JCOMM DM Strategy – Outcome 4 (data dissemination)</vt:lpstr>
      <vt:lpstr>Draft JCOMM DM Strategy – Outcome 5 (data discovery)</vt:lpstr>
      <vt:lpstr>Draft JCOMM DM Strategy – Outcome 6 (capacity development)</vt:lpstr>
      <vt:lpstr>Recommendations</vt:lpstr>
      <vt:lpstr>PowerPoint Presentation</vt:lpstr>
    </vt:vector>
  </TitlesOfParts>
  <Company>World Meteorological 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Foreman</dc:creator>
  <cp:lastModifiedBy>Etienne Charpentier</cp:lastModifiedBy>
  <cp:revision>16</cp:revision>
  <dcterms:created xsi:type="dcterms:W3CDTF">2017-08-23T09:47:05Z</dcterms:created>
  <dcterms:modified xsi:type="dcterms:W3CDTF">2017-09-06T07:11:05Z</dcterms:modified>
</cp:coreProperties>
</file>