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5"/>
  </p:notesMasterIdLst>
  <p:sldIdLst>
    <p:sldId id="256" r:id="rId2"/>
    <p:sldId id="268" r:id="rId3"/>
    <p:sldId id="305" r:id="rId4"/>
    <p:sldId id="289" r:id="rId5"/>
    <p:sldId id="298" r:id="rId6"/>
    <p:sldId id="290" r:id="rId7"/>
    <p:sldId id="291" r:id="rId8"/>
    <p:sldId id="295" r:id="rId9"/>
    <p:sldId id="304" r:id="rId10"/>
    <p:sldId id="292" r:id="rId11"/>
    <p:sldId id="294" r:id="rId12"/>
    <p:sldId id="302" r:id="rId13"/>
    <p:sldId id="284" r:id="rId14"/>
    <p:sldId id="270" r:id="rId15"/>
    <p:sldId id="271" r:id="rId16"/>
    <p:sldId id="272" r:id="rId17"/>
    <p:sldId id="273" r:id="rId18"/>
    <p:sldId id="278" r:id="rId19"/>
    <p:sldId id="274" r:id="rId20"/>
    <p:sldId id="267" r:id="rId21"/>
    <p:sldId id="286" r:id="rId22"/>
    <p:sldId id="258" r:id="rId23"/>
    <p:sldId id="303" r:id="rId2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>
        <p:scale>
          <a:sx n="70" d="100"/>
          <a:sy n="70" d="100"/>
        </p:scale>
        <p:origin x="786" y="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90" d="100"/>
        <a:sy n="9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9A64BE-CACF-4CEE-A925-28596A754FAC}" type="datetimeFigureOut">
              <a:rPr lang="en-GB" smtClean="0"/>
              <a:t>27/09/2017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7116527-64FD-4ADC-8819-9BFA1E8A93F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303523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wmo2016_powerpoint_standard_v2-1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646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 descr="wmo2016_powerpoint_standard_v2-2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151694"/>
            <a:ext cx="1988820" cy="171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09313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39018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6633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64548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37271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3129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55096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4843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wmo2016_powerpoint_standard_v2-2.jpg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151694"/>
            <a:ext cx="1988820" cy="17145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59AF2F-52C6-9B46-B8B2-0579234AE6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36171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hf hdr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mailto:kevin.marsh@ecmwf.int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https://software.ecmwf.int/wiki/display/C3SS/Guide+to+NetCDF+encoding+for+C3S+providers" TargetMode="Externa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software.ecmwf.int/stash/projects/CDS/repos/checker/browse" TargetMode="External"/><Relationship Id="rId2" Type="http://schemas.openxmlformats.org/officeDocument/2006/relationships/hyperlink" Target="https://software.ecmwf.int/wiki/display/C3SS/NetCDF+Dataset+Design+Overview" TargetMode="Externa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s://climate.copernicus.eu/climate-data-store" TargetMode="External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hyperlink" Target="https://software.ecmwf.int/stash/projects/CDS/repos/checker/browse" TargetMode="External"/><Relationship Id="rId3" Type="http://schemas.openxmlformats.org/officeDocument/2006/relationships/hyperlink" Target="https://www.ecmwf.int/" TargetMode="External"/><Relationship Id="rId7" Type="http://schemas.openxmlformats.org/officeDocument/2006/relationships/hyperlink" Target="https://software.ecmwf.int/wiki/display/C3SS/NetCDF+Dataset+Design+Overview" TargetMode="External"/><Relationship Id="rId2" Type="http://schemas.openxmlformats.org/officeDocument/2006/relationships/hyperlink" Target="https://climate.copernicus.eu/" TargetMode="External"/><Relationship Id="rId1" Type="http://schemas.openxmlformats.org/officeDocument/2006/relationships/slideLayout" Target="../slideLayouts/slideLayout6.xml"/><Relationship Id="rId6" Type="http://schemas.openxmlformats.org/officeDocument/2006/relationships/hyperlink" Target="https://software.ecmwf.int/wiki/display/C3SS/Guide+to+NetCDF+encoding+for+C3S+providers" TargetMode="External"/><Relationship Id="rId5" Type="http://schemas.openxmlformats.org/officeDocument/2006/relationships/hyperlink" Target="https://climate.copernicus.eu/climate-data-store" TargetMode="External"/><Relationship Id="rId4" Type="http://schemas.openxmlformats.org/officeDocument/2006/relationships/hyperlink" Target="https://software.ecmwf.int/wiki/display/DGOV/Metadata+recommendations+for+encoding+NetCDF+products+based+on+CF+convention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457200" y="838926"/>
            <a:ext cx="8229600" cy="42635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800" dirty="0">
                <a:solidFill>
                  <a:srgbClr val="000090"/>
                </a:solidFill>
              </a:rPr>
              <a:t>	</a:t>
            </a:r>
            <a:r>
              <a:rPr lang="en-GB" sz="4800" dirty="0" smtClean="0">
                <a:solidFill>
                  <a:srgbClr val="000090"/>
                </a:solidFill>
              </a:rPr>
              <a:t>Copernicus/C3S: </a:t>
            </a:r>
            <a:r>
              <a:rPr lang="en-GB" sz="4800" dirty="0">
                <a:solidFill>
                  <a:srgbClr val="000090"/>
                </a:solidFill>
              </a:rPr>
              <a:t>pulling together climate data, products and </a:t>
            </a:r>
            <a:r>
              <a:rPr lang="en-GB" sz="4800" dirty="0" smtClean="0">
                <a:solidFill>
                  <a:srgbClr val="000090"/>
                </a:solidFill>
              </a:rPr>
              <a:t>services</a:t>
            </a:r>
          </a:p>
          <a:p>
            <a:endParaRPr lang="en-GB" sz="4800" i="1" dirty="0">
              <a:solidFill>
                <a:srgbClr val="000090"/>
              </a:solidFill>
            </a:endParaRPr>
          </a:p>
          <a:p>
            <a:r>
              <a:rPr lang="en-US" sz="4100" i="1" dirty="0" smtClean="0">
                <a:solidFill>
                  <a:srgbClr val="000090"/>
                </a:solidFill>
              </a:rPr>
              <a:t>Kevin </a:t>
            </a:r>
            <a:r>
              <a:rPr lang="en-US" sz="4100" i="1" dirty="0" smtClean="0">
                <a:solidFill>
                  <a:srgbClr val="000090"/>
                </a:solidFill>
              </a:rPr>
              <a:t>Marsh </a:t>
            </a:r>
            <a:r>
              <a:rPr lang="en-US" sz="4100" i="1" dirty="0" smtClean="0">
                <a:solidFill>
                  <a:srgbClr val="000090"/>
                </a:solidFill>
              </a:rPr>
              <a:t>C3S</a:t>
            </a:r>
          </a:p>
          <a:p>
            <a:endParaRPr lang="en-US" sz="4800" i="1" dirty="0" smtClean="0">
              <a:solidFill>
                <a:srgbClr val="000090"/>
              </a:solidFill>
            </a:endParaRPr>
          </a:p>
          <a:p>
            <a:r>
              <a:rPr lang="en-US" sz="3800" i="1" dirty="0" smtClean="0">
                <a:solidFill>
                  <a:srgbClr val="000090"/>
                </a:solidFill>
                <a:hlinkClick r:id="rId2"/>
              </a:rPr>
              <a:t>kevin.marsh@ecmwf.int</a:t>
            </a:r>
            <a:endParaRPr lang="en-US" sz="3800" i="1" dirty="0" smtClean="0">
              <a:solidFill>
                <a:srgbClr val="000090"/>
              </a:solidFill>
            </a:endParaRPr>
          </a:p>
          <a:p>
            <a:endParaRPr lang="en-US" sz="3800" i="1" dirty="0" smtClean="0">
              <a:solidFill>
                <a:srgbClr val="000090"/>
              </a:solidFill>
            </a:endParaRPr>
          </a:p>
          <a:p>
            <a:r>
              <a:rPr lang="en-US" sz="3100" i="1" dirty="0" smtClean="0">
                <a:solidFill>
                  <a:srgbClr val="000090"/>
                </a:solidFill>
              </a:rPr>
              <a:t>(with thanks to colleagues at ECMWF and C3S)</a:t>
            </a:r>
          </a:p>
          <a:p>
            <a:endParaRPr lang="en-US" sz="3800" i="1" dirty="0" smtClean="0">
              <a:solidFill>
                <a:srgbClr val="000090"/>
              </a:solidFill>
            </a:endParaRPr>
          </a:p>
          <a:p>
            <a:r>
              <a:rPr lang="en-US" sz="3400" i="1" dirty="0" smtClean="0">
                <a:solidFill>
                  <a:srgbClr val="000090"/>
                </a:solidFill>
              </a:rPr>
              <a:t>Workshop Item No. 3.3</a:t>
            </a:r>
            <a:endParaRPr lang="en-US" sz="3400" dirty="0">
              <a:solidFill>
                <a:srgbClr val="FF0000"/>
              </a:solidFill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9260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CDS : Standards-based components</a:t>
            </a:r>
            <a:endParaRPr lang="en-GB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/>
              <a:t>10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380998" y="5577863"/>
            <a:ext cx="862053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000" i="1" dirty="0"/>
              <a:t>CDS will  export </a:t>
            </a:r>
            <a:r>
              <a:rPr lang="en-GB" sz="2000" i="1" dirty="0" smtClean="0"/>
              <a:t>Inspire </a:t>
            </a:r>
            <a:r>
              <a:rPr lang="en-GB" sz="2000" i="1" dirty="0"/>
              <a:t>compliant ISO records and support standards based data services (</a:t>
            </a:r>
            <a:r>
              <a:rPr lang="en-GB" sz="2000" i="1" dirty="0" smtClean="0"/>
              <a:t>w*s) for greater interoperability</a:t>
            </a:r>
            <a:endParaRPr lang="en-GB" sz="2000" i="1" dirty="0"/>
          </a:p>
        </p:txBody>
      </p:sp>
      <p:pic>
        <p:nvPicPr>
          <p:cNvPr id="6" name="Picture 3">
            <a:extLst>
              <a:ext uri="{FF2B5EF4-FFF2-40B4-BE49-F238E27FC236}">
                <a16:creationId xmlns:a16="http://schemas.microsoft.com/office/drawing/2014/main" xmlns="" id="{806B6829-7919-485D-B7D2-82027FAC0A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594" y="1328808"/>
            <a:ext cx="4896544" cy="39288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xmlns="" id="{60AFF755-D247-43DB-957A-C60389C34065}"/>
              </a:ext>
            </a:extLst>
          </p:cNvPr>
          <p:cNvSpPr txBox="1">
            <a:spLocks/>
          </p:cNvSpPr>
          <p:nvPr/>
        </p:nvSpPr>
        <p:spPr>
          <a:xfrm>
            <a:off x="5733544" y="1639735"/>
            <a:ext cx="3069262" cy="3744416"/>
          </a:xfrm>
          <a:prstGeom prst="rect">
            <a:avLst/>
          </a:prstGeom>
        </p:spPr>
        <p:txBody>
          <a:bodyPr>
            <a:normAutofit fontScale="92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indent="-514350">
              <a:buFont typeface="+mj-lt"/>
              <a:buAutoNum type="arabicPeriod"/>
            </a:pPr>
            <a:r>
              <a:rPr lang="en-GB" sz="2200" dirty="0"/>
              <a:t>Metadata </a:t>
            </a:r>
            <a:r>
              <a:rPr lang="en-GB" sz="2200" b="1" dirty="0"/>
              <a:t>Catalogue records</a:t>
            </a:r>
            <a:r>
              <a:rPr lang="en-GB" sz="2200" dirty="0"/>
              <a:t>: ISO19115+INSPIRE    -&gt; CSW.</a:t>
            </a:r>
          </a:p>
          <a:p>
            <a:pPr marL="514350" indent="-514350">
              <a:buFont typeface="+mj-lt"/>
              <a:buAutoNum type="arabicPeriod"/>
            </a:pPr>
            <a:r>
              <a:rPr lang="en-GB" sz="2200" dirty="0"/>
              <a:t>Data </a:t>
            </a:r>
            <a:r>
              <a:rPr lang="en-GB" sz="2200" b="1" dirty="0"/>
              <a:t>Request form </a:t>
            </a:r>
            <a:r>
              <a:rPr lang="en-GB" sz="2200" dirty="0"/>
              <a:t>specification</a:t>
            </a:r>
          </a:p>
          <a:p>
            <a:pPr marL="514350" indent="-514350">
              <a:buFont typeface="+mj-lt"/>
              <a:buAutoNum type="arabicPeriod"/>
            </a:pPr>
            <a:r>
              <a:rPr lang="en-GB" sz="2200" b="1" dirty="0"/>
              <a:t>Data Download Service </a:t>
            </a:r>
            <a:r>
              <a:rPr lang="en-GB" sz="2200" dirty="0"/>
              <a:t>-&gt; URL to internal or remote repositories.</a:t>
            </a:r>
          </a:p>
          <a:p>
            <a:pPr marL="514350" indent="-514350">
              <a:buFont typeface="+mj-lt"/>
              <a:buAutoNum type="arabicPeriod"/>
            </a:pPr>
            <a:r>
              <a:rPr lang="en-GB" sz="2200" b="1" dirty="0"/>
              <a:t>INSPIRE Compliant Data Services.</a:t>
            </a:r>
            <a:r>
              <a:rPr lang="en-GB" sz="2200" dirty="0"/>
              <a:t> W(x)S</a:t>
            </a:r>
          </a:p>
          <a:p>
            <a:pPr marL="0" indent="0">
              <a:buNone/>
            </a:pPr>
            <a:r>
              <a:rPr lang="en-GB" dirty="0"/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776225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 smtClean="0"/>
              <a:t>CDS : Dataset Granularity is an Issue</a:t>
            </a:r>
            <a:endParaRPr lang="en-GB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/>
              <a:t>11</a:t>
            </a:fld>
            <a:endParaRPr lang="en-US"/>
          </a:p>
        </p:txBody>
      </p:sp>
      <p:pic>
        <p:nvPicPr>
          <p:cNvPr id="5" name="Picture 3">
            <a:extLst>
              <a:ext uri="{FF2B5EF4-FFF2-40B4-BE49-F238E27FC236}">
                <a16:creationId xmlns:a16="http://schemas.microsoft.com/office/drawing/2014/main" xmlns="" id="{44036DD2-365B-443B-BD01-E5AA2CEAC8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093" y="1417638"/>
            <a:ext cx="7951814" cy="4938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1863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CDS: Data Issues</a:t>
            </a:r>
            <a:endParaRPr lang="en-GB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/>
              <a:t>12</a:t>
            </a:fld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283191" y="1234147"/>
            <a:ext cx="8577618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GB" sz="2000" dirty="0" smtClean="0"/>
          </a:p>
          <a:p>
            <a:r>
              <a:rPr lang="en-GB" sz="2000" b="1" dirty="0" smtClean="0"/>
              <a:t>Data Acquisition Process</a:t>
            </a:r>
            <a:endParaRPr lang="en-GB" sz="2000" b="1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 smtClean="0"/>
              <a:t>Large number of </a:t>
            </a:r>
            <a:r>
              <a:rPr lang="en-GB" sz="2000" dirty="0"/>
              <a:t>ITT’s – a </a:t>
            </a:r>
            <a:r>
              <a:rPr lang="en-GB" sz="2000" dirty="0" smtClean="0"/>
              <a:t>“Data Manager” </a:t>
            </a:r>
            <a:r>
              <a:rPr lang="en-GB" sz="2000" dirty="0"/>
              <a:t>from each ITT </a:t>
            </a:r>
            <a:r>
              <a:rPr lang="en-GB" sz="2000" dirty="0" smtClean="0"/>
              <a:t>consortium is </a:t>
            </a:r>
            <a:r>
              <a:rPr lang="en-GB" sz="2000" dirty="0"/>
              <a:t>assigned to be the point of </a:t>
            </a:r>
            <a:r>
              <a:rPr lang="en-GB" sz="2000" dirty="0" smtClean="0"/>
              <a:t>contact;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 smtClean="0"/>
              <a:t>Data </a:t>
            </a:r>
            <a:r>
              <a:rPr lang="en-GB" sz="2000" dirty="0"/>
              <a:t>providers </a:t>
            </a:r>
            <a:r>
              <a:rPr lang="en-GB" sz="2000" dirty="0" smtClean="0"/>
              <a:t>are asked </a:t>
            </a:r>
            <a:r>
              <a:rPr lang="en-GB" sz="2000" dirty="0"/>
              <a:t>to notify CDS </a:t>
            </a:r>
            <a:r>
              <a:rPr lang="en-GB" sz="2000" dirty="0" smtClean="0"/>
              <a:t>team via email </a:t>
            </a:r>
            <a:r>
              <a:rPr lang="en-GB" sz="2000" dirty="0"/>
              <a:t>when data are </a:t>
            </a:r>
            <a:r>
              <a:rPr lang="en-GB" sz="2000" dirty="0" smtClean="0"/>
              <a:t>ready;</a:t>
            </a:r>
            <a:endParaRPr lang="en-GB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/>
              <a:t>They </a:t>
            </a:r>
            <a:r>
              <a:rPr lang="en-GB" sz="2000" dirty="0" smtClean="0"/>
              <a:t>then add </a:t>
            </a:r>
            <a:r>
              <a:rPr lang="en-GB" sz="2000" dirty="0"/>
              <a:t>dataset metadata to an on-line form, which forms the basis of the catalogue record(s</a:t>
            </a:r>
            <a:r>
              <a:rPr lang="en-GB" sz="2000" dirty="0" smtClean="0"/>
              <a:t>);</a:t>
            </a:r>
            <a:endParaRPr lang="en-GB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/>
              <a:t>The CDS team </a:t>
            </a:r>
            <a:r>
              <a:rPr lang="en-GB" sz="2000" dirty="0" smtClean="0"/>
              <a:t>then iterate </a:t>
            </a:r>
            <a:r>
              <a:rPr lang="en-GB" sz="2000" dirty="0"/>
              <a:t>with data provider for more </a:t>
            </a:r>
            <a:r>
              <a:rPr lang="en-GB" sz="2000" dirty="0" smtClean="0"/>
              <a:t>information and clarify any issues;</a:t>
            </a:r>
            <a:endParaRPr lang="en-GB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 smtClean="0"/>
              <a:t>CDS team use this information to </a:t>
            </a:r>
            <a:r>
              <a:rPr lang="en-GB" sz="2000" dirty="0"/>
              <a:t>build the </a:t>
            </a:r>
            <a:r>
              <a:rPr lang="en-GB" sz="2000" dirty="0" err="1"/>
              <a:t>Geoserver</a:t>
            </a:r>
            <a:r>
              <a:rPr lang="en-GB" sz="2000" dirty="0"/>
              <a:t> catalogue and the user </a:t>
            </a:r>
            <a:r>
              <a:rPr lang="en-GB" sz="2000" dirty="0" smtClean="0"/>
              <a:t>interface;</a:t>
            </a:r>
            <a:endParaRPr lang="en-GB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 smtClean="0"/>
              <a:t>“Adapters” </a:t>
            </a:r>
            <a:r>
              <a:rPr lang="en-GB" sz="2000" dirty="0"/>
              <a:t>are key to enabling data access to </a:t>
            </a:r>
            <a:r>
              <a:rPr lang="en-GB" sz="2000" dirty="0" smtClean="0"/>
              <a:t>local and remote datasets;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 smtClean="0"/>
              <a:t>“Agile</a:t>
            </a:r>
            <a:r>
              <a:rPr lang="en-GB" sz="2000" dirty="0"/>
              <a:t>” </a:t>
            </a:r>
            <a:r>
              <a:rPr lang="en-GB" sz="2000" dirty="0" smtClean="0"/>
              <a:t>approach </a:t>
            </a:r>
            <a:r>
              <a:rPr lang="en-GB" sz="2000" dirty="0"/>
              <a:t>- iterate with data providers to amend data files as </a:t>
            </a:r>
            <a:r>
              <a:rPr lang="en-GB" sz="2000" dirty="0" smtClean="0"/>
              <a:t>required</a:t>
            </a:r>
            <a:r>
              <a:rPr lang="en-GB" sz="2000" dirty="0"/>
              <a:t>;</a:t>
            </a:r>
            <a:endParaRPr lang="en-GB" sz="2000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 smtClean="0"/>
              <a:t>Provides flexibility – can respond quickly to changes.</a:t>
            </a:r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3284472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CDS: Data Issues</a:t>
            </a:r>
            <a:endParaRPr lang="en-GB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/>
              <a:t>13</a:t>
            </a:fld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317310" y="1547892"/>
            <a:ext cx="8509379" cy="46782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000" dirty="0" smtClean="0"/>
              <a:t>For CDS datasets held at ECMWF, the data may be supplied (and stored)  </a:t>
            </a:r>
            <a:r>
              <a:rPr lang="en-GB" sz="2000" dirty="0" smtClean="0"/>
              <a:t>using</a:t>
            </a:r>
            <a:r>
              <a:rPr lang="en-GB" sz="2000" dirty="0" smtClean="0"/>
              <a:t> </a:t>
            </a:r>
            <a:r>
              <a:rPr lang="en-GB" sz="2000" dirty="0" smtClean="0"/>
              <a:t>existing </a:t>
            </a:r>
            <a:r>
              <a:rPr lang="en-GB" sz="2000" dirty="0" smtClean="0"/>
              <a:t>ECMWF infrastructure;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000" dirty="0" smtClean="0"/>
              <a:t>In this case, </a:t>
            </a:r>
            <a:r>
              <a:rPr lang="en-GB" sz="2000" dirty="0" smtClean="0"/>
              <a:t>additional </a:t>
            </a:r>
            <a:r>
              <a:rPr lang="en-GB" sz="2000" dirty="0" smtClean="0"/>
              <a:t>information and </a:t>
            </a:r>
            <a:r>
              <a:rPr lang="en-GB" sz="2000" dirty="0" smtClean="0"/>
              <a:t>processes </a:t>
            </a:r>
            <a:r>
              <a:rPr lang="en-GB" sz="2000" dirty="0" smtClean="0"/>
              <a:t>to be </a:t>
            </a:r>
            <a:r>
              <a:rPr lang="en-GB" sz="2000" dirty="0" smtClean="0"/>
              <a:t>defined, negotiated and agreed – </a:t>
            </a:r>
            <a:r>
              <a:rPr lang="en-GB" sz="2000" i="1" dirty="0" smtClean="0"/>
              <a:t>more efficient to use existing systems.</a:t>
            </a:r>
            <a:endParaRPr lang="en-GB" sz="2000" i="1" dirty="0"/>
          </a:p>
          <a:p>
            <a:endParaRPr lang="en-GB" sz="2000" b="1" dirty="0" smtClean="0"/>
          </a:p>
          <a:p>
            <a:r>
              <a:rPr lang="en-GB" sz="2000" b="1" dirty="0" smtClean="0"/>
              <a:t>Stakeholder </a:t>
            </a:r>
            <a:r>
              <a:rPr lang="en-GB" sz="2000" b="1" dirty="0"/>
              <a:t>Interaction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b="1" dirty="0"/>
              <a:t>Data Suppliers </a:t>
            </a:r>
            <a:r>
              <a:rPr lang="en-GB" sz="2000" dirty="0"/>
              <a:t>- direct support </a:t>
            </a:r>
            <a:r>
              <a:rPr lang="en-GB" sz="2000" dirty="0" smtClean="0"/>
              <a:t>provided via </a:t>
            </a:r>
            <a:r>
              <a:rPr lang="en-GB" sz="2000" dirty="0"/>
              <a:t>dedicated mailing list, </a:t>
            </a:r>
            <a:r>
              <a:rPr lang="en-GB" sz="2000" dirty="0" err="1"/>
              <a:t>telcos</a:t>
            </a:r>
            <a:r>
              <a:rPr lang="en-GB" sz="2000" dirty="0"/>
              <a:t>, workshops, </a:t>
            </a:r>
            <a:r>
              <a:rPr lang="en-GB" sz="2000" dirty="0" err="1"/>
              <a:t>etc</a:t>
            </a:r>
            <a:r>
              <a:rPr lang="en-GB" sz="2000" dirty="0" smtClean="0"/>
              <a:t>…;</a:t>
            </a:r>
            <a:endParaRPr lang="en-GB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b="1" dirty="0"/>
              <a:t>CDS users </a:t>
            </a:r>
            <a:r>
              <a:rPr lang="en-GB" sz="2000" dirty="0"/>
              <a:t>– will use </a:t>
            </a:r>
            <a:r>
              <a:rPr lang="en-GB" sz="2000" dirty="0" smtClean="0"/>
              <a:t>the Copernicus </a:t>
            </a:r>
            <a:r>
              <a:rPr lang="en-GB" sz="2000" dirty="0"/>
              <a:t>User Support </a:t>
            </a:r>
            <a:r>
              <a:rPr lang="en-GB" sz="2000" dirty="0" smtClean="0"/>
              <a:t>Team;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i="1" dirty="0" smtClean="0"/>
              <a:t>Based on existing ECMWF systems;</a:t>
            </a:r>
            <a:endParaRPr lang="en-GB" sz="2000" i="1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 smtClean="0"/>
              <a:t>Copernicus Data Policy established;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i="1" dirty="0" smtClean="0"/>
              <a:t>Need to develop and extend standards (e.g. CF Standard Names</a:t>
            </a:r>
            <a:r>
              <a:rPr lang="en-GB" sz="2000" dirty="0" smtClean="0"/>
              <a:t>)</a:t>
            </a:r>
          </a:p>
          <a:p>
            <a:endParaRPr lang="en-GB" sz="2000" dirty="0" smtClean="0"/>
          </a:p>
          <a:p>
            <a:r>
              <a:rPr lang="en-GB" sz="2000" i="1" dirty="0" smtClean="0"/>
              <a:t>Also, there are issues of : DOI’s, vocabularies, variable mappings, formats…</a:t>
            </a:r>
            <a:endParaRPr lang="en-GB" sz="2000" i="1" dirty="0" smtClean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43795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 smtClean="0"/>
              <a:t>Case Study : C3S </a:t>
            </a:r>
            <a:r>
              <a:rPr lang="en-GB" dirty="0"/>
              <a:t>Seasonal Forecast Data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/>
              <a:t>14</a:t>
            </a:fld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357116" y="1603656"/>
            <a:ext cx="8478524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 smtClean="0"/>
              <a:t>Seasonal Forecast data is a </a:t>
            </a:r>
            <a:r>
              <a:rPr lang="en-GB" sz="2000" b="1" dirty="0" smtClean="0"/>
              <a:t>major dataset and service</a:t>
            </a:r>
            <a:r>
              <a:rPr lang="en-GB" sz="2000" dirty="0" smtClean="0"/>
              <a:t>  for C3S/CDS</a:t>
            </a:r>
          </a:p>
          <a:p>
            <a:endParaRPr lang="en-GB" sz="2000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b="1" dirty="0" smtClean="0"/>
              <a:t>5 institutions</a:t>
            </a:r>
            <a:r>
              <a:rPr lang="en-GB" sz="2000" dirty="0" smtClean="0"/>
              <a:t> (ECMWF, Met Office, MF, DWD, CMCC) will provide Seasonal Forecast data to C3S, which will be used to produce products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000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 smtClean="0"/>
              <a:t>Need to build a </a:t>
            </a:r>
            <a:r>
              <a:rPr lang="en-GB" sz="2000" b="1" dirty="0" smtClean="0"/>
              <a:t>consistent</a:t>
            </a:r>
            <a:r>
              <a:rPr lang="en-GB" sz="2000" dirty="0" smtClean="0"/>
              <a:t> archive for users, and </a:t>
            </a:r>
            <a:r>
              <a:rPr lang="en-GB" sz="2000" b="1" dirty="0" smtClean="0"/>
              <a:t>operationally</a:t>
            </a:r>
            <a:r>
              <a:rPr lang="en-GB" sz="2000" dirty="0" smtClean="0"/>
              <a:t> produce multi-system products</a:t>
            </a:r>
          </a:p>
          <a:p>
            <a:endParaRPr lang="en-GB" sz="2000" dirty="0" smtClean="0"/>
          </a:p>
          <a:p>
            <a:r>
              <a:rPr lang="en-GB" sz="2000" dirty="0" smtClean="0"/>
              <a:t>We have therefore engaged early with data providers and developed 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dirty="0"/>
              <a:t>A</a:t>
            </a:r>
            <a:r>
              <a:rPr lang="en-GB" sz="2000" dirty="0" smtClean="0"/>
              <a:t> </a:t>
            </a:r>
            <a:r>
              <a:rPr lang="en-GB" sz="2000" b="1" dirty="0" err="1" smtClean="0"/>
              <a:t>netCDF</a:t>
            </a:r>
            <a:r>
              <a:rPr lang="en-GB" sz="2000" b="1" dirty="0" smtClean="0"/>
              <a:t> standard</a:t>
            </a:r>
            <a:r>
              <a:rPr lang="en-GB" sz="2000" dirty="0" smtClean="0"/>
              <a:t> </a:t>
            </a:r>
            <a:r>
              <a:rPr lang="en-GB" sz="2000" dirty="0"/>
              <a:t>for </a:t>
            </a:r>
            <a:r>
              <a:rPr lang="en-GB" sz="2000" dirty="0" smtClean="0"/>
              <a:t>C3S Seasonal Forecast data </a:t>
            </a:r>
            <a:r>
              <a:rPr lang="en-GB" sz="2000" dirty="0"/>
              <a:t>providers </a:t>
            </a:r>
            <a:r>
              <a:rPr lang="en-GB" sz="2000" dirty="0" smtClean="0"/>
              <a:t>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sz="2000" dirty="0" smtClean="0"/>
              <a:t>Uses netCDF4 “classic” format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sz="2000" dirty="0" smtClean="0"/>
              <a:t>based on </a:t>
            </a:r>
            <a:r>
              <a:rPr lang="en-GB" sz="2000" b="1" i="1" dirty="0" smtClean="0"/>
              <a:t>existing conventions </a:t>
            </a:r>
            <a:r>
              <a:rPr lang="en-GB" sz="2000" dirty="0" smtClean="0"/>
              <a:t>CF-1.6</a:t>
            </a:r>
            <a:r>
              <a:rPr lang="en-GB" sz="2000" dirty="0" smtClean="0"/>
              <a:t>, SPECS, CMIP…</a:t>
            </a:r>
          </a:p>
          <a:p>
            <a:r>
              <a:rPr lang="en-GB" sz="2000" dirty="0" smtClean="0">
                <a:hlinkClick r:id="rId2"/>
              </a:rPr>
              <a:t>https://software.ecmwf.int/wiki/display/C3SS/Guide+to+NetCDF+encoding+for+C3S+providers</a:t>
            </a:r>
            <a:endParaRPr lang="en-GB" sz="2000" dirty="0" smtClean="0"/>
          </a:p>
          <a:p>
            <a:r>
              <a:rPr lang="en-GB" sz="2000" i="1" dirty="0" smtClean="0"/>
              <a:t>(ECMWF web login required and may need to request access)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1807164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 smtClean="0"/>
              <a:t>Case Study : C3S </a:t>
            </a:r>
            <a:r>
              <a:rPr lang="en-GB" dirty="0" err="1"/>
              <a:t>netCDF</a:t>
            </a:r>
            <a:r>
              <a:rPr lang="en-GB" dirty="0"/>
              <a:t> standard for Seasonal Data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/>
              <a:t>15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427718"/>
            <a:ext cx="4442346" cy="491053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158408" y="1427718"/>
            <a:ext cx="3528392" cy="52937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 smtClean="0"/>
              <a:t>Defines: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dirty="0" smtClean="0"/>
              <a:t>Exact structure of files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dirty="0" smtClean="0"/>
              <a:t>Standard </a:t>
            </a:r>
            <a:r>
              <a:rPr lang="en-GB" sz="2000" dirty="0"/>
              <a:t>names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dirty="0"/>
              <a:t>Spatial </a:t>
            </a:r>
            <a:r>
              <a:rPr lang="en-GB" sz="2000" dirty="0" smtClean="0"/>
              <a:t>coordinates</a:t>
            </a:r>
            <a:endParaRPr lang="en-GB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dirty="0"/>
              <a:t>Multiple time coordinates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dirty="0" smtClean="0"/>
              <a:t>Realizations</a:t>
            </a:r>
            <a:endParaRPr lang="en-GB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dirty="0"/>
              <a:t>Cell methods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dirty="0" smtClean="0"/>
              <a:t>Attributes</a:t>
            </a:r>
            <a:endParaRPr lang="en-GB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dirty="0"/>
              <a:t>Metadata</a:t>
            </a:r>
          </a:p>
          <a:p>
            <a:endParaRPr lang="en-GB" sz="2000" dirty="0" smtClean="0"/>
          </a:p>
          <a:p>
            <a:r>
              <a:rPr lang="en-GB" sz="2000" b="1" dirty="0" smtClean="0"/>
              <a:t>V0.1 </a:t>
            </a:r>
            <a:r>
              <a:rPr lang="en-GB" sz="2000" b="1" dirty="0"/>
              <a:t>Released  </a:t>
            </a:r>
            <a:r>
              <a:rPr lang="en-GB" sz="2000" b="1" dirty="0" smtClean="0"/>
              <a:t>June </a:t>
            </a:r>
            <a:r>
              <a:rPr lang="en-GB" sz="2000" b="1" dirty="0"/>
              <a:t>2017</a:t>
            </a:r>
          </a:p>
          <a:p>
            <a:endParaRPr lang="en-GB" sz="2000" dirty="0"/>
          </a:p>
          <a:p>
            <a:r>
              <a:rPr lang="en-GB" sz="2000" dirty="0" smtClean="0"/>
              <a:t>Expect </a:t>
            </a:r>
            <a:r>
              <a:rPr lang="en-GB" sz="2000" b="1" dirty="0" smtClean="0"/>
              <a:t>operational</a:t>
            </a:r>
            <a:r>
              <a:rPr lang="en-GB" sz="2000" dirty="0" smtClean="0"/>
              <a:t> </a:t>
            </a:r>
            <a:r>
              <a:rPr lang="en-GB" sz="2000" dirty="0" err="1" smtClean="0"/>
              <a:t>netCDF</a:t>
            </a:r>
            <a:r>
              <a:rPr lang="en-GB" sz="2000" dirty="0" smtClean="0"/>
              <a:t> </a:t>
            </a:r>
            <a:r>
              <a:rPr lang="en-GB" sz="2000" dirty="0"/>
              <a:t>data </a:t>
            </a:r>
            <a:r>
              <a:rPr lang="en-GB" sz="2000" dirty="0" smtClean="0"/>
              <a:t>in this form </a:t>
            </a:r>
            <a:r>
              <a:rPr lang="en-GB" sz="2000" dirty="0" smtClean="0"/>
              <a:t>for the C3S Seasonal Forecast Service </a:t>
            </a:r>
            <a:r>
              <a:rPr lang="en-GB" sz="2000" dirty="0" smtClean="0"/>
              <a:t>during October/November 2017</a:t>
            </a:r>
            <a:endParaRPr lang="en-GB" sz="2000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23782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8722" y="274638"/>
            <a:ext cx="8478078" cy="1143000"/>
          </a:xfrm>
        </p:spPr>
        <p:txBody>
          <a:bodyPr>
            <a:normAutofit fontScale="90000"/>
          </a:bodyPr>
          <a:lstStyle/>
          <a:p>
            <a:r>
              <a:rPr lang="en-GB" dirty="0" smtClean="0"/>
              <a:t>Case Study : C3S </a:t>
            </a:r>
            <a:r>
              <a:rPr lang="en-GB" dirty="0"/>
              <a:t>Seasonal Forecast Data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/>
              <a:t>16</a:t>
            </a:fld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208722" y="1233635"/>
            <a:ext cx="8730562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GB" sz="2000" dirty="0" smtClean="0">
                <a:solidFill>
                  <a:prstClr val="black"/>
                </a:solidFill>
              </a:rPr>
              <a:t>For the Seasonal Forecast data we have </a:t>
            </a:r>
            <a:r>
              <a:rPr lang="en-GB" sz="2000" b="1" dirty="0" smtClean="0">
                <a:solidFill>
                  <a:prstClr val="black"/>
                </a:solidFill>
              </a:rPr>
              <a:t>also</a:t>
            </a:r>
            <a:r>
              <a:rPr lang="en-GB" sz="2000" dirty="0" smtClean="0">
                <a:solidFill>
                  <a:prstClr val="black"/>
                </a:solidFill>
              </a:rPr>
              <a:t> developed:</a:t>
            </a:r>
          </a:p>
          <a:p>
            <a:pPr lvl="0"/>
            <a:endParaRPr lang="en-GB" sz="2000" dirty="0" smtClean="0">
              <a:solidFill>
                <a:prstClr val="black"/>
              </a:solidFill>
            </a:endParaRPr>
          </a:p>
          <a:p>
            <a:pPr lvl="0"/>
            <a:r>
              <a:rPr lang="en-GB" sz="2000" dirty="0" smtClean="0">
                <a:solidFill>
                  <a:prstClr val="black"/>
                </a:solidFill>
              </a:rPr>
              <a:t>A </a:t>
            </a:r>
            <a:r>
              <a:rPr lang="en-GB" sz="2000" b="1" dirty="0">
                <a:solidFill>
                  <a:prstClr val="black"/>
                </a:solidFill>
              </a:rPr>
              <a:t>filename/directory</a:t>
            </a:r>
            <a:r>
              <a:rPr lang="en-GB" sz="2000" dirty="0">
                <a:solidFill>
                  <a:prstClr val="black"/>
                </a:solidFill>
              </a:rPr>
              <a:t> name convention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prstClr val="black"/>
                </a:solidFill>
              </a:rPr>
              <a:t>Based on CMIP </a:t>
            </a:r>
            <a:r>
              <a:rPr lang="en-GB" sz="2000" dirty="0" smtClean="0">
                <a:solidFill>
                  <a:prstClr val="black"/>
                </a:solidFill>
              </a:rPr>
              <a:t>approach.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GB" sz="2000" dirty="0" smtClean="0">
              <a:solidFill>
                <a:prstClr val="black"/>
              </a:solidFill>
            </a:endParaRPr>
          </a:p>
          <a:p>
            <a:r>
              <a:rPr lang="en-GB" sz="2000" dirty="0" smtClean="0">
                <a:solidFill>
                  <a:prstClr val="black"/>
                </a:solidFill>
                <a:hlinkClick r:id="rId2"/>
              </a:rPr>
              <a:t>https</a:t>
            </a:r>
            <a:r>
              <a:rPr lang="en-GB" sz="2000" dirty="0">
                <a:solidFill>
                  <a:prstClr val="black"/>
                </a:solidFill>
                <a:hlinkClick r:id="rId2"/>
              </a:rPr>
              <a:t>://software.ecmwf.int/wiki/display/C3SS/NetCDF+Dataset+Design+Overview</a:t>
            </a:r>
            <a:endParaRPr lang="en-GB" sz="2000" dirty="0">
              <a:solidFill>
                <a:prstClr val="black"/>
              </a:solidFill>
            </a:endParaRPr>
          </a:p>
          <a:p>
            <a:r>
              <a:rPr lang="en-GB" sz="2000" i="1" dirty="0"/>
              <a:t>(ECMWF web login required and may need to request access)</a:t>
            </a:r>
          </a:p>
          <a:p>
            <a:endParaRPr lang="en-GB" sz="2000" dirty="0">
              <a:solidFill>
                <a:prstClr val="black"/>
              </a:solidFill>
            </a:endParaRPr>
          </a:p>
          <a:p>
            <a:pPr lvl="0"/>
            <a:r>
              <a:rPr lang="en-GB" sz="2000" dirty="0">
                <a:solidFill>
                  <a:prstClr val="black"/>
                </a:solidFill>
              </a:rPr>
              <a:t>A </a:t>
            </a:r>
            <a:r>
              <a:rPr lang="en-GB" sz="2000" b="1" dirty="0" err="1">
                <a:solidFill>
                  <a:prstClr val="black"/>
                </a:solidFill>
              </a:rPr>
              <a:t>netCDF</a:t>
            </a:r>
            <a:r>
              <a:rPr lang="en-GB" sz="2000" b="1" dirty="0">
                <a:solidFill>
                  <a:prstClr val="black"/>
                </a:solidFill>
              </a:rPr>
              <a:t> file checker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prstClr val="black"/>
                </a:solidFill>
              </a:rPr>
              <a:t>Checks conformance to </a:t>
            </a:r>
            <a:r>
              <a:rPr lang="en-GB" sz="2000" dirty="0" smtClean="0">
                <a:solidFill>
                  <a:prstClr val="black"/>
                </a:solidFill>
              </a:rPr>
              <a:t>CF-1.6 </a:t>
            </a:r>
            <a:r>
              <a:rPr lang="en-GB" sz="2000" dirty="0">
                <a:solidFill>
                  <a:prstClr val="black"/>
                </a:solidFill>
              </a:rPr>
              <a:t>and </a:t>
            </a:r>
            <a:r>
              <a:rPr lang="en-GB" sz="2000" dirty="0" smtClean="0">
                <a:solidFill>
                  <a:prstClr val="black"/>
                </a:solidFill>
              </a:rPr>
              <a:t>C3S-0.1 ;</a:t>
            </a:r>
            <a:endParaRPr lang="en-GB" sz="2000" dirty="0">
              <a:solidFill>
                <a:prstClr val="black"/>
              </a:solidFill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sz="2000" dirty="0" smtClean="0">
                <a:solidFill>
                  <a:prstClr val="black"/>
                </a:solidFill>
              </a:rPr>
              <a:t>Command line tool;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sz="2000" dirty="0" smtClean="0">
                <a:solidFill>
                  <a:prstClr val="black"/>
                </a:solidFill>
              </a:rPr>
              <a:t>Python </a:t>
            </a:r>
            <a:r>
              <a:rPr lang="en-GB" sz="2000" dirty="0">
                <a:solidFill>
                  <a:prstClr val="black"/>
                </a:solidFill>
              </a:rPr>
              <a:t>code, </a:t>
            </a:r>
            <a:r>
              <a:rPr lang="en-GB" sz="2000" dirty="0" smtClean="0">
                <a:solidFill>
                  <a:prstClr val="black"/>
                </a:solidFill>
              </a:rPr>
              <a:t>highly configurable using JSON </a:t>
            </a:r>
            <a:r>
              <a:rPr lang="en-GB" sz="2000" dirty="0" smtClean="0">
                <a:solidFill>
                  <a:prstClr val="black"/>
                </a:solidFill>
              </a:rPr>
              <a:t>configuration </a:t>
            </a:r>
            <a:r>
              <a:rPr lang="en-GB" sz="2000" dirty="0" smtClean="0">
                <a:solidFill>
                  <a:prstClr val="black"/>
                </a:solidFill>
              </a:rPr>
              <a:t>files for metadata and data constraints.</a:t>
            </a:r>
          </a:p>
          <a:p>
            <a:r>
              <a:rPr lang="en-GB" sz="2000" dirty="0" smtClean="0">
                <a:solidFill>
                  <a:prstClr val="black"/>
                </a:solidFill>
                <a:hlinkClick r:id="rId3"/>
              </a:rPr>
              <a:t>https</a:t>
            </a:r>
            <a:r>
              <a:rPr lang="en-GB" sz="2000" dirty="0">
                <a:solidFill>
                  <a:prstClr val="black"/>
                </a:solidFill>
                <a:hlinkClick r:id="rId3"/>
              </a:rPr>
              <a:t>://</a:t>
            </a:r>
            <a:r>
              <a:rPr lang="en-GB" sz="2000" dirty="0" smtClean="0">
                <a:solidFill>
                  <a:prstClr val="black"/>
                </a:solidFill>
                <a:hlinkClick r:id="rId3"/>
              </a:rPr>
              <a:t>software.ecmwf.int/stash/projects/CDS/repos/checker/browse</a:t>
            </a:r>
            <a:endParaRPr lang="en-GB" sz="2000" dirty="0" smtClean="0">
              <a:solidFill>
                <a:prstClr val="black"/>
              </a:solidFill>
            </a:endParaRPr>
          </a:p>
          <a:p>
            <a:endParaRPr lang="en-GB" sz="2000" dirty="0">
              <a:solidFill>
                <a:prstClr val="black"/>
              </a:solidFill>
            </a:endParaRPr>
          </a:p>
          <a:p>
            <a:r>
              <a:rPr lang="en-GB" sz="2000" i="1" dirty="0" smtClean="0">
                <a:solidFill>
                  <a:prstClr val="black"/>
                </a:solidFill>
              </a:rPr>
              <a:t>Convention + Sample files + Checker = standardised dataset for CDS  + users</a:t>
            </a:r>
            <a:endParaRPr lang="en-GB" sz="2000" i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3506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C3S </a:t>
            </a:r>
            <a:r>
              <a:rPr lang="en-GB" dirty="0" err="1" smtClean="0"/>
              <a:t>netCDF</a:t>
            </a:r>
            <a:r>
              <a:rPr lang="en-GB" dirty="0" smtClean="0"/>
              <a:t> </a:t>
            </a:r>
            <a:r>
              <a:rPr lang="en-GB" dirty="0" smtClean="0"/>
              <a:t>Checker</a:t>
            </a:r>
            <a:endParaRPr lang="en-GB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/>
              <a:t>17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278" y="1321003"/>
            <a:ext cx="4185480" cy="462659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84069" y="1305627"/>
            <a:ext cx="4563653" cy="290378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519406" y="4249385"/>
            <a:ext cx="4406229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 smtClean="0"/>
              <a:t>Provides: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dirty="0" smtClean="0"/>
              <a:t>File summary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dirty="0" smtClean="0"/>
              <a:t>Results of CF-1.6 checks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dirty="0" smtClean="0"/>
              <a:t>Results of </a:t>
            </a:r>
            <a:r>
              <a:rPr lang="en-GB" sz="2000" dirty="0" smtClean="0"/>
              <a:t>user/project </a:t>
            </a:r>
            <a:r>
              <a:rPr lang="en-GB" sz="2000" dirty="0" smtClean="0"/>
              <a:t>defined </a:t>
            </a:r>
            <a:r>
              <a:rPr lang="en-GB" sz="2000" dirty="0" smtClean="0"/>
              <a:t>checks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i="1" dirty="0" smtClean="0"/>
              <a:t>Gives confidence to data providers and data users that the data correctly structured</a:t>
            </a:r>
            <a:endParaRPr lang="en-GB" sz="2000" i="1" dirty="0" smtClean="0"/>
          </a:p>
          <a:p>
            <a:r>
              <a:rPr lang="en-GB" sz="2000" b="1" dirty="0" smtClean="0"/>
              <a:t>Checker v0.1.1 released </a:t>
            </a:r>
            <a:r>
              <a:rPr lang="en-GB" sz="2000" b="1" dirty="0" smtClean="0"/>
              <a:t>July </a:t>
            </a:r>
            <a:r>
              <a:rPr lang="en-GB" sz="2000" b="1" dirty="0" smtClean="0"/>
              <a:t>2017</a:t>
            </a:r>
          </a:p>
          <a:p>
            <a:endParaRPr lang="en-GB" b="1" dirty="0"/>
          </a:p>
          <a:p>
            <a:endParaRPr lang="en-GB" b="1" dirty="0"/>
          </a:p>
        </p:txBody>
      </p:sp>
    </p:spTree>
    <p:extLst>
      <p:ext uri="{BB962C8B-B14F-4D97-AF65-F5344CB8AC3E}">
        <p14:creationId xmlns:p14="http://schemas.microsoft.com/office/powerpoint/2010/main" val="2950252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The CDS Toolbox</a:t>
            </a:r>
            <a:endParaRPr lang="en-GB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/>
              <a:t>18</a:t>
            </a:fld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771634" y="1370370"/>
            <a:ext cx="7819096" cy="49859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 smtClean="0"/>
              <a:t>The toolbox </a:t>
            </a:r>
            <a:r>
              <a:rPr lang="en-GB" sz="2000" dirty="0"/>
              <a:t>w</a:t>
            </a:r>
            <a:r>
              <a:rPr lang="en-GB" sz="2000" dirty="0" smtClean="0"/>
              <a:t>ill make </a:t>
            </a:r>
            <a:r>
              <a:rPr lang="en-GB" sz="2000" dirty="0"/>
              <a:t>use of </a:t>
            </a:r>
            <a:r>
              <a:rPr lang="en-GB" sz="2000" b="1" dirty="0"/>
              <a:t>all</a:t>
            </a:r>
            <a:r>
              <a:rPr lang="en-GB" sz="2000" dirty="0"/>
              <a:t> the datasets available in the </a:t>
            </a:r>
            <a:r>
              <a:rPr lang="en-GB" sz="2000" dirty="0" smtClean="0"/>
              <a:t>CDS 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000" u="sng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 smtClean="0"/>
              <a:t>The </a:t>
            </a:r>
            <a:r>
              <a:rPr lang="en-GB" sz="2000" b="1" dirty="0" smtClean="0"/>
              <a:t>wide variety </a:t>
            </a:r>
            <a:r>
              <a:rPr lang="en-GB" sz="2000" dirty="0"/>
              <a:t>of volumes, data types, formats and structures makes their combined use highly </a:t>
            </a:r>
            <a:r>
              <a:rPr lang="en-GB" sz="2000" dirty="0" smtClean="0"/>
              <a:t>challenging ;</a:t>
            </a:r>
          </a:p>
          <a:p>
            <a:endParaRPr lang="en-GB" sz="2000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/>
              <a:t>Will allow the users to develop web </a:t>
            </a:r>
            <a:r>
              <a:rPr lang="en-GB" sz="2000" dirty="0" smtClean="0"/>
              <a:t>based processing </a:t>
            </a:r>
            <a:r>
              <a:rPr lang="en-GB" sz="2000" dirty="0"/>
              <a:t>(</a:t>
            </a:r>
            <a:r>
              <a:rPr lang="en-GB" sz="2000" b="1" dirty="0"/>
              <a:t>applications</a:t>
            </a:r>
            <a:r>
              <a:rPr lang="en-GB" sz="2000" dirty="0" smtClean="0"/>
              <a:t>) 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000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 smtClean="0"/>
              <a:t>Available operations </a:t>
            </a:r>
            <a:r>
              <a:rPr lang="en-GB" sz="2000" dirty="0" err="1" smtClean="0"/>
              <a:t>inc.</a:t>
            </a:r>
            <a:r>
              <a:rPr lang="en-GB" sz="2000" dirty="0" smtClean="0"/>
              <a:t> differences, </a:t>
            </a:r>
            <a:r>
              <a:rPr lang="en-GB" sz="2000" dirty="0" err="1" smtClean="0"/>
              <a:t>regridding</a:t>
            </a:r>
            <a:r>
              <a:rPr lang="en-GB" sz="2000" dirty="0" smtClean="0"/>
              <a:t>, statistical computations (</a:t>
            </a:r>
            <a:r>
              <a:rPr lang="en-GB" sz="2000" b="1" dirty="0" smtClean="0"/>
              <a:t>tools</a:t>
            </a:r>
            <a:r>
              <a:rPr lang="en-GB" sz="2000" dirty="0" smtClean="0"/>
              <a:t>) 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000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 smtClean="0"/>
              <a:t>Combine tools and present results to users (</a:t>
            </a:r>
            <a:r>
              <a:rPr lang="en-GB" sz="2000" b="1" dirty="0" smtClean="0"/>
              <a:t>workflows</a:t>
            </a:r>
            <a:r>
              <a:rPr lang="en-GB" sz="2000" dirty="0" smtClean="0"/>
              <a:t>) 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000" dirty="0"/>
          </a:p>
          <a:p>
            <a:r>
              <a:rPr lang="en-GB" sz="2000" dirty="0" smtClean="0"/>
              <a:t>To achieve this a </a:t>
            </a:r>
            <a:r>
              <a:rPr lang="en-GB" sz="2000" b="1" dirty="0" smtClean="0"/>
              <a:t>Common </a:t>
            </a:r>
            <a:r>
              <a:rPr lang="en-GB" sz="2000" b="1" dirty="0"/>
              <a:t>D</a:t>
            </a:r>
            <a:r>
              <a:rPr lang="en-GB" sz="2000" b="1" dirty="0" smtClean="0"/>
              <a:t>ata </a:t>
            </a:r>
            <a:r>
              <a:rPr lang="en-GB" sz="2000" b="1" dirty="0"/>
              <a:t>M</a:t>
            </a:r>
            <a:r>
              <a:rPr lang="en-GB" sz="2000" b="1" dirty="0" smtClean="0"/>
              <a:t>odel </a:t>
            </a:r>
            <a:r>
              <a:rPr lang="en-GB" sz="2000" b="1" dirty="0" smtClean="0"/>
              <a:t>(CDM) </a:t>
            </a:r>
            <a:r>
              <a:rPr lang="en-GB" sz="2000" dirty="0" smtClean="0"/>
              <a:t>is </a:t>
            </a:r>
            <a:r>
              <a:rPr lang="en-GB" sz="2000" dirty="0" smtClean="0"/>
              <a:t>also being developed:</a:t>
            </a:r>
            <a:endParaRPr lang="en-GB" sz="20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 smtClean="0"/>
              <a:t>Built on </a:t>
            </a:r>
            <a:r>
              <a:rPr lang="en-GB" sz="2000" dirty="0" err="1" smtClean="0"/>
              <a:t>netCDF</a:t>
            </a:r>
            <a:r>
              <a:rPr lang="en-GB" sz="2000" dirty="0" smtClean="0"/>
              <a:t> recommendations document we have produced </a:t>
            </a:r>
            <a:r>
              <a:rPr lang="en-GB" sz="2000" dirty="0" smtClean="0"/>
              <a:t>(see following slides)</a:t>
            </a:r>
            <a:endParaRPr lang="en-GB" sz="2000" dirty="0" smtClean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68843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Toolbox CDM</a:t>
            </a:r>
            <a:endParaRPr lang="en-GB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/>
              <a:t>19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4843" y="1380967"/>
            <a:ext cx="4098186" cy="481951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708478" y="2279176"/>
            <a:ext cx="4274539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dirty="0" smtClean="0"/>
              <a:t>Based on the ECMWF “Recommendations” document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dirty="0" smtClean="0"/>
              <a:t>Basis for Toolbox data </a:t>
            </a:r>
            <a:r>
              <a:rPr lang="en-GB" sz="2000" dirty="0" smtClean="0"/>
              <a:t>handling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i="1" dirty="0" smtClean="0"/>
              <a:t>Allows users to develop their own processing via CDS</a:t>
            </a:r>
            <a:endParaRPr lang="en-GB" sz="2000" i="1" dirty="0" smtClean="0"/>
          </a:p>
          <a:p>
            <a:endParaRPr lang="en-GB" sz="2000" dirty="0"/>
          </a:p>
          <a:p>
            <a:r>
              <a:rPr lang="en-GB" sz="2000" b="1" dirty="0" smtClean="0"/>
              <a:t>Expected Release ~ end of 2017</a:t>
            </a:r>
          </a:p>
          <a:p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66513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331"/>
            <a:ext cx="8229600" cy="1143000"/>
          </a:xfrm>
        </p:spPr>
        <p:txBody>
          <a:bodyPr/>
          <a:lstStyle/>
          <a:p>
            <a:r>
              <a:rPr lang="en-US" dirty="0"/>
              <a:t>Copernicus Services Background</a:t>
            </a:r>
            <a:endParaRPr lang="en-GB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/>
              <a:t>2</a:t>
            </a:fld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365077" y="956731"/>
            <a:ext cx="8413845" cy="615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dirty="0" smtClean="0"/>
              <a:t>Copernicus </a:t>
            </a:r>
            <a:r>
              <a:rPr lang="en-GB" sz="2000" dirty="0"/>
              <a:t>is the </a:t>
            </a:r>
            <a:r>
              <a:rPr lang="en-GB" sz="2000" b="1" dirty="0" smtClean="0"/>
              <a:t>EU’s earth </a:t>
            </a:r>
            <a:r>
              <a:rPr lang="en-GB" sz="2000" b="1" dirty="0"/>
              <a:t>observation </a:t>
            </a:r>
            <a:r>
              <a:rPr lang="en-GB" sz="2000" b="1" dirty="0" smtClean="0"/>
              <a:t>programme</a:t>
            </a:r>
            <a:r>
              <a:rPr lang="en-GB" sz="2000" dirty="0" smtClean="0"/>
              <a:t>, and is directed by EU </a:t>
            </a:r>
            <a:r>
              <a:rPr lang="en-GB" sz="2000" dirty="0"/>
              <a:t>and ESA </a:t>
            </a:r>
            <a:r>
              <a:rPr lang="en-GB" sz="2000" i="1" dirty="0"/>
              <a:t>http://www.copernicus.eu</a:t>
            </a:r>
            <a:r>
              <a:rPr lang="en-GB" sz="2000" i="1" dirty="0" smtClean="0"/>
              <a:t>/ 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20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dirty="0" smtClean="0"/>
              <a:t>It has </a:t>
            </a:r>
            <a:r>
              <a:rPr lang="en-GB" sz="2000" b="1" dirty="0" smtClean="0"/>
              <a:t>3 components</a:t>
            </a:r>
            <a:r>
              <a:rPr lang="en-GB" sz="2000" dirty="0" smtClean="0"/>
              <a:t>: </a:t>
            </a:r>
            <a:r>
              <a:rPr lang="en-GB" sz="2000" dirty="0" err="1" smtClean="0"/>
              <a:t>i</a:t>
            </a:r>
            <a:r>
              <a:rPr lang="en-GB" sz="2000" dirty="0" smtClean="0"/>
              <a:t>) Space component ii) In-situ measurements iii) Services to users;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dirty="0" smtClean="0"/>
              <a:t>There are </a:t>
            </a:r>
            <a:r>
              <a:rPr lang="en-GB" sz="2000" b="1" dirty="0" smtClean="0"/>
              <a:t>6 services</a:t>
            </a:r>
            <a:r>
              <a:rPr lang="en-GB" sz="2000" dirty="0" smtClean="0"/>
              <a:t> to users (each addressing a thematic area) which have been funded by the EU;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20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dirty="0" smtClean="0"/>
              <a:t>ECMWF is the </a:t>
            </a:r>
            <a:r>
              <a:rPr lang="en-GB" sz="2000" b="1" dirty="0" smtClean="0"/>
              <a:t>entrusted entity </a:t>
            </a:r>
            <a:r>
              <a:rPr lang="en-GB" sz="2000" dirty="0" smtClean="0"/>
              <a:t>to run the </a:t>
            </a:r>
            <a:r>
              <a:rPr lang="en-GB" sz="2000" b="1" dirty="0" smtClean="0"/>
              <a:t>Copernicus Climate Change Service </a:t>
            </a:r>
            <a:r>
              <a:rPr lang="en-GB" sz="2000" dirty="0" smtClean="0"/>
              <a:t>(</a:t>
            </a:r>
            <a:r>
              <a:rPr lang="en-GB" sz="2000" b="1" dirty="0" smtClean="0"/>
              <a:t>C3S</a:t>
            </a:r>
            <a:r>
              <a:rPr lang="en-GB" sz="2000" dirty="0" smtClean="0"/>
              <a:t>) and the </a:t>
            </a:r>
            <a:r>
              <a:rPr lang="en-GB" sz="2000" b="1" dirty="0" smtClean="0"/>
              <a:t>Copernicus Atmospheric Monitoring Service</a:t>
            </a:r>
            <a:r>
              <a:rPr lang="en-GB" sz="2000" dirty="0" smtClean="0"/>
              <a:t> (</a:t>
            </a:r>
            <a:r>
              <a:rPr lang="en-GB" sz="2000" b="1" dirty="0" smtClean="0"/>
              <a:t>CAMS</a:t>
            </a:r>
            <a:r>
              <a:rPr lang="en-GB" sz="2000" dirty="0" smtClean="0"/>
              <a:t>);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2000" dirty="0" smtClean="0"/>
          </a:p>
          <a:p>
            <a:r>
              <a:rPr lang="en-GB" sz="2000" dirty="0"/>
              <a:t>The </a:t>
            </a:r>
            <a:r>
              <a:rPr lang="en-GB" sz="2000" b="1" dirty="0"/>
              <a:t>Climate Data Store</a:t>
            </a:r>
            <a:r>
              <a:rPr lang="en-GB" sz="2000" dirty="0"/>
              <a:t> will be at the heart of the C3S infrastructure and will provide information about </a:t>
            </a:r>
            <a:r>
              <a:rPr lang="en-GB" sz="2000" b="1" dirty="0"/>
              <a:t>past</a:t>
            </a:r>
            <a:r>
              <a:rPr lang="en-GB" sz="2000" dirty="0"/>
              <a:t>, </a:t>
            </a:r>
            <a:r>
              <a:rPr lang="en-GB" sz="2000" b="1" dirty="0"/>
              <a:t>present</a:t>
            </a:r>
            <a:r>
              <a:rPr lang="en-GB" sz="2000" dirty="0"/>
              <a:t> and </a:t>
            </a:r>
            <a:r>
              <a:rPr lang="en-GB" sz="2000" b="1" dirty="0"/>
              <a:t>future</a:t>
            </a:r>
            <a:r>
              <a:rPr lang="en-GB" sz="2000" dirty="0"/>
              <a:t> climate in terms of </a:t>
            </a:r>
            <a:r>
              <a:rPr lang="en-GB" sz="2000" b="1" dirty="0"/>
              <a:t>Essential Climate Variables</a:t>
            </a:r>
            <a:r>
              <a:rPr lang="en-GB" sz="2000" dirty="0"/>
              <a:t> and </a:t>
            </a:r>
            <a:r>
              <a:rPr lang="en-GB" sz="2000" b="1" dirty="0"/>
              <a:t>derived climate </a:t>
            </a:r>
            <a:r>
              <a:rPr lang="en-GB" sz="2000" b="1" dirty="0" smtClean="0"/>
              <a:t>indicators, and many </a:t>
            </a:r>
            <a:r>
              <a:rPr lang="en-GB" sz="2000" b="1" dirty="0" smtClean="0"/>
              <a:t>more…</a:t>
            </a:r>
            <a:r>
              <a:rPr lang="en-GB" sz="2000" dirty="0">
                <a:latin typeface="Calibri" panose="020F0502020204030204" pitchFamily="34" charset="0"/>
              </a:rPr>
              <a:t>to increase the </a:t>
            </a:r>
            <a:r>
              <a:rPr lang="en-GB" sz="2000" b="1" dirty="0">
                <a:latin typeface="Calibri-Bold"/>
              </a:rPr>
              <a:t>knowledge </a:t>
            </a:r>
            <a:r>
              <a:rPr lang="en-GB" sz="2000" dirty="0">
                <a:latin typeface="Calibri" panose="020F0502020204030204" pitchFamily="34" charset="0"/>
              </a:rPr>
              <a:t>base </a:t>
            </a:r>
            <a:r>
              <a:rPr lang="en-GB" sz="2000" dirty="0" smtClean="0">
                <a:latin typeface="Calibri" panose="020F0502020204030204" pitchFamily="34" charset="0"/>
              </a:rPr>
              <a:t>to support </a:t>
            </a:r>
            <a:r>
              <a:rPr lang="en-GB" sz="2000" b="1" dirty="0">
                <a:latin typeface="Calibri-Bold"/>
              </a:rPr>
              <a:t>adaptation </a:t>
            </a:r>
            <a:r>
              <a:rPr lang="en-GB" sz="2000" dirty="0">
                <a:latin typeface="Calibri" panose="020F0502020204030204" pitchFamily="34" charset="0"/>
              </a:rPr>
              <a:t>and </a:t>
            </a:r>
            <a:r>
              <a:rPr lang="en-GB" sz="2000" b="1" dirty="0">
                <a:latin typeface="Calibri-Bold"/>
              </a:rPr>
              <a:t>mitigation </a:t>
            </a:r>
            <a:r>
              <a:rPr lang="en-GB" sz="2000" dirty="0">
                <a:latin typeface="Calibri" panose="020F0502020204030204" pitchFamily="34" charset="0"/>
              </a:rPr>
              <a:t>policies.</a:t>
            </a:r>
          </a:p>
          <a:p>
            <a:pPr marL="285750" indent="-285750" algn="ctr">
              <a:buFont typeface="Arial" panose="020B0604020202020204" pitchFamily="34" charset="0"/>
              <a:buChar char="•"/>
            </a:pPr>
            <a:endParaRPr lang="en-GB" b="1" dirty="0"/>
          </a:p>
          <a:p>
            <a:pPr algn="ctr"/>
            <a:r>
              <a:rPr lang="en-GB" b="1" i="1" dirty="0">
                <a:hlinkClick r:id="rId2"/>
              </a:rPr>
              <a:t>https://climate.copernicus.eu/climate-data-store</a:t>
            </a:r>
            <a:endParaRPr lang="en-GB" b="1" i="1" dirty="0" smtClean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47102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/>
              <a:t>ECMWF Metadata Recommendations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/>
              <a:t>20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639641"/>
            <a:ext cx="4136389" cy="453895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948330" y="1417638"/>
            <a:ext cx="3600400" cy="56015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dirty="0" smtClean="0"/>
              <a:t>Discusses: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dirty="0" smtClean="0"/>
              <a:t>Standard names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dirty="0" smtClean="0"/>
              <a:t>Spatial Coordinates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dirty="0" smtClean="0"/>
              <a:t>Multiple time coordinates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dirty="0" smtClean="0"/>
              <a:t>Realization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dirty="0" smtClean="0"/>
              <a:t>Cell methods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dirty="0" smtClean="0"/>
              <a:t>Aggregations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dirty="0" smtClean="0"/>
              <a:t>Attributes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dirty="0" smtClean="0"/>
              <a:t>Metadata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i="1" dirty="0" smtClean="0"/>
              <a:t>Provides guidance for structuring </a:t>
            </a:r>
            <a:r>
              <a:rPr lang="en-GB" sz="2000" i="1" dirty="0" err="1" smtClean="0"/>
              <a:t>netCDF</a:t>
            </a:r>
            <a:r>
              <a:rPr lang="en-GB" sz="2000" i="1" dirty="0" smtClean="0"/>
              <a:t> files in general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i="1" dirty="0"/>
              <a:t>To </a:t>
            </a:r>
            <a:r>
              <a:rPr lang="en-GB" sz="2000" i="1" dirty="0" smtClean="0"/>
              <a:t>help support </a:t>
            </a:r>
            <a:r>
              <a:rPr lang="en-GB" sz="2000" i="1" dirty="0" err="1"/>
              <a:t>netCDF</a:t>
            </a:r>
            <a:r>
              <a:rPr lang="en-GB" sz="2000" i="1" dirty="0"/>
              <a:t> data in </a:t>
            </a:r>
            <a:r>
              <a:rPr lang="en-GB" sz="2000" i="1" dirty="0" smtClean="0"/>
              <a:t>the ECMWF MARS archive</a:t>
            </a:r>
            <a:endParaRPr lang="en-GB" sz="2000" i="1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2000" i="1" dirty="0" smtClean="0"/>
          </a:p>
          <a:p>
            <a:endParaRPr lang="en-GB" sz="2000" dirty="0"/>
          </a:p>
          <a:p>
            <a:r>
              <a:rPr lang="en-GB" sz="2000" dirty="0"/>
              <a:t>v</a:t>
            </a:r>
            <a:r>
              <a:rPr lang="en-GB" sz="2000" dirty="0" smtClean="0"/>
              <a:t>1.0 </a:t>
            </a:r>
            <a:r>
              <a:rPr lang="en-GB" sz="2000" dirty="0" smtClean="0"/>
              <a:t>Released  July 2017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64055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Summary</a:t>
            </a:r>
            <a:endParaRPr lang="en-GB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/>
              <a:t>21</a:t>
            </a:fld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457200" y="1086226"/>
            <a:ext cx="8309112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dirty="0"/>
              <a:t>Building a </a:t>
            </a:r>
            <a:r>
              <a:rPr lang="en-GB" sz="2000" dirty="0" smtClean="0"/>
              <a:t>CDS service </a:t>
            </a:r>
            <a:r>
              <a:rPr lang="en-GB" sz="2000" dirty="0"/>
              <a:t>from scratch </a:t>
            </a:r>
            <a:r>
              <a:rPr lang="en-GB" sz="2000" dirty="0" smtClean="0"/>
              <a:t>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dirty="0" smtClean="0"/>
              <a:t>“</a:t>
            </a:r>
            <a:r>
              <a:rPr lang="en-GB" sz="2000" dirty="0"/>
              <a:t>Agile” approach used for infrastructure and </a:t>
            </a:r>
            <a:r>
              <a:rPr lang="en-GB" sz="2000" dirty="0" smtClean="0"/>
              <a:t>data;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dirty="0" smtClean="0"/>
              <a:t>CDS will handle a diverse collection of datasets;</a:t>
            </a:r>
            <a:endParaRPr lang="en-GB" sz="20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dirty="0"/>
              <a:t>Requires close liaison with data providers, contractors, user </a:t>
            </a:r>
            <a:r>
              <a:rPr lang="en-GB" sz="2000" dirty="0" smtClean="0"/>
              <a:t>communities…</a:t>
            </a:r>
            <a:endParaRPr lang="en-GB" sz="20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i="1" dirty="0" smtClean="0"/>
              <a:t>Standards-based </a:t>
            </a:r>
            <a:r>
              <a:rPr lang="en-GB" sz="2000" i="1" dirty="0" smtClean="0"/>
              <a:t>approach </a:t>
            </a:r>
            <a:r>
              <a:rPr lang="en-GB" sz="2000" i="1" dirty="0" smtClean="0"/>
              <a:t>for data and infrastructure essential to achieve CDS goals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20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2000" dirty="0"/>
          </a:p>
          <a:p>
            <a:endParaRPr lang="en-GB" dirty="0"/>
          </a:p>
          <a:p>
            <a:endParaRPr lang="en-GB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7160" y="3275463"/>
            <a:ext cx="5121157" cy="3446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4433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wmo2016_powerpoint_standard_v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Title 1"/>
          <p:cNvSpPr txBox="1">
            <a:spLocks/>
          </p:cNvSpPr>
          <p:nvPr/>
        </p:nvSpPr>
        <p:spPr>
          <a:xfrm>
            <a:off x="457200" y="2002370"/>
            <a:ext cx="8229600" cy="18408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800" dirty="0" smtClean="0">
                <a:solidFill>
                  <a:srgbClr val="000090"/>
                </a:solidFill>
              </a:rPr>
              <a:t>Thank you</a:t>
            </a:r>
          </a:p>
          <a:p>
            <a:r>
              <a:rPr lang="en-US" sz="4800" dirty="0" smtClean="0">
                <a:solidFill>
                  <a:srgbClr val="000090"/>
                </a:solidFill>
              </a:rPr>
              <a:t>Merci</a:t>
            </a:r>
            <a:endParaRPr lang="en-US" sz="4800" dirty="0">
              <a:solidFill>
                <a:srgbClr val="000090"/>
              </a:solidFill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228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24039"/>
          </a:xfrm>
        </p:spPr>
        <p:txBody>
          <a:bodyPr>
            <a:normAutofit fontScale="90000"/>
          </a:bodyPr>
          <a:lstStyle/>
          <a:p>
            <a:r>
              <a:rPr lang="en-GB" dirty="0" smtClean="0"/>
              <a:t>Links</a:t>
            </a:r>
            <a:endParaRPr lang="en-GB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/>
              <a:t>23</a:t>
            </a:fld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177421" y="724039"/>
            <a:ext cx="8827431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000" b="1" dirty="0" smtClean="0"/>
              <a:t>ECMWF</a:t>
            </a:r>
            <a:r>
              <a:rPr lang="en-GB" sz="2000" b="1" i="1" dirty="0" smtClean="0"/>
              <a:t> </a:t>
            </a:r>
            <a:r>
              <a:rPr lang="en-GB" sz="2000" b="1" i="1" dirty="0" smtClean="0">
                <a:hlinkClick r:id="rId2"/>
              </a:rPr>
              <a:t> </a:t>
            </a:r>
            <a:r>
              <a:rPr lang="en-GB" sz="2000" b="1" i="1" dirty="0">
                <a:hlinkClick r:id="rId3"/>
              </a:rPr>
              <a:t>https://www.ecmwf.int</a:t>
            </a:r>
            <a:endParaRPr lang="en-GB" sz="2000" b="1" i="1" dirty="0"/>
          </a:p>
          <a:p>
            <a:r>
              <a:rPr lang="en-GB" sz="2000" dirty="0" smtClean="0"/>
              <a:t>ECMWF CF-</a:t>
            </a:r>
            <a:r>
              <a:rPr lang="en-GB" sz="2000" dirty="0" err="1" smtClean="0"/>
              <a:t>netCDF</a:t>
            </a:r>
            <a:r>
              <a:rPr lang="en-GB" sz="2000" dirty="0" smtClean="0"/>
              <a:t> Recommendations standard </a:t>
            </a:r>
          </a:p>
          <a:p>
            <a:r>
              <a:rPr lang="en-GB" sz="2000" i="1" dirty="0"/>
              <a:t>(ECMWF web login required and may need to request access</a:t>
            </a:r>
            <a:r>
              <a:rPr lang="en-GB" sz="2000" i="1" dirty="0" smtClean="0"/>
              <a:t>)</a:t>
            </a:r>
            <a:endParaRPr lang="en-GB" sz="2000" dirty="0" smtClean="0">
              <a:solidFill>
                <a:srgbClr val="FF0000"/>
              </a:solidFill>
            </a:endParaRPr>
          </a:p>
          <a:p>
            <a:r>
              <a:rPr lang="en-GB" sz="2000" dirty="0">
                <a:hlinkClick r:id="rId4"/>
              </a:rPr>
              <a:t>https://software.ecmwf.int/wiki/display/DGOV/Metadata+recommendations+for+encoding+NetCDF+products+based+on+CF+convention</a:t>
            </a:r>
            <a:endParaRPr lang="en-GB" sz="2000" dirty="0" smtClean="0"/>
          </a:p>
          <a:p>
            <a:endParaRPr lang="en-GB" sz="2000" dirty="0" smtClean="0"/>
          </a:p>
          <a:p>
            <a:r>
              <a:rPr lang="en-GB" sz="2000" b="1" dirty="0" smtClean="0"/>
              <a:t>C3S</a:t>
            </a:r>
            <a:r>
              <a:rPr lang="en-GB" sz="2000" dirty="0" smtClean="0"/>
              <a:t> </a:t>
            </a:r>
            <a:r>
              <a:rPr lang="en-GB" sz="2000" b="1" i="1" dirty="0">
                <a:hlinkClick r:id="rId2"/>
              </a:rPr>
              <a:t>https://climate.copernicus.eu</a:t>
            </a:r>
            <a:r>
              <a:rPr lang="en-GB" sz="2000" b="1" i="1" dirty="0"/>
              <a:t>   </a:t>
            </a:r>
          </a:p>
          <a:p>
            <a:r>
              <a:rPr lang="en-GB" sz="2000" b="1" dirty="0" smtClean="0"/>
              <a:t>CDS</a:t>
            </a:r>
            <a:r>
              <a:rPr lang="en-GB" sz="2000" dirty="0" smtClean="0"/>
              <a:t> </a:t>
            </a:r>
            <a:r>
              <a:rPr lang="en-GB" sz="2000" b="1" i="1" dirty="0">
                <a:hlinkClick r:id="rId5"/>
              </a:rPr>
              <a:t>https://</a:t>
            </a:r>
            <a:r>
              <a:rPr lang="en-GB" sz="2000" b="1" i="1" dirty="0" smtClean="0">
                <a:hlinkClick r:id="rId5"/>
              </a:rPr>
              <a:t>climate.copernicus.eu/climate-data-store</a:t>
            </a:r>
            <a:endParaRPr lang="en-GB" sz="2000" dirty="0" smtClean="0"/>
          </a:p>
          <a:p>
            <a:endParaRPr lang="en-GB" sz="2000" dirty="0" smtClean="0"/>
          </a:p>
          <a:p>
            <a:r>
              <a:rPr lang="en-GB" sz="2000" b="1" dirty="0" smtClean="0"/>
              <a:t>C3S </a:t>
            </a:r>
            <a:r>
              <a:rPr lang="en-GB" sz="2000" b="1" dirty="0"/>
              <a:t>Seasonal Forecast data </a:t>
            </a:r>
            <a:r>
              <a:rPr lang="en-GB" sz="2000" b="1" dirty="0" smtClean="0"/>
              <a:t>providers</a:t>
            </a:r>
          </a:p>
          <a:p>
            <a:r>
              <a:rPr lang="en-GB" sz="2000" i="1" dirty="0" smtClean="0"/>
              <a:t>(ECMWF </a:t>
            </a:r>
            <a:r>
              <a:rPr lang="en-GB" sz="2000" i="1" dirty="0"/>
              <a:t>web login required and may need to request access</a:t>
            </a:r>
            <a:r>
              <a:rPr lang="en-GB" sz="2000" i="1" dirty="0" smtClean="0"/>
              <a:t>)</a:t>
            </a:r>
            <a:endParaRPr lang="en-GB" sz="2000" dirty="0"/>
          </a:p>
          <a:p>
            <a:r>
              <a:rPr lang="en-GB" sz="2000" b="1" dirty="0" err="1"/>
              <a:t>netCDF</a:t>
            </a:r>
            <a:r>
              <a:rPr lang="en-GB" sz="2000" b="1" dirty="0"/>
              <a:t> standard:</a:t>
            </a:r>
            <a:endParaRPr lang="en-GB" sz="2000" dirty="0"/>
          </a:p>
          <a:p>
            <a:r>
              <a:rPr lang="en-GB" sz="2000" dirty="0">
                <a:hlinkClick r:id="rId6"/>
              </a:rPr>
              <a:t>https://software.ecmwf.int/wiki/display/C3SS/Guide+to+NetCDF+encoding+for+C3S+providers</a:t>
            </a:r>
            <a:endParaRPr lang="en-GB" sz="2000" dirty="0"/>
          </a:p>
          <a:p>
            <a:pPr lvl="0"/>
            <a:r>
              <a:rPr lang="en-GB" sz="2000" b="1" dirty="0">
                <a:solidFill>
                  <a:prstClr val="black"/>
                </a:solidFill>
              </a:rPr>
              <a:t>filename/directory</a:t>
            </a:r>
            <a:r>
              <a:rPr lang="en-GB" sz="2000" dirty="0">
                <a:solidFill>
                  <a:prstClr val="black"/>
                </a:solidFill>
              </a:rPr>
              <a:t> naming convention:</a:t>
            </a:r>
          </a:p>
          <a:p>
            <a:r>
              <a:rPr lang="en-GB" sz="2000" dirty="0">
                <a:solidFill>
                  <a:prstClr val="black"/>
                </a:solidFill>
                <a:hlinkClick r:id="rId7"/>
              </a:rPr>
              <a:t>https://</a:t>
            </a:r>
            <a:r>
              <a:rPr lang="en-GB" sz="2000" dirty="0" smtClean="0">
                <a:solidFill>
                  <a:prstClr val="black"/>
                </a:solidFill>
                <a:hlinkClick r:id="rId7"/>
              </a:rPr>
              <a:t>software.ecmwf.int/wiki/display/C3SS/NetCDF+Dataset+Design+Overview</a:t>
            </a:r>
            <a:endParaRPr lang="en-GB" sz="2000" dirty="0">
              <a:solidFill>
                <a:prstClr val="black"/>
              </a:solidFill>
            </a:endParaRPr>
          </a:p>
          <a:p>
            <a:pPr lvl="0"/>
            <a:r>
              <a:rPr lang="en-GB" sz="2000" b="1" dirty="0" err="1">
                <a:solidFill>
                  <a:prstClr val="black"/>
                </a:solidFill>
              </a:rPr>
              <a:t>netCDF</a:t>
            </a:r>
            <a:r>
              <a:rPr lang="en-GB" sz="2000" b="1" dirty="0">
                <a:solidFill>
                  <a:prstClr val="black"/>
                </a:solidFill>
              </a:rPr>
              <a:t> file checker:</a:t>
            </a:r>
          </a:p>
          <a:p>
            <a:r>
              <a:rPr lang="en-GB" sz="2000" dirty="0">
                <a:solidFill>
                  <a:prstClr val="black"/>
                </a:solidFill>
                <a:hlinkClick r:id="rId8"/>
              </a:rPr>
              <a:t>https://software.ecmwf.int/stash/projects/CDS/repos/checker/browse</a:t>
            </a:r>
            <a:endParaRPr lang="en-GB" sz="20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1922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C3S Components</a:t>
            </a:r>
            <a:endParaRPr lang="en-GB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/>
              <a:t>3</a:t>
            </a:fld>
            <a:endParaRPr lang="en-US"/>
          </a:p>
        </p:txBody>
      </p:sp>
      <p:grpSp>
        <p:nvGrpSpPr>
          <p:cNvPr id="4" name="Group 3"/>
          <p:cNvGrpSpPr>
            <a:grpSpLocks/>
          </p:cNvGrpSpPr>
          <p:nvPr/>
        </p:nvGrpSpPr>
        <p:grpSpPr bwMode="auto">
          <a:xfrm>
            <a:off x="366450" y="1673933"/>
            <a:ext cx="1774114" cy="1597043"/>
            <a:chOff x="3347864" y="1275605"/>
            <a:chExt cx="1512168" cy="1368152"/>
          </a:xfrm>
          <a:solidFill>
            <a:srgbClr val="CC0000"/>
          </a:solidFill>
        </p:grpSpPr>
        <p:sp>
          <p:nvSpPr>
            <p:cNvPr id="5" name="Oval 11"/>
            <p:cNvSpPr>
              <a:spLocks noChangeArrowheads="1"/>
            </p:cNvSpPr>
            <p:nvPr/>
          </p:nvSpPr>
          <p:spPr bwMode="auto">
            <a:xfrm>
              <a:off x="3419874" y="1275605"/>
              <a:ext cx="1368154" cy="1368152"/>
            </a:xfrm>
            <a:prstGeom prst="ellipse">
              <a:avLst/>
            </a:prstGeom>
            <a:solidFill>
              <a:srgbClr val="FF6600"/>
            </a:solidFill>
            <a:ln w="38100">
              <a:solidFill>
                <a:srgbClr val="751126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pPr algn="ctr" defTabSz="844083">
                <a:defRPr/>
              </a:pPr>
              <a:r>
                <a:rPr lang="en-US" sz="4430" kern="0">
                  <a:ln w="76200" cmpd="sng">
                    <a:solidFill>
                      <a:sysClr val="windowText" lastClr="000000"/>
                    </a:solidFill>
                  </a:ln>
                  <a:solidFill>
                    <a:sysClr val="windowText" lastClr="000000"/>
                  </a:solidFill>
                  <a:ea typeface="ＭＳ Ｐゴシック" charset="0"/>
                </a:rPr>
                <a:t>     </a:t>
              </a:r>
            </a:p>
          </p:txBody>
        </p:sp>
        <p:sp>
          <p:nvSpPr>
            <p:cNvPr id="6" name="TextBox 15"/>
            <p:cNvSpPr txBox="1">
              <a:spLocks noChangeArrowheads="1"/>
            </p:cNvSpPr>
            <p:nvPr/>
          </p:nvSpPr>
          <p:spPr bwMode="auto">
            <a:xfrm>
              <a:off x="3347864" y="1662944"/>
              <a:ext cx="1512168" cy="4912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0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1pPr>
              <a:lvl2pPr marL="742950" indent="-285750">
                <a:defRPr sz="20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2pPr>
              <a:lvl3pPr marL="1143000" indent="-228600">
                <a:defRPr sz="20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3pPr>
              <a:lvl4pPr marL="1600200" indent="-228600">
                <a:defRPr sz="20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4pPr>
              <a:lvl5pPr marL="2057400" indent="-228600">
                <a:defRPr sz="20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9pPr>
            </a:lstStyle>
            <a:p>
              <a:pPr algn="ctr" defTabSz="844083">
                <a:defRPr/>
              </a:pPr>
              <a:r>
                <a:rPr lang="en-US" sz="1662" b="1" kern="0" dirty="0">
                  <a:solidFill>
                    <a:srgbClr val="FFFFFF"/>
                  </a:solidFill>
                  <a:latin typeface="Verdana" charset="0"/>
                </a:rPr>
                <a:t>Climate</a:t>
              </a:r>
              <a:br>
                <a:rPr lang="en-US" sz="1662" b="1" kern="0" dirty="0">
                  <a:solidFill>
                    <a:srgbClr val="FFFFFF"/>
                  </a:solidFill>
                  <a:latin typeface="Verdana" charset="0"/>
                </a:rPr>
              </a:br>
              <a:r>
                <a:rPr lang="en-US" sz="1662" b="1" kern="0" dirty="0">
                  <a:solidFill>
                    <a:srgbClr val="FFFFFF"/>
                  </a:solidFill>
                  <a:latin typeface="Verdana" charset="0"/>
                </a:rPr>
                <a:t>Data Store</a:t>
              </a:r>
            </a:p>
          </p:txBody>
        </p:sp>
      </p:grpSp>
      <p:grpSp>
        <p:nvGrpSpPr>
          <p:cNvPr id="7" name="Group 6"/>
          <p:cNvGrpSpPr>
            <a:grpSpLocks/>
          </p:cNvGrpSpPr>
          <p:nvPr/>
        </p:nvGrpSpPr>
        <p:grpSpPr bwMode="auto">
          <a:xfrm>
            <a:off x="2557490" y="1674032"/>
            <a:ext cx="1775979" cy="1598897"/>
            <a:chOff x="2627784" y="2535746"/>
            <a:chExt cx="1512168" cy="1368152"/>
          </a:xfrm>
          <a:solidFill>
            <a:srgbClr val="CC0000"/>
          </a:solidFill>
        </p:grpSpPr>
        <p:sp>
          <p:nvSpPr>
            <p:cNvPr id="8" name="Oval 13"/>
            <p:cNvSpPr>
              <a:spLocks noChangeArrowheads="1"/>
            </p:cNvSpPr>
            <p:nvPr/>
          </p:nvSpPr>
          <p:spPr bwMode="auto">
            <a:xfrm>
              <a:off x="2699792" y="2535746"/>
              <a:ext cx="1368152" cy="1368152"/>
            </a:xfrm>
            <a:prstGeom prst="ellipse">
              <a:avLst/>
            </a:prstGeom>
            <a:solidFill>
              <a:srgbClr val="FF6600"/>
            </a:solidFill>
            <a:ln w="38100">
              <a:solidFill>
                <a:srgbClr val="751126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pPr algn="ctr" defTabSz="844083">
                <a:defRPr/>
              </a:pPr>
              <a:r>
                <a:rPr lang="en-US" sz="4430" kern="0">
                  <a:solidFill>
                    <a:sysClr val="windowText" lastClr="000000"/>
                  </a:solidFill>
                  <a:ea typeface="ＭＳ Ｐゴシック" charset="0"/>
                </a:rPr>
                <a:t>     </a:t>
              </a:r>
            </a:p>
          </p:txBody>
        </p:sp>
        <p:sp>
          <p:nvSpPr>
            <p:cNvPr id="9" name="TextBox 16"/>
            <p:cNvSpPr txBox="1">
              <a:spLocks noChangeArrowheads="1"/>
            </p:cNvSpPr>
            <p:nvPr/>
          </p:nvSpPr>
          <p:spPr bwMode="auto">
            <a:xfrm>
              <a:off x="2627784" y="2880563"/>
              <a:ext cx="1512168" cy="6291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0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1pPr>
              <a:lvl2pPr marL="742950" indent="-285750">
                <a:defRPr sz="20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2pPr>
              <a:lvl3pPr marL="1143000" indent="-228600">
                <a:defRPr sz="20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3pPr>
              <a:lvl4pPr marL="1600200" indent="-228600">
                <a:defRPr sz="20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4pPr>
              <a:lvl5pPr marL="2057400" indent="-228600">
                <a:defRPr sz="20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9pPr>
            </a:lstStyle>
            <a:p>
              <a:pPr algn="ctr" defTabSz="844083">
                <a:defRPr/>
              </a:pPr>
              <a:r>
                <a:rPr lang="en-US" sz="1477" b="1" kern="0" dirty="0">
                  <a:solidFill>
                    <a:srgbClr val="FFFFFF"/>
                  </a:solidFill>
                  <a:latin typeface="Verdana" charset="0"/>
                </a:rPr>
                <a:t>Sectoral</a:t>
              </a:r>
              <a:br>
                <a:rPr lang="en-US" sz="1477" b="1" kern="0" dirty="0">
                  <a:solidFill>
                    <a:srgbClr val="FFFFFF"/>
                  </a:solidFill>
                  <a:latin typeface="Verdana" charset="0"/>
                </a:rPr>
              </a:br>
              <a:r>
                <a:rPr lang="en-US" sz="1477" b="1" kern="0" dirty="0">
                  <a:solidFill>
                    <a:srgbClr val="FFFFFF"/>
                  </a:solidFill>
                  <a:latin typeface="Verdana" charset="0"/>
                </a:rPr>
                <a:t>Information</a:t>
              </a:r>
              <a:br>
                <a:rPr lang="en-US" sz="1477" b="1" kern="0" dirty="0">
                  <a:solidFill>
                    <a:srgbClr val="FFFFFF"/>
                  </a:solidFill>
                  <a:latin typeface="Verdana" charset="0"/>
                </a:rPr>
              </a:br>
              <a:r>
                <a:rPr lang="en-US" sz="1477" b="1" kern="0" dirty="0">
                  <a:solidFill>
                    <a:srgbClr val="FFFFFF"/>
                  </a:solidFill>
                  <a:latin typeface="Verdana" charset="0"/>
                </a:rPr>
                <a:t>System</a:t>
              </a:r>
            </a:p>
          </p:txBody>
        </p:sp>
      </p:grpSp>
      <p:grpSp>
        <p:nvGrpSpPr>
          <p:cNvPr id="10" name="Group 9"/>
          <p:cNvGrpSpPr>
            <a:grpSpLocks/>
          </p:cNvGrpSpPr>
          <p:nvPr/>
        </p:nvGrpSpPr>
        <p:grpSpPr bwMode="auto">
          <a:xfrm>
            <a:off x="4907366" y="1652957"/>
            <a:ext cx="1765341" cy="1598898"/>
            <a:chOff x="4077001" y="2535746"/>
            <a:chExt cx="1503110" cy="1368152"/>
          </a:xfrm>
          <a:solidFill>
            <a:srgbClr val="CC0000"/>
          </a:solidFill>
        </p:grpSpPr>
        <p:sp>
          <p:nvSpPr>
            <p:cNvPr id="11" name="Oval 14"/>
            <p:cNvSpPr>
              <a:spLocks noChangeArrowheads="1"/>
            </p:cNvSpPr>
            <p:nvPr/>
          </p:nvSpPr>
          <p:spPr bwMode="auto">
            <a:xfrm>
              <a:off x="4139952" y="2535746"/>
              <a:ext cx="1368152" cy="1368152"/>
            </a:xfrm>
            <a:prstGeom prst="ellipse">
              <a:avLst/>
            </a:prstGeom>
            <a:solidFill>
              <a:srgbClr val="FF6600"/>
            </a:solidFill>
            <a:ln w="38100">
              <a:solidFill>
                <a:srgbClr val="751126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pPr algn="ctr" defTabSz="844083">
                <a:defRPr/>
              </a:pPr>
              <a:r>
                <a:rPr lang="en-US" sz="4430" kern="0">
                  <a:solidFill>
                    <a:sysClr val="windowText" lastClr="000000"/>
                  </a:solidFill>
                  <a:ea typeface="ＭＳ Ｐゴシック" charset="0"/>
                </a:rPr>
                <a:t>     </a:t>
              </a:r>
            </a:p>
          </p:txBody>
        </p:sp>
        <p:sp>
          <p:nvSpPr>
            <p:cNvPr id="12" name="TextBox 17"/>
            <p:cNvSpPr txBox="1">
              <a:spLocks noChangeArrowheads="1"/>
            </p:cNvSpPr>
            <p:nvPr/>
          </p:nvSpPr>
          <p:spPr bwMode="auto">
            <a:xfrm>
              <a:off x="4077001" y="2984634"/>
              <a:ext cx="1503110" cy="6625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20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1pPr>
              <a:lvl2pPr marL="742950" indent="-285750">
                <a:defRPr sz="20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2pPr>
              <a:lvl3pPr marL="1143000" indent="-228600">
                <a:defRPr sz="20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3pPr>
              <a:lvl4pPr marL="1600200" indent="-228600">
                <a:defRPr sz="20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4pPr>
              <a:lvl5pPr marL="2057400" indent="-228600">
                <a:defRPr sz="20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9pPr>
            </a:lstStyle>
            <a:p>
              <a:pPr algn="ctr" defTabSz="844083">
                <a:defRPr/>
              </a:pPr>
              <a:r>
                <a:rPr lang="en-US" sz="1477" b="1" kern="0" dirty="0" smtClean="0">
                  <a:solidFill>
                    <a:srgbClr val="FFFFFF"/>
                  </a:solidFill>
                  <a:latin typeface="Verdana" charset="0"/>
                </a:rPr>
                <a:t>Evaluation</a:t>
              </a:r>
            </a:p>
            <a:p>
              <a:pPr algn="ctr" defTabSz="844083">
                <a:defRPr/>
              </a:pPr>
              <a:r>
                <a:rPr lang="en-US" sz="1477" b="1" kern="0" dirty="0" smtClean="0">
                  <a:solidFill>
                    <a:srgbClr val="FFFFFF"/>
                  </a:solidFill>
                  <a:latin typeface="Verdana" charset="0"/>
                </a:rPr>
                <a:t>and Quality </a:t>
              </a:r>
              <a:r>
                <a:rPr lang="en-US" sz="1477" b="1" kern="0" dirty="0">
                  <a:solidFill>
                    <a:srgbClr val="FFFFFF"/>
                  </a:solidFill>
                  <a:latin typeface="Verdana" charset="0"/>
                </a:rPr>
                <a:t>Control</a:t>
              </a:r>
            </a:p>
          </p:txBody>
        </p:sp>
      </p:grpSp>
      <p:grpSp>
        <p:nvGrpSpPr>
          <p:cNvPr id="13" name="Group 12"/>
          <p:cNvGrpSpPr>
            <a:grpSpLocks/>
          </p:cNvGrpSpPr>
          <p:nvPr/>
        </p:nvGrpSpPr>
        <p:grpSpPr bwMode="auto">
          <a:xfrm>
            <a:off x="7162034" y="1674032"/>
            <a:ext cx="1775979" cy="1598898"/>
            <a:chOff x="4067944" y="2535746"/>
            <a:chExt cx="1512168" cy="1368152"/>
          </a:xfrm>
          <a:solidFill>
            <a:srgbClr val="CC0000"/>
          </a:solidFill>
        </p:grpSpPr>
        <p:sp>
          <p:nvSpPr>
            <p:cNvPr id="14" name="Oval 14"/>
            <p:cNvSpPr>
              <a:spLocks noChangeArrowheads="1"/>
            </p:cNvSpPr>
            <p:nvPr/>
          </p:nvSpPr>
          <p:spPr bwMode="auto">
            <a:xfrm>
              <a:off x="4139952" y="2535746"/>
              <a:ext cx="1368152" cy="1368152"/>
            </a:xfrm>
            <a:prstGeom prst="ellipse">
              <a:avLst/>
            </a:prstGeom>
            <a:solidFill>
              <a:srgbClr val="FF6600"/>
            </a:solidFill>
            <a:ln w="38100">
              <a:solidFill>
                <a:srgbClr val="751126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pPr algn="ctr" defTabSz="844083">
                <a:defRPr/>
              </a:pPr>
              <a:r>
                <a:rPr lang="en-US" sz="4430" kern="0">
                  <a:solidFill>
                    <a:sysClr val="windowText" lastClr="000000"/>
                  </a:solidFill>
                  <a:ea typeface="ＭＳ Ｐゴシック" charset="0"/>
                </a:rPr>
                <a:t>     </a:t>
              </a:r>
            </a:p>
          </p:txBody>
        </p:sp>
        <p:sp>
          <p:nvSpPr>
            <p:cNvPr id="15" name="TextBox 17"/>
            <p:cNvSpPr txBox="1">
              <a:spLocks noChangeArrowheads="1"/>
            </p:cNvSpPr>
            <p:nvPr/>
          </p:nvSpPr>
          <p:spPr bwMode="auto">
            <a:xfrm>
              <a:off x="4067944" y="2965691"/>
              <a:ext cx="1512168" cy="4444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0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1pPr>
              <a:lvl2pPr marL="742950" indent="-285750">
                <a:defRPr sz="20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2pPr>
              <a:lvl3pPr marL="1143000" indent="-228600">
                <a:defRPr sz="20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3pPr>
              <a:lvl4pPr marL="1600200" indent="-228600">
                <a:defRPr sz="20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4pPr>
              <a:lvl5pPr marL="2057400" indent="-228600">
                <a:defRPr sz="20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9pPr>
            </a:lstStyle>
            <a:p>
              <a:pPr algn="ctr" defTabSz="844083">
                <a:defRPr/>
              </a:pPr>
              <a:r>
                <a:rPr lang="en-US" sz="1477" b="1" kern="0" dirty="0">
                  <a:solidFill>
                    <a:sysClr val="window" lastClr="FFFFFF"/>
                  </a:solidFill>
                  <a:latin typeface="Verdana" charset="0"/>
                </a:rPr>
                <a:t>Outreach and Dissemination</a:t>
              </a:r>
            </a:p>
          </p:txBody>
        </p:sp>
      </p:grpSp>
      <p:sp>
        <p:nvSpPr>
          <p:cNvPr id="16" name="Rectangle 15"/>
          <p:cNvSpPr/>
          <p:nvPr/>
        </p:nvSpPr>
        <p:spPr>
          <a:xfrm>
            <a:off x="384695" y="3495379"/>
            <a:ext cx="1968099" cy="25926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66158" lvl="1" indent="-166158" fontAlgn="base">
              <a:spcBef>
                <a:spcPct val="0"/>
              </a:spcBef>
              <a:spcAft>
                <a:spcPct val="0"/>
              </a:spcAft>
              <a:buClr>
                <a:srgbClr val="751126"/>
              </a:buClr>
              <a:buSzPct val="120000"/>
              <a:buFontTx/>
              <a:buChar char="•"/>
            </a:pPr>
            <a:r>
              <a:rPr lang="en-US" sz="1477" dirty="0">
                <a:solidFill>
                  <a:srgbClr val="344478"/>
                </a:solidFill>
                <a:latin typeface="Calibri" panose="020F0502020204030204" pitchFamily="34" charset="0"/>
                <a:ea typeface="ヒラギノ角ゴ ProN W3" charset="0"/>
                <a:cs typeface="Verdana" charset="0"/>
              </a:rPr>
              <a:t>ECVs past, present and future</a:t>
            </a:r>
          </a:p>
          <a:p>
            <a:pPr marL="166158" lvl="1" indent="-166158" fontAlgn="base">
              <a:spcBef>
                <a:spcPct val="0"/>
              </a:spcBef>
              <a:spcAft>
                <a:spcPct val="0"/>
              </a:spcAft>
              <a:buClr>
                <a:srgbClr val="751126"/>
              </a:buClr>
              <a:buSzPct val="120000"/>
              <a:buFontTx/>
              <a:buChar char="•"/>
            </a:pPr>
            <a:r>
              <a:rPr lang="en-US" sz="1477" dirty="0">
                <a:solidFill>
                  <a:srgbClr val="344478"/>
                </a:solidFill>
                <a:latin typeface="Calibri" panose="020F0502020204030204" pitchFamily="34" charset="0"/>
                <a:ea typeface="ヒラギノ角ゴ ProN W3" charset="0"/>
                <a:cs typeface="Verdana" charset="0"/>
              </a:rPr>
              <a:t>Observed, </a:t>
            </a:r>
            <a:r>
              <a:rPr lang="en-US" sz="1477" dirty="0" err="1">
                <a:solidFill>
                  <a:srgbClr val="344478"/>
                </a:solidFill>
                <a:latin typeface="Calibri" panose="020F0502020204030204" pitchFamily="34" charset="0"/>
                <a:ea typeface="ヒラギノ角ゴ ProN W3" charset="0"/>
                <a:cs typeface="Verdana" charset="0"/>
              </a:rPr>
              <a:t>reanalysed</a:t>
            </a:r>
            <a:r>
              <a:rPr lang="en-US" sz="1477" dirty="0">
                <a:solidFill>
                  <a:srgbClr val="344478"/>
                </a:solidFill>
                <a:latin typeface="Calibri" panose="020F0502020204030204" pitchFamily="34" charset="0"/>
                <a:ea typeface="ヒラギノ角ゴ ProN W3" charset="0"/>
                <a:cs typeface="Verdana" charset="0"/>
              </a:rPr>
              <a:t> and simulated</a:t>
            </a:r>
          </a:p>
          <a:p>
            <a:pPr marL="166158" lvl="1" indent="-166158" fontAlgn="base">
              <a:spcBef>
                <a:spcPct val="0"/>
              </a:spcBef>
              <a:spcAft>
                <a:spcPct val="0"/>
              </a:spcAft>
              <a:buClr>
                <a:srgbClr val="751126"/>
              </a:buClr>
              <a:buSzPct val="120000"/>
              <a:buFontTx/>
              <a:buChar char="•"/>
            </a:pPr>
            <a:r>
              <a:rPr lang="en-US" sz="1477" dirty="0">
                <a:solidFill>
                  <a:srgbClr val="344478"/>
                </a:solidFill>
                <a:latin typeface="Calibri" panose="020F0502020204030204" pitchFamily="34" charset="0"/>
                <a:ea typeface="ヒラギノ角ゴ ProN W3" charset="0"/>
                <a:cs typeface="Verdana" charset="0"/>
              </a:rPr>
              <a:t>Derived climate indicators</a:t>
            </a:r>
          </a:p>
          <a:p>
            <a:pPr marL="166158" lvl="1" indent="-166158" fontAlgn="base">
              <a:spcBef>
                <a:spcPct val="0"/>
              </a:spcBef>
              <a:spcAft>
                <a:spcPct val="0"/>
              </a:spcAft>
              <a:buClr>
                <a:srgbClr val="751126"/>
              </a:buClr>
              <a:buSzPct val="120000"/>
              <a:buFontTx/>
              <a:buChar char="•"/>
            </a:pPr>
            <a:r>
              <a:rPr lang="en-US" sz="1477" dirty="0">
                <a:solidFill>
                  <a:srgbClr val="344478"/>
                </a:solidFill>
                <a:latin typeface="Calibri" panose="020F0502020204030204" pitchFamily="34" charset="0"/>
                <a:ea typeface="ヒラギノ角ゴ ProN W3" charset="0"/>
                <a:cs typeface="Verdana" charset="0"/>
              </a:rPr>
              <a:t>Tools to support adaptation and mitigation at global and European level </a:t>
            </a:r>
            <a:endParaRPr lang="en-GB" sz="1477" dirty="0">
              <a:solidFill>
                <a:srgbClr val="344478"/>
              </a:solidFill>
              <a:latin typeface="Calibri" panose="020F0502020204030204" pitchFamily="34" charset="0"/>
              <a:ea typeface="ヒラギノ角ゴ ProN W3" charset="0"/>
              <a:cs typeface="Verdana" charset="0"/>
            </a:endParaRPr>
          </a:p>
        </p:txBody>
      </p:sp>
      <p:sp>
        <p:nvSpPr>
          <p:cNvPr id="17" name="Content Placeholder 5"/>
          <p:cNvSpPr txBox="1">
            <a:spLocks/>
          </p:cNvSpPr>
          <p:nvPr/>
        </p:nvSpPr>
        <p:spPr>
          <a:xfrm>
            <a:off x="4639016" y="3514737"/>
            <a:ext cx="2331238" cy="2431734"/>
          </a:xfrm>
          <a:prstGeom prst="rect">
            <a:avLst/>
          </a:prstGeom>
        </p:spPr>
        <p:txBody>
          <a:bodyPr/>
          <a:lstStyle>
            <a:lvl1pPr marL="452438" indent="-4524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C901"/>
              </a:buClr>
              <a:buFont typeface="Wingdings" charset="0"/>
              <a:buChar char="«"/>
              <a:defRPr sz="1900">
                <a:solidFill>
                  <a:srgbClr val="00468C"/>
                </a:solidFill>
                <a:latin typeface="+mn-lt"/>
                <a:ea typeface="ＭＳ Ｐゴシック" charset="0"/>
                <a:cs typeface="+mn-cs"/>
              </a:defRPr>
            </a:lvl1pPr>
            <a:lvl2pPr marL="804863" indent="-350838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charset="0"/>
              <a:buChar char="«"/>
              <a:defRPr>
                <a:solidFill>
                  <a:srgbClr val="00468C"/>
                </a:solidFill>
                <a:latin typeface="+mn-lt"/>
                <a:ea typeface="ＭＳ Ｐゴシック" charset="0"/>
              </a:defRPr>
            </a:lvl2pPr>
            <a:lvl3pPr marL="1089025" indent="-28257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C901"/>
              </a:buClr>
              <a:buFont typeface="Wingdings" charset="0"/>
              <a:buChar char="«"/>
              <a:defRPr sz="1700">
                <a:solidFill>
                  <a:srgbClr val="00468C"/>
                </a:solidFill>
                <a:latin typeface="+mn-lt"/>
                <a:ea typeface="ＭＳ Ｐゴシック" charset="0"/>
              </a:defRPr>
            </a:lvl3pPr>
            <a:lvl4pPr marL="1355725" indent="-265113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charset="0"/>
              <a:buChar char="«"/>
              <a:defRPr sz="1600">
                <a:solidFill>
                  <a:srgbClr val="00468C"/>
                </a:solidFill>
                <a:latin typeface="+mn-lt"/>
                <a:ea typeface="ＭＳ Ｐゴシック" charset="0"/>
              </a:defRPr>
            </a:lvl4pPr>
            <a:lvl5pPr marL="1582738" indent="-2254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C901"/>
              </a:buClr>
              <a:buFont typeface="Wingdings" charset="0"/>
              <a:buChar char="«"/>
              <a:defRPr sz="1500">
                <a:solidFill>
                  <a:srgbClr val="00468C"/>
                </a:solidFill>
                <a:latin typeface="+mn-lt"/>
                <a:ea typeface="ＭＳ Ｐゴシック" charset="0"/>
              </a:defRPr>
            </a:lvl5pPr>
            <a:lvl6pPr marL="2039938" indent="-225425" algn="l" rtl="0" fontAlgn="base">
              <a:spcBef>
                <a:spcPct val="20000"/>
              </a:spcBef>
              <a:spcAft>
                <a:spcPct val="0"/>
              </a:spcAft>
              <a:buClr>
                <a:srgbClr val="FFC901"/>
              </a:buClr>
              <a:buFont typeface="Wingdings" pitchFamily="2" charset="2"/>
              <a:buChar char="«"/>
              <a:defRPr sz="1500">
                <a:solidFill>
                  <a:srgbClr val="00468C"/>
                </a:solidFill>
                <a:latin typeface="+mn-lt"/>
              </a:defRPr>
            </a:lvl6pPr>
            <a:lvl7pPr marL="2497138" indent="-225425" algn="l" rtl="0" fontAlgn="base">
              <a:spcBef>
                <a:spcPct val="20000"/>
              </a:spcBef>
              <a:spcAft>
                <a:spcPct val="0"/>
              </a:spcAft>
              <a:buClr>
                <a:srgbClr val="FFC901"/>
              </a:buClr>
              <a:buFont typeface="Wingdings" pitchFamily="2" charset="2"/>
              <a:buChar char="«"/>
              <a:defRPr sz="1500">
                <a:solidFill>
                  <a:srgbClr val="00468C"/>
                </a:solidFill>
                <a:latin typeface="+mn-lt"/>
              </a:defRPr>
            </a:lvl7pPr>
            <a:lvl8pPr marL="2954338" indent="-225425" algn="l" rtl="0" fontAlgn="base">
              <a:spcBef>
                <a:spcPct val="20000"/>
              </a:spcBef>
              <a:spcAft>
                <a:spcPct val="0"/>
              </a:spcAft>
              <a:buClr>
                <a:srgbClr val="FFC901"/>
              </a:buClr>
              <a:buFont typeface="Wingdings" pitchFamily="2" charset="2"/>
              <a:buChar char="«"/>
              <a:defRPr sz="1500">
                <a:solidFill>
                  <a:srgbClr val="00468C"/>
                </a:solidFill>
                <a:latin typeface="+mn-lt"/>
              </a:defRPr>
            </a:lvl8pPr>
            <a:lvl9pPr marL="3411538" indent="-225425" algn="l" rtl="0" fontAlgn="base">
              <a:spcBef>
                <a:spcPct val="20000"/>
              </a:spcBef>
              <a:spcAft>
                <a:spcPct val="0"/>
              </a:spcAft>
              <a:buClr>
                <a:srgbClr val="FFC901"/>
              </a:buClr>
              <a:buFont typeface="Wingdings" pitchFamily="2" charset="2"/>
              <a:buChar char="«"/>
              <a:defRPr sz="1500">
                <a:solidFill>
                  <a:srgbClr val="00468C"/>
                </a:solidFill>
                <a:latin typeface="+mn-lt"/>
              </a:defRPr>
            </a:lvl9pPr>
          </a:lstStyle>
          <a:p>
            <a:pPr marL="166158" indent="-166158" defTabSz="844083" eaLnBrk="1" hangingPunct="1">
              <a:spcBef>
                <a:spcPct val="0"/>
              </a:spcBef>
              <a:buClr>
                <a:srgbClr val="751126"/>
              </a:buClr>
              <a:buFontTx/>
              <a:buChar char="•"/>
            </a:pPr>
            <a:r>
              <a:rPr lang="en-US" sz="1477" dirty="0">
                <a:solidFill>
                  <a:srgbClr val="344478"/>
                </a:solidFill>
                <a:latin typeface="Calibri" panose="020F0502020204030204" pitchFamily="34" charset="0"/>
                <a:ea typeface="ヒラギノ角ゴ ProN W3" charset="0"/>
                <a:cs typeface="Verdana" charset="0"/>
              </a:rPr>
              <a:t>Monitors quality of C3S products and services</a:t>
            </a:r>
          </a:p>
          <a:p>
            <a:pPr marL="166158" indent="-166158" defTabSz="844083" eaLnBrk="1" hangingPunct="1">
              <a:spcBef>
                <a:spcPct val="0"/>
              </a:spcBef>
              <a:buClr>
                <a:srgbClr val="751126"/>
              </a:buClr>
              <a:buFontTx/>
              <a:buChar char="•"/>
            </a:pPr>
            <a:r>
              <a:rPr lang="en-US" sz="1477" dirty="0">
                <a:solidFill>
                  <a:srgbClr val="344478"/>
                </a:solidFill>
                <a:latin typeface="Calibri" panose="020F0502020204030204" pitchFamily="34" charset="0"/>
                <a:ea typeface="ヒラギノ角ゴ ProN W3" charset="0"/>
                <a:cs typeface="Verdana" charset="0"/>
              </a:rPr>
              <a:t>Ensures C3S delivers state-of-the-art climate information to end-users</a:t>
            </a:r>
          </a:p>
          <a:p>
            <a:pPr marL="166158" indent="-166158" defTabSz="844083" eaLnBrk="1" hangingPunct="1">
              <a:spcBef>
                <a:spcPct val="0"/>
              </a:spcBef>
              <a:buClr>
                <a:srgbClr val="751126"/>
              </a:buClr>
              <a:buFontTx/>
              <a:buChar char="•"/>
            </a:pPr>
            <a:r>
              <a:rPr lang="en-US" sz="1477" dirty="0">
                <a:solidFill>
                  <a:srgbClr val="344478"/>
                </a:solidFill>
                <a:latin typeface="Calibri" panose="020F0502020204030204" pitchFamily="34" charset="0"/>
                <a:ea typeface="ヒラギノ角ゴ ProN W3" charset="0"/>
                <a:cs typeface="Verdana" charset="0"/>
              </a:rPr>
              <a:t>Identifies gaps in service provision</a:t>
            </a:r>
          </a:p>
          <a:p>
            <a:pPr marL="166158" indent="-166158" defTabSz="844083" eaLnBrk="1" hangingPunct="1">
              <a:spcBef>
                <a:spcPct val="0"/>
              </a:spcBef>
              <a:buClr>
                <a:srgbClr val="751126"/>
              </a:buClr>
              <a:buFontTx/>
              <a:buChar char="•"/>
            </a:pPr>
            <a:r>
              <a:rPr lang="en-US" sz="1477" dirty="0">
                <a:solidFill>
                  <a:srgbClr val="344478"/>
                </a:solidFill>
                <a:latin typeface="Calibri" panose="020F0502020204030204" pitchFamily="34" charset="0"/>
                <a:ea typeface="ヒラギノ角ゴ ProN W3" charset="0"/>
                <a:cs typeface="Verdana" charset="0"/>
              </a:rPr>
              <a:t>Bridges Copernicus with the research agenda in Europe (e.g. H2020, national research projects)</a:t>
            </a:r>
          </a:p>
        </p:txBody>
      </p:sp>
      <p:sp>
        <p:nvSpPr>
          <p:cNvPr id="18" name="Content Placeholder 5"/>
          <p:cNvSpPr txBox="1">
            <a:spLocks/>
          </p:cNvSpPr>
          <p:nvPr/>
        </p:nvSpPr>
        <p:spPr>
          <a:xfrm>
            <a:off x="7055951" y="3514863"/>
            <a:ext cx="2074820" cy="2936257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chemeClr val="bg1"/>
              </a:buClr>
              <a:buFont typeface="Arial"/>
              <a:buChar char="•"/>
              <a:defRPr sz="32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chemeClr val="bg1"/>
              </a:buClr>
              <a:buFont typeface="Arial"/>
              <a:buChar char="–"/>
              <a:defRPr sz="2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chemeClr val="bg1"/>
              </a:buClr>
              <a:buFont typeface="Arial"/>
              <a:buChar char="•"/>
              <a:defRPr sz="24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chemeClr val="bg1"/>
              </a:buClr>
              <a:buFont typeface="Arial"/>
              <a:buChar char="–"/>
              <a:defRPr sz="20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chemeClr val="bg1"/>
              </a:buClr>
              <a:buFont typeface="Arial"/>
              <a:buChar char="»"/>
              <a:defRPr sz="20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66158" indent="-166158" fontAlgn="base">
              <a:spcBef>
                <a:spcPct val="0"/>
              </a:spcBef>
              <a:spcAft>
                <a:spcPct val="0"/>
              </a:spcAft>
              <a:buClr>
                <a:srgbClr val="751126"/>
              </a:buClr>
              <a:buSzPct val="120000"/>
              <a:buFontTx/>
              <a:buChar char="•"/>
            </a:pPr>
            <a:r>
              <a:rPr lang="en-US" sz="1477" dirty="0">
                <a:solidFill>
                  <a:srgbClr val="344478"/>
                </a:solidFill>
                <a:latin typeface="Calibri" panose="020F0502020204030204" pitchFamily="34" charset="0"/>
                <a:ea typeface="ヒラギノ角ゴ ProN W3" charset="0"/>
                <a:cs typeface="Verdana" charset="0"/>
              </a:rPr>
              <a:t>Web content </a:t>
            </a:r>
          </a:p>
          <a:p>
            <a:pPr marL="166158" indent="-166158" fontAlgn="base">
              <a:spcBef>
                <a:spcPct val="0"/>
              </a:spcBef>
              <a:spcAft>
                <a:spcPct val="0"/>
              </a:spcAft>
              <a:buClr>
                <a:srgbClr val="751126"/>
              </a:buClr>
              <a:buSzPct val="120000"/>
              <a:buFontTx/>
              <a:buChar char="•"/>
            </a:pPr>
            <a:r>
              <a:rPr lang="en-US" sz="1477" dirty="0">
                <a:solidFill>
                  <a:srgbClr val="344478"/>
                </a:solidFill>
                <a:latin typeface="Calibri" panose="020F0502020204030204" pitchFamily="34" charset="0"/>
                <a:ea typeface="ヒラギノ角ゴ ProN W3" charset="0"/>
                <a:cs typeface="Verdana" charset="0"/>
              </a:rPr>
              <a:t>Public outreach</a:t>
            </a:r>
          </a:p>
          <a:p>
            <a:pPr marL="166158" indent="-166158" fontAlgn="base">
              <a:spcBef>
                <a:spcPct val="0"/>
              </a:spcBef>
              <a:spcAft>
                <a:spcPct val="0"/>
              </a:spcAft>
              <a:buClr>
                <a:srgbClr val="751126"/>
              </a:buClr>
              <a:buSzPct val="120000"/>
              <a:buFontTx/>
              <a:buChar char="•"/>
            </a:pPr>
            <a:r>
              <a:rPr lang="en-US" sz="1477" dirty="0">
                <a:solidFill>
                  <a:srgbClr val="344478"/>
                </a:solidFill>
                <a:latin typeface="Calibri" panose="020F0502020204030204" pitchFamily="34" charset="0"/>
                <a:ea typeface="ヒラギノ角ゴ ProN W3" charset="0"/>
                <a:cs typeface="Verdana" charset="0"/>
              </a:rPr>
              <a:t>Coordination with national outreach</a:t>
            </a:r>
          </a:p>
          <a:p>
            <a:pPr marL="166158" indent="-166158" fontAlgn="base">
              <a:spcBef>
                <a:spcPct val="0"/>
              </a:spcBef>
              <a:spcAft>
                <a:spcPct val="0"/>
              </a:spcAft>
              <a:buClr>
                <a:srgbClr val="751126"/>
              </a:buClr>
              <a:buSzPct val="120000"/>
              <a:buFontTx/>
              <a:buChar char="•"/>
            </a:pPr>
            <a:r>
              <a:rPr lang="en-US" sz="1477" dirty="0">
                <a:solidFill>
                  <a:srgbClr val="344478"/>
                </a:solidFill>
                <a:latin typeface="Calibri" panose="020F0502020204030204" pitchFamily="34" charset="0"/>
                <a:ea typeface="ヒラギノ角ゴ ProN W3" charset="0"/>
                <a:cs typeface="Verdana" charset="0"/>
              </a:rPr>
              <a:t>Liaison with public authorities</a:t>
            </a:r>
          </a:p>
          <a:p>
            <a:pPr marL="166158" indent="-166158" fontAlgn="base">
              <a:spcBef>
                <a:spcPct val="0"/>
              </a:spcBef>
              <a:spcAft>
                <a:spcPct val="0"/>
              </a:spcAft>
              <a:buClr>
                <a:srgbClr val="751126"/>
              </a:buClr>
              <a:buSzPct val="120000"/>
              <a:buFontTx/>
              <a:buChar char="•"/>
            </a:pPr>
            <a:r>
              <a:rPr lang="en-US" sz="1477" dirty="0">
                <a:solidFill>
                  <a:srgbClr val="344478"/>
                </a:solidFill>
                <a:latin typeface="Calibri" panose="020F0502020204030204" pitchFamily="34" charset="0"/>
                <a:ea typeface="ヒラギノ角ゴ ProN W3" charset="0"/>
                <a:cs typeface="Verdana" charset="0"/>
              </a:rPr>
              <a:t>Conferences, seminars</a:t>
            </a:r>
          </a:p>
          <a:p>
            <a:pPr marL="166158" indent="-166158" fontAlgn="base">
              <a:spcBef>
                <a:spcPct val="0"/>
              </a:spcBef>
              <a:spcAft>
                <a:spcPct val="0"/>
              </a:spcAft>
              <a:buClr>
                <a:srgbClr val="751126"/>
              </a:buClr>
              <a:buSzPct val="120000"/>
              <a:buFontTx/>
              <a:buChar char="•"/>
            </a:pPr>
            <a:r>
              <a:rPr lang="en-US" sz="1477" dirty="0">
                <a:solidFill>
                  <a:srgbClr val="344478"/>
                </a:solidFill>
                <a:latin typeface="Calibri" panose="020F0502020204030204" pitchFamily="34" charset="0"/>
                <a:ea typeface="ヒラギノ角ゴ ProN W3" charset="0"/>
                <a:cs typeface="Verdana" charset="0"/>
              </a:rPr>
              <a:t>Training and education</a:t>
            </a:r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0250" y="3508350"/>
            <a:ext cx="2102370" cy="1316974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5291" y="4845906"/>
            <a:ext cx="1419803" cy="13705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9644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CDS: Overview</a:t>
            </a:r>
            <a:endParaRPr lang="en-GB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/>
              <a:t>4</a:t>
            </a:fld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94A3A6A2-0305-4FA9-9483-FAB39DEF7DA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390" y="1665165"/>
            <a:ext cx="8286651" cy="3909717"/>
          </a:xfrm>
          <a:prstGeom prst="rect">
            <a:avLst/>
          </a:prstGeom>
        </p:spPr>
      </p:pic>
      <p:sp>
        <p:nvSpPr>
          <p:cNvPr id="7" name="Rectángulo 5">
            <a:extLst>
              <a:ext uri="{FF2B5EF4-FFF2-40B4-BE49-F238E27FC236}">
                <a16:creationId xmlns:a16="http://schemas.microsoft.com/office/drawing/2014/main" xmlns="" id="{D1F57C50-F64E-4A55-917C-F0A314B559BF}"/>
              </a:ext>
            </a:extLst>
          </p:cNvPr>
          <p:cNvSpPr/>
          <p:nvPr/>
        </p:nvSpPr>
        <p:spPr>
          <a:xfrm>
            <a:off x="1071569" y="2100277"/>
            <a:ext cx="18809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i="1" dirty="0">
                <a:solidFill>
                  <a:srgbClr val="C00000"/>
                </a:solidFill>
              </a:rPr>
              <a:t>Diversity of users </a:t>
            </a:r>
            <a:endParaRPr lang="es-ES" i="1" dirty="0">
              <a:solidFill>
                <a:srgbClr val="C00000"/>
              </a:solidFill>
            </a:endParaRPr>
          </a:p>
        </p:txBody>
      </p:sp>
      <p:sp>
        <p:nvSpPr>
          <p:cNvPr id="8" name="CuadroTexto 1">
            <a:extLst>
              <a:ext uri="{FF2B5EF4-FFF2-40B4-BE49-F238E27FC236}">
                <a16:creationId xmlns:a16="http://schemas.microsoft.com/office/drawing/2014/main" xmlns="" id="{3F9ADF22-5276-4842-A4D6-EB18960DA696}"/>
              </a:ext>
            </a:extLst>
          </p:cNvPr>
          <p:cNvSpPr txBox="1"/>
          <p:nvPr/>
        </p:nvSpPr>
        <p:spPr>
          <a:xfrm>
            <a:off x="457200" y="5644002"/>
            <a:ext cx="22452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i="1" dirty="0">
                <a:solidFill>
                  <a:srgbClr val="C00000"/>
                </a:solidFill>
              </a:rPr>
              <a:t>Unified web interface</a:t>
            </a:r>
            <a:endParaRPr lang="es-ES" i="1" dirty="0">
              <a:solidFill>
                <a:srgbClr val="C00000"/>
              </a:solidFill>
            </a:endParaRPr>
          </a:p>
        </p:txBody>
      </p:sp>
      <p:sp>
        <p:nvSpPr>
          <p:cNvPr id="9" name="CuadroTexto 7">
            <a:extLst>
              <a:ext uri="{FF2B5EF4-FFF2-40B4-BE49-F238E27FC236}">
                <a16:creationId xmlns:a16="http://schemas.microsoft.com/office/drawing/2014/main" xmlns="" id="{7B214DD3-16FD-4173-B00B-068EC103A01B}"/>
              </a:ext>
            </a:extLst>
          </p:cNvPr>
          <p:cNvSpPr txBox="1"/>
          <p:nvPr/>
        </p:nvSpPr>
        <p:spPr>
          <a:xfrm>
            <a:off x="3689070" y="5252899"/>
            <a:ext cx="241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i="1" dirty="0">
                <a:solidFill>
                  <a:srgbClr val="C00000"/>
                </a:solidFill>
              </a:rPr>
              <a:t>Operational Framework</a:t>
            </a:r>
            <a:endParaRPr lang="es-ES" i="1" dirty="0">
              <a:solidFill>
                <a:srgbClr val="C00000"/>
              </a:solidFill>
            </a:endParaRPr>
          </a:p>
        </p:txBody>
      </p:sp>
      <p:sp>
        <p:nvSpPr>
          <p:cNvPr id="10" name="Rectángulo 6">
            <a:extLst>
              <a:ext uri="{FF2B5EF4-FFF2-40B4-BE49-F238E27FC236}">
                <a16:creationId xmlns:a16="http://schemas.microsoft.com/office/drawing/2014/main" xmlns="" id="{0CF8D8B7-85BC-4261-8B48-47EC999918D6}"/>
              </a:ext>
            </a:extLst>
          </p:cNvPr>
          <p:cNvSpPr/>
          <p:nvPr/>
        </p:nvSpPr>
        <p:spPr>
          <a:xfrm>
            <a:off x="5053226" y="4759804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i="1" dirty="0">
                <a:solidFill>
                  <a:srgbClr val="C00000"/>
                </a:solidFill>
              </a:rPr>
              <a:t>Data Interoperability &amp; Standard Services</a:t>
            </a:r>
            <a:endParaRPr lang="es-ES" i="1" dirty="0">
              <a:solidFill>
                <a:srgbClr val="C00000"/>
              </a:solidFill>
            </a:endParaRPr>
          </a:p>
        </p:txBody>
      </p:sp>
      <p:sp>
        <p:nvSpPr>
          <p:cNvPr id="11" name="Rectángulo 4">
            <a:extLst>
              <a:ext uri="{FF2B5EF4-FFF2-40B4-BE49-F238E27FC236}">
                <a16:creationId xmlns:a16="http://schemas.microsoft.com/office/drawing/2014/main" xmlns="" id="{AF7AD6AD-B6A8-4D30-A304-961693F3D158}"/>
              </a:ext>
            </a:extLst>
          </p:cNvPr>
          <p:cNvSpPr/>
          <p:nvPr/>
        </p:nvSpPr>
        <p:spPr>
          <a:xfrm>
            <a:off x="6633031" y="1314526"/>
            <a:ext cx="19739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i="1" dirty="0">
                <a:solidFill>
                  <a:srgbClr val="C00000"/>
                </a:solidFill>
              </a:rPr>
              <a:t>Distributed system</a:t>
            </a:r>
            <a:endParaRPr lang="es-ES" i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5937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CDS: Data Scope</a:t>
            </a:r>
            <a:endParaRPr lang="en-GB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/>
              <a:t>5</a:t>
            </a:fld>
            <a:endParaRPr lang="en-US"/>
          </a:p>
        </p:txBody>
      </p:sp>
      <p:pic>
        <p:nvPicPr>
          <p:cNvPr id="6" name="Imagen 13">
            <a:extLst>
              <a:ext uri="{FF2B5EF4-FFF2-40B4-BE49-F238E27FC236}">
                <a16:creationId xmlns:a16="http://schemas.microsoft.com/office/drawing/2014/main" xmlns="" id="{C2AD249E-D78F-4894-B0FA-362B4725B01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6818" y="1531266"/>
            <a:ext cx="7008727" cy="4104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6011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CDS: Data Challenges</a:t>
            </a:r>
            <a:endParaRPr lang="en-GB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/>
              <a:t>6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6EC205CB-E335-4184-9573-BD35ED0BCE2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94927" y="1663266"/>
            <a:ext cx="9181727" cy="4177975"/>
          </a:xfrm>
          <a:prstGeom prst="rect">
            <a:avLst/>
          </a:prstGeom>
        </p:spPr>
      </p:pic>
      <p:sp>
        <p:nvSpPr>
          <p:cNvPr id="6" name="Rectángulo 8">
            <a:extLst>
              <a:ext uri="{FF2B5EF4-FFF2-40B4-BE49-F238E27FC236}">
                <a16:creationId xmlns:a16="http://schemas.microsoft.com/office/drawing/2014/main" xmlns="" id="{8948D81C-C275-4F93-B8FC-93A50ADB90A8}"/>
              </a:ext>
            </a:extLst>
          </p:cNvPr>
          <p:cNvSpPr/>
          <p:nvPr/>
        </p:nvSpPr>
        <p:spPr>
          <a:xfrm>
            <a:off x="6660232" y="4500371"/>
            <a:ext cx="23061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i="1" dirty="0" err="1">
                <a:solidFill>
                  <a:srgbClr val="C00000"/>
                </a:solidFill>
              </a:rPr>
              <a:t>Large</a:t>
            </a:r>
            <a:r>
              <a:rPr lang="es-ES" i="1" dirty="0">
                <a:solidFill>
                  <a:srgbClr val="C00000"/>
                </a:solidFill>
              </a:rPr>
              <a:t> </a:t>
            </a:r>
            <a:r>
              <a:rPr lang="es-ES" i="1" dirty="0" err="1">
                <a:solidFill>
                  <a:srgbClr val="C00000"/>
                </a:solidFill>
              </a:rPr>
              <a:t>amounts</a:t>
            </a:r>
            <a:r>
              <a:rPr lang="es-ES" i="1" dirty="0">
                <a:solidFill>
                  <a:srgbClr val="C00000"/>
                </a:solidFill>
              </a:rPr>
              <a:t> </a:t>
            </a:r>
            <a:r>
              <a:rPr lang="es-ES" i="1" dirty="0" err="1">
                <a:solidFill>
                  <a:srgbClr val="C00000"/>
                </a:solidFill>
              </a:rPr>
              <a:t>of</a:t>
            </a:r>
            <a:r>
              <a:rPr lang="es-ES" i="1" dirty="0">
                <a:solidFill>
                  <a:srgbClr val="C00000"/>
                </a:solidFill>
              </a:rPr>
              <a:t> data</a:t>
            </a:r>
          </a:p>
        </p:txBody>
      </p:sp>
      <p:sp>
        <p:nvSpPr>
          <p:cNvPr id="7" name="CuadroTexto 4">
            <a:extLst>
              <a:ext uri="{FF2B5EF4-FFF2-40B4-BE49-F238E27FC236}">
                <a16:creationId xmlns:a16="http://schemas.microsoft.com/office/drawing/2014/main" xmlns="" id="{36B5CDB2-FD50-45D2-A28F-0F71816FBCBD}"/>
              </a:ext>
            </a:extLst>
          </p:cNvPr>
          <p:cNvSpPr txBox="1"/>
          <p:nvPr/>
        </p:nvSpPr>
        <p:spPr>
          <a:xfrm>
            <a:off x="719831" y="1517516"/>
            <a:ext cx="20220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i="1" dirty="0" err="1">
                <a:solidFill>
                  <a:srgbClr val="C00000"/>
                </a:solidFill>
              </a:rPr>
              <a:t>Diversity</a:t>
            </a:r>
            <a:r>
              <a:rPr lang="es-ES" i="1" dirty="0">
                <a:solidFill>
                  <a:srgbClr val="C00000"/>
                </a:solidFill>
              </a:rPr>
              <a:t> </a:t>
            </a:r>
            <a:r>
              <a:rPr lang="es-ES" i="1" dirty="0" err="1">
                <a:solidFill>
                  <a:srgbClr val="C00000"/>
                </a:solidFill>
              </a:rPr>
              <a:t>of</a:t>
            </a:r>
            <a:r>
              <a:rPr lang="es-ES" i="1" dirty="0">
                <a:solidFill>
                  <a:srgbClr val="C00000"/>
                </a:solidFill>
              </a:rPr>
              <a:t> </a:t>
            </a:r>
            <a:r>
              <a:rPr lang="es-ES" i="1" dirty="0" err="1">
                <a:solidFill>
                  <a:srgbClr val="C00000"/>
                </a:solidFill>
              </a:rPr>
              <a:t>formats</a:t>
            </a:r>
            <a:endParaRPr lang="es-ES" i="1" dirty="0">
              <a:solidFill>
                <a:srgbClr val="C00000"/>
              </a:solidFill>
            </a:endParaRPr>
          </a:p>
        </p:txBody>
      </p:sp>
      <p:sp>
        <p:nvSpPr>
          <p:cNvPr id="8" name="Rectángulo 9">
            <a:extLst>
              <a:ext uri="{FF2B5EF4-FFF2-40B4-BE49-F238E27FC236}">
                <a16:creationId xmlns:a16="http://schemas.microsoft.com/office/drawing/2014/main" xmlns="" id="{1DAF9A41-6C23-49FF-82FA-A6CCCF169871}"/>
              </a:ext>
            </a:extLst>
          </p:cNvPr>
          <p:cNvSpPr/>
          <p:nvPr/>
        </p:nvSpPr>
        <p:spPr>
          <a:xfrm>
            <a:off x="1099716" y="5656575"/>
            <a:ext cx="285841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i="1" dirty="0" err="1">
                <a:solidFill>
                  <a:srgbClr val="C00000"/>
                </a:solidFill>
              </a:rPr>
              <a:t>Heterogeneous</a:t>
            </a:r>
            <a:r>
              <a:rPr lang="es-ES" i="1" dirty="0">
                <a:solidFill>
                  <a:srgbClr val="C00000"/>
                </a:solidFill>
              </a:rPr>
              <a:t> data </a:t>
            </a:r>
            <a:r>
              <a:rPr lang="es-ES" i="1" dirty="0" err="1">
                <a:solidFill>
                  <a:srgbClr val="C00000"/>
                </a:solidFill>
              </a:rPr>
              <a:t>sources</a:t>
            </a:r>
            <a:endParaRPr lang="es-ES" i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6573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CDS: The Toolbox</a:t>
            </a:r>
            <a:endParaRPr lang="en-GB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/>
              <a:t>7</a:t>
            </a:fld>
            <a:endParaRPr lang="en-US"/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xmlns="" id="{6257BC98-3D9C-40D9-BBDB-60F47F3F976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550" y="1538097"/>
            <a:ext cx="3401288" cy="2147154"/>
          </a:xfrm>
          <a:prstGeom prst="rect">
            <a:avLst/>
          </a:prstGeom>
          <a:ln w="12700">
            <a:solidFill>
              <a:srgbClr val="C00000"/>
            </a:solidFill>
          </a:ln>
        </p:spPr>
      </p:pic>
      <p:pic>
        <p:nvPicPr>
          <p:cNvPr id="6" name="Imagen 3">
            <a:extLst>
              <a:ext uri="{FF2B5EF4-FFF2-40B4-BE49-F238E27FC236}">
                <a16:creationId xmlns:a16="http://schemas.microsoft.com/office/drawing/2014/main" xmlns="" id="{F50F7E17-9C9E-4B0A-8731-0AE449DF0FF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9445" y="2611674"/>
            <a:ext cx="3182407" cy="2359475"/>
          </a:xfrm>
          <a:prstGeom prst="rect">
            <a:avLst/>
          </a:prstGeom>
          <a:ln w="12700">
            <a:solidFill>
              <a:srgbClr val="C00000"/>
            </a:solidFill>
          </a:ln>
        </p:spPr>
      </p:pic>
      <p:pic>
        <p:nvPicPr>
          <p:cNvPr id="7" name="Imagen 2">
            <a:extLst>
              <a:ext uri="{FF2B5EF4-FFF2-40B4-BE49-F238E27FC236}">
                <a16:creationId xmlns:a16="http://schemas.microsoft.com/office/drawing/2014/main" xmlns="" id="{21C2070D-4280-412E-B4DF-C1D2B358739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76888" y="3613395"/>
            <a:ext cx="2870924" cy="2431331"/>
          </a:xfrm>
          <a:prstGeom prst="rect">
            <a:avLst/>
          </a:prstGeom>
          <a:ln w="12700">
            <a:solidFill>
              <a:srgbClr val="C00000"/>
            </a:solidFill>
          </a:ln>
        </p:spPr>
      </p:pic>
      <p:pic>
        <p:nvPicPr>
          <p:cNvPr id="8" name="Imagen 5">
            <a:extLst>
              <a:ext uri="{FF2B5EF4-FFF2-40B4-BE49-F238E27FC236}">
                <a16:creationId xmlns:a16="http://schemas.microsoft.com/office/drawing/2014/main" xmlns="" id="{2CE68C72-EC5F-43D2-A668-6AE87FBE479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85688" y="5207908"/>
            <a:ext cx="2952328" cy="1331004"/>
          </a:xfrm>
          <a:prstGeom prst="rect">
            <a:avLst/>
          </a:prstGeom>
          <a:ln w="12700">
            <a:solidFill>
              <a:srgbClr val="C00000"/>
            </a:solidFill>
          </a:ln>
        </p:spPr>
      </p:pic>
      <p:pic>
        <p:nvPicPr>
          <p:cNvPr id="9" name="Imagen 6">
            <a:extLst>
              <a:ext uri="{FF2B5EF4-FFF2-40B4-BE49-F238E27FC236}">
                <a16:creationId xmlns:a16="http://schemas.microsoft.com/office/drawing/2014/main" xmlns="" id="{73B18F01-F454-4236-8671-07A4F228BB7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938016" y="1547445"/>
            <a:ext cx="2883658" cy="3542083"/>
          </a:xfrm>
          <a:prstGeom prst="rect">
            <a:avLst/>
          </a:prstGeom>
          <a:ln w="12700">
            <a:solidFill>
              <a:srgbClr val="C00000"/>
            </a:solidFill>
          </a:ln>
        </p:spPr>
      </p:pic>
      <p:sp>
        <p:nvSpPr>
          <p:cNvPr id="10" name="CuadroTexto 7">
            <a:extLst>
              <a:ext uri="{FF2B5EF4-FFF2-40B4-BE49-F238E27FC236}">
                <a16:creationId xmlns:a16="http://schemas.microsoft.com/office/drawing/2014/main" xmlns="" id="{5C3ACC70-EE36-48FB-B7E8-4FDB94970C60}"/>
              </a:ext>
            </a:extLst>
          </p:cNvPr>
          <p:cNvSpPr txBox="1"/>
          <p:nvPr/>
        </p:nvSpPr>
        <p:spPr>
          <a:xfrm>
            <a:off x="2483611" y="1658711"/>
            <a:ext cx="16265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b="1" i="1" dirty="0">
                <a:solidFill>
                  <a:srgbClr val="C00000"/>
                </a:solidFill>
              </a:rPr>
              <a:t>Data Discovery</a:t>
            </a:r>
          </a:p>
        </p:txBody>
      </p:sp>
      <p:sp>
        <p:nvSpPr>
          <p:cNvPr id="11" name="Flecha: hacia abajo 12">
            <a:extLst>
              <a:ext uri="{FF2B5EF4-FFF2-40B4-BE49-F238E27FC236}">
                <a16:creationId xmlns:a16="http://schemas.microsoft.com/office/drawing/2014/main" xmlns="" id="{90F3485E-40E3-4325-A722-73AE02B5AC09}"/>
              </a:ext>
            </a:extLst>
          </p:cNvPr>
          <p:cNvSpPr/>
          <p:nvPr/>
        </p:nvSpPr>
        <p:spPr>
          <a:xfrm rot="20607937">
            <a:off x="4041158" y="2070509"/>
            <a:ext cx="220318" cy="51036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2" name="CuadroTexto 8">
            <a:extLst>
              <a:ext uri="{FF2B5EF4-FFF2-40B4-BE49-F238E27FC236}">
                <a16:creationId xmlns:a16="http://schemas.microsoft.com/office/drawing/2014/main" xmlns="" id="{46895D7E-4E2A-464A-BDAD-5F63A181ED17}"/>
              </a:ext>
            </a:extLst>
          </p:cNvPr>
          <p:cNvSpPr txBox="1"/>
          <p:nvPr/>
        </p:nvSpPr>
        <p:spPr>
          <a:xfrm>
            <a:off x="3515705" y="3245016"/>
            <a:ext cx="18506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b="1" i="1" dirty="0">
                <a:solidFill>
                  <a:srgbClr val="C00000"/>
                </a:solidFill>
              </a:rPr>
              <a:t>Data </a:t>
            </a:r>
            <a:r>
              <a:rPr lang="es-ES" b="1" i="1" dirty="0" err="1">
                <a:solidFill>
                  <a:srgbClr val="C00000"/>
                </a:solidFill>
              </a:rPr>
              <a:t>Information</a:t>
            </a:r>
            <a:endParaRPr lang="es-ES" b="1" i="1" dirty="0">
              <a:solidFill>
                <a:srgbClr val="C00000"/>
              </a:solidFill>
            </a:endParaRPr>
          </a:p>
        </p:txBody>
      </p:sp>
      <p:sp>
        <p:nvSpPr>
          <p:cNvPr id="13" name="CuadroTexto 9">
            <a:extLst>
              <a:ext uri="{FF2B5EF4-FFF2-40B4-BE49-F238E27FC236}">
                <a16:creationId xmlns:a16="http://schemas.microsoft.com/office/drawing/2014/main" xmlns="" id="{CC05CFF6-E783-451D-951F-C1E2DA188D21}"/>
              </a:ext>
            </a:extLst>
          </p:cNvPr>
          <p:cNvSpPr txBox="1"/>
          <p:nvPr/>
        </p:nvSpPr>
        <p:spPr>
          <a:xfrm>
            <a:off x="2539934" y="4344793"/>
            <a:ext cx="14711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b="1" i="1" dirty="0">
                <a:solidFill>
                  <a:srgbClr val="C00000"/>
                </a:solidFill>
              </a:rPr>
              <a:t>Data </a:t>
            </a:r>
            <a:r>
              <a:rPr lang="es-ES" b="1" i="1" dirty="0" err="1">
                <a:solidFill>
                  <a:srgbClr val="C00000"/>
                </a:solidFill>
              </a:rPr>
              <a:t>Request</a:t>
            </a:r>
            <a:endParaRPr lang="es-ES" b="1" i="1" dirty="0">
              <a:solidFill>
                <a:srgbClr val="C00000"/>
              </a:solidFill>
            </a:endParaRPr>
          </a:p>
        </p:txBody>
      </p:sp>
      <p:sp>
        <p:nvSpPr>
          <p:cNvPr id="14" name="CuadroTexto 10">
            <a:extLst>
              <a:ext uri="{FF2B5EF4-FFF2-40B4-BE49-F238E27FC236}">
                <a16:creationId xmlns:a16="http://schemas.microsoft.com/office/drawing/2014/main" xmlns="" id="{3C9C699D-0395-42BB-8E1E-184E33570D94}"/>
              </a:ext>
            </a:extLst>
          </p:cNvPr>
          <p:cNvSpPr txBox="1"/>
          <p:nvPr/>
        </p:nvSpPr>
        <p:spPr>
          <a:xfrm>
            <a:off x="4455489" y="5181099"/>
            <a:ext cx="15600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b="1" i="1" dirty="0">
                <a:solidFill>
                  <a:srgbClr val="C00000"/>
                </a:solidFill>
              </a:rPr>
              <a:t>Data </a:t>
            </a:r>
            <a:r>
              <a:rPr lang="es-ES" b="1" i="1" dirty="0" err="1">
                <a:solidFill>
                  <a:srgbClr val="C00000"/>
                </a:solidFill>
              </a:rPr>
              <a:t>Retrieval</a:t>
            </a:r>
            <a:endParaRPr lang="es-ES" b="1" i="1" dirty="0">
              <a:solidFill>
                <a:srgbClr val="C00000"/>
              </a:solidFill>
            </a:endParaRPr>
          </a:p>
        </p:txBody>
      </p:sp>
      <p:sp>
        <p:nvSpPr>
          <p:cNvPr id="15" name="CuadroTexto 11">
            <a:extLst>
              <a:ext uri="{FF2B5EF4-FFF2-40B4-BE49-F238E27FC236}">
                <a16:creationId xmlns:a16="http://schemas.microsoft.com/office/drawing/2014/main" xmlns="" id="{AB26C287-91C5-4784-B62B-DB961F29667A}"/>
              </a:ext>
            </a:extLst>
          </p:cNvPr>
          <p:cNvSpPr txBox="1"/>
          <p:nvPr/>
        </p:nvSpPr>
        <p:spPr>
          <a:xfrm>
            <a:off x="6478041" y="4312405"/>
            <a:ext cx="22422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b="1" i="1" dirty="0">
                <a:solidFill>
                  <a:srgbClr val="C00000"/>
                </a:solidFill>
              </a:rPr>
              <a:t>Data </a:t>
            </a:r>
            <a:r>
              <a:rPr lang="es-ES" b="1" i="1" dirty="0" err="1">
                <a:solidFill>
                  <a:srgbClr val="C00000"/>
                </a:solidFill>
              </a:rPr>
              <a:t>Usage</a:t>
            </a:r>
            <a:r>
              <a:rPr lang="es-ES" b="1" i="1" dirty="0">
                <a:solidFill>
                  <a:srgbClr val="C00000"/>
                </a:solidFill>
              </a:rPr>
              <a:t> (</a:t>
            </a:r>
            <a:r>
              <a:rPr lang="es-ES" b="1" i="1" dirty="0" err="1">
                <a:solidFill>
                  <a:srgbClr val="C00000"/>
                </a:solidFill>
              </a:rPr>
              <a:t>Toolbox</a:t>
            </a:r>
            <a:r>
              <a:rPr lang="es-ES" b="1" i="1" dirty="0">
                <a:solidFill>
                  <a:srgbClr val="C00000"/>
                </a:solidFill>
              </a:rPr>
              <a:t>)</a:t>
            </a:r>
          </a:p>
        </p:txBody>
      </p:sp>
      <p:sp>
        <p:nvSpPr>
          <p:cNvPr id="16" name="Flecha: hacia abajo 13">
            <a:extLst>
              <a:ext uri="{FF2B5EF4-FFF2-40B4-BE49-F238E27FC236}">
                <a16:creationId xmlns:a16="http://schemas.microsoft.com/office/drawing/2014/main" xmlns="" id="{A0E7C363-DFC7-4517-9912-B37B8F097F7F}"/>
              </a:ext>
            </a:extLst>
          </p:cNvPr>
          <p:cNvSpPr/>
          <p:nvPr/>
        </p:nvSpPr>
        <p:spPr>
          <a:xfrm rot="2790958">
            <a:off x="4214195" y="3755662"/>
            <a:ext cx="220318" cy="51036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17" name="Imagen 14">
            <a:extLst>
              <a:ext uri="{FF2B5EF4-FFF2-40B4-BE49-F238E27FC236}">
                <a16:creationId xmlns:a16="http://schemas.microsoft.com/office/drawing/2014/main" xmlns="" id="{4DEF65BD-A09F-4F9A-A729-2E792034630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19751326">
            <a:off x="4143523" y="4706340"/>
            <a:ext cx="317019" cy="542591"/>
          </a:xfrm>
          <a:prstGeom prst="rect">
            <a:avLst/>
          </a:prstGeom>
        </p:spPr>
      </p:pic>
      <p:pic>
        <p:nvPicPr>
          <p:cNvPr id="18" name="Imagen 15">
            <a:extLst>
              <a:ext uri="{FF2B5EF4-FFF2-40B4-BE49-F238E27FC236}">
                <a16:creationId xmlns:a16="http://schemas.microsoft.com/office/drawing/2014/main" xmlns="" id="{5F7F287A-C857-4CBE-8017-2E6B994C4A8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15139669">
            <a:off x="6216543" y="4706340"/>
            <a:ext cx="317019" cy="542591"/>
          </a:xfrm>
          <a:prstGeom prst="rect">
            <a:avLst/>
          </a:prstGeom>
        </p:spPr>
      </p:pic>
      <p:pic>
        <p:nvPicPr>
          <p:cNvPr id="19" name="Imagen 16">
            <a:extLst>
              <a:ext uri="{FF2B5EF4-FFF2-40B4-BE49-F238E27FC236}">
                <a16:creationId xmlns:a16="http://schemas.microsoft.com/office/drawing/2014/main" xmlns="" id="{2E94BE4C-5AE3-4CC2-AA84-D4777BAB3F9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17137565">
            <a:off x="5213895" y="4036111"/>
            <a:ext cx="317019" cy="9787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3651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CDS: Roadmap</a:t>
            </a:r>
            <a:endParaRPr lang="en-GB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/>
              <a:t>8</a:t>
            </a:fld>
            <a:endParaRPr lang="en-US"/>
          </a:p>
        </p:txBody>
      </p:sp>
      <p:pic>
        <p:nvPicPr>
          <p:cNvPr id="7" name="Imagen 45">
            <a:extLst>
              <a:ext uri="{FF2B5EF4-FFF2-40B4-BE49-F238E27FC236}">
                <a16:creationId xmlns:a16="http://schemas.microsoft.com/office/drawing/2014/main" xmlns="" id="{97DEA9F6-F07C-4036-B56B-F4A4D48A72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319" y="1520329"/>
            <a:ext cx="8876292" cy="4730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2984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CDS: Development</a:t>
            </a:r>
            <a:endParaRPr lang="en-GB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/>
              <a:t>9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6014" y="1847778"/>
            <a:ext cx="5326269" cy="358403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70597" y="1632947"/>
            <a:ext cx="3588619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 smtClean="0"/>
              <a:t>Using Agile Methodology… </a:t>
            </a:r>
          </a:p>
          <a:p>
            <a:endParaRPr lang="en-GB" sz="28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800" dirty="0" smtClean="0"/>
              <a:t>Incremental/Flexible approach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800" dirty="0" smtClean="0"/>
              <a:t>Continuous Stakeholder interaction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800" dirty="0" smtClean="0"/>
              <a:t>Prioritised list of tasks</a:t>
            </a:r>
            <a:endParaRPr lang="en-GB" sz="2800" dirty="0"/>
          </a:p>
        </p:txBody>
      </p:sp>
    </p:spTree>
    <p:extLst>
      <p:ext uri="{BB962C8B-B14F-4D97-AF65-F5344CB8AC3E}">
        <p14:creationId xmlns:p14="http://schemas.microsoft.com/office/powerpoint/2010/main" val="2531155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2182</TotalTime>
  <Words>1214</Words>
  <Application>Microsoft Office PowerPoint</Application>
  <PresentationFormat>On-screen Show (4:3)</PresentationFormat>
  <Paragraphs>234</Paragraphs>
  <Slides>23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31" baseType="lpstr">
      <vt:lpstr>ＭＳ Ｐゴシック</vt:lpstr>
      <vt:lpstr>Arial</vt:lpstr>
      <vt:lpstr>Calibri</vt:lpstr>
      <vt:lpstr>Calibri-Bold</vt:lpstr>
      <vt:lpstr>Gill Sans</vt:lpstr>
      <vt:lpstr>Verdana</vt:lpstr>
      <vt:lpstr>ヒラギノ角ゴ ProN W3</vt:lpstr>
      <vt:lpstr>blank</vt:lpstr>
      <vt:lpstr>PowerPoint Presentation</vt:lpstr>
      <vt:lpstr>Copernicus Services Background</vt:lpstr>
      <vt:lpstr>C3S Components</vt:lpstr>
      <vt:lpstr>CDS: Overview</vt:lpstr>
      <vt:lpstr>CDS: Data Scope</vt:lpstr>
      <vt:lpstr>CDS: Data Challenges</vt:lpstr>
      <vt:lpstr>CDS: The Toolbox</vt:lpstr>
      <vt:lpstr>CDS: Roadmap</vt:lpstr>
      <vt:lpstr>CDS: Development</vt:lpstr>
      <vt:lpstr>CDS : Standards-based components</vt:lpstr>
      <vt:lpstr>CDS : Dataset Granularity is an Issue</vt:lpstr>
      <vt:lpstr>CDS: Data Issues</vt:lpstr>
      <vt:lpstr>CDS: Data Issues</vt:lpstr>
      <vt:lpstr>Case Study : C3S Seasonal Forecast Data</vt:lpstr>
      <vt:lpstr>Case Study : C3S netCDF standard for Seasonal Data</vt:lpstr>
      <vt:lpstr>Case Study : C3S Seasonal Forecast Data</vt:lpstr>
      <vt:lpstr>C3S netCDF Checker</vt:lpstr>
      <vt:lpstr>The CDS Toolbox</vt:lpstr>
      <vt:lpstr>Toolbox CDM</vt:lpstr>
      <vt:lpstr>ECMWF Metadata Recommendations</vt:lpstr>
      <vt:lpstr>Summary</vt:lpstr>
      <vt:lpstr>PowerPoint Presentation</vt:lpstr>
      <vt:lpstr>Links</vt:lpstr>
    </vt:vector>
  </TitlesOfParts>
  <Company>World Meteorological Organization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Steve Foreman</dc:creator>
  <cp:lastModifiedBy>Kevin Marsh</cp:lastModifiedBy>
  <cp:revision>43</cp:revision>
  <dcterms:created xsi:type="dcterms:W3CDTF">2017-08-23T09:47:05Z</dcterms:created>
  <dcterms:modified xsi:type="dcterms:W3CDTF">2017-09-28T23:33:54Z</dcterms:modified>
</cp:coreProperties>
</file>