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67" r:id="rId3"/>
    <p:sldId id="265" r:id="rId4"/>
    <p:sldId id="261" r:id="rId5"/>
    <p:sldId id="259" r:id="rId6"/>
    <p:sldId id="260" r:id="rId7"/>
    <p:sldId id="262" r:id="rId8"/>
    <p:sldId id="264" r:id="rId9"/>
    <p:sldId id="263" r:id="rId10"/>
    <p:sldId id="268" r:id="rId11"/>
    <p:sldId id="269" r:id="rId12"/>
    <p:sldId id="266" r:id="rId13"/>
    <p:sldId id="271" r:id="rId14"/>
    <p:sldId id="270" r:id="rId15"/>
    <p:sldId id="273" r:id="rId16"/>
    <p:sldId id="272" r:id="rId17"/>
    <p:sldId id="258"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9" d="100"/>
          <a:sy n="99" d="100"/>
        </p:scale>
        <p:origin x="139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9A64BE-CACF-4CEE-A925-28596A754FAC}" type="datetimeFigureOut">
              <a:rPr lang="en-GB" smtClean="0"/>
              <a:pPr/>
              <a:t>29/09/2017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116527-64FD-4ADC-8819-9BFA1E8A93FB}" type="slidenum">
              <a:rPr lang="en-GB" smtClean="0"/>
              <a:pPr/>
              <a:t>‹#›</a:t>
            </a:fld>
            <a:endParaRPr lang="en-GB"/>
          </a:p>
        </p:txBody>
      </p:sp>
    </p:spTree>
    <p:extLst>
      <p:ext uri="{BB962C8B-B14F-4D97-AF65-F5344CB8AC3E}">
        <p14:creationId xmlns:p14="http://schemas.microsoft.com/office/powerpoint/2010/main" val="2330352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Sustainability</a:t>
            </a:r>
            <a:r>
              <a:rPr lang="en-GB" baseline="0" dirty="0" smtClean="0"/>
              <a:t> – primary : consultants primarily working on climate change adaptation or as the sustainability specialist, have skills and time to access raw data, used to carry out risk assessments and prepare plans</a:t>
            </a:r>
          </a:p>
          <a:p>
            <a:r>
              <a:rPr lang="en-GB" baseline="0" dirty="0" smtClean="0"/>
              <a:t>Sustainability – secondary : those who have a sustainability remit, but not time or knowledge to access the underlying data.  But within their organisation, they may be the primary actor for adaptation and so need to raise awareness of climate change, make risk assessments and </a:t>
            </a:r>
            <a:r>
              <a:rPr lang="en-GB" baseline="0" smtClean="0"/>
              <a:t>prepare adaptation plans</a:t>
            </a:r>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pPr/>
              <a:t>13</a:t>
            </a:fld>
            <a:endParaRPr lang="en-GB"/>
          </a:p>
        </p:txBody>
      </p:sp>
    </p:spTree>
    <p:extLst>
      <p:ext uri="{BB962C8B-B14F-4D97-AF65-F5344CB8AC3E}">
        <p14:creationId xmlns:p14="http://schemas.microsoft.com/office/powerpoint/2010/main" val="858587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wmo2016_powerpoint_standard_v2-1.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pic>
        <p:nvPicPr>
          <p:cNvPr id="7" name="Picture 6" descr="wmo2016_powerpoint_standard_v2-2.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wmo2016_powerpoint_standard_v2-2.jp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pPr/>
              <a:t>‹#›</a:t>
            </a:fld>
            <a:endParaRPr lang="en-US"/>
          </a:p>
        </p:txBody>
      </p:sp>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metoffice.gov.uk/hadobs" TargetMode="External"/><Relationship Id="rId7"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www.metoffice.gov.uk/climat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xkcd.com/927/" TargetMode="External"/><Relationship Id="rId2" Type="http://schemas.openxmlformats.org/officeDocument/2006/relationships/image" Target="../media/image2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57200" y="2002370"/>
            <a:ext cx="8229600" cy="2511878"/>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6400" dirty="0" smtClean="0">
                <a:solidFill>
                  <a:srgbClr val="000090"/>
                </a:solidFill>
              </a:rPr>
              <a:t>Managing Climate Data</a:t>
            </a:r>
          </a:p>
          <a:p>
            <a:endParaRPr lang="en-US" sz="4800" dirty="0" smtClean="0">
              <a:solidFill>
                <a:srgbClr val="000090"/>
              </a:solidFill>
            </a:endParaRPr>
          </a:p>
          <a:p>
            <a:r>
              <a:rPr lang="en-US" sz="4600" i="1" dirty="0" smtClean="0">
                <a:solidFill>
                  <a:srgbClr val="000090"/>
                </a:solidFill>
              </a:rPr>
              <a:t>Robert Dunn</a:t>
            </a:r>
          </a:p>
          <a:p>
            <a:r>
              <a:rPr lang="en-US" sz="4600" i="1" dirty="0" smtClean="0">
                <a:solidFill>
                  <a:srgbClr val="000090"/>
                </a:solidFill>
              </a:rPr>
              <a:t>(Met Office Hadley Centre)</a:t>
            </a:r>
          </a:p>
          <a:p>
            <a:r>
              <a:rPr lang="en-US" sz="3000" dirty="0" smtClean="0">
                <a:solidFill>
                  <a:srgbClr val="000090"/>
                </a:solidFill>
              </a:rPr>
              <a:t>5.3</a:t>
            </a:r>
          </a:p>
          <a:p>
            <a:r>
              <a:rPr lang="en-US" sz="3000" dirty="0" smtClean="0">
                <a:solidFill>
                  <a:srgbClr val="000090"/>
                </a:solidFill>
              </a:rPr>
              <a:t>Thanks to Fai Fung, John Kennedy, Mark McCarthy</a:t>
            </a:r>
            <a:endParaRPr lang="en-US" sz="30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pPr/>
              <a:t>1</a:t>
            </a:fld>
            <a:endParaRPr lang="en-US"/>
          </a:p>
        </p:txBody>
      </p:sp>
    </p:spTree>
    <p:extLst>
      <p:ext uri="{BB962C8B-B14F-4D97-AF65-F5344CB8AC3E}">
        <p14:creationId xmlns:p14="http://schemas.microsoft.com/office/powerpoint/2010/main"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Controlled Vocabulary</a:t>
            </a:r>
            <a:endParaRPr lang="en-GB" dirty="0"/>
          </a:p>
        </p:txBody>
      </p:sp>
      <p:sp>
        <p:nvSpPr>
          <p:cNvPr id="3" name="Content Placeholder 2"/>
          <p:cNvSpPr>
            <a:spLocks noGrp="1"/>
          </p:cNvSpPr>
          <p:nvPr>
            <p:ph sz="half" idx="1"/>
          </p:nvPr>
        </p:nvSpPr>
        <p:spPr>
          <a:xfrm>
            <a:off x="457200" y="1600200"/>
            <a:ext cx="4303486" cy="4525963"/>
          </a:xfrm>
        </p:spPr>
        <p:txBody>
          <a:bodyPr>
            <a:noAutofit/>
          </a:bodyPr>
          <a:lstStyle/>
          <a:p>
            <a:r>
              <a:rPr lang="en-GB" sz="2000" dirty="0" smtClean="0"/>
              <a:t>Used in CMIP5 for variable names</a:t>
            </a:r>
          </a:p>
          <a:p>
            <a:pPr lvl="1"/>
            <a:r>
              <a:rPr lang="en-GB" sz="1800" dirty="0" smtClean="0"/>
              <a:t>Can be relatively climate orientated</a:t>
            </a:r>
          </a:p>
          <a:p>
            <a:pPr lvl="1"/>
            <a:r>
              <a:rPr lang="en-GB" sz="1800" dirty="0" smtClean="0"/>
              <a:t>Precise, specific, but not simple or easy</a:t>
            </a:r>
          </a:p>
          <a:p>
            <a:pPr lvl="2"/>
            <a:r>
              <a:rPr lang="en-GB" sz="1600" dirty="0" smtClean="0"/>
              <a:t>Accessibility</a:t>
            </a:r>
            <a:endParaRPr lang="en-GB" sz="1400" dirty="0" smtClean="0"/>
          </a:p>
          <a:p>
            <a:pPr lvl="2"/>
            <a:r>
              <a:rPr lang="en-GB" sz="1600" dirty="0" smtClean="0"/>
              <a:t>Complex Language</a:t>
            </a:r>
          </a:p>
          <a:p>
            <a:pPr lvl="2"/>
            <a:r>
              <a:rPr lang="en-GB" sz="1600" dirty="0" smtClean="0"/>
              <a:t>Other fields &amp; applications</a:t>
            </a:r>
          </a:p>
          <a:p>
            <a:pPr lvl="1"/>
            <a:r>
              <a:rPr lang="en-GB" sz="1800" dirty="0" smtClean="0"/>
              <a:t>Model grids vs observational stations</a:t>
            </a:r>
          </a:p>
          <a:p>
            <a:r>
              <a:rPr lang="en-GB" sz="2000" dirty="0" smtClean="0"/>
              <a:t>Standardised, single reference point</a:t>
            </a:r>
          </a:p>
          <a:p>
            <a:r>
              <a:rPr lang="en-GB" sz="2000" dirty="0" smtClean="0"/>
              <a:t>Allows for interpreters</a:t>
            </a:r>
          </a:p>
          <a:p>
            <a:pPr lvl="1"/>
            <a:r>
              <a:rPr lang="en-GB" sz="1800" dirty="0" smtClean="0"/>
              <a:t>Saves making more (slightly different) standards!</a:t>
            </a:r>
          </a:p>
        </p:txBody>
      </p:sp>
      <p:sp>
        <p:nvSpPr>
          <p:cNvPr id="6" name="Content Placeholder 5"/>
          <p:cNvSpPr>
            <a:spLocks noGrp="1"/>
          </p:cNvSpPr>
          <p:nvPr>
            <p:ph sz="half" idx="2"/>
          </p:nvPr>
        </p:nvSpPr>
        <p:spPr>
          <a:xfrm>
            <a:off x="5017770" y="1417639"/>
            <a:ext cx="3851910" cy="2434272"/>
          </a:xfrm>
          <a:ln>
            <a:solidFill>
              <a:schemeClr val="tx2"/>
            </a:solidFill>
          </a:ln>
        </p:spPr>
        <p:txBody>
          <a:bodyPr>
            <a:normAutofit/>
          </a:bodyPr>
          <a:lstStyle/>
          <a:p>
            <a:pPr marL="0" indent="0" algn="ctr">
              <a:buNone/>
            </a:pPr>
            <a:r>
              <a:rPr lang="en-GB" sz="1800" b="1" dirty="0" smtClean="0"/>
              <a:t>Examples</a:t>
            </a:r>
            <a:endParaRPr lang="en-GB" sz="1000" dirty="0"/>
          </a:p>
          <a:p>
            <a:r>
              <a:rPr lang="en-GB" sz="1800" dirty="0" smtClean="0"/>
              <a:t>“Rainfall”</a:t>
            </a:r>
          </a:p>
          <a:p>
            <a:pPr lvl="1"/>
            <a:r>
              <a:rPr lang="en-GB" sz="1600" dirty="0" smtClean="0"/>
              <a:t>liquid water equivalent thickness of precipitation amount </a:t>
            </a:r>
          </a:p>
          <a:p>
            <a:r>
              <a:rPr lang="en-GB" sz="1800" dirty="0" smtClean="0"/>
              <a:t>“Temperature”</a:t>
            </a:r>
          </a:p>
          <a:p>
            <a:pPr lvl="1"/>
            <a:r>
              <a:rPr lang="en-GB" sz="1600" dirty="0" err="1" smtClean="0"/>
              <a:t>tas</a:t>
            </a:r>
            <a:endParaRPr lang="en-GB" sz="1600" dirty="0" smtClean="0"/>
          </a:p>
          <a:p>
            <a:pPr lvl="1"/>
            <a:r>
              <a:rPr lang="en-GB" sz="1600" dirty="0" smtClean="0"/>
              <a:t>Not the same as surface temperature (skin-temperature, </a:t>
            </a:r>
            <a:r>
              <a:rPr lang="en-GB" sz="1600" dirty="0" err="1" smtClean="0"/>
              <a:t>ts</a:t>
            </a:r>
            <a:r>
              <a:rPr lang="en-GB" sz="1600" dirty="0" smtClean="0"/>
              <a:t>)</a:t>
            </a:r>
            <a:endParaRPr lang="en-GB" sz="1600"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10</a:t>
            </a:fld>
            <a:endParaRPr lang="en-US"/>
          </a:p>
        </p:txBody>
      </p:sp>
      <p:sp>
        <p:nvSpPr>
          <p:cNvPr id="7" name="Content Placeholder 5"/>
          <p:cNvSpPr txBox="1">
            <a:spLocks/>
          </p:cNvSpPr>
          <p:nvPr/>
        </p:nvSpPr>
        <p:spPr>
          <a:xfrm>
            <a:off x="5017770" y="4046856"/>
            <a:ext cx="3851910" cy="2674619"/>
          </a:xfrm>
          <a:prstGeom prst="rect">
            <a:avLst/>
          </a:prstGeom>
          <a:ln>
            <a:no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a:buNone/>
            </a:pPr>
            <a:r>
              <a:rPr lang="en-GB" sz="1800" b="1" dirty="0" smtClean="0"/>
              <a:t>Issues</a:t>
            </a:r>
            <a:endParaRPr lang="en-GB" sz="1000" b="1" dirty="0" smtClean="0"/>
          </a:p>
          <a:p>
            <a:r>
              <a:rPr lang="en-GB" sz="1800" dirty="0" smtClean="0"/>
              <a:t>Describing quantities that are different but can be described the same way</a:t>
            </a:r>
            <a:endParaRPr lang="en-GB" sz="1400" dirty="0" smtClean="0"/>
          </a:p>
          <a:p>
            <a:pPr lvl="1"/>
            <a:r>
              <a:rPr lang="en-GB" sz="1600" dirty="0" smtClean="0"/>
              <a:t>Observed vs. modelled quantity</a:t>
            </a:r>
            <a:endParaRPr lang="en-GB" sz="1800" dirty="0"/>
          </a:p>
          <a:p>
            <a:pPr lvl="1"/>
            <a:r>
              <a:rPr lang="en-GB" sz="1600" dirty="0" smtClean="0"/>
              <a:t>30d months, 360d years vs reality</a:t>
            </a:r>
          </a:p>
          <a:p>
            <a:pPr lvl="1"/>
            <a:r>
              <a:rPr lang="en-GB" sz="1600" dirty="0" smtClean="0"/>
              <a:t>Accumulation period for precipitation (09-09, 08-08, 00-00)</a:t>
            </a:r>
          </a:p>
          <a:p>
            <a:pPr lvl="1"/>
            <a:endParaRPr lang="en-GB" sz="1600" dirty="0" smtClean="0"/>
          </a:p>
        </p:txBody>
      </p:sp>
    </p:spTree>
    <p:extLst>
      <p:ext uri="{BB962C8B-B14F-4D97-AF65-F5344CB8AC3E}">
        <p14:creationId xmlns:p14="http://schemas.microsoft.com/office/powerpoint/2010/main" val="66301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Things we are working towards</a:t>
            </a:r>
            <a:endParaRPr lang="en-GB" dirty="0"/>
          </a:p>
        </p:txBody>
      </p:sp>
      <p:sp>
        <p:nvSpPr>
          <p:cNvPr id="3" name="Content Placeholder 2"/>
          <p:cNvSpPr>
            <a:spLocks noGrp="1"/>
          </p:cNvSpPr>
          <p:nvPr>
            <p:ph sz="half" idx="1"/>
          </p:nvPr>
        </p:nvSpPr>
        <p:spPr>
          <a:xfrm>
            <a:off x="457200" y="1600200"/>
            <a:ext cx="4332514" cy="4525963"/>
          </a:xfrm>
        </p:spPr>
        <p:txBody>
          <a:bodyPr>
            <a:noAutofit/>
          </a:bodyPr>
          <a:lstStyle/>
          <a:p>
            <a:r>
              <a:rPr lang="en-GB" sz="2000" dirty="0" smtClean="0"/>
              <a:t>Clear licencing and IPR traceability</a:t>
            </a:r>
          </a:p>
          <a:p>
            <a:pPr lvl="1"/>
            <a:r>
              <a:rPr lang="en-GB" sz="1800" dirty="0" smtClean="0"/>
              <a:t>As open as possible within current restrictions</a:t>
            </a:r>
          </a:p>
          <a:p>
            <a:pPr lvl="1"/>
            <a:r>
              <a:rPr lang="en-GB" sz="1800" dirty="0" smtClean="0"/>
              <a:t>Clearly stated and unambiguous</a:t>
            </a:r>
          </a:p>
          <a:p>
            <a:pPr lvl="1"/>
            <a:r>
              <a:rPr lang="en-GB" sz="1800" dirty="0" smtClean="0"/>
              <a:t>Recognition given to upstream providers and work</a:t>
            </a:r>
          </a:p>
          <a:p>
            <a:r>
              <a:rPr lang="en-GB" sz="2000" dirty="0" smtClean="0"/>
              <a:t>DOIs for regularly updating datasets</a:t>
            </a:r>
          </a:p>
          <a:p>
            <a:r>
              <a:rPr lang="en-GB" sz="2000" dirty="0" smtClean="0"/>
              <a:t>Improving station metadata provision</a:t>
            </a:r>
          </a:p>
          <a:p>
            <a:pPr lvl="1"/>
            <a:r>
              <a:rPr lang="en-GB" sz="1800" dirty="0" smtClean="0"/>
              <a:t>Included with the data in computer readable form</a:t>
            </a:r>
          </a:p>
          <a:p>
            <a:r>
              <a:rPr lang="en-GB" sz="2000" dirty="0" smtClean="0"/>
              <a:t>Improved quality assurance</a:t>
            </a:r>
          </a:p>
          <a:p>
            <a:pPr lvl="1"/>
            <a:r>
              <a:rPr lang="en-GB" sz="1800" dirty="0" smtClean="0"/>
              <a:t>Code review</a:t>
            </a:r>
          </a:p>
          <a:p>
            <a:pPr lvl="1"/>
            <a:r>
              <a:rPr lang="en-GB" sz="1800" dirty="0" smtClean="0"/>
              <a:t>Open code repositories</a:t>
            </a:r>
          </a:p>
          <a:p>
            <a:endParaRPr lang="en-GB" sz="2000" dirty="0" smtClean="0"/>
          </a:p>
        </p:txBody>
      </p:sp>
      <p:sp>
        <p:nvSpPr>
          <p:cNvPr id="5" name="Slide Number Placeholder 4"/>
          <p:cNvSpPr>
            <a:spLocks noGrp="1"/>
          </p:cNvSpPr>
          <p:nvPr>
            <p:ph type="sldNum" sz="quarter" idx="12"/>
          </p:nvPr>
        </p:nvSpPr>
        <p:spPr/>
        <p:txBody>
          <a:bodyPr/>
          <a:lstStyle/>
          <a:p>
            <a:fld id="{9259AF2F-52C6-9B46-B8B2-0579234AE62E}" type="slidenum">
              <a:rPr lang="en-US" smtClean="0"/>
              <a:pPr/>
              <a:t>11</a:t>
            </a:fld>
            <a:endParaRPr lang="en-US"/>
          </a:p>
        </p:txBody>
      </p:sp>
      <p:grpSp>
        <p:nvGrpSpPr>
          <p:cNvPr id="8" name="Group 7"/>
          <p:cNvGrpSpPr>
            <a:grpSpLocks noChangeAspect="1"/>
          </p:cNvGrpSpPr>
          <p:nvPr/>
        </p:nvGrpSpPr>
        <p:grpSpPr>
          <a:xfrm>
            <a:off x="5139369" y="1392810"/>
            <a:ext cx="3662136" cy="4940741"/>
            <a:chOff x="3619500" y="549728"/>
            <a:chExt cx="5814786" cy="7844972"/>
          </a:xfrm>
        </p:grpSpPr>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33106" y="549728"/>
              <a:ext cx="5796644" cy="3788229"/>
            </a:xfrm>
            <a:prstGeom prst="rect">
              <a:avLst/>
            </a:prstGeo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19500" y="4280807"/>
              <a:ext cx="5814786" cy="4113893"/>
            </a:xfrm>
            <a:prstGeom prst="rect">
              <a:avLst/>
            </a:prstGeom>
          </p:spPr>
        </p:pic>
      </p:grpSp>
    </p:spTree>
    <p:extLst>
      <p:ext uri="{BB962C8B-B14F-4D97-AF65-F5344CB8AC3E}">
        <p14:creationId xmlns:p14="http://schemas.microsoft.com/office/powerpoint/2010/main" val="285875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 UKCP18</a:t>
            </a:r>
            <a:endParaRPr lang="en-GB" dirty="0"/>
          </a:p>
        </p:txBody>
      </p:sp>
      <p:sp>
        <p:nvSpPr>
          <p:cNvPr id="3" name="Content Placeholder 2"/>
          <p:cNvSpPr>
            <a:spLocks noGrp="1"/>
          </p:cNvSpPr>
          <p:nvPr>
            <p:ph sz="half" idx="1"/>
          </p:nvPr>
        </p:nvSpPr>
        <p:spPr>
          <a:xfrm>
            <a:off x="457200" y="1600200"/>
            <a:ext cx="2901622" cy="4525963"/>
          </a:xfrm>
        </p:spPr>
        <p:txBody>
          <a:bodyPr>
            <a:normAutofit lnSpcReduction="10000"/>
          </a:bodyPr>
          <a:lstStyle/>
          <a:p>
            <a:r>
              <a:rPr lang="en-GB" sz="1800" dirty="0" smtClean="0"/>
              <a:t>Observational data</a:t>
            </a:r>
          </a:p>
          <a:p>
            <a:pPr lvl="1"/>
            <a:r>
              <a:rPr lang="en-GB" sz="1600" dirty="0" smtClean="0"/>
              <a:t>Gridded/point/voyage/profile</a:t>
            </a:r>
          </a:p>
          <a:p>
            <a:pPr lvl="1"/>
            <a:r>
              <a:rPr lang="en-GB" sz="1600" dirty="0" smtClean="0"/>
              <a:t>Incomplete</a:t>
            </a:r>
          </a:p>
          <a:p>
            <a:pPr lvl="1"/>
            <a:r>
              <a:rPr lang="en-GB" sz="1600" dirty="0" smtClean="0"/>
              <a:t>Uncertainties</a:t>
            </a:r>
          </a:p>
          <a:p>
            <a:r>
              <a:rPr lang="en-GB" sz="1800" dirty="0"/>
              <a:t>Model data</a:t>
            </a:r>
          </a:p>
          <a:p>
            <a:pPr lvl="1"/>
            <a:r>
              <a:rPr lang="en-GB" sz="1600" dirty="0"/>
              <a:t>Usually gridded</a:t>
            </a:r>
          </a:p>
          <a:p>
            <a:pPr lvl="1"/>
            <a:r>
              <a:rPr lang="en-GB" sz="1600" dirty="0"/>
              <a:t>Complete</a:t>
            </a:r>
          </a:p>
          <a:p>
            <a:pPr lvl="1"/>
            <a:r>
              <a:rPr lang="en-GB" sz="1600" dirty="0"/>
              <a:t>Uncertainties</a:t>
            </a:r>
          </a:p>
          <a:p>
            <a:r>
              <a:rPr lang="en-GB" sz="1800" dirty="0" smtClean="0"/>
              <a:t>UKCP18</a:t>
            </a:r>
            <a:endParaRPr lang="en-GB" sz="2000" dirty="0" smtClean="0"/>
          </a:p>
          <a:p>
            <a:pPr lvl="1"/>
            <a:r>
              <a:rPr lang="en-GB" sz="1600" dirty="0" smtClean="0"/>
              <a:t>Update of UKCP09</a:t>
            </a:r>
          </a:p>
          <a:p>
            <a:pPr lvl="1"/>
            <a:r>
              <a:rPr lang="en-GB" sz="1600" dirty="0" smtClean="0"/>
              <a:t>Updated set of climate projections</a:t>
            </a:r>
          </a:p>
          <a:p>
            <a:pPr lvl="1"/>
            <a:r>
              <a:rPr lang="en-GB" sz="1600" dirty="0" smtClean="0"/>
              <a:t>Support the third Climate Change Risk Assessment (2022)</a:t>
            </a:r>
          </a:p>
        </p:txBody>
      </p:sp>
      <p:sp>
        <p:nvSpPr>
          <p:cNvPr id="5" name="Slide Number Placeholder 4"/>
          <p:cNvSpPr>
            <a:spLocks noGrp="1"/>
          </p:cNvSpPr>
          <p:nvPr>
            <p:ph type="sldNum" sz="quarter" idx="12"/>
          </p:nvPr>
        </p:nvSpPr>
        <p:spPr/>
        <p:txBody>
          <a:bodyPr/>
          <a:lstStyle/>
          <a:p>
            <a:fld id="{9259AF2F-52C6-9B46-B8B2-0579234AE62E}" type="slidenum">
              <a:rPr lang="en-US" smtClean="0"/>
              <a:pPr/>
              <a:t>12</a:t>
            </a:fld>
            <a:endParaRPr lang="en-US"/>
          </a:p>
        </p:txBody>
      </p:sp>
      <p:pic>
        <p:nvPicPr>
          <p:cNvPr id="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262651" y="1476375"/>
            <a:ext cx="5801339" cy="4594758"/>
          </a:xfrm>
          <a:prstGeom prst="rect">
            <a:avLst/>
          </a:prstGeom>
          <a:ln>
            <a:noFill/>
          </a:ln>
        </p:spPr>
        <p:style>
          <a:lnRef idx="2">
            <a:schemeClr val="dk1"/>
          </a:lnRef>
          <a:fillRef idx="1">
            <a:schemeClr val="lt1"/>
          </a:fillRef>
          <a:effectRef idx="0">
            <a:schemeClr val="dk1"/>
          </a:effectRef>
          <a:fontRef idx="minor">
            <a:schemeClr val="dk1"/>
          </a:fontRef>
        </p:style>
      </p:pic>
      <p:sp>
        <p:nvSpPr>
          <p:cNvPr id="8" name="TextBox 7"/>
          <p:cNvSpPr txBox="1"/>
          <p:nvPr/>
        </p:nvSpPr>
        <p:spPr>
          <a:xfrm>
            <a:off x="3897630" y="3519933"/>
            <a:ext cx="1655903" cy="276999"/>
          </a:xfrm>
          <a:prstGeom prst="rect">
            <a:avLst/>
          </a:prstGeom>
          <a:noFill/>
        </p:spPr>
        <p:txBody>
          <a:bodyPr wrap="none" rtlCol="0">
            <a:spAutoFit/>
          </a:bodyPr>
          <a:lstStyle/>
          <a:p>
            <a:r>
              <a:rPr lang="en-GB" sz="1200" dirty="0" smtClean="0"/>
              <a:t>Web Processing Service</a:t>
            </a:r>
            <a:endParaRPr lang="en-GB" sz="1200" dirty="0"/>
          </a:p>
        </p:txBody>
      </p:sp>
    </p:spTree>
    <p:extLst>
      <p:ext uri="{BB962C8B-B14F-4D97-AF65-F5344CB8AC3E}">
        <p14:creationId xmlns:p14="http://schemas.microsoft.com/office/powerpoint/2010/main" val="1358237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Delivery of UKCP18 data</a:t>
            </a:r>
            <a:endParaRPr lang="en-GB"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13</a:t>
            </a:fld>
            <a:endParaRPr lang="en-US"/>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rcRect t="12346"/>
          <a:stretch>
            <a:fillRect/>
          </a:stretch>
        </p:blipFill>
        <p:spPr bwMode="auto">
          <a:xfrm>
            <a:off x="892486" y="1207473"/>
            <a:ext cx="7359027" cy="4808106"/>
          </a:xfrm>
          <a:prstGeom prst="rect">
            <a:avLst/>
          </a:prstGeom>
          <a:noFill/>
          <a:ln w="9525">
            <a:noFill/>
            <a:miter lim="800000"/>
            <a:headEnd/>
            <a:tailEnd/>
          </a:ln>
        </p:spPr>
      </p:pic>
      <p:sp>
        <p:nvSpPr>
          <p:cNvPr id="7" name="TextBox 6"/>
          <p:cNvSpPr txBox="1"/>
          <p:nvPr/>
        </p:nvSpPr>
        <p:spPr>
          <a:xfrm>
            <a:off x="92588" y="4336604"/>
            <a:ext cx="833177" cy="523220"/>
          </a:xfrm>
          <a:prstGeom prst="rect">
            <a:avLst/>
          </a:prstGeom>
          <a:noFill/>
          <a:ln>
            <a:solidFill>
              <a:schemeClr val="tx2"/>
            </a:solidFill>
          </a:ln>
        </p:spPr>
        <p:txBody>
          <a:bodyPr wrap="none" rtlCol="0">
            <a:spAutoFit/>
          </a:bodyPr>
          <a:lstStyle/>
          <a:p>
            <a:pPr algn="ctr"/>
            <a:r>
              <a:rPr lang="en-GB" sz="1400" dirty="0" smtClean="0"/>
              <a:t>Data</a:t>
            </a:r>
          </a:p>
          <a:p>
            <a:pPr algn="ctr"/>
            <a:r>
              <a:rPr lang="en-GB" sz="1400" dirty="0" smtClean="0"/>
              <a:t>interface</a:t>
            </a:r>
            <a:endParaRPr lang="en-GB" sz="1400" dirty="0"/>
          </a:p>
        </p:txBody>
      </p:sp>
      <p:sp>
        <p:nvSpPr>
          <p:cNvPr id="8" name="Left Arrow 7"/>
          <p:cNvSpPr/>
          <p:nvPr/>
        </p:nvSpPr>
        <p:spPr>
          <a:xfrm>
            <a:off x="1062115" y="4526280"/>
            <a:ext cx="240704" cy="45719"/>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TextBox 8"/>
          <p:cNvSpPr txBox="1"/>
          <p:nvPr/>
        </p:nvSpPr>
        <p:spPr>
          <a:xfrm>
            <a:off x="4560571" y="5753969"/>
            <a:ext cx="1459230" cy="276999"/>
          </a:xfrm>
          <a:prstGeom prst="rect">
            <a:avLst/>
          </a:prstGeom>
          <a:noFill/>
          <a:ln>
            <a:solidFill>
              <a:schemeClr val="tx2"/>
            </a:solidFill>
          </a:ln>
        </p:spPr>
        <p:txBody>
          <a:bodyPr wrap="square" rtlCol="0">
            <a:spAutoFit/>
          </a:bodyPr>
          <a:lstStyle/>
          <a:p>
            <a:pPr algn="ctr"/>
            <a:r>
              <a:rPr lang="en-GB" sz="1200" dirty="0" smtClean="0"/>
              <a:t>Links to websites</a:t>
            </a:r>
            <a:endParaRPr lang="en-GB" sz="1200" dirty="0"/>
          </a:p>
        </p:txBody>
      </p:sp>
      <p:sp>
        <p:nvSpPr>
          <p:cNvPr id="10" name="TextBox 9"/>
          <p:cNvSpPr txBox="1"/>
          <p:nvPr/>
        </p:nvSpPr>
        <p:spPr>
          <a:xfrm>
            <a:off x="6122670" y="5091029"/>
            <a:ext cx="1840230" cy="276999"/>
          </a:xfrm>
          <a:prstGeom prst="rect">
            <a:avLst/>
          </a:prstGeom>
          <a:noFill/>
          <a:ln>
            <a:solidFill>
              <a:schemeClr val="tx2"/>
            </a:solidFill>
          </a:ln>
        </p:spPr>
        <p:txBody>
          <a:bodyPr wrap="square" rtlCol="0">
            <a:spAutoFit/>
          </a:bodyPr>
          <a:lstStyle/>
          <a:p>
            <a:pPr algn="ctr"/>
            <a:r>
              <a:rPr lang="en-GB" sz="1200" dirty="0" smtClean="0"/>
              <a:t>Demonstration Projects</a:t>
            </a:r>
            <a:endParaRPr lang="en-GB" sz="1200" dirty="0"/>
          </a:p>
        </p:txBody>
      </p:sp>
      <p:sp>
        <p:nvSpPr>
          <p:cNvPr id="11" name="TextBox 10"/>
          <p:cNvSpPr txBox="1"/>
          <p:nvPr/>
        </p:nvSpPr>
        <p:spPr>
          <a:xfrm>
            <a:off x="1774515" y="5897535"/>
            <a:ext cx="2350769" cy="276999"/>
          </a:xfrm>
          <a:prstGeom prst="rect">
            <a:avLst/>
          </a:prstGeom>
          <a:noFill/>
          <a:ln>
            <a:solidFill>
              <a:schemeClr val="tx2"/>
            </a:solidFill>
          </a:ln>
        </p:spPr>
        <p:txBody>
          <a:bodyPr wrap="square" rtlCol="0">
            <a:spAutoFit/>
          </a:bodyPr>
          <a:lstStyle/>
          <a:p>
            <a:pPr algn="ctr"/>
            <a:r>
              <a:rPr lang="en-GB" sz="1200" dirty="0" smtClean="0"/>
              <a:t>FAQs, Practical Guidance</a:t>
            </a:r>
            <a:endParaRPr lang="en-GB" sz="1200" dirty="0"/>
          </a:p>
        </p:txBody>
      </p:sp>
    </p:spTree>
    <p:extLst>
      <p:ext uri="{BB962C8B-B14F-4D97-AF65-F5344CB8AC3E}">
        <p14:creationId xmlns:p14="http://schemas.microsoft.com/office/powerpoint/2010/main" val="34069808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Accessing UKCP18 data</a:t>
            </a:r>
            <a:endParaRPr lang="en-GB" dirty="0"/>
          </a:p>
        </p:txBody>
      </p:sp>
      <p:sp>
        <p:nvSpPr>
          <p:cNvPr id="3" name="Content Placeholder 2"/>
          <p:cNvSpPr>
            <a:spLocks noGrp="1"/>
          </p:cNvSpPr>
          <p:nvPr>
            <p:ph sz="half" idx="1"/>
          </p:nvPr>
        </p:nvSpPr>
        <p:spPr/>
        <p:txBody>
          <a:bodyPr/>
          <a:lstStyle/>
          <a:p>
            <a:r>
              <a:rPr lang="en-GB" dirty="0" smtClean="0"/>
              <a:t>Basic</a:t>
            </a:r>
          </a:p>
        </p:txBody>
      </p:sp>
      <p:sp>
        <p:nvSpPr>
          <p:cNvPr id="4" name="Content Placeholder 3"/>
          <p:cNvSpPr>
            <a:spLocks noGrp="1"/>
          </p:cNvSpPr>
          <p:nvPr>
            <p:ph sz="half" idx="2"/>
          </p:nvPr>
        </p:nvSpPr>
        <p:spPr/>
        <p:txBody>
          <a:bodyPr/>
          <a:lstStyle/>
          <a:p>
            <a:endParaRPr lang="en-GB"/>
          </a:p>
        </p:txBody>
      </p:sp>
      <p:sp>
        <p:nvSpPr>
          <p:cNvPr id="5" name="Slide Number Placeholder 4"/>
          <p:cNvSpPr>
            <a:spLocks noGrp="1"/>
          </p:cNvSpPr>
          <p:nvPr>
            <p:ph type="sldNum" sz="quarter" idx="12"/>
          </p:nvPr>
        </p:nvSpPr>
        <p:spPr/>
        <p:txBody>
          <a:bodyPr/>
          <a:lstStyle/>
          <a:p>
            <a:fld id="{9259AF2F-52C6-9B46-B8B2-0579234AE62E}" type="slidenum">
              <a:rPr lang="en-US" smtClean="0"/>
              <a:pPr/>
              <a:t>14</a:t>
            </a:fld>
            <a:endParaRPr lang="en-US"/>
          </a:p>
        </p:txBody>
      </p:sp>
      <p:grpSp>
        <p:nvGrpSpPr>
          <p:cNvPr id="6" name="Group 5"/>
          <p:cNvGrpSpPr/>
          <p:nvPr/>
        </p:nvGrpSpPr>
        <p:grpSpPr>
          <a:xfrm>
            <a:off x="2068830" y="1600200"/>
            <a:ext cx="6699202" cy="4756150"/>
            <a:chOff x="5355950" y="1628800"/>
            <a:chExt cx="3392514" cy="244079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08104" y="1628800"/>
              <a:ext cx="3240360" cy="2440790"/>
            </a:xfrm>
            <a:prstGeom prst="rect">
              <a:avLst/>
            </a:prstGeom>
          </p:spPr>
        </p:pic>
        <p:sp>
          <p:nvSpPr>
            <p:cNvPr id="8" name="TextBox 7"/>
            <p:cNvSpPr txBox="1"/>
            <p:nvPr/>
          </p:nvSpPr>
          <p:spPr>
            <a:xfrm rot="19539427">
              <a:off x="5355950" y="2516935"/>
              <a:ext cx="3290567" cy="459403"/>
            </a:xfrm>
            <a:prstGeom prst="rect">
              <a:avLst/>
            </a:prstGeom>
            <a:noFill/>
          </p:spPr>
          <p:txBody>
            <a:bodyPr wrap="square" rtlCol="0">
              <a:spAutoFit/>
            </a:bodyPr>
            <a:lstStyle/>
            <a:p>
              <a:pPr marL="0" marR="0" lvl="0" indent="0" algn="ctr" defTabSz="914400" rtl="0" eaLnBrk="1" fontAlgn="base" latinLnBrk="0" hangingPunct="1">
                <a:lnSpc>
                  <a:spcPct val="85000"/>
                </a:lnSpc>
                <a:spcBef>
                  <a:spcPct val="0"/>
                </a:spcBef>
                <a:spcAft>
                  <a:spcPct val="0"/>
                </a:spcAft>
                <a:buClrTx/>
                <a:buSzTx/>
                <a:buFontTx/>
                <a:buNone/>
                <a:tabLst/>
                <a:defRPr/>
              </a:pPr>
              <a:r>
                <a:rPr kumimoji="0" lang="en-GB" sz="4400" b="1" i="0" u="none" strike="noStrike" kern="1200" cap="none" spc="0" normalizeH="0" baseline="0" noProof="0" dirty="0" smtClean="0">
                  <a:ln>
                    <a:noFill/>
                  </a:ln>
                  <a:solidFill>
                    <a:srgbClr val="FF0000">
                      <a:alpha val="56000"/>
                    </a:srgbClr>
                  </a:solidFill>
                  <a:effectLst/>
                  <a:uLnTx/>
                  <a:uFillTx/>
                  <a:latin typeface="Arial" charset="0"/>
                  <a:ea typeface="ＭＳ Ｐゴシック" charset="0"/>
                </a:rPr>
                <a:t>Prototype</a:t>
              </a:r>
              <a:endParaRPr kumimoji="0" lang="en-GB" sz="4400" b="1" i="0" u="none" strike="noStrike" kern="1200" cap="none" spc="0" normalizeH="0" baseline="0" noProof="0" dirty="0">
                <a:ln>
                  <a:noFill/>
                </a:ln>
                <a:solidFill>
                  <a:srgbClr val="FF0000">
                    <a:alpha val="56000"/>
                  </a:srgbClr>
                </a:solidFill>
                <a:effectLst/>
                <a:uLnTx/>
                <a:uFillTx/>
                <a:latin typeface="Arial" charset="0"/>
                <a:ea typeface="ＭＳ Ｐゴシック" charset="0"/>
              </a:endParaRPr>
            </a:p>
          </p:txBody>
        </p:sp>
      </p:grpSp>
      <p:sp>
        <p:nvSpPr>
          <p:cNvPr id="11" name="TextBox 10"/>
          <p:cNvSpPr txBox="1"/>
          <p:nvPr/>
        </p:nvSpPr>
        <p:spPr>
          <a:xfrm>
            <a:off x="593001" y="5385316"/>
            <a:ext cx="1178143" cy="646331"/>
          </a:xfrm>
          <a:prstGeom prst="rect">
            <a:avLst/>
          </a:prstGeom>
          <a:noFill/>
        </p:spPr>
        <p:txBody>
          <a:bodyPr wrap="none" rtlCol="0">
            <a:spAutoFit/>
          </a:bodyPr>
          <a:lstStyle/>
          <a:p>
            <a:r>
              <a:rPr lang="en-GB" dirty="0" smtClean="0"/>
              <a:t>Interactive</a:t>
            </a:r>
          </a:p>
          <a:p>
            <a:r>
              <a:rPr lang="en-GB" dirty="0" smtClean="0"/>
              <a:t>interface</a:t>
            </a:r>
            <a:endParaRPr lang="en-GB" dirty="0"/>
          </a:p>
        </p:txBody>
      </p:sp>
    </p:spTree>
    <p:extLst>
      <p:ext uri="{BB962C8B-B14F-4D97-AF65-F5344CB8AC3E}">
        <p14:creationId xmlns:p14="http://schemas.microsoft.com/office/powerpoint/2010/main" val="14254754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Accessing UKCP18 data</a:t>
            </a:r>
            <a:endParaRPr lang="en-GB" dirty="0"/>
          </a:p>
        </p:txBody>
      </p:sp>
      <p:sp>
        <p:nvSpPr>
          <p:cNvPr id="3" name="Content Placeholder 2"/>
          <p:cNvSpPr>
            <a:spLocks noGrp="1"/>
          </p:cNvSpPr>
          <p:nvPr>
            <p:ph sz="half" idx="1"/>
          </p:nvPr>
        </p:nvSpPr>
        <p:spPr/>
        <p:txBody>
          <a:bodyPr/>
          <a:lstStyle/>
          <a:p>
            <a:r>
              <a:rPr lang="en-GB" dirty="0" smtClean="0"/>
              <a:t>Basic</a:t>
            </a:r>
          </a:p>
          <a:p>
            <a:r>
              <a:rPr lang="en-GB" dirty="0" smtClean="0"/>
              <a:t>Intermediate</a:t>
            </a:r>
          </a:p>
        </p:txBody>
      </p:sp>
      <p:sp>
        <p:nvSpPr>
          <p:cNvPr id="4" name="Content Placeholder 3"/>
          <p:cNvSpPr>
            <a:spLocks noGrp="1"/>
          </p:cNvSpPr>
          <p:nvPr>
            <p:ph sz="half" idx="2"/>
          </p:nvPr>
        </p:nvSpPr>
        <p:spPr/>
        <p:txBody>
          <a:bodyPr/>
          <a:lstStyle/>
          <a:p>
            <a:endParaRPr lang="en-GB"/>
          </a:p>
        </p:txBody>
      </p:sp>
      <p:sp>
        <p:nvSpPr>
          <p:cNvPr id="5" name="Slide Number Placeholder 4"/>
          <p:cNvSpPr>
            <a:spLocks noGrp="1"/>
          </p:cNvSpPr>
          <p:nvPr>
            <p:ph type="sldNum" sz="quarter" idx="12"/>
          </p:nvPr>
        </p:nvSpPr>
        <p:spPr/>
        <p:txBody>
          <a:bodyPr/>
          <a:lstStyle/>
          <a:p>
            <a:fld id="{9259AF2F-52C6-9B46-B8B2-0579234AE62E}" type="slidenum">
              <a:rPr lang="en-US" smtClean="0"/>
              <a:pPr/>
              <a:t>15</a:t>
            </a:fld>
            <a:endParaRPr lang="en-US"/>
          </a:p>
        </p:txBody>
      </p:sp>
      <p:pic>
        <p:nvPicPr>
          <p:cNvPr id="9" name="Picture 8"/>
          <p:cNvPicPr>
            <a:picLocks noChangeAspect="1"/>
          </p:cNvPicPr>
          <p:nvPr/>
        </p:nvPicPr>
        <p:blipFill>
          <a:blip r:embed="rId2"/>
          <a:stretch>
            <a:fillRect/>
          </a:stretch>
        </p:blipFill>
        <p:spPr>
          <a:xfrm>
            <a:off x="3012207" y="1417638"/>
            <a:ext cx="6131793" cy="6884607"/>
          </a:xfrm>
          <a:prstGeom prst="rect">
            <a:avLst/>
          </a:prstGeom>
        </p:spPr>
      </p:pic>
      <p:sp>
        <p:nvSpPr>
          <p:cNvPr id="11" name="TextBox 10"/>
          <p:cNvSpPr txBox="1"/>
          <p:nvPr/>
        </p:nvSpPr>
        <p:spPr>
          <a:xfrm>
            <a:off x="593001" y="5385316"/>
            <a:ext cx="2123530" cy="369332"/>
          </a:xfrm>
          <a:prstGeom prst="rect">
            <a:avLst/>
          </a:prstGeom>
          <a:noFill/>
        </p:spPr>
        <p:txBody>
          <a:bodyPr wrap="none" rtlCol="0">
            <a:spAutoFit/>
          </a:bodyPr>
          <a:lstStyle/>
          <a:p>
            <a:r>
              <a:rPr lang="en-GB" dirty="0" smtClean="0"/>
              <a:t>CEDA data catalogue</a:t>
            </a:r>
            <a:endParaRPr lang="en-GB" dirty="0"/>
          </a:p>
        </p:txBody>
      </p:sp>
    </p:spTree>
    <p:extLst>
      <p:ext uri="{BB962C8B-B14F-4D97-AF65-F5344CB8AC3E}">
        <p14:creationId xmlns:p14="http://schemas.microsoft.com/office/powerpoint/2010/main" val="33476916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Accessing UKCP18 data</a:t>
            </a:r>
            <a:endParaRPr lang="en-GB" dirty="0"/>
          </a:p>
        </p:txBody>
      </p:sp>
      <p:sp>
        <p:nvSpPr>
          <p:cNvPr id="3" name="Content Placeholder 2"/>
          <p:cNvSpPr>
            <a:spLocks noGrp="1"/>
          </p:cNvSpPr>
          <p:nvPr>
            <p:ph sz="half" idx="1"/>
          </p:nvPr>
        </p:nvSpPr>
        <p:spPr/>
        <p:txBody>
          <a:bodyPr/>
          <a:lstStyle/>
          <a:p>
            <a:r>
              <a:rPr lang="en-GB" dirty="0" smtClean="0"/>
              <a:t>Basic</a:t>
            </a:r>
          </a:p>
          <a:p>
            <a:r>
              <a:rPr lang="en-GB" dirty="0" smtClean="0"/>
              <a:t>Intermediate</a:t>
            </a:r>
          </a:p>
          <a:p>
            <a:r>
              <a:rPr lang="en-GB" dirty="0" smtClean="0"/>
              <a:t>Advanced</a:t>
            </a:r>
            <a:endParaRPr lang="en-GB"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16</a:t>
            </a:fld>
            <a:endParaRPr lang="en-US"/>
          </a:p>
        </p:txBody>
      </p:sp>
      <p:sp>
        <p:nvSpPr>
          <p:cNvPr id="10" name="Content Placeholder 2"/>
          <p:cNvSpPr txBox="1">
            <a:spLocks/>
          </p:cNvSpPr>
          <p:nvPr/>
        </p:nvSpPr>
        <p:spPr>
          <a:xfrm>
            <a:off x="3691792" y="2030902"/>
            <a:ext cx="4916112" cy="3511176"/>
          </a:xfrm>
          <a:prstGeom prst="rect">
            <a:avLst/>
          </a:prstGeom>
          <a:ln>
            <a:solidFill>
              <a:schemeClr val="tx2"/>
            </a:solidFill>
          </a:ln>
        </p:spPr>
        <p:txBody>
          <a:bodyPr>
            <a:normAutofit/>
          </a:bodyPr>
          <a:lstStyle>
            <a:lvl1pPr marL="0" indent="0" algn="l" rtl="0" eaLnBrk="1" fontAlgn="base" hangingPunct="1">
              <a:lnSpc>
                <a:spcPct val="90000"/>
              </a:lnSpc>
              <a:spcBef>
                <a:spcPct val="35000"/>
              </a:spcBef>
              <a:spcAft>
                <a:spcPct val="35000"/>
              </a:spcAft>
              <a:buFontTx/>
              <a:buNone/>
              <a:defRPr sz="2000">
                <a:solidFill>
                  <a:schemeClr val="bg2"/>
                </a:solidFill>
                <a:latin typeface="Arial"/>
                <a:ea typeface="ＭＳ Ｐゴシック" charset="0"/>
                <a:cs typeface="Arial"/>
              </a:defRPr>
            </a:lvl1pPr>
            <a:lvl2pPr marL="623888" indent="-182563"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2pPr>
            <a:lvl3pPr marL="987425" indent="-184150"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3pPr>
            <a:lvl4pPr marL="1349375" indent="-182563"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4pPr>
            <a:lvl5pPr marL="1698625" indent="-169863"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5pPr>
            <a:lvl6pPr marL="2155825" indent="-169863" algn="l" rtl="0" eaLnBrk="1" fontAlgn="base" hangingPunct="1">
              <a:lnSpc>
                <a:spcPct val="90000"/>
              </a:lnSpc>
              <a:spcBef>
                <a:spcPct val="35000"/>
              </a:spcBef>
              <a:spcAft>
                <a:spcPct val="35000"/>
              </a:spcAft>
              <a:buChar char="•"/>
              <a:defRPr sz="2000">
                <a:solidFill>
                  <a:srgbClr val="FFFFFF"/>
                </a:solidFill>
                <a:latin typeface="+mn-lt"/>
              </a:defRPr>
            </a:lvl6pPr>
            <a:lvl7pPr marL="2613025" indent="-169863" algn="l" rtl="0" eaLnBrk="1" fontAlgn="base" hangingPunct="1">
              <a:lnSpc>
                <a:spcPct val="90000"/>
              </a:lnSpc>
              <a:spcBef>
                <a:spcPct val="35000"/>
              </a:spcBef>
              <a:spcAft>
                <a:spcPct val="35000"/>
              </a:spcAft>
              <a:buChar char="•"/>
              <a:defRPr sz="2000">
                <a:solidFill>
                  <a:srgbClr val="FFFFFF"/>
                </a:solidFill>
                <a:latin typeface="+mn-lt"/>
              </a:defRPr>
            </a:lvl7pPr>
            <a:lvl8pPr marL="3070225" indent="-169863" algn="l" rtl="0" eaLnBrk="1" fontAlgn="base" hangingPunct="1">
              <a:lnSpc>
                <a:spcPct val="90000"/>
              </a:lnSpc>
              <a:spcBef>
                <a:spcPct val="35000"/>
              </a:spcBef>
              <a:spcAft>
                <a:spcPct val="35000"/>
              </a:spcAft>
              <a:buChar char="•"/>
              <a:defRPr sz="2000">
                <a:solidFill>
                  <a:srgbClr val="FFFFFF"/>
                </a:solidFill>
                <a:latin typeface="+mn-lt"/>
              </a:defRPr>
            </a:lvl8pPr>
            <a:lvl9pPr marL="3527425" indent="-169863" algn="l" rtl="0" eaLnBrk="1" fontAlgn="base" hangingPunct="1">
              <a:lnSpc>
                <a:spcPct val="90000"/>
              </a:lnSpc>
              <a:spcBef>
                <a:spcPct val="35000"/>
              </a:spcBef>
              <a:spcAft>
                <a:spcPct val="35000"/>
              </a:spcAft>
              <a:buChar char="•"/>
              <a:defRPr sz="2000">
                <a:solidFill>
                  <a:srgbClr val="FFFFFF"/>
                </a:solidFill>
                <a:latin typeface="+mn-lt"/>
              </a:defRPr>
            </a:lvl9pPr>
          </a:lstStyle>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1" i="0" u="none" strike="noStrike" kern="0" cap="none" spc="0" normalizeH="0" baseline="0" noProof="0" dirty="0" smtClean="0">
                <a:ln>
                  <a:noFill/>
                </a:ln>
                <a:solidFill>
                  <a:srgbClr val="000000"/>
                </a:solidFill>
                <a:effectLst/>
                <a:uLnTx/>
                <a:uFillTx/>
                <a:latin typeface="Arial"/>
                <a:ea typeface="ＭＳ Ｐゴシック" charset="0"/>
                <a:cs typeface="Arial"/>
              </a:rPr>
              <a:t>http://wps-web1.ceda.ac.uk/wps?</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Request=Execute&amp;</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a:t>
            </a:r>
            <a:r>
              <a:rPr kumimoji="0" lang="en-GB" sz="1400" b="1" i="0" u="none" strike="noStrike" kern="0" cap="none" spc="0" normalizeH="0" baseline="0" noProof="0" dirty="0" smtClean="0">
                <a:ln>
                  <a:noFill/>
                </a:ln>
                <a:solidFill>
                  <a:srgbClr val="000000"/>
                </a:solidFill>
                <a:effectLst/>
                <a:uLnTx/>
                <a:uFillTx/>
                <a:latin typeface="Arial"/>
                <a:ea typeface="ＭＳ Ｐゴシック" charset="0"/>
                <a:cs typeface="Arial"/>
              </a:rPr>
              <a:t>Identifier=</a:t>
            </a:r>
            <a:r>
              <a:rPr kumimoji="0" lang="en-GB" sz="1400" b="1" i="0" u="none" strike="noStrike" kern="0" cap="none" spc="0" normalizeH="0" baseline="0" noProof="0" dirty="0" err="1" smtClean="0">
                <a:ln>
                  <a:noFill/>
                </a:ln>
                <a:solidFill>
                  <a:srgbClr val="000000"/>
                </a:solidFill>
                <a:effectLst/>
                <a:uLnTx/>
                <a:uFillTx/>
                <a:latin typeface="Arial"/>
                <a:ea typeface="ＭＳ Ｐゴシック" charset="0"/>
                <a:cs typeface="Arial"/>
              </a:rPr>
              <a:t>ExtractUKStationData</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&amp;</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Format=text/xml&amp;</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Inform=</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true&amp;Store</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false&amp;Status</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=false&amp;</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a:t>
            </a:r>
            <a:r>
              <a:rPr kumimoji="0" lang="en-GB" sz="1400" b="1" i="0" u="none" strike="noStrike" kern="0" cap="none" spc="0" normalizeH="0" baseline="0" noProof="0" dirty="0" err="1" smtClean="0">
                <a:ln>
                  <a:noFill/>
                </a:ln>
                <a:solidFill>
                  <a:srgbClr val="000000"/>
                </a:solidFill>
                <a:effectLst/>
                <a:uLnTx/>
                <a:uFillTx/>
                <a:latin typeface="Arial"/>
                <a:ea typeface="ＭＳ Ｐゴシック" charset="0"/>
                <a:cs typeface="Arial"/>
              </a:rPr>
              <a:t>DataInputs</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StartDateTime</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=2015-11-09T13%3A38%3A36;</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Obs</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TempDiurnal</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BBox</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=-12.00%7C49.00%7C3.00%7C61.00;</a:t>
            </a:r>
          </a:p>
          <a:p>
            <a:pPr marL="0" marR="0" lvl="0" indent="0" algn="l" defTabSz="914400" rtl="0" eaLnBrk="1" fontAlgn="base" latinLnBrk="0" hangingPunct="1">
              <a:lnSpc>
                <a:spcPct val="90000"/>
              </a:lnSpc>
              <a:spcBef>
                <a:spcPct val="35000"/>
              </a:spcBef>
              <a:spcAft>
                <a:spcPct val="35000"/>
              </a:spcAft>
              <a:buClrTx/>
              <a:buSzTx/>
              <a:buFontTx/>
              <a:buNone/>
              <a:tabLst/>
              <a:defRPr/>
            </a:pP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	</a:t>
            </a:r>
            <a:r>
              <a:rPr kumimoji="0" lang="en-GB" sz="1400" b="0" i="0" u="none" strike="noStrike" kern="0" cap="none" spc="0" normalizeH="0" baseline="0" noProof="0" dirty="0" err="1" smtClean="0">
                <a:ln>
                  <a:noFill/>
                </a:ln>
                <a:solidFill>
                  <a:srgbClr val="000000"/>
                </a:solidFill>
                <a:effectLst/>
                <a:uLnTx/>
                <a:uFillTx/>
                <a:latin typeface="Arial"/>
                <a:ea typeface="ＭＳ Ｐゴシック" charset="0"/>
                <a:cs typeface="Arial"/>
              </a:rPr>
              <a:t>EndDateTime</a:t>
            </a:r>
            <a:r>
              <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rPr>
              <a:t>=2016-08-01T00%3A00%3A00;</a:t>
            </a:r>
          </a:p>
          <a:p>
            <a:pPr marL="0" marR="0" lvl="0" indent="0" algn="l" defTabSz="914400" rtl="0" eaLnBrk="1" fontAlgn="base" latinLnBrk="0" hangingPunct="1">
              <a:lnSpc>
                <a:spcPct val="90000"/>
              </a:lnSpc>
              <a:spcBef>
                <a:spcPct val="35000"/>
              </a:spcBef>
              <a:spcAft>
                <a:spcPct val="35000"/>
              </a:spcAft>
              <a:buClrTx/>
              <a:buSzTx/>
              <a:buFontTx/>
              <a:buNone/>
              <a:tabLst/>
              <a:defRPr/>
            </a:pPr>
            <a:endParaRPr kumimoji="0" lang="en-GB" sz="1400" b="0" i="0" u="none" strike="noStrike" kern="0" cap="none" spc="0" normalizeH="0" baseline="0" noProof="0" dirty="0" smtClean="0">
              <a:ln>
                <a:noFill/>
              </a:ln>
              <a:solidFill>
                <a:srgbClr val="000000"/>
              </a:solidFill>
              <a:effectLst/>
              <a:uLnTx/>
              <a:uFillTx/>
              <a:latin typeface="Arial"/>
              <a:ea typeface="ＭＳ Ｐゴシック" charset="0"/>
              <a:cs typeface="Arial"/>
            </a:endParaRPr>
          </a:p>
          <a:p>
            <a:pPr marL="0" marR="0" lvl="0" indent="0" algn="l" defTabSz="914400" rtl="0" eaLnBrk="1" fontAlgn="base" latinLnBrk="0" hangingPunct="1">
              <a:lnSpc>
                <a:spcPct val="90000"/>
              </a:lnSpc>
              <a:spcBef>
                <a:spcPct val="35000"/>
              </a:spcBef>
              <a:spcAft>
                <a:spcPct val="3500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Arial"/>
              <a:ea typeface="ＭＳ Ｐゴシック" charset="0"/>
              <a:cs typeface="Arial"/>
            </a:endParaRPr>
          </a:p>
        </p:txBody>
      </p:sp>
      <p:sp>
        <p:nvSpPr>
          <p:cNvPr id="11" name="TextBox 10"/>
          <p:cNvSpPr txBox="1"/>
          <p:nvPr/>
        </p:nvSpPr>
        <p:spPr>
          <a:xfrm>
            <a:off x="593001" y="5385316"/>
            <a:ext cx="2055947" cy="369332"/>
          </a:xfrm>
          <a:prstGeom prst="rect">
            <a:avLst/>
          </a:prstGeom>
          <a:noFill/>
        </p:spPr>
        <p:txBody>
          <a:bodyPr wrap="none" rtlCol="0">
            <a:spAutoFit/>
          </a:bodyPr>
          <a:lstStyle/>
          <a:p>
            <a:r>
              <a:rPr lang="en-GB" dirty="0" smtClean="0"/>
              <a:t>Script access via API</a:t>
            </a:r>
            <a:endParaRPr lang="en-GB" dirty="0"/>
          </a:p>
        </p:txBody>
      </p:sp>
    </p:spTree>
    <p:extLst>
      <p:ext uri="{BB962C8B-B14F-4D97-AF65-F5344CB8AC3E}">
        <p14:creationId xmlns:p14="http://schemas.microsoft.com/office/powerpoint/2010/main" val="15375003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a:p>
            <a:r>
              <a:rPr lang="en-US" sz="4800" dirty="0" smtClean="0">
                <a:solidFill>
                  <a:srgbClr val="000090"/>
                </a:solidFill>
              </a:rPr>
              <a:t>Merci</a:t>
            </a:r>
            <a:endParaRPr lang="en-US" sz="48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pPr/>
              <a:t>17</a:t>
            </a:fld>
            <a:endParaRPr lang="en-US"/>
          </a:p>
        </p:txBody>
      </p:sp>
    </p:spTree>
    <p:extLst>
      <p:ext uri="{BB962C8B-B14F-4D97-AF65-F5344CB8AC3E}">
        <p14:creationId xmlns:p14="http://schemas.microsoft.com/office/powerpoint/2010/main" val="3802284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UK Climate Data (NCIC)</a:t>
            </a:r>
            <a:endParaRPr lang="en-GB" dirty="0"/>
          </a:p>
        </p:txBody>
      </p:sp>
      <p:sp>
        <p:nvSpPr>
          <p:cNvPr id="3" name="Content Placeholder 2"/>
          <p:cNvSpPr>
            <a:spLocks noGrp="1"/>
          </p:cNvSpPr>
          <p:nvPr>
            <p:ph sz="half" idx="1"/>
          </p:nvPr>
        </p:nvSpPr>
        <p:spPr/>
        <p:txBody>
          <a:bodyPr>
            <a:noAutofit/>
          </a:bodyPr>
          <a:lstStyle/>
          <a:p>
            <a:r>
              <a:rPr lang="en-GB" sz="1800" dirty="0" smtClean="0"/>
              <a:t>Data provider for UK climate data</a:t>
            </a:r>
          </a:p>
          <a:p>
            <a:r>
              <a:rPr lang="en-GB" sz="1800" dirty="0" smtClean="0"/>
              <a:t>Key focal points</a:t>
            </a:r>
          </a:p>
          <a:p>
            <a:pPr lvl="1"/>
            <a:r>
              <a:rPr lang="en-GB" sz="1600" dirty="0" smtClean="0"/>
              <a:t>Traceability</a:t>
            </a:r>
          </a:p>
          <a:p>
            <a:pPr lvl="1"/>
            <a:r>
              <a:rPr lang="en-GB" sz="1600" dirty="0" smtClean="0"/>
              <a:t>Reproducibility</a:t>
            </a:r>
          </a:p>
          <a:p>
            <a:r>
              <a:rPr lang="en-GB" sz="1800" dirty="0" smtClean="0"/>
              <a:t>Link from climate records</a:t>
            </a:r>
          </a:p>
          <a:p>
            <a:pPr lvl="1"/>
            <a:r>
              <a:rPr lang="en-GB" sz="1600" dirty="0" smtClean="0"/>
              <a:t>Back through processing chain</a:t>
            </a:r>
          </a:p>
          <a:p>
            <a:pPr lvl="1"/>
            <a:r>
              <a:rPr lang="en-GB" sz="1600" dirty="0" smtClean="0"/>
              <a:t>To original manuscripts (if pre-digital)</a:t>
            </a:r>
          </a:p>
          <a:p>
            <a:r>
              <a:rPr lang="en-GB" sz="1800" dirty="0" err="1" smtClean="0"/>
              <a:t>ClimateGrid</a:t>
            </a:r>
            <a:endParaRPr lang="en-GB" sz="1800" dirty="0" smtClean="0"/>
          </a:p>
          <a:p>
            <a:pPr lvl="1"/>
            <a:r>
              <a:rPr lang="en-GB" sz="1600" dirty="0" smtClean="0"/>
              <a:t>Portable, modular &amp; traceable</a:t>
            </a:r>
          </a:p>
          <a:p>
            <a:pPr lvl="1"/>
            <a:r>
              <a:rPr lang="en-GB" sz="1600" dirty="0" smtClean="0"/>
              <a:t>Open software standards</a:t>
            </a:r>
          </a:p>
          <a:p>
            <a:pPr lvl="1"/>
            <a:r>
              <a:rPr lang="en-GB" sz="1600" dirty="0" smtClean="0"/>
              <a:t>Python &amp; Iris</a:t>
            </a:r>
          </a:p>
          <a:p>
            <a:r>
              <a:rPr lang="en-GB" sz="1800" dirty="0" smtClean="0"/>
              <a:t>Pull through underpinning science</a:t>
            </a:r>
          </a:p>
          <a:p>
            <a:pPr lvl="1"/>
            <a:r>
              <a:rPr lang="en-GB" sz="1600" dirty="0" smtClean="0"/>
              <a:t>Uncertainty quantification</a:t>
            </a:r>
          </a:p>
          <a:p>
            <a:endParaRPr lang="en-GB" sz="1800"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2</a:t>
            </a:fld>
            <a:endParaRPr lang="en-US"/>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75136" y="1417638"/>
            <a:ext cx="2834670" cy="3531870"/>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4095" y="3172143"/>
            <a:ext cx="2834670" cy="3531870"/>
          </a:xfrm>
          <a:prstGeom prst="rect">
            <a:avLst/>
          </a:prstGeom>
        </p:spPr>
      </p:pic>
    </p:spTree>
    <p:extLst>
      <p:ext uri="{BB962C8B-B14F-4D97-AF65-F5344CB8AC3E}">
        <p14:creationId xmlns:p14="http://schemas.microsoft.com/office/powerpoint/2010/main" val="106642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Improving access</a:t>
            </a:r>
            <a:endParaRPr lang="en-GB" dirty="0"/>
          </a:p>
        </p:txBody>
      </p:sp>
      <p:sp>
        <p:nvSpPr>
          <p:cNvPr id="3" name="Content Placeholder 2"/>
          <p:cNvSpPr>
            <a:spLocks noGrp="1"/>
          </p:cNvSpPr>
          <p:nvPr>
            <p:ph sz="half" idx="1"/>
          </p:nvPr>
        </p:nvSpPr>
        <p:spPr>
          <a:xfrm>
            <a:off x="4495800" y="4764450"/>
            <a:ext cx="4038600" cy="1774462"/>
          </a:xfrm>
        </p:spPr>
        <p:txBody>
          <a:bodyPr>
            <a:normAutofit/>
          </a:bodyPr>
          <a:lstStyle/>
          <a:p>
            <a:r>
              <a:rPr lang="en-GB" sz="1800" dirty="0" smtClean="0"/>
              <a:t>Communication of products</a:t>
            </a:r>
          </a:p>
          <a:p>
            <a:pPr lvl="1"/>
            <a:r>
              <a:rPr lang="en-GB" sz="1600" dirty="0" smtClean="0"/>
              <a:t>Peer reviewed papers and other documents</a:t>
            </a:r>
          </a:p>
          <a:p>
            <a:pPr lvl="1"/>
            <a:r>
              <a:rPr lang="en-GB" sz="1600" dirty="0" smtClean="0"/>
              <a:t>Conference talks</a:t>
            </a:r>
          </a:p>
          <a:p>
            <a:pPr lvl="1"/>
            <a:r>
              <a:rPr lang="en-GB" sz="1600" dirty="0" smtClean="0"/>
              <a:t>Twitter engagement</a:t>
            </a:r>
          </a:p>
          <a:p>
            <a:pPr lvl="2"/>
            <a:r>
              <a:rPr lang="en-GB" sz="1200" dirty="0" smtClean="0"/>
              <a:t>For interactive comments and queries</a:t>
            </a:r>
          </a:p>
        </p:txBody>
      </p:sp>
      <p:sp>
        <p:nvSpPr>
          <p:cNvPr id="5" name="Slide Number Placeholder 4"/>
          <p:cNvSpPr>
            <a:spLocks noGrp="1"/>
          </p:cNvSpPr>
          <p:nvPr>
            <p:ph type="sldNum" sz="quarter" idx="12"/>
          </p:nvPr>
        </p:nvSpPr>
        <p:spPr/>
        <p:txBody>
          <a:bodyPr/>
          <a:lstStyle/>
          <a:p>
            <a:fld id="{9259AF2F-52C6-9B46-B8B2-0579234AE62E}" type="slidenum">
              <a:rPr lang="en-US" smtClean="0"/>
              <a:pPr/>
              <a:t>3</a:t>
            </a:fld>
            <a:endParaRPr lang="en-US"/>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59178" y="1392417"/>
            <a:ext cx="1841584" cy="2608007"/>
          </a:xfrm>
          <a:prstGeom prst="rect">
            <a:avLst/>
          </a:prstGeom>
          <a:ln>
            <a:solidFill>
              <a:schemeClr val="tx2"/>
            </a:solidFill>
          </a:ln>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19135" y="1417638"/>
            <a:ext cx="1907872" cy="2582786"/>
          </a:xfrm>
          <a:prstGeom prst="rect">
            <a:avLst/>
          </a:prstGeom>
          <a:ln>
            <a:solidFill>
              <a:schemeClr val="tx2"/>
            </a:solidFill>
          </a:ln>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51306" y="1994587"/>
            <a:ext cx="2011552" cy="2662728"/>
          </a:xfrm>
          <a:prstGeom prst="rect">
            <a:avLst/>
          </a:prstGeom>
          <a:ln>
            <a:solidFill>
              <a:schemeClr val="tx2"/>
            </a:solidFill>
          </a:ln>
        </p:spPr>
      </p:pic>
      <p:sp>
        <p:nvSpPr>
          <p:cNvPr id="9" name="Content Placeholder 2"/>
          <p:cNvSpPr>
            <a:spLocks noGrp="1"/>
          </p:cNvSpPr>
          <p:nvPr>
            <p:ph sz="half" idx="1"/>
          </p:nvPr>
        </p:nvSpPr>
        <p:spPr>
          <a:xfrm>
            <a:off x="392907" y="4031061"/>
            <a:ext cx="4038600" cy="2064159"/>
          </a:xfrm>
        </p:spPr>
        <p:txBody>
          <a:bodyPr>
            <a:normAutofit lnSpcReduction="10000"/>
          </a:bodyPr>
          <a:lstStyle/>
          <a:p>
            <a:r>
              <a:rPr lang="en-GB" sz="1800" dirty="0" smtClean="0"/>
              <a:t>Ability to access reference datasets on tight deadlines fundamental to climate monitoring</a:t>
            </a:r>
          </a:p>
          <a:p>
            <a:pPr lvl="1"/>
            <a:r>
              <a:rPr lang="en-GB" sz="1600" dirty="0" smtClean="0"/>
              <a:t>From national to international summaries, e.g.</a:t>
            </a:r>
          </a:p>
          <a:p>
            <a:pPr lvl="2"/>
            <a:r>
              <a:rPr lang="en-GB" sz="1200" dirty="0" smtClean="0"/>
              <a:t>BAMS State of the Climate</a:t>
            </a:r>
          </a:p>
          <a:p>
            <a:pPr lvl="2"/>
            <a:r>
              <a:rPr lang="en-GB" sz="1200" dirty="0" smtClean="0"/>
              <a:t>Assessments by EU Environment Agency</a:t>
            </a:r>
          </a:p>
          <a:p>
            <a:pPr lvl="1"/>
            <a:r>
              <a:rPr lang="en-GB" sz="1600" dirty="0" smtClean="0"/>
              <a:t>Rapid turnaround of assessments</a:t>
            </a:r>
          </a:p>
        </p:txBody>
      </p:sp>
      <p:sp>
        <p:nvSpPr>
          <p:cNvPr id="10" name="Content Placeholder 2"/>
          <p:cNvSpPr>
            <a:spLocks noGrp="1"/>
          </p:cNvSpPr>
          <p:nvPr>
            <p:ph sz="half" idx="1"/>
          </p:nvPr>
        </p:nvSpPr>
        <p:spPr>
          <a:xfrm>
            <a:off x="457200" y="1392416"/>
            <a:ext cx="4038600" cy="2608007"/>
          </a:xfrm>
        </p:spPr>
        <p:txBody>
          <a:bodyPr>
            <a:normAutofit/>
          </a:bodyPr>
          <a:lstStyle/>
          <a:p>
            <a:r>
              <a:rPr lang="en-GB" sz="1800" dirty="0" smtClean="0"/>
              <a:t>Identifying existing datasets vital</a:t>
            </a:r>
          </a:p>
          <a:p>
            <a:pPr lvl="1"/>
            <a:r>
              <a:rPr lang="en-GB" sz="1600" dirty="0" smtClean="0"/>
              <a:t>Met Office Hadley Centre is a data user as well as data provider</a:t>
            </a:r>
          </a:p>
          <a:p>
            <a:pPr lvl="1"/>
            <a:r>
              <a:rPr lang="en-GB" sz="1600" dirty="0" smtClean="0"/>
              <a:t>Use of multiple datasets critical in assessing state (lack?) of knowledge</a:t>
            </a:r>
          </a:p>
          <a:p>
            <a:pPr lvl="1"/>
            <a:r>
              <a:rPr lang="en-GB" sz="1600" dirty="0" smtClean="0"/>
              <a:t>Cannot study what we do not have information on</a:t>
            </a:r>
          </a:p>
          <a:p>
            <a:pPr lvl="1"/>
            <a:r>
              <a:rPr lang="en-GB" sz="1600" dirty="0" smtClean="0"/>
              <a:t>False conclusions if based only on one study</a:t>
            </a:r>
          </a:p>
        </p:txBody>
      </p:sp>
    </p:spTree>
    <p:extLst>
      <p:ext uri="{BB962C8B-B14F-4D97-AF65-F5344CB8AC3E}">
        <p14:creationId xmlns:p14="http://schemas.microsoft.com/office/powerpoint/2010/main" val="210144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smtClean="0"/>
              <a:t>Met Office Hadley Centre Observational Datasets</a:t>
            </a:r>
            <a:endParaRPr lang="en-GB" dirty="0"/>
          </a:p>
        </p:txBody>
      </p:sp>
      <p:sp>
        <p:nvSpPr>
          <p:cNvPr id="6" name="Content Placeholder 5"/>
          <p:cNvSpPr>
            <a:spLocks noGrp="1"/>
          </p:cNvSpPr>
          <p:nvPr>
            <p:ph sz="half" idx="1"/>
          </p:nvPr>
        </p:nvSpPr>
        <p:spPr/>
        <p:txBody>
          <a:bodyPr>
            <a:normAutofit/>
          </a:bodyPr>
          <a:lstStyle/>
          <a:p>
            <a:r>
              <a:rPr lang="en-GB" sz="1800" dirty="0" smtClean="0"/>
              <a:t>(Quasi) Operational</a:t>
            </a:r>
          </a:p>
          <a:p>
            <a:pPr lvl="1"/>
            <a:r>
              <a:rPr lang="en-GB" sz="1600" dirty="0" smtClean="0"/>
              <a:t>CRUTEM (land surface T)</a:t>
            </a:r>
          </a:p>
          <a:p>
            <a:pPr lvl="1"/>
            <a:r>
              <a:rPr lang="en-GB" sz="1600" dirty="0" smtClean="0"/>
              <a:t>HadSST3 (marine surface T)</a:t>
            </a:r>
          </a:p>
          <a:p>
            <a:pPr lvl="1"/>
            <a:r>
              <a:rPr lang="en-GB" sz="1600" dirty="0" err="1" smtClean="0"/>
              <a:t>HadISST</a:t>
            </a:r>
            <a:r>
              <a:rPr lang="en-GB" sz="1600" dirty="0" smtClean="0"/>
              <a:t> (marine ice and surface T)</a:t>
            </a:r>
          </a:p>
          <a:p>
            <a:pPr lvl="1"/>
            <a:r>
              <a:rPr lang="en-GB" sz="1600" dirty="0" err="1" smtClean="0"/>
              <a:t>HadCRUT</a:t>
            </a:r>
            <a:r>
              <a:rPr lang="en-GB" sz="1600" dirty="0" smtClean="0"/>
              <a:t> (blended T)</a:t>
            </a:r>
          </a:p>
          <a:p>
            <a:pPr lvl="1"/>
            <a:r>
              <a:rPr lang="en-GB" sz="1600" dirty="0" err="1" smtClean="0"/>
              <a:t>HadISD</a:t>
            </a:r>
            <a:r>
              <a:rPr lang="en-GB" sz="1600" dirty="0" smtClean="0"/>
              <a:t> (</a:t>
            </a:r>
            <a:r>
              <a:rPr lang="en-GB" sz="1600" dirty="0" err="1" smtClean="0"/>
              <a:t>multivar</a:t>
            </a:r>
            <a:r>
              <a:rPr lang="en-GB" sz="1600" dirty="0" smtClean="0"/>
              <a:t> sub-daily)</a:t>
            </a:r>
          </a:p>
          <a:p>
            <a:pPr lvl="1"/>
            <a:r>
              <a:rPr lang="en-GB" sz="1600" dirty="0" err="1" smtClean="0"/>
              <a:t>HadISDH</a:t>
            </a:r>
            <a:r>
              <a:rPr lang="en-GB" sz="1600" dirty="0" smtClean="0"/>
              <a:t> (land humidity)</a:t>
            </a:r>
          </a:p>
          <a:p>
            <a:pPr lvl="1"/>
            <a:r>
              <a:rPr lang="en-GB" sz="1600" dirty="0" smtClean="0"/>
              <a:t>EN4 (subsurface T, salinity)</a:t>
            </a:r>
          </a:p>
          <a:p>
            <a:pPr lvl="1"/>
            <a:r>
              <a:rPr lang="en-GB" sz="1600" dirty="0" smtClean="0"/>
              <a:t>HadNMAT2 (marine air T)</a:t>
            </a:r>
          </a:p>
          <a:p>
            <a:pPr lvl="1"/>
            <a:r>
              <a:rPr lang="en-GB" sz="1600" dirty="0" err="1" smtClean="0"/>
              <a:t>HadIOD</a:t>
            </a:r>
            <a:r>
              <a:rPr lang="en-GB" sz="1600" dirty="0" smtClean="0"/>
              <a:t> (marine database)</a:t>
            </a:r>
          </a:p>
          <a:p>
            <a:pPr lvl="1"/>
            <a:endParaRPr lang="en-GB" sz="1600" dirty="0" smtClean="0"/>
          </a:p>
          <a:p>
            <a:r>
              <a:rPr lang="en-GB" sz="1800" dirty="0" smtClean="0"/>
              <a:t>Static</a:t>
            </a:r>
          </a:p>
          <a:p>
            <a:pPr lvl="1"/>
            <a:r>
              <a:rPr lang="en-GB" sz="1600" dirty="0" err="1" smtClean="0"/>
              <a:t>HadEX</a:t>
            </a:r>
            <a:r>
              <a:rPr lang="en-GB" sz="1600" dirty="0" smtClean="0"/>
              <a:t>(2) (extremes indices)</a:t>
            </a:r>
          </a:p>
          <a:p>
            <a:pPr lvl="1"/>
            <a:r>
              <a:rPr lang="en-GB" sz="1600" dirty="0" err="1" smtClean="0"/>
              <a:t>HadGHCND</a:t>
            </a:r>
            <a:r>
              <a:rPr lang="en-GB" sz="1600" dirty="0" smtClean="0"/>
              <a:t> (land surface T)</a:t>
            </a:r>
          </a:p>
          <a:p>
            <a:pPr lvl="1"/>
            <a:endParaRPr lang="en-GB" sz="1600" dirty="0" smtClean="0"/>
          </a:p>
          <a:p>
            <a:pPr lvl="1"/>
            <a:endParaRPr lang="en-GB" sz="1600" dirty="0" smtClean="0"/>
          </a:p>
        </p:txBody>
      </p:sp>
      <p:sp>
        <p:nvSpPr>
          <p:cNvPr id="7" name="Content Placeholder 6"/>
          <p:cNvSpPr>
            <a:spLocks noGrp="1"/>
          </p:cNvSpPr>
          <p:nvPr>
            <p:ph sz="half" idx="2"/>
          </p:nvPr>
        </p:nvSpPr>
        <p:spPr>
          <a:xfrm>
            <a:off x="4571999" y="1600200"/>
            <a:ext cx="4307596" cy="5121275"/>
          </a:xfrm>
        </p:spPr>
        <p:txBody>
          <a:bodyPr>
            <a:normAutofit/>
          </a:bodyPr>
          <a:lstStyle/>
          <a:p>
            <a:pPr lvl="0">
              <a:defRPr/>
            </a:pPr>
            <a:r>
              <a:rPr lang="en-GB" sz="1800" dirty="0" smtClean="0">
                <a:solidFill>
                  <a:prstClr val="black"/>
                </a:solidFill>
              </a:rPr>
              <a:t>UK Datasets (NCIC):</a:t>
            </a:r>
          </a:p>
          <a:p>
            <a:pPr lvl="1">
              <a:defRPr/>
            </a:pPr>
            <a:r>
              <a:rPr lang="en-GB" sz="1600" dirty="0" smtClean="0">
                <a:solidFill>
                  <a:prstClr val="black"/>
                </a:solidFill>
              </a:rPr>
              <a:t>UK Climate </a:t>
            </a:r>
            <a:r>
              <a:rPr lang="en-GB" sz="1600" dirty="0" err="1" smtClean="0">
                <a:solidFill>
                  <a:prstClr val="black"/>
                </a:solidFill>
              </a:rPr>
              <a:t>timeseries</a:t>
            </a:r>
            <a:endParaRPr lang="en-GB" sz="1600" dirty="0" smtClean="0">
              <a:solidFill>
                <a:prstClr val="black"/>
              </a:solidFill>
            </a:endParaRPr>
          </a:p>
          <a:p>
            <a:pPr lvl="1">
              <a:defRPr/>
            </a:pPr>
            <a:r>
              <a:rPr lang="en-GB" sz="1600" dirty="0" smtClean="0">
                <a:solidFill>
                  <a:prstClr val="black"/>
                </a:solidFill>
              </a:rPr>
              <a:t>UK Climate grids</a:t>
            </a:r>
          </a:p>
          <a:p>
            <a:pPr lvl="1">
              <a:defRPr/>
            </a:pPr>
            <a:r>
              <a:rPr lang="en-GB" sz="1600" dirty="0" smtClean="0">
                <a:solidFill>
                  <a:prstClr val="black"/>
                </a:solidFill>
              </a:rPr>
              <a:t>UK Climate station data</a:t>
            </a:r>
          </a:p>
          <a:p>
            <a:pPr lvl="1">
              <a:defRPr/>
            </a:pPr>
            <a:r>
              <a:rPr lang="en-GB" sz="1600" dirty="0" err="1" smtClean="0">
                <a:solidFill>
                  <a:prstClr val="black"/>
                </a:solidFill>
              </a:rPr>
              <a:t>HadCET</a:t>
            </a:r>
            <a:r>
              <a:rPr lang="en-GB" sz="1600" dirty="0" smtClean="0">
                <a:solidFill>
                  <a:prstClr val="black"/>
                </a:solidFill>
              </a:rPr>
              <a:t> (UK T)</a:t>
            </a:r>
          </a:p>
          <a:p>
            <a:pPr lvl="1">
              <a:defRPr/>
            </a:pPr>
            <a:r>
              <a:rPr lang="en-GB" sz="1600" dirty="0" err="1" smtClean="0">
                <a:solidFill>
                  <a:prstClr val="black"/>
                </a:solidFill>
              </a:rPr>
              <a:t>HadUKP</a:t>
            </a:r>
            <a:r>
              <a:rPr lang="en-GB" sz="1600" dirty="0" smtClean="0">
                <a:solidFill>
                  <a:prstClr val="black"/>
                </a:solidFill>
              </a:rPr>
              <a:t> (UK P)</a:t>
            </a:r>
          </a:p>
          <a:p>
            <a:pPr lvl="1">
              <a:defRPr/>
            </a:pPr>
            <a:endParaRPr lang="en-GB" sz="1600" dirty="0" smtClean="0">
              <a:solidFill>
                <a:prstClr val="black"/>
              </a:solidFill>
            </a:endParaRPr>
          </a:p>
          <a:p>
            <a:r>
              <a:rPr lang="en-GB" sz="1800" dirty="0" smtClean="0"/>
              <a:t>Older</a:t>
            </a:r>
          </a:p>
          <a:p>
            <a:pPr lvl="1"/>
            <a:r>
              <a:rPr lang="en-GB" sz="1600" dirty="0" err="1" smtClean="0"/>
              <a:t>HadAT</a:t>
            </a:r>
            <a:r>
              <a:rPr lang="en-GB" sz="1600" dirty="0" smtClean="0"/>
              <a:t> (upper air T)</a:t>
            </a:r>
          </a:p>
          <a:p>
            <a:pPr lvl="1"/>
            <a:r>
              <a:rPr lang="en-GB" sz="1600" dirty="0" err="1" smtClean="0"/>
              <a:t>HadTH</a:t>
            </a:r>
            <a:r>
              <a:rPr lang="en-GB" sz="1600" dirty="0" smtClean="0"/>
              <a:t> (upper air humidity)</a:t>
            </a:r>
          </a:p>
          <a:p>
            <a:pPr lvl="1"/>
            <a:r>
              <a:rPr lang="en-GB" sz="1600" dirty="0" smtClean="0"/>
              <a:t>HadSLP2 (pressure)</a:t>
            </a:r>
          </a:p>
          <a:p>
            <a:pPr lvl="1"/>
            <a:r>
              <a:rPr lang="en-GB" sz="1600" dirty="0" err="1" smtClean="0"/>
              <a:t>HadCRUH</a:t>
            </a:r>
            <a:r>
              <a:rPr lang="en-GB" sz="1600" dirty="0" smtClean="0"/>
              <a:t> (blended humidity)</a:t>
            </a:r>
          </a:p>
          <a:p>
            <a:pPr lvl="1"/>
            <a:endParaRPr lang="en-GB" sz="1600" dirty="0" smtClean="0"/>
          </a:p>
          <a:p>
            <a:r>
              <a:rPr lang="en-GB" sz="1800" dirty="0" smtClean="0"/>
              <a:t>Wide variety</a:t>
            </a:r>
          </a:p>
          <a:p>
            <a:r>
              <a:rPr lang="en-GB" sz="1800" dirty="0" smtClean="0"/>
              <a:t>Single individual a point of contact for most of these</a:t>
            </a:r>
            <a:endParaRPr lang="en-GB" sz="1800" dirty="0"/>
          </a:p>
        </p:txBody>
      </p:sp>
      <p:sp>
        <p:nvSpPr>
          <p:cNvPr id="2" name="Slide Number Placeholder 1"/>
          <p:cNvSpPr>
            <a:spLocks noGrp="1"/>
          </p:cNvSpPr>
          <p:nvPr>
            <p:ph type="sldNum" sz="quarter" idx="12"/>
          </p:nvPr>
        </p:nvSpPr>
        <p:spPr/>
        <p:txBody>
          <a:bodyPr/>
          <a:lstStyle/>
          <a:p>
            <a:fld id="{9259AF2F-52C6-9B46-B8B2-0579234AE62E}" type="slidenum">
              <a:rPr lang="en-US" smtClean="0"/>
              <a:pPr/>
              <a:t>4</a:t>
            </a:fld>
            <a:endParaRPr lang="en-US"/>
          </a:p>
        </p:txBody>
      </p:sp>
      <p:sp>
        <p:nvSpPr>
          <p:cNvPr id="8" name="Content Placeholder 5"/>
          <p:cNvSpPr txBox="1">
            <a:spLocks/>
          </p:cNvSpPr>
          <p:nvPr/>
        </p:nvSpPr>
        <p:spPr>
          <a:xfrm>
            <a:off x="6667500" y="1417638"/>
            <a:ext cx="4038600" cy="452596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GB" sz="16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5268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11" end="1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
        <p:nvSpPr>
          <p:cNvPr id="4" name="Title 3"/>
          <p:cNvSpPr>
            <a:spLocks noGrp="1"/>
          </p:cNvSpPr>
          <p:nvPr>
            <p:ph type="title"/>
          </p:nvPr>
        </p:nvSpPr>
        <p:spPr/>
        <p:txBody>
          <a:bodyPr/>
          <a:lstStyle/>
          <a:p>
            <a:r>
              <a:rPr lang="en-GB" dirty="0" smtClean="0"/>
              <a:t>Access to Hadley datasets</a:t>
            </a:r>
            <a:endParaRPr lang="en-GB" dirty="0"/>
          </a:p>
        </p:txBody>
      </p:sp>
      <p:sp>
        <p:nvSpPr>
          <p:cNvPr id="10" name="Content Placeholder 9"/>
          <p:cNvSpPr>
            <a:spLocks noGrp="1"/>
          </p:cNvSpPr>
          <p:nvPr>
            <p:ph sz="half" idx="1"/>
          </p:nvPr>
        </p:nvSpPr>
        <p:spPr>
          <a:xfrm>
            <a:off x="509462" y="5061309"/>
            <a:ext cx="4038600" cy="1297294"/>
          </a:xfrm>
        </p:spPr>
        <p:txBody>
          <a:bodyPr>
            <a:normAutofit fontScale="92500" lnSpcReduction="20000"/>
          </a:bodyPr>
          <a:lstStyle/>
          <a:p>
            <a:r>
              <a:rPr lang="en-GB" sz="1800" dirty="0" smtClean="0"/>
              <a:t>Some mirrored on external partner sites</a:t>
            </a:r>
            <a:endParaRPr lang="en-GB" sz="1600" dirty="0" smtClean="0"/>
          </a:p>
          <a:p>
            <a:pPr lvl="1"/>
            <a:r>
              <a:rPr lang="en-GB" sz="1700" dirty="0" smtClean="0"/>
              <a:t>E.g. CEDA (via CLIPC – see later)</a:t>
            </a:r>
          </a:p>
          <a:p>
            <a:pPr lvl="1"/>
            <a:r>
              <a:rPr lang="en-GB" sz="1700" dirty="0" smtClean="0"/>
              <a:t>Resilience in case of catastrophic system failure</a:t>
            </a:r>
            <a:endParaRPr lang="en-GB" sz="1700" dirty="0"/>
          </a:p>
        </p:txBody>
      </p:sp>
      <p:sp>
        <p:nvSpPr>
          <p:cNvPr id="3" name="Slide Number Placeholder 2"/>
          <p:cNvSpPr>
            <a:spLocks noGrp="1"/>
          </p:cNvSpPr>
          <p:nvPr>
            <p:ph type="sldNum" sz="quarter" idx="12"/>
          </p:nvPr>
        </p:nvSpPr>
        <p:spPr/>
        <p:txBody>
          <a:bodyPr/>
          <a:lstStyle/>
          <a:p>
            <a:fld id="{9259AF2F-52C6-9B46-B8B2-0579234AE62E}" type="slidenum">
              <a:rPr lang="en-US" smtClean="0"/>
              <a:pPr/>
              <a:t>5</a:t>
            </a:fld>
            <a:endParaRPr lang="en-US"/>
          </a:p>
        </p:txBody>
      </p:sp>
      <p:sp>
        <p:nvSpPr>
          <p:cNvPr id="11" name="Content Placeholder 9"/>
          <p:cNvSpPr txBox="1">
            <a:spLocks/>
          </p:cNvSpPr>
          <p:nvPr/>
        </p:nvSpPr>
        <p:spPr>
          <a:xfrm>
            <a:off x="539942" y="2933402"/>
            <a:ext cx="4038600" cy="21929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GB" sz="1800" dirty="0" smtClean="0"/>
              <a:t>Other climate data via “</a:t>
            </a:r>
            <a:r>
              <a:rPr lang="en-GB" sz="1800" dirty="0" err="1" smtClean="0"/>
              <a:t>hadobs</a:t>
            </a:r>
            <a:r>
              <a:rPr lang="en-GB" sz="1800" dirty="0" smtClean="0"/>
              <a:t>”</a:t>
            </a:r>
          </a:p>
          <a:p>
            <a:pPr lvl="1"/>
            <a:r>
              <a:rPr lang="en-GB" sz="1600" dirty="0" smtClean="0"/>
              <a:t>Strong ownership – a person responsible for each page</a:t>
            </a:r>
          </a:p>
          <a:p>
            <a:pPr lvl="1"/>
            <a:r>
              <a:rPr lang="en-GB" sz="1600" dirty="0" smtClean="0"/>
              <a:t>Associated information</a:t>
            </a:r>
          </a:p>
          <a:p>
            <a:pPr lvl="2"/>
            <a:r>
              <a:rPr lang="en-GB" sz="1200" dirty="0" smtClean="0"/>
              <a:t>Not just a list of files</a:t>
            </a:r>
          </a:p>
          <a:p>
            <a:pPr lvl="1"/>
            <a:r>
              <a:rPr lang="en-GB" sz="1600" dirty="0" smtClean="0"/>
              <a:t>Helpful file names (hopefully!)</a:t>
            </a:r>
          </a:p>
          <a:p>
            <a:pPr lvl="1"/>
            <a:r>
              <a:rPr lang="en-GB" sz="1600" dirty="0" smtClean="0">
                <a:hlinkClick r:id="rId3"/>
              </a:rPr>
              <a:t>www.metoffice.gov.uk/hadobs</a:t>
            </a:r>
            <a:r>
              <a:rPr lang="en-GB" sz="1600" dirty="0" smtClean="0"/>
              <a:t> </a:t>
            </a:r>
          </a:p>
        </p:txBody>
      </p:sp>
      <p:sp>
        <p:nvSpPr>
          <p:cNvPr id="16" name="Content Placeholder 9"/>
          <p:cNvSpPr txBox="1">
            <a:spLocks/>
          </p:cNvSpPr>
          <p:nvPr/>
        </p:nvSpPr>
        <p:spPr>
          <a:xfrm>
            <a:off x="533400" y="1331015"/>
            <a:ext cx="4038600" cy="170398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GB" sz="1800" dirty="0" smtClean="0"/>
              <a:t>UK National Climate datasets from main Met Office website</a:t>
            </a:r>
          </a:p>
          <a:p>
            <a:pPr lvl="1"/>
            <a:r>
              <a:rPr lang="en-GB" sz="1600" dirty="0" smtClean="0"/>
              <a:t>Automated updates of products</a:t>
            </a:r>
          </a:p>
          <a:p>
            <a:pPr lvl="1"/>
            <a:r>
              <a:rPr lang="en-GB" sz="1600" dirty="0" smtClean="0"/>
              <a:t>Raw data available on request</a:t>
            </a:r>
          </a:p>
          <a:p>
            <a:pPr lvl="1"/>
            <a:r>
              <a:rPr lang="en-GB" sz="1600" dirty="0" smtClean="0">
                <a:hlinkClick r:id="rId4"/>
              </a:rPr>
              <a:t>www.metoffice.gov.uk/climate</a:t>
            </a:r>
            <a:r>
              <a:rPr lang="en-GB" sz="1600" dirty="0" smtClean="0"/>
              <a:t> </a:t>
            </a:r>
          </a:p>
        </p:txBody>
      </p:sp>
      <p:grpSp>
        <p:nvGrpSpPr>
          <p:cNvPr id="6" name="Group 5"/>
          <p:cNvGrpSpPr/>
          <p:nvPr/>
        </p:nvGrpSpPr>
        <p:grpSpPr>
          <a:xfrm>
            <a:off x="5369419" y="1574526"/>
            <a:ext cx="3258164" cy="4929239"/>
            <a:chOff x="5325877" y="1792236"/>
            <a:chExt cx="3258164" cy="4929239"/>
          </a:xfrm>
        </p:grpSpPr>
        <p:grpSp>
          <p:nvGrpSpPr>
            <p:cNvPr id="15" name="Group 14"/>
            <p:cNvGrpSpPr/>
            <p:nvPr/>
          </p:nvGrpSpPr>
          <p:grpSpPr>
            <a:xfrm>
              <a:off x="5325877" y="1792236"/>
              <a:ext cx="3258164" cy="4929239"/>
              <a:chOff x="2900400" y="903515"/>
              <a:chExt cx="5486400" cy="7647311"/>
            </a:xfrm>
          </p:grpSpPr>
          <p:pic>
            <p:nvPicPr>
              <p:cNvPr id="13" name="Picture 1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11416" y="903515"/>
                <a:ext cx="5464367" cy="4417764"/>
              </a:xfrm>
              <a:prstGeom prst="rect">
                <a:avLst/>
              </a:prstGeom>
              <a:ln>
                <a:noFill/>
              </a:ln>
            </p:spPr>
          </p:pic>
          <p:pic>
            <p:nvPicPr>
              <p:cNvPr id="14" name="Picture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900400" y="4441532"/>
                <a:ext cx="5486400" cy="4109294"/>
              </a:xfrm>
              <a:prstGeom prst="rect">
                <a:avLst/>
              </a:prstGeom>
              <a:ln>
                <a:noFill/>
              </a:ln>
            </p:spPr>
          </p:pic>
        </p:grpSp>
        <p:sp>
          <p:nvSpPr>
            <p:cNvPr id="5" name="Rectangle 4"/>
            <p:cNvSpPr/>
            <p:nvPr/>
          </p:nvSpPr>
          <p:spPr>
            <a:xfrm>
              <a:off x="5325877" y="1792236"/>
              <a:ext cx="3258164" cy="4929239"/>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pic>
        <p:nvPicPr>
          <p:cNvPr id="12" name="Content Placeholder 11"/>
          <p:cNvPicPr>
            <a:picLocks noGrp="1" noChangeAspect="1"/>
          </p:cNvPicPr>
          <p:nvPr>
            <p:ph sz="half" idx="2"/>
          </p:nvPr>
        </p:nvPicPr>
        <p:blipFill rotWithShape="1">
          <a:blip r:embed="rId7" cstate="screen">
            <a:extLst>
              <a:ext uri="{28A0092B-C50C-407E-A947-70E740481C1C}">
                <a14:useLocalDpi xmlns:a14="http://schemas.microsoft.com/office/drawing/2010/main"/>
              </a:ext>
            </a:extLst>
          </a:blip>
          <a:srcRect/>
          <a:stretch/>
        </p:blipFill>
        <p:spPr>
          <a:xfrm>
            <a:off x="4495800" y="2777305"/>
            <a:ext cx="3968276" cy="2685623"/>
          </a:xfrm>
          <a:ln>
            <a:solidFill>
              <a:schemeClr val="tx2"/>
            </a:solidFill>
          </a:ln>
        </p:spPr>
      </p:pic>
    </p:spTree>
    <p:extLst>
      <p:ext uri="{BB962C8B-B14F-4D97-AF65-F5344CB8AC3E}">
        <p14:creationId xmlns:p14="http://schemas.microsoft.com/office/powerpoint/2010/main" val="126059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GB" dirty="0" smtClean="0"/>
              <a:t>Versions, Quality Assurance &amp;</a:t>
            </a:r>
            <a:br>
              <a:rPr lang="en-GB" dirty="0" smtClean="0"/>
            </a:br>
            <a:r>
              <a:rPr lang="en-GB" dirty="0" smtClean="0"/>
              <a:t>Peer Review</a:t>
            </a:r>
            <a:endParaRPr lang="en-GB" dirty="0"/>
          </a:p>
        </p:txBody>
      </p:sp>
      <p:sp>
        <p:nvSpPr>
          <p:cNvPr id="4" name="Content Placeholder 3"/>
          <p:cNvSpPr>
            <a:spLocks noGrp="1"/>
          </p:cNvSpPr>
          <p:nvPr>
            <p:ph sz="half" idx="1"/>
          </p:nvPr>
        </p:nvSpPr>
        <p:spPr>
          <a:xfrm>
            <a:off x="457200" y="1600200"/>
            <a:ext cx="4038600" cy="1969030"/>
          </a:xfrm>
        </p:spPr>
        <p:txBody>
          <a:bodyPr>
            <a:normAutofit lnSpcReduction="10000"/>
          </a:bodyPr>
          <a:lstStyle/>
          <a:p>
            <a:r>
              <a:rPr lang="en-GB" sz="1800" dirty="0" smtClean="0"/>
              <a:t>Aspiring towards clearly defined versioning scheme for data</a:t>
            </a:r>
          </a:p>
          <a:p>
            <a:pPr lvl="1"/>
            <a:r>
              <a:rPr lang="en-GB" sz="1600" dirty="0" smtClean="0"/>
              <a:t>Users should/can state exactly what they used</a:t>
            </a:r>
          </a:p>
          <a:p>
            <a:pPr lvl="1"/>
            <a:r>
              <a:rPr lang="en-GB" sz="1600" dirty="0" smtClean="0"/>
              <a:t>E.g. </a:t>
            </a:r>
            <a:r>
              <a:rPr lang="en-GB" sz="1600" dirty="0" err="1" smtClean="0"/>
              <a:t>Dataset.x.y.z.YYYY.i</a:t>
            </a:r>
            <a:endParaRPr lang="en-GB" sz="1600" dirty="0"/>
          </a:p>
          <a:p>
            <a:pPr lvl="1"/>
            <a:r>
              <a:rPr lang="en-GB" sz="1600" dirty="0" smtClean="0"/>
              <a:t>Reproducibility of results</a:t>
            </a:r>
          </a:p>
          <a:p>
            <a:pPr lvl="1"/>
            <a:r>
              <a:rPr lang="en-GB" sz="1600" dirty="0" smtClean="0"/>
              <a:t>Identification &amp; correction of errors</a:t>
            </a:r>
          </a:p>
          <a:p>
            <a:endParaRPr lang="en-GB" sz="1800" dirty="0"/>
          </a:p>
        </p:txBody>
      </p:sp>
      <p:sp>
        <p:nvSpPr>
          <p:cNvPr id="2" name="Slide Number Placeholder 1"/>
          <p:cNvSpPr>
            <a:spLocks noGrp="1"/>
          </p:cNvSpPr>
          <p:nvPr>
            <p:ph type="sldNum" sz="quarter" idx="12"/>
          </p:nvPr>
        </p:nvSpPr>
        <p:spPr/>
        <p:txBody>
          <a:bodyPr/>
          <a:lstStyle/>
          <a:p>
            <a:fld id="{9259AF2F-52C6-9B46-B8B2-0579234AE62E}" type="slidenum">
              <a:rPr lang="en-US" smtClean="0"/>
              <a:pPr/>
              <a:t>6</a:t>
            </a:fld>
            <a:endParaRPr lang="en-US" dirty="0"/>
          </a:p>
        </p:txBody>
      </p:sp>
      <p:pic>
        <p:nvPicPr>
          <p:cNvPr id="12" name="Content Placeholder 11"/>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5910262" y="1865234"/>
            <a:ext cx="1285875" cy="335935"/>
          </a:xfrm>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9695" y="1542458"/>
            <a:ext cx="895137" cy="981485"/>
          </a:xfrm>
          <a:prstGeom prst="rect">
            <a:avLst/>
          </a:prstGeom>
        </p:spPr>
      </p:pic>
      <p:sp>
        <p:nvSpPr>
          <p:cNvPr id="7" name="TextBox 6"/>
          <p:cNvSpPr txBox="1"/>
          <p:nvPr/>
        </p:nvSpPr>
        <p:spPr>
          <a:xfrm>
            <a:off x="457200" y="3498649"/>
            <a:ext cx="4401911" cy="2917722"/>
          </a:xfrm>
          <a:prstGeom prst="rect">
            <a:avLst/>
          </a:prstGeom>
          <a:noFill/>
        </p:spPr>
        <p:txBody>
          <a:bodyPr wrap="none" rtlCol="0">
            <a:spAutoFit/>
          </a:bodyPr>
          <a:lstStyle/>
          <a:p>
            <a:pPr marL="342900" lvl="0" indent="-342900">
              <a:spcBef>
                <a:spcPct val="20000"/>
              </a:spcBef>
              <a:buFont typeface="Arial"/>
              <a:buChar char="•"/>
            </a:pPr>
            <a:r>
              <a:rPr lang="en-GB" dirty="0">
                <a:solidFill>
                  <a:prstClr val="black"/>
                </a:solidFill>
              </a:rPr>
              <a:t>Documentation</a:t>
            </a:r>
          </a:p>
          <a:p>
            <a:pPr marL="742950" lvl="1" indent="-285750">
              <a:spcBef>
                <a:spcPct val="20000"/>
              </a:spcBef>
              <a:buFont typeface="Arial"/>
              <a:buChar char="–"/>
            </a:pPr>
            <a:r>
              <a:rPr lang="en-GB" sz="1600" dirty="0">
                <a:solidFill>
                  <a:prstClr val="black"/>
                </a:solidFill>
              </a:rPr>
              <a:t>Peer reviewed publication</a:t>
            </a:r>
          </a:p>
          <a:p>
            <a:pPr marL="1143000" lvl="2" indent="-228600">
              <a:spcBef>
                <a:spcPct val="20000"/>
              </a:spcBef>
              <a:buFont typeface="Arial"/>
              <a:buChar char="•"/>
            </a:pPr>
            <a:r>
              <a:rPr lang="en-GB" sz="1400" dirty="0">
                <a:solidFill>
                  <a:prstClr val="black"/>
                </a:solidFill>
              </a:rPr>
              <a:t>Change in “x”</a:t>
            </a:r>
          </a:p>
          <a:p>
            <a:pPr marL="742950" lvl="1" indent="-285750">
              <a:spcBef>
                <a:spcPct val="20000"/>
              </a:spcBef>
              <a:buFont typeface="Arial"/>
              <a:buChar char="–"/>
            </a:pPr>
            <a:r>
              <a:rPr lang="en-GB" sz="1600" dirty="0">
                <a:solidFill>
                  <a:prstClr val="black"/>
                </a:solidFill>
              </a:rPr>
              <a:t>A Technical Note</a:t>
            </a:r>
          </a:p>
          <a:p>
            <a:pPr marL="1143000" lvl="2" indent="-228600">
              <a:spcBef>
                <a:spcPct val="20000"/>
              </a:spcBef>
              <a:buFont typeface="Arial"/>
              <a:buChar char="•"/>
            </a:pPr>
            <a:r>
              <a:rPr lang="en-GB" sz="1400" dirty="0">
                <a:solidFill>
                  <a:prstClr val="black"/>
                </a:solidFill>
              </a:rPr>
              <a:t>Change in “y”</a:t>
            </a:r>
          </a:p>
          <a:p>
            <a:pPr marL="742950" lvl="1" indent="-285750">
              <a:spcBef>
                <a:spcPct val="20000"/>
              </a:spcBef>
              <a:buFont typeface="Arial"/>
              <a:buChar char="–"/>
            </a:pPr>
            <a:r>
              <a:rPr lang="en-GB" sz="1600" dirty="0">
                <a:solidFill>
                  <a:prstClr val="black"/>
                </a:solidFill>
              </a:rPr>
              <a:t>E.g. </a:t>
            </a:r>
            <a:r>
              <a:rPr lang="en-GB" sz="1600" dirty="0" smtClean="0">
                <a:solidFill>
                  <a:prstClr val="black"/>
                </a:solidFill>
              </a:rPr>
              <a:t>just another year of data</a:t>
            </a:r>
          </a:p>
          <a:p>
            <a:pPr marL="1143000" lvl="2" indent="-228600">
              <a:spcBef>
                <a:spcPct val="20000"/>
              </a:spcBef>
              <a:buFont typeface="Arial"/>
              <a:buChar char="•"/>
            </a:pPr>
            <a:r>
              <a:rPr lang="en-GB" sz="1400" dirty="0">
                <a:solidFill>
                  <a:prstClr val="black"/>
                </a:solidFill>
              </a:rPr>
              <a:t>Change in “z”</a:t>
            </a:r>
          </a:p>
          <a:p>
            <a:pPr marL="742950" lvl="1" indent="-285750">
              <a:spcBef>
                <a:spcPct val="20000"/>
              </a:spcBef>
              <a:buFont typeface="Arial"/>
              <a:buChar char="–"/>
            </a:pPr>
            <a:r>
              <a:rPr lang="en-GB" sz="1600" dirty="0" smtClean="0">
                <a:solidFill>
                  <a:prstClr val="black"/>
                </a:solidFill>
              </a:rPr>
              <a:t>Ensures understanding of dataset content</a:t>
            </a:r>
          </a:p>
          <a:p>
            <a:pPr marL="742950" lvl="1" indent="-285750">
              <a:spcBef>
                <a:spcPct val="20000"/>
              </a:spcBef>
              <a:buFont typeface="Arial"/>
              <a:buChar char="–"/>
            </a:pPr>
            <a:r>
              <a:rPr lang="en-GB" sz="1600" dirty="0" smtClean="0">
                <a:solidFill>
                  <a:prstClr val="black"/>
                </a:solidFill>
              </a:rPr>
              <a:t>Allows for change in personnel</a:t>
            </a:r>
          </a:p>
          <a:p>
            <a:pPr marL="742950" lvl="1" indent="-285750">
              <a:spcBef>
                <a:spcPct val="20000"/>
              </a:spcBef>
              <a:buFont typeface="Arial"/>
              <a:buChar char="–"/>
            </a:pPr>
            <a:r>
              <a:rPr lang="en-GB" sz="1600" dirty="0" smtClean="0">
                <a:solidFill>
                  <a:prstClr val="black"/>
                </a:solidFill>
              </a:rPr>
              <a:t>Should be “Live” and continually updated</a:t>
            </a:r>
            <a:endParaRPr lang="en-GB" sz="2000" dirty="0"/>
          </a:p>
        </p:txBody>
      </p:sp>
      <p:sp>
        <p:nvSpPr>
          <p:cNvPr id="9" name="TextBox 8"/>
          <p:cNvSpPr txBox="1"/>
          <p:nvPr/>
        </p:nvSpPr>
        <p:spPr>
          <a:xfrm>
            <a:off x="4764163" y="2311396"/>
            <a:ext cx="3905615" cy="4585871"/>
          </a:xfrm>
          <a:prstGeom prst="rect">
            <a:avLst/>
          </a:prstGeom>
          <a:noFill/>
        </p:spPr>
        <p:txBody>
          <a:bodyPr wrap="square" rtlCol="0">
            <a:spAutoFit/>
          </a:bodyPr>
          <a:lstStyle/>
          <a:p>
            <a:pPr marL="342900" lvl="0" indent="-342900">
              <a:spcBef>
                <a:spcPct val="20000"/>
              </a:spcBef>
              <a:buFont typeface="Arial"/>
              <a:buChar char="•"/>
            </a:pPr>
            <a:r>
              <a:rPr lang="en-GB" dirty="0">
                <a:solidFill>
                  <a:prstClr val="black"/>
                </a:solidFill>
              </a:rPr>
              <a:t>Quality </a:t>
            </a:r>
            <a:r>
              <a:rPr lang="en-GB" dirty="0" smtClean="0">
                <a:solidFill>
                  <a:prstClr val="black"/>
                </a:solidFill>
              </a:rPr>
              <a:t>Assurance</a:t>
            </a:r>
            <a:endParaRPr lang="en-GB" sz="1400" dirty="0" smtClean="0">
              <a:solidFill>
                <a:prstClr val="black"/>
              </a:solidFill>
            </a:endParaRPr>
          </a:p>
          <a:p>
            <a:pPr marL="742950" lvl="1" indent="-285750">
              <a:spcBef>
                <a:spcPct val="20000"/>
              </a:spcBef>
              <a:buFont typeface="Arial"/>
              <a:buChar char="–"/>
            </a:pPr>
            <a:r>
              <a:rPr lang="en-GB" sz="1600" dirty="0" smtClean="0">
                <a:solidFill>
                  <a:prstClr val="black"/>
                </a:solidFill>
              </a:rPr>
              <a:t>Working towards these practices</a:t>
            </a:r>
          </a:p>
          <a:p>
            <a:pPr marL="742950" lvl="1" indent="-285750">
              <a:spcBef>
                <a:spcPct val="20000"/>
              </a:spcBef>
              <a:buFont typeface="Arial"/>
              <a:buChar char="–"/>
            </a:pPr>
            <a:r>
              <a:rPr lang="en-GB" sz="1600" dirty="0" smtClean="0">
                <a:solidFill>
                  <a:prstClr val="black"/>
                </a:solidFill>
              </a:rPr>
              <a:t>Code review during dataset creation</a:t>
            </a:r>
          </a:p>
          <a:p>
            <a:pPr marL="742950" lvl="1" indent="-285750">
              <a:spcBef>
                <a:spcPct val="20000"/>
              </a:spcBef>
              <a:buFont typeface="Arial"/>
              <a:buChar char="–"/>
            </a:pPr>
            <a:r>
              <a:rPr lang="en-GB" sz="1600" dirty="0" smtClean="0">
                <a:solidFill>
                  <a:prstClr val="black"/>
                </a:solidFill>
              </a:rPr>
              <a:t>Code under version control</a:t>
            </a:r>
          </a:p>
          <a:p>
            <a:pPr marL="1200150" lvl="2" indent="-285750">
              <a:spcBef>
                <a:spcPct val="20000"/>
              </a:spcBef>
              <a:buFont typeface="Arial"/>
              <a:buChar char="–"/>
            </a:pPr>
            <a:r>
              <a:rPr lang="en-GB" sz="1600" dirty="0" smtClean="0">
                <a:solidFill>
                  <a:prstClr val="black"/>
                </a:solidFill>
              </a:rPr>
              <a:t>Tag specific runs</a:t>
            </a:r>
          </a:p>
          <a:p>
            <a:pPr marL="1200150" lvl="2" indent="-285750">
              <a:spcBef>
                <a:spcPct val="20000"/>
              </a:spcBef>
              <a:buFont typeface="Arial"/>
              <a:buChar char="–"/>
            </a:pPr>
            <a:r>
              <a:rPr lang="en-GB" sz="1600" dirty="0" smtClean="0">
                <a:solidFill>
                  <a:prstClr val="black"/>
                </a:solidFill>
              </a:rPr>
              <a:t>Store inputs and outputs</a:t>
            </a:r>
            <a:endParaRPr lang="en-GB" sz="1600" dirty="0">
              <a:solidFill>
                <a:prstClr val="black"/>
              </a:solidFill>
            </a:endParaRPr>
          </a:p>
          <a:p>
            <a:pPr marL="742950" lvl="1" indent="-285750">
              <a:spcBef>
                <a:spcPct val="20000"/>
              </a:spcBef>
              <a:buFont typeface="Arial"/>
              <a:buChar char="–"/>
            </a:pPr>
            <a:r>
              <a:rPr lang="en-GB" sz="1600" dirty="0">
                <a:solidFill>
                  <a:prstClr val="black"/>
                </a:solidFill>
              </a:rPr>
              <a:t>Open </a:t>
            </a:r>
            <a:r>
              <a:rPr lang="en-GB" sz="1600" dirty="0" smtClean="0">
                <a:solidFill>
                  <a:prstClr val="black"/>
                </a:solidFill>
              </a:rPr>
              <a:t>code</a:t>
            </a:r>
          </a:p>
          <a:p>
            <a:pPr marL="1200150" lvl="2" indent="-285750">
              <a:spcBef>
                <a:spcPct val="20000"/>
              </a:spcBef>
              <a:buFont typeface="Arial"/>
              <a:buChar char="–"/>
            </a:pPr>
            <a:r>
              <a:rPr lang="en-GB" sz="1600" dirty="0" smtClean="0">
                <a:solidFill>
                  <a:prstClr val="black"/>
                </a:solidFill>
              </a:rPr>
              <a:t>On </a:t>
            </a:r>
            <a:r>
              <a:rPr lang="en-GB" sz="1600" dirty="0" err="1">
                <a:solidFill>
                  <a:prstClr val="black"/>
                </a:solidFill>
              </a:rPr>
              <a:t>e.g</a:t>
            </a:r>
            <a:r>
              <a:rPr lang="en-GB" sz="1600" dirty="0">
                <a:solidFill>
                  <a:prstClr val="black"/>
                </a:solidFill>
              </a:rPr>
              <a:t> </a:t>
            </a:r>
            <a:r>
              <a:rPr lang="en-GB" sz="1600" dirty="0" err="1">
                <a:solidFill>
                  <a:prstClr val="black"/>
                </a:solidFill>
              </a:rPr>
              <a:t>github</a:t>
            </a:r>
            <a:r>
              <a:rPr lang="en-GB" sz="1600" dirty="0">
                <a:solidFill>
                  <a:prstClr val="black"/>
                </a:solidFill>
              </a:rPr>
              <a:t>, during development or after release</a:t>
            </a:r>
          </a:p>
          <a:p>
            <a:pPr marL="742950" lvl="1" indent="-285750">
              <a:spcBef>
                <a:spcPct val="20000"/>
              </a:spcBef>
              <a:buFont typeface="Arial"/>
              <a:buChar char="–"/>
            </a:pPr>
            <a:r>
              <a:rPr lang="en-GB" sz="1600" dirty="0">
                <a:solidFill>
                  <a:prstClr val="black"/>
                </a:solidFill>
              </a:rPr>
              <a:t>Code self </a:t>
            </a:r>
            <a:r>
              <a:rPr lang="en-GB" sz="1600" dirty="0" smtClean="0">
                <a:solidFill>
                  <a:prstClr val="black"/>
                </a:solidFill>
              </a:rPr>
              <a:t>documents</a:t>
            </a:r>
          </a:p>
          <a:p>
            <a:pPr marL="1200150" lvl="2" indent="-285750">
              <a:spcBef>
                <a:spcPct val="20000"/>
              </a:spcBef>
              <a:buFont typeface="Arial"/>
              <a:buChar char="–"/>
            </a:pPr>
            <a:r>
              <a:rPr lang="en-GB" sz="1400" dirty="0" smtClean="0">
                <a:solidFill>
                  <a:prstClr val="black"/>
                </a:solidFill>
              </a:rPr>
              <a:t>Best description of method</a:t>
            </a:r>
            <a:endParaRPr lang="en-GB" sz="1400" dirty="0">
              <a:solidFill>
                <a:prstClr val="black"/>
              </a:solidFill>
            </a:endParaRPr>
          </a:p>
          <a:p>
            <a:pPr marL="742950" lvl="1" indent="-285750">
              <a:spcBef>
                <a:spcPct val="20000"/>
              </a:spcBef>
              <a:buFont typeface="Arial"/>
              <a:buChar char="–"/>
            </a:pPr>
            <a:r>
              <a:rPr lang="en-GB" sz="1600" dirty="0">
                <a:solidFill>
                  <a:prstClr val="black"/>
                </a:solidFill>
              </a:rPr>
              <a:t>More eyes find more </a:t>
            </a:r>
            <a:r>
              <a:rPr lang="en-GB" sz="1600" dirty="0" smtClean="0">
                <a:solidFill>
                  <a:prstClr val="black"/>
                </a:solidFill>
              </a:rPr>
              <a:t>bugs</a:t>
            </a:r>
          </a:p>
          <a:p>
            <a:pPr marL="742950" lvl="1" indent="-285750">
              <a:spcBef>
                <a:spcPct val="20000"/>
              </a:spcBef>
              <a:buFont typeface="Arial"/>
              <a:buChar char="–"/>
            </a:pPr>
            <a:r>
              <a:rPr lang="en-GB" sz="1600" dirty="0" smtClean="0">
                <a:solidFill>
                  <a:prstClr val="black"/>
                </a:solidFill>
              </a:rPr>
              <a:t>Collaboration is easier</a:t>
            </a:r>
          </a:p>
          <a:p>
            <a:pPr marL="742950" lvl="1" indent="-285750">
              <a:spcBef>
                <a:spcPct val="20000"/>
              </a:spcBef>
              <a:buFont typeface="Arial"/>
              <a:buChar char="–"/>
            </a:pPr>
            <a:r>
              <a:rPr lang="en-GB" sz="1600" dirty="0" smtClean="0">
                <a:solidFill>
                  <a:prstClr val="black"/>
                </a:solidFill>
              </a:rPr>
              <a:t>Allows for change in personnel</a:t>
            </a:r>
            <a:endParaRPr lang="en-GB" sz="1600" dirty="0">
              <a:solidFill>
                <a:prstClr val="black"/>
              </a:solidFill>
            </a:endParaRPr>
          </a:p>
          <a:p>
            <a:endParaRPr lang="en-GB" sz="1400" dirty="0"/>
          </a:p>
        </p:txBody>
      </p:sp>
    </p:spTree>
    <p:extLst>
      <p:ext uri="{BB962C8B-B14F-4D97-AF65-F5344CB8AC3E}">
        <p14:creationId xmlns:p14="http://schemas.microsoft.com/office/powerpoint/2010/main" val="8239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External Collaboration</a:t>
            </a:r>
            <a:endParaRPr lang="en-GB" dirty="0"/>
          </a:p>
        </p:txBody>
      </p:sp>
      <p:sp>
        <p:nvSpPr>
          <p:cNvPr id="3" name="Content Placeholder 2"/>
          <p:cNvSpPr>
            <a:spLocks noGrp="1"/>
          </p:cNvSpPr>
          <p:nvPr>
            <p:ph sz="half" idx="1"/>
          </p:nvPr>
        </p:nvSpPr>
        <p:spPr>
          <a:xfrm>
            <a:off x="457200" y="1235076"/>
            <a:ext cx="4038600" cy="5121274"/>
          </a:xfrm>
        </p:spPr>
        <p:txBody>
          <a:bodyPr>
            <a:normAutofit fontScale="85000" lnSpcReduction="20000"/>
          </a:bodyPr>
          <a:lstStyle/>
          <a:p>
            <a:r>
              <a:rPr lang="en-GB" sz="2300" dirty="0" smtClean="0"/>
              <a:t>Example links with external partners and projects</a:t>
            </a:r>
          </a:p>
          <a:p>
            <a:pPr lvl="1"/>
            <a:r>
              <a:rPr lang="en-GB" sz="2100" dirty="0" smtClean="0"/>
              <a:t>NCEI</a:t>
            </a:r>
          </a:p>
          <a:p>
            <a:pPr lvl="2"/>
            <a:r>
              <a:rPr lang="en-GB" sz="1800" dirty="0" smtClean="0"/>
              <a:t>Long standing close relationship</a:t>
            </a:r>
          </a:p>
          <a:p>
            <a:pPr lvl="1"/>
            <a:r>
              <a:rPr lang="en-GB" sz="2100" dirty="0" smtClean="0"/>
              <a:t>NCAR - RDA</a:t>
            </a:r>
          </a:p>
          <a:p>
            <a:pPr lvl="2"/>
            <a:r>
              <a:rPr lang="en-GB" sz="1800" dirty="0" smtClean="0"/>
              <a:t>Ad-hoc data sharing and mirroring</a:t>
            </a:r>
          </a:p>
          <a:p>
            <a:pPr lvl="1"/>
            <a:r>
              <a:rPr lang="en-GB" sz="2100" dirty="0" smtClean="0"/>
              <a:t>ECMWF/Copernicus/CEDA</a:t>
            </a:r>
          </a:p>
          <a:p>
            <a:pPr lvl="2"/>
            <a:r>
              <a:rPr lang="en-GB" sz="1800" dirty="0" smtClean="0"/>
              <a:t>CLIP-C (Climate Information Platform for Copernicus)</a:t>
            </a:r>
          </a:p>
          <a:p>
            <a:pPr lvl="2"/>
            <a:r>
              <a:rPr lang="en-GB" sz="1800" dirty="0" smtClean="0"/>
              <a:t>Some Met Office Hadley Centre datasets mirrored on CEDA/BADC</a:t>
            </a:r>
          </a:p>
          <a:p>
            <a:r>
              <a:rPr lang="en-GB" sz="2300" dirty="0" smtClean="0"/>
              <a:t>Knowledge sharing</a:t>
            </a:r>
          </a:p>
          <a:p>
            <a:r>
              <a:rPr lang="en-GB" sz="2300" dirty="0" smtClean="0"/>
              <a:t>Appropriate duplication of effort</a:t>
            </a:r>
          </a:p>
          <a:p>
            <a:pPr lvl="1"/>
            <a:r>
              <a:rPr lang="en-GB" sz="2100" dirty="0" smtClean="0"/>
              <a:t>Multiple datasets versus competing products</a:t>
            </a:r>
          </a:p>
          <a:p>
            <a:pPr lvl="1"/>
            <a:r>
              <a:rPr lang="en-GB" sz="2100" dirty="0" smtClean="0"/>
              <a:t>Can result in multiple formats for single dataset</a:t>
            </a:r>
          </a:p>
          <a:p>
            <a:r>
              <a:rPr lang="en-GB" sz="2300" dirty="0" smtClean="0"/>
              <a:t>Resilience to external influences</a:t>
            </a:r>
          </a:p>
          <a:p>
            <a:pPr lvl="1"/>
            <a:r>
              <a:rPr lang="en-GB" sz="2100" dirty="0" smtClean="0"/>
              <a:t>Political threats to long-term data retention</a:t>
            </a:r>
          </a:p>
          <a:p>
            <a:pPr lvl="1"/>
            <a:endParaRPr lang="en-GB" sz="1800"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7</a:t>
            </a:fld>
            <a:endParaRPr lang="en-US"/>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72000" y="1235075"/>
            <a:ext cx="3448479" cy="3067665"/>
          </a:xfrm>
          <a:prstGeom prst="rect">
            <a:avLst/>
          </a:prstGeom>
          <a:ln>
            <a:solidFill>
              <a:schemeClr val="tx2"/>
            </a:solidFill>
          </a:ln>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09418" y="3625254"/>
            <a:ext cx="3596149" cy="2731096"/>
          </a:xfrm>
          <a:prstGeom prst="rect">
            <a:avLst/>
          </a:prstGeom>
          <a:ln>
            <a:solidFill>
              <a:schemeClr val="tx2"/>
            </a:solidFill>
          </a:ln>
        </p:spPr>
      </p:pic>
    </p:spTree>
    <p:extLst>
      <p:ext uri="{BB962C8B-B14F-4D97-AF65-F5344CB8AC3E}">
        <p14:creationId xmlns:p14="http://schemas.microsoft.com/office/powerpoint/2010/main" val="14090246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Consistent analysis &amp; creation</a:t>
            </a:r>
            <a:endParaRPr lang="en-GB" dirty="0"/>
          </a:p>
        </p:txBody>
      </p:sp>
      <p:sp>
        <p:nvSpPr>
          <p:cNvPr id="3" name="Content Placeholder 2"/>
          <p:cNvSpPr>
            <a:spLocks noGrp="1"/>
          </p:cNvSpPr>
          <p:nvPr>
            <p:ph sz="half" idx="1"/>
          </p:nvPr>
        </p:nvSpPr>
        <p:spPr>
          <a:xfrm>
            <a:off x="457200" y="1417638"/>
            <a:ext cx="4038600" cy="4823505"/>
          </a:xfrm>
        </p:spPr>
        <p:txBody>
          <a:bodyPr>
            <a:noAutofit/>
          </a:bodyPr>
          <a:lstStyle/>
          <a:p>
            <a:r>
              <a:rPr lang="en-GB" sz="2000" dirty="0" smtClean="0"/>
              <a:t>Open coding languages</a:t>
            </a:r>
          </a:p>
          <a:p>
            <a:pPr lvl="1"/>
            <a:r>
              <a:rPr lang="en-GB" sz="1600" dirty="0" smtClean="0"/>
              <a:t>Python, R</a:t>
            </a:r>
          </a:p>
          <a:p>
            <a:r>
              <a:rPr lang="en-GB" sz="2000" dirty="0" err="1" smtClean="0"/>
              <a:t>MOSciTools</a:t>
            </a:r>
            <a:endParaRPr lang="en-GB" sz="2000" dirty="0" smtClean="0"/>
          </a:p>
          <a:p>
            <a:pPr lvl="1"/>
            <a:r>
              <a:rPr lang="en-GB" sz="1800" dirty="0" smtClean="0"/>
              <a:t>Iris and </a:t>
            </a:r>
            <a:r>
              <a:rPr lang="en-GB" sz="1800" dirty="0" err="1" smtClean="0"/>
              <a:t>Cartopy</a:t>
            </a:r>
            <a:r>
              <a:rPr lang="en-GB" sz="1800" dirty="0" smtClean="0"/>
              <a:t> analysis software (Python)</a:t>
            </a:r>
          </a:p>
          <a:p>
            <a:pPr lvl="1"/>
            <a:r>
              <a:rPr lang="en-GB" sz="1800" dirty="0" smtClean="0"/>
              <a:t>Open standards</a:t>
            </a:r>
          </a:p>
          <a:p>
            <a:r>
              <a:rPr lang="en-GB" sz="2000" dirty="0" smtClean="0"/>
              <a:t>Automation (Rose/</a:t>
            </a:r>
            <a:r>
              <a:rPr lang="en-GB" sz="2000" dirty="0" err="1" smtClean="0"/>
              <a:t>Cylc</a:t>
            </a:r>
            <a:r>
              <a:rPr lang="en-GB" sz="2000" dirty="0" smtClean="0"/>
              <a:t>)</a:t>
            </a:r>
          </a:p>
          <a:p>
            <a:pPr lvl="1"/>
            <a:r>
              <a:rPr lang="en-GB" sz="1800" dirty="0" smtClean="0"/>
              <a:t>Reduces chances for human error on updates</a:t>
            </a:r>
          </a:p>
          <a:p>
            <a:pPr lvl="1"/>
            <a:r>
              <a:rPr lang="en-GB" sz="1800" dirty="0" smtClean="0"/>
              <a:t>Saves on person time for repetitive tasks</a:t>
            </a:r>
          </a:p>
          <a:p>
            <a:r>
              <a:rPr lang="en-GB" sz="2000" dirty="0" smtClean="0"/>
              <a:t>Working towards “plug-and-play” set of tools for dataset creation</a:t>
            </a:r>
          </a:p>
          <a:p>
            <a:pPr lvl="1"/>
            <a:r>
              <a:rPr lang="en-GB" sz="1800" dirty="0" smtClean="0"/>
              <a:t>Not all products use the above tools and systems</a:t>
            </a:r>
            <a:endParaRPr lang="en-GB" sz="1800"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8</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53043" y="3347176"/>
            <a:ext cx="1818542" cy="90927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90837" y="3450046"/>
            <a:ext cx="814465" cy="806401"/>
          </a:xfrm>
          <a:prstGeom prst="rect">
            <a:avLst/>
          </a:prstGeom>
        </p:spPr>
      </p:pic>
      <p:sp>
        <p:nvSpPr>
          <p:cNvPr id="8" name="TextBox 7"/>
          <p:cNvSpPr txBox="1"/>
          <p:nvPr/>
        </p:nvSpPr>
        <p:spPr>
          <a:xfrm>
            <a:off x="5621286" y="3621496"/>
            <a:ext cx="1005403" cy="830997"/>
          </a:xfrm>
          <a:prstGeom prst="rect">
            <a:avLst/>
          </a:prstGeom>
          <a:noFill/>
        </p:spPr>
        <p:txBody>
          <a:bodyPr wrap="none" rtlCol="0">
            <a:spAutoFit/>
          </a:bodyPr>
          <a:lstStyle/>
          <a:p>
            <a:r>
              <a:rPr lang="en-GB" sz="4800" dirty="0" smtClean="0">
                <a:latin typeface="DokChampa" panose="020B0604020202020204" pitchFamily="34" charset="-34"/>
                <a:cs typeface="DokChampa" panose="020B0604020202020204" pitchFamily="34" charset="-34"/>
              </a:rPr>
              <a:t>Iris</a:t>
            </a:r>
            <a:endParaRPr lang="en-GB" dirty="0">
              <a:latin typeface="DokChampa" panose="020B0604020202020204" pitchFamily="34" charset="-34"/>
              <a:cs typeface="DokChampa" panose="020B0604020202020204" pitchFamily="34" charset="-34"/>
            </a:endParaRPr>
          </a:p>
        </p:txBody>
      </p:sp>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23987" y="2311401"/>
            <a:ext cx="2671060" cy="897255"/>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52617" y="2264076"/>
            <a:ext cx="905370" cy="792199"/>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457172" y="4759369"/>
            <a:ext cx="1992582" cy="780599"/>
          </a:xfrm>
          <a:prstGeom prst="rect">
            <a:avLst/>
          </a:prstGeom>
        </p:spPr>
      </p:pic>
    </p:spTree>
    <p:extLst>
      <p:ext uri="{BB962C8B-B14F-4D97-AF65-F5344CB8AC3E}">
        <p14:creationId xmlns:p14="http://schemas.microsoft.com/office/powerpoint/2010/main" val="1051443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Data standards and formats</a:t>
            </a:r>
            <a:endParaRPr lang="en-GB" dirty="0"/>
          </a:p>
        </p:txBody>
      </p:sp>
      <p:sp>
        <p:nvSpPr>
          <p:cNvPr id="3" name="Content Placeholder 2"/>
          <p:cNvSpPr>
            <a:spLocks noGrp="1"/>
          </p:cNvSpPr>
          <p:nvPr>
            <p:ph sz="half" idx="1"/>
          </p:nvPr>
        </p:nvSpPr>
        <p:spPr/>
        <p:txBody>
          <a:bodyPr>
            <a:noAutofit/>
          </a:bodyPr>
          <a:lstStyle/>
          <a:p>
            <a:r>
              <a:rPr lang="en-GB" sz="1800" dirty="0" smtClean="0"/>
              <a:t>Met Office Hadley Centre data in ASCII, </a:t>
            </a:r>
            <a:r>
              <a:rPr lang="en-GB" sz="1800" dirty="0" err="1" smtClean="0"/>
              <a:t>NetCDF</a:t>
            </a:r>
            <a:endParaRPr lang="en-GB" sz="1800" dirty="0" smtClean="0"/>
          </a:p>
          <a:p>
            <a:pPr lvl="1"/>
            <a:r>
              <a:rPr lang="en-GB" sz="1600" dirty="0" smtClean="0"/>
              <a:t>Despite compliance (e.g. CF), formats still vary</a:t>
            </a:r>
          </a:p>
          <a:p>
            <a:r>
              <a:rPr lang="en-GB" sz="1800" dirty="0" smtClean="0"/>
              <a:t>If hosted externally, further duplication with new formats</a:t>
            </a:r>
          </a:p>
          <a:p>
            <a:pPr lvl="1"/>
            <a:r>
              <a:rPr lang="en-GB" sz="1600" dirty="0" smtClean="0"/>
              <a:t>CEDA via CLIP-C</a:t>
            </a:r>
          </a:p>
          <a:p>
            <a:pPr lvl="1"/>
            <a:r>
              <a:rPr lang="en-GB" sz="1600" dirty="0" smtClean="0"/>
              <a:t>ESGF</a:t>
            </a:r>
          </a:p>
          <a:p>
            <a:r>
              <a:rPr lang="en-GB" sz="1800" dirty="0" smtClean="0"/>
              <a:t>Reliable,  quantified uncertainties is vital to full understanding</a:t>
            </a:r>
          </a:p>
          <a:p>
            <a:pPr lvl="1"/>
            <a:r>
              <a:rPr lang="en-GB" sz="1600" dirty="0" smtClean="0"/>
              <a:t>Processed data no longer sufficient for many users</a:t>
            </a:r>
          </a:p>
          <a:p>
            <a:r>
              <a:rPr lang="en-GB" sz="1800" dirty="0" smtClean="0"/>
              <a:t>Interpreters and converters may be more useful</a:t>
            </a:r>
            <a:endParaRPr lang="en-GB" sz="1800" dirty="0"/>
          </a:p>
        </p:txBody>
      </p:sp>
      <p:sp>
        <p:nvSpPr>
          <p:cNvPr id="5" name="Slide Number Placeholder 4"/>
          <p:cNvSpPr>
            <a:spLocks noGrp="1"/>
          </p:cNvSpPr>
          <p:nvPr>
            <p:ph type="sldNum" sz="quarter" idx="12"/>
          </p:nvPr>
        </p:nvSpPr>
        <p:spPr/>
        <p:txBody>
          <a:bodyPr/>
          <a:lstStyle/>
          <a:p>
            <a:fld id="{9259AF2F-52C6-9B46-B8B2-0579234AE62E}" type="slidenum">
              <a:rPr lang="en-US" smtClean="0"/>
              <a:pPr/>
              <a:t>9</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95800" y="2067296"/>
            <a:ext cx="4223328" cy="2390404"/>
          </a:xfrm>
          <a:prstGeom prst="rect">
            <a:avLst/>
          </a:prstGeom>
        </p:spPr>
      </p:pic>
      <p:sp>
        <p:nvSpPr>
          <p:cNvPr id="7" name="TextBox 6"/>
          <p:cNvSpPr txBox="1"/>
          <p:nvPr/>
        </p:nvSpPr>
        <p:spPr>
          <a:xfrm>
            <a:off x="5449647" y="4532604"/>
            <a:ext cx="2368534" cy="369332"/>
          </a:xfrm>
          <a:prstGeom prst="rect">
            <a:avLst/>
          </a:prstGeom>
          <a:noFill/>
        </p:spPr>
        <p:txBody>
          <a:bodyPr wrap="none" rtlCol="0">
            <a:spAutoFit/>
          </a:bodyPr>
          <a:lstStyle/>
          <a:p>
            <a:r>
              <a:rPr lang="en-GB" dirty="0">
                <a:hlinkClick r:id="rId3"/>
              </a:rPr>
              <a:t>https://xkcd.com/927</a:t>
            </a:r>
            <a:r>
              <a:rPr lang="en-GB" dirty="0" smtClean="0">
                <a:hlinkClick r:id="rId3"/>
              </a:rPr>
              <a:t>/</a:t>
            </a:r>
            <a:r>
              <a:rPr lang="en-GB" dirty="0" smtClean="0"/>
              <a:t> </a:t>
            </a:r>
            <a:endParaRPr lang="en-GB" dirty="0"/>
          </a:p>
        </p:txBody>
      </p:sp>
      <p:sp>
        <p:nvSpPr>
          <p:cNvPr id="4" name="TextBox 3"/>
          <p:cNvSpPr txBox="1"/>
          <p:nvPr/>
        </p:nvSpPr>
        <p:spPr>
          <a:xfrm>
            <a:off x="4920343" y="5337305"/>
            <a:ext cx="3957604" cy="1261884"/>
          </a:xfrm>
          <a:prstGeom prst="rect">
            <a:avLst/>
          </a:prstGeom>
          <a:noFill/>
          <a:ln>
            <a:solidFill>
              <a:schemeClr val="tx2"/>
            </a:solidFill>
          </a:ln>
        </p:spPr>
        <p:txBody>
          <a:bodyPr wrap="square" rtlCol="0">
            <a:spAutoFit/>
          </a:bodyPr>
          <a:lstStyle/>
          <a:p>
            <a:r>
              <a:rPr lang="en-GB" sz="1600" dirty="0"/>
              <a:t>John Kennedy:</a:t>
            </a:r>
          </a:p>
          <a:p>
            <a:pPr lvl="1"/>
            <a:r>
              <a:rPr lang="en-GB" sz="1400" dirty="0"/>
              <a:t>“</a:t>
            </a:r>
            <a:r>
              <a:rPr lang="en-GB" sz="1400" i="1" dirty="0"/>
              <a:t>in putting together the global temperature section for the WMO annual statement, we have 5 [data] centres and &gt;&gt;5 [data] formats</a:t>
            </a:r>
            <a:r>
              <a:rPr lang="en-GB" sz="1400" dirty="0"/>
              <a:t>”</a:t>
            </a:r>
          </a:p>
          <a:p>
            <a:endParaRPr lang="en-GB" dirty="0"/>
          </a:p>
        </p:txBody>
      </p:sp>
    </p:spTree>
    <p:extLst>
      <p:ext uri="{BB962C8B-B14F-4D97-AF65-F5344CB8AC3E}">
        <p14:creationId xmlns:p14="http://schemas.microsoft.com/office/powerpoint/2010/main" val="326538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665</TotalTime>
  <Words>1095</Words>
  <Application>Microsoft Office PowerPoint</Application>
  <PresentationFormat>On-screen Show (4:3)</PresentationFormat>
  <Paragraphs>247</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ＭＳ Ｐゴシック</vt:lpstr>
      <vt:lpstr>Arial</vt:lpstr>
      <vt:lpstr>Calibri</vt:lpstr>
      <vt:lpstr>DokChampa</vt:lpstr>
      <vt:lpstr>blank</vt:lpstr>
      <vt:lpstr>PowerPoint Presentation</vt:lpstr>
      <vt:lpstr>UK Climate Data (NCIC)</vt:lpstr>
      <vt:lpstr>Improving access</vt:lpstr>
      <vt:lpstr>Met Office Hadley Centre Observational Datasets</vt:lpstr>
      <vt:lpstr>Access to Hadley datasets</vt:lpstr>
      <vt:lpstr>Versions, Quality Assurance &amp; Peer Review</vt:lpstr>
      <vt:lpstr>External Collaboration</vt:lpstr>
      <vt:lpstr>Consistent analysis &amp; creation</vt:lpstr>
      <vt:lpstr>Data standards and formats</vt:lpstr>
      <vt:lpstr>Controlled Vocabulary</vt:lpstr>
      <vt:lpstr>Things we are working towards</vt:lpstr>
      <vt:lpstr>Scenarios – UKCP18</vt:lpstr>
      <vt:lpstr>Delivery of UKCP18 data</vt:lpstr>
      <vt:lpstr>Accessing UKCP18 data</vt:lpstr>
      <vt:lpstr>Accessing UKCP18 data</vt:lpstr>
      <vt:lpstr>Accessing UKCP18 data</vt:lpstr>
      <vt:lpstr>PowerPoint Presentation</vt:lpstr>
    </vt:vector>
  </TitlesOfParts>
  <Company>World Meteorological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Foreman</dc:creator>
  <cp:lastModifiedBy>Dunn, Robert</cp:lastModifiedBy>
  <cp:revision>62</cp:revision>
  <dcterms:created xsi:type="dcterms:W3CDTF">2017-08-23T09:47:05Z</dcterms:created>
  <dcterms:modified xsi:type="dcterms:W3CDTF">2017-09-29T15:37:03Z</dcterms:modified>
</cp:coreProperties>
</file>