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8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9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10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1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4" r:id="rId2"/>
    <p:sldMasterId id="2147483655" r:id="rId3"/>
    <p:sldMasterId id="2147483656" r:id="rId4"/>
    <p:sldMasterId id="2147483657" r:id="rId5"/>
    <p:sldMasterId id="2147483658" r:id="rId6"/>
    <p:sldMasterId id="2147483725" r:id="rId7"/>
    <p:sldMasterId id="2147483737" r:id="rId8"/>
    <p:sldMasterId id="2147483747" r:id="rId9"/>
    <p:sldMasterId id="2147483759" r:id="rId10"/>
    <p:sldMasterId id="2147483819" r:id="rId11"/>
    <p:sldMasterId id="2147483867" r:id="rId12"/>
    <p:sldMasterId id="2147483881" r:id="rId13"/>
  </p:sldMasterIdLst>
  <p:notesMasterIdLst>
    <p:notesMasterId r:id="rId21"/>
  </p:notesMasterIdLst>
  <p:handoutMasterIdLst>
    <p:handoutMasterId r:id="rId22"/>
  </p:handoutMasterIdLst>
  <p:sldIdLst>
    <p:sldId id="823" r:id="rId14"/>
    <p:sldId id="798" r:id="rId15"/>
    <p:sldId id="822" r:id="rId16"/>
    <p:sldId id="820" r:id="rId17"/>
    <p:sldId id="825" r:id="rId18"/>
    <p:sldId id="821" r:id="rId19"/>
    <p:sldId id="824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600" kern="1200">
        <a:solidFill>
          <a:srgbClr val="000000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600" kern="1200">
        <a:solidFill>
          <a:srgbClr val="000000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600" kern="1200">
        <a:solidFill>
          <a:srgbClr val="000000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600" kern="1200">
        <a:solidFill>
          <a:srgbClr val="000000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600" kern="1200">
        <a:solidFill>
          <a:srgbClr val="000000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2600" kern="1200">
        <a:solidFill>
          <a:srgbClr val="000000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2600" kern="1200">
        <a:solidFill>
          <a:srgbClr val="000000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2600" kern="1200">
        <a:solidFill>
          <a:srgbClr val="000000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2600" kern="1200">
        <a:solidFill>
          <a:srgbClr val="000000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9900"/>
    <a:srgbClr val="FFCC00"/>
    <a:srgbClr val="FFFF00"/>
    <a:srgbClr val="CC0066"/>
    <a:srgbClr val="FF0000"/>
    <a:srgbClr val="3366C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69" autoAdjust="0"/>
    <p:restoredTop sz="94627"/>
  </p:normalViewPr>
  <p:slideViewPr>
    <p:cSldViewPr>
      <p:cViewPr>
        <p:scale>
          <a:sx n="88" d="100"/>
          <a:sy n="88" d="100"/>
        </p:scale>
        <p:origin x="1536" y="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9.xml"/><Relationship Id="rId20" Type="http://schemas.openxmlformats.org/officeDocument/2006/relationships/slide" Target="slides/slide7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slide" Target="slides/slide5.xml"/><Relationship Id="rId19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4976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4976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4976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F4A366A2-C8D5-4B13-AD4F-CE2676EA88F3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823387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83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 noProof="0" smtClean="0"/>
              <a:t>Click to edit Master text styles</a:t>
            </a:r>
          </a:p>
          <a:p>
            <a:pPr lvl="1"/>
            <a:r>
              <a:rPr lang="en-US" altLang="nl-NL" noProof="0" smtClean="0"/>
              <a:t>Second level</a:t>
            </a:r>
          </a:p>
          <a:p>
            <a:pPr lvl="2"/>
            <a:r>
              <a:rPr lang="en-US" altLang="nl-NL" noProof="0" smtClean="0"/>
              <a:t>Third level</a:t>
            </a:r>
          </a:p>
          <a:p>
            <a:pPr lvl="3"/>
            <a:r>
              <a:rPr lang="en-US" altLang="nl-NL" noProof="0" smtClean="0"/>
              <a:t>Fourth level</a:t>
            </a:r>
          </a:p>
          <a:p>
            <a:pPr lvl="4"/>
            <a:r>
              <a:rPr lang="en-US" altLang="nl-NL" noProof="0" smtClean="0"/>
              <a:t>Fifth level</a:t>
            </a: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024D97E1-ED42-40DD-AD5E-A51236E5BE7A}" type="slidenum">
              <a:rPr lang="en-US" altLang="nl-NL"/>
              <a:pPr>
                <a:defRPr/>
              </a:pPr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40956122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Relationship Id="rId3" Type="http://schemas.openxmlformats.org/officeDocument/2006/relationships/hyperlink" Target="http://www.wmo.int/cst/" TargetMode="Externa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51ECE-5A25-4209-9AFB-2D31B9D6195E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14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Arial" pitchFamily="34" charset="0"/>
              </a:rPr>
              <a:t>Currently under developed for postage at </a:t>
            </a:r>
            <a:r>
              <a:rPr lang="en-US" altLang="en-US" dirty="0" smtClean="0">
                <a:latin typeface="Arial" pitchFamily="34" charset="0"/>
                <a:hlinkClick r:id="rId3"/>
              </a:rPr>
              <a:t>www.wmo.int/cst/</a:t>
            </a:r>
            <a:endParaRPr lang="en-US" altLang="en-US" dirty="0" smtClean="0">
              <a:latin typeface="Arial" pitchFamily="34" charset="0"/>
            </a:endParaRPr>
          </a:p>
          <a:p>
            <a:r>
              <a:rPr lang="en-US" altLang="en-US" dirty="0" smtClean="0">
                <a:latin typeface="Arial" pitchFamily="34" charset="0"/>
              </a:rPr>
              <a:t>Will link selected users to tools identified by this meeting</a:t>
            </a:r>
          </a:p>
          <a:p>
            <a:r>
              <a:rPr lang="en-US" altLang="en-US" dirty="0" smtClean="0">
                <a:latin typeface="Arial" pitchFamily="34" charset="0"/>
              </a:rPr>
              <a:t>To be used for demonstration of CST initial capabilities for GFCS partners and priority countries 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51ECE-5A25-4209-9AFB-2D31B9D6195E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382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51ECE-5A25-4209-9AFB-2D31B9D6195E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88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51ECE-5A25-4209-9AFB-2D31B9D6195E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988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51ECE-5A25-4209-9AFB-2D31B9D6195E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7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51ECE-5A25-4209-9AFB-2D31B9D6195E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240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1.jpg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09546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08136146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A5FF0701-BEF6-47B7-8D73-823A08285341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C95CAE20-59C8-453E-91DA-6F8855DA79B7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8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9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36879FBE-C26C-4D99-A288-225CBD76530A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63DF5419-49A0-4B9C-A4CD-0B54125C8B7C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28DB71DF-4599-4012-AA97-4EBCCD66BA06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06CA7FD8-9809-4E4E-8272-8AEC9F419937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FFBC2FE9-F4E3-4E33-8C9E-3A76D14D07A0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0CB04752-59F0-43FC-BDB2-E45ED7016AAA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463" y="1233488"/>
            <a:ext cx="2041525" cy="4921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1233488"/>
            <a:ext cx="5975350" cy="4921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0F2AF2F7-DBFA-4DA5-96D1-626DB520150D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Click to edit Master subtitle style</a:t>
            </a:r>
            <a:endParaRPr lang="en-US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FBBF8CDC-1042-4E01-B729-92B1BDA28575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8413" y="2474913"/>
            <a:ext cx="903287" cy="36464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08550" y="2474913"/>
            <a:ext cx="2557463" cy="36464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707265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2748F54F-20AA-4113-BDFD-A7D59BD92837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4D4C4170-6FFB-4FC2-AD36-64664563AE82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0D1A4DA1-286E-4078-B9D3-CADAF3571824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DC014102-45DC-4026-BD81-C1D7B8DEFEFB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462E32EF-A22D-4132-A8EC-705A791453B4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CAF3D44C-192A-4B0A-8761-2F60E4FBC141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F785DE8F-F70F-40FA-ADAF-314CD7F804BC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80F1BAB7-245B-446B-844E-591D77C6F23E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9CC73BB1-F7B0-477C-A4E7-1F4E370AABCA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463" y="1233488"/>
            <a:ext cx="2041525" cy="4921250"/>
          </a:xfrm>
        </p:spPr>
        <p:txBody>
          <a:bodyPr vert="eaVert"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1233488"/>
            <a:ext cx="5975350" cy="4921250"/>
          </a:xfrm>
        </p:spPr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01BEBA9B-4D67-4AA0-82D4-14E0E82D2071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B00A9006-3CEF-4C87-A7D8-961CD725169D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232782865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5CD6DF-56F6-43BA-AF0E-4FCF5FBA49D8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BC090-CFED-4BD9-A5AD-B23813FE282F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8CAEA-4FC3-4956-9FAC-6534AACA4F3F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5F1BF-4BD8-4D01-A5B7-CD770BB3E262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122E08-FBEE-48BA-BE67-45C6EAFF061C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170A8-6C9A-44A9-8BD4-5A83E30E7566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98F8D8-DC06-4B6D-9E0F-712C998EE003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CD621-B347-46C4-BA4F-4FD159E8D467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DB15E5-CCAA-4FD7-86B0-4AD80261364A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CAF55A-7D4B-4A92-9E76-C6506D2D09B9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110AEB-D52F-4F04-87FF-2F5F861ECD58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399C2F-F5D5-4213-B929-0C22106CC5FD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A67D9-895B-42F5-828A-637C112C15FB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51EE40-766A-4A4B-B3BD-EACF223F1E72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A11850-F243-4F32-8EB3-862EAC6D5078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D0F98-20D6-4250-B435-ECC77A7FC66C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1615ED-D754-400D-AC4D-7DBE296F3E87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6A4AD-0978-4140-96CD-3D0B0AE19DCD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80335B-F5FE-41A5-8A86-CEDF392236C9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B319C1-EF21-493C-BCE3-086785282868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AA9FFB50-BE5C-4697-A7CD-29000BC5572C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186118361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494463" y="1233488"/>
            <a:ext cx="2041525" cy="492125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366713" y="1233488"/>
            <a:ext cx="5975350" cy="492125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1AE4A6-E826-44B6-BC3B-1CD3EEE261D4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BE0C0-1EFB-460A-B70A-FCF79C065491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6713" y="1233488"/>
            <a:ext cx="8169275" cy="5715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</p:spPr>
        <p:txBody>
          <a:bodyPr/>
          <a:lstStyle>
            <a:lvl1pPr>
              <a:defRPr/>
            </a:lvl1pPr>
          </a:lstStyle>
          <a:p>
            <a:fld id="{EE21141C-8FAD-4F41-BA6D-763DED2DF4C4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4476750" y="6369050"/>
            <a:ext cx="4164013" cy="284163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387350" y="6362700"/>
            <a:ext cx="712788" cy="363538"/>
          </a:xfrm>
        </p:spPr>
        <p:txBody>
          <a:bodyPr/>
          <a:lstStyle>
            <a:lvl1pPr>
              <a:defRPr/>
            </a:lvl1pPr>
          </a:lstStyle>
          <a:p>
            <a:fld id="{08030C34-8CC9-4507-BD84-20BF0EED0C97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6713" y="1233488"/>
            <a:ext cx="8169275" cy="5715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onlineafbeelding 3"/>
          <p:cNvSpPr>
            <a:spLocks noGrp="1"/>
          </p:cNvSpPr>
          <p:nvPr>
            <p:ph type="clipArt"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/>
          <a:p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</p:spPr>
        <p:txBody>
          <a:bodyPr/>
          <a:lstStyle>
            <a:lvl1pPr>
              <a:defRPr/>
            </a:lvl1pPr>
          </a:lstStyle>
          <a:p>
            <a:fld id="{CC41E105-8B72-4B2F-AF87-C896337D32F8}" type="datetime3">
              <a:rPr lang="en-US" smtClean="0"/>
              <a:pPr/>
              <a:t>3 October 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4476750" y="6369050"/>
            <a:ext cx="4164013" cy="284163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Royal Netherlands Meteorological Institute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387350" y="6362700"/>
            <a:ext cx="712788" cy="363538"/>
          </a:xfrm>
        </p:spPr>
        <p:txBody>
          <a:bodyPr/>
          <a:lstStyle>
            <a:lvl1pPr>
              <a:defRPr/>
            </a:lvl1pPr>
          </a:lstStyle>
          <a:p>
            <a:fld id="{996146E3-188F-4B9E-BE91-DE0F9CB3F5C7}" type="slidenum">
              <a:rPr lang="nl-NL"/>
              <a:pPr/>
              <a:t>‹#›</a:t>
            </a:fld>
            <a:endParaRPr lang="nl-NL"/>
          </a:p>
        </p:txBody>
      </p:sp>
    </p:spTree>
    <p:extLst/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762"/>
            <a:ext cx="822960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A5FF0701-BEF6-47B7-8D73-823A08285341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305990068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C95CAE20-59C8-453E-91DA-6F8855DA79B7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32739282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8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9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36879FBE-C26C-4D99-A288-225CBD76530A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2482072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63DF5419-49A0-4B9C-A4CD-0B54125C8B7C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35498691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28DB71DF-4599-4012-AA97-4EBCCD66BA06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2538413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06CA7FD8-9809-4E4E-8272-8AEC9F419937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594689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63768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FFBC2FE9-F4E3-4E33-8C9E-3A76D14D07A0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3066360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0CB04752-59F0-43FC-BDB2-E45ED7016AAA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36915869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463" y="1233488"/>
            <a:ext cx="2041525" cy="4921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1233488"/>
            <a:ext cx="5975350" cy="4921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/>
              <a:t>Dia </a:t>
            </a:r>
            <a:fld id="{0F2AF2F7-DBFA-4DA5-96D1-626DB520150D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20728239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D7710-4823-4454-8B00-99ADFD5D8588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796627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F579D-5B2C-4725-B238-C71BD1B85B3F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483250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E721C-F498-4628-B9FD-22F09E0151D7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35004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E3F9F-1F6D-4E4F-894F-BD9B6AF611A4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470072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8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9AD0E-E606-4ECC-834F-0F843EC4F7DE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373613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C9464-6E59-4BD7-9352-2B520010D2F7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527145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FAABE-01B7-4FB6-B634-C2C91FC106C0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52184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651087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CD000-1207-4838-AEAB-6013CEC7133C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259082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A6F7A-C2B1-4670-B0B3-E1CB657C6B2C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499266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259E9-DE85-4576-A50E-AE2511C76A6C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465437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463" y="1233488"/>
            <a:ext cx="2041525" cy="4921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1233488"/>
            <a:ext cx="5975350" cy="4921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324B3-F4BF-41C0-BB87-DEB80333FDE6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271617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3055C-612A-4746-80A0-25B5A5089244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314188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D2199-EFF0-4F5D-BF37-FC1268052A36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598427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27A57-68F8-450E-AFCF-2AE209DC7A5E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272367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2CF45-AFFD-4200-B32B-AEA96EF00987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2199311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8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9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05CF2-91DE-4347-A7F6-024DDA3F0705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149041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5AA1F-120F-4D5A-BC5A-E8613F796A5E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88607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8550" y="3511550"/>
            <a:ext cx="1722438" cy="2609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83388" y="3511550"/>
            <a:ext cx="1724025" cy="2609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476035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5A890-3EE0-4563-BD56-8AE9B3B64896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591146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C1C0E-BF34-4D00-8347-03E8B6B4AABF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790016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B3437-8321-4A37-B2CE-3985B9424570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5769724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313A5-06BE-4C33-8815-25283ECFB5DC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93743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463" y="1233488"/>
            <a:ext cx="2041525" cy="4921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1233488"/>
            <a:ext cx="5975350" cy="4921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CFE5B-442F-4D4E-BBA2-4DF1CE0E1403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412911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FBA17-BEC9-4DA5-BF11-68FA81EA41AB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69158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90467-C939-46B4-A8A5-6CAAFF096489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421896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A2DB8-D843-478D-A5C0-CD4D27FCE425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0151270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553938-CC46-4BAE-9345-D3003FFB4783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314387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8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9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B744E-48AB-4747-8168-186A6E2105A2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30820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6964769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FCEFF-8038-48B0-8E48-E09212D470CF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523494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4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C8DEF-B792-4D54-9640-867FBD57C5B0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922514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211F80-C451-4ED5-A5B3-16D2C2E0DEF3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649985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D3BB3-03F1-4AC4-B4B2-9E76B54FCD08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708449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C682A-7082-41D0-872A-8DAC0EF3D2AB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447876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463" y="1233488"/>
            <a:ext cx="2041525" cy="4921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1233488"/>
            <a:ext cx="5975350" cy="4921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DBC6-649F-4A78-927D-B49BAB1D077B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7272306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EDB54-688D-4A9F-A041-1B1EB76034CB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4816175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F1DD9-AE04-4106-A715-3D13F2C48239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5456581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B17CC-B936-4078-9439-6FEAAA833AC2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400851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7EFDCB-2A6F-40C4-98F4-0863796B1E9E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43768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122874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8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9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169CE-738D-4F73-A5E9-8844625793DC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869866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EAAB-AF40-4227-AF1B-8DD9AAFCCB79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856854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4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49774-F4C8-4723-A002-5DD2652D85A7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806769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E6F8F-AA05-48CF-AEAB-45FFB57C7D3D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0541337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EE873-4CA0-4967-9610-3E80223DC3D1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585907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C48CB-7845-4BC8-B247-908389FCF8B7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2545118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463" y="1233488"/>
            <a:ext cx="2041525" cy="4921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1233488"/>
            <a:ext cx="5975350" cy="4921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F8B7E-F3DC-4E27-8A46-64216FC8848F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849656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Click to edit Master subtitle style</a:t>
            </a:r>
            <a:endParaRPr lang="en-US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latin typeface="Verdana"/>
              <a:cs typeface=""/>
            </a:endParaRPr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7350" y="6362700"/>
            <a:ext cx="3968750" cy="363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>
                <a:latin typeface="Verdana"/>
                <a:cs typeface=""/>
              </a:rPr>
              <a:t>Dia </a:t>
            </a:r>
            <a:fld id="{BAFC909E-49BA-4604-8156-224C0D5F309D}" type="slidenum">
              <a:rPr lang="nl-NL">
                <a:latin typeface="Verdana"/>
                <a:cs typeface=""/>
              </a:rPr>
              <a:pPr>
                <a:defRPr/>
              </a:pPr>
              <a:t>‹#›</a:t>
            </a:fld>
            <a:r>
              <a:rPr lang="nl-NL">
                <a:latin typeface="Verdana"/>
                <a:cs typeface=""/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shpKleurvlakBoven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latin typeface="Verdana"/>
              <a:cs typeface=""/>
            </a:endParaRPr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7350" y="6362700"/>
            <a:ext cx="3968750" cy="363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>
                <a:latin typeface="Verdana"/>
                <a:cs typeface=""/>
              </a:rPr>
              <a:t>Dia </a:t>
            </a:r>
            <a:fld id="{EBE2EF32-FEF2-4C8E-9A8A-1AD49549E0B0}" type="slidenum">
              <a:rPr lang="nl-NL">
                <a:latin typeface="Verdana"/>
                <a:cs typeface=""/>
              </a:rPr>
              <a:pPr>
                <a:defRPr/>
              </a:pPr>
              <a:t>‹#›</a:t>
            </a:fld>
            <a:r>
              <a:rPr lang="nl-NL">
                <a:latin typeface="Verdana"/>
                <a:cs typeface=""/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8879235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713" y="1798638"/>
            <a:ext cx="4008437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7550" y="1798638"/>
            <a:ext cx="4008438" cy="435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latin typeface="Verdana"/>
              <a:cs typeface=""/>
            </a:endParaRPr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7350" y="6362700"/>
            <a:ext cx="3968750" cy="363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>
                <a:latin typeface="Verdana"/>
                <a:cs typeface=""/>
              </a:rPr>
              <a:t>Dia </a:t>
            </a:r>
            <a:fld id="{44779CEA-E6BE-4C91-874E-E9395CC552C5}" type="slidenum">
              <a:rPr lang="nl-NL">
                <a:latin typeface="Verdana"/>
                <a:cs typeface=""/>
              </a:rPr>
              <a:pPr>
                <a:defRPr/>
              </a:pPr>
              <a:t>‹#›</a:t>
            </a:fld>
            <a:r>
              <a:rPr lang="nl-NL">
                <a:latin typeface="Verdana"/>
                <a:cs typeface=""/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latin typeface="Verdana"/>
              <a:cs typeface=""/>
            </a:endParaRPr>
          </a:p>
        </p:txBody>
      </p:sp>
      <p:sp>
        <p:nvSpPr>
          <p:cNvPr id="8" name="shpKleurvlakBoven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9" name="shpBeeldmerk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7350" y="6362700"/>
            <a:ext cx="3968750" cy="363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>
                <a:latin typeface="Verdana"/>
                <a:cs typeface=""/>
              </a:rPr>
              <a:t>Dia </a:t>
            </a:r>
            <a:fld id="{086D3CD9-EA81-4DC1-BCEA-1728CF100979}" type="slidenum">
              <a:rPr lang="nl-NL">
                <a:latin typeface="Verdana"/>
                <a:cs typeface=""/>
              </a:rPr>
              <a:pPr>
                <a:defRPr/>
              </a:pPr>
              <a:t>‹#›</a:t>
            </a:fld>
            <a:r>
              <a:rPr lang="nl-NL">
                <a:latin typeface="Verdana"/>
                <a:cs typeface=""/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shpTitel"/>
          <p:cNvSpPr>
            <a:spLocks noGrp="1" noChangeArrowheads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latin typeface="Verdana"/>
              <a:cs typeface=""/>
            </a:endParaRPr>
          </a:p>
        </p:txBody>
      </p:sp>
      <p:sp>
        <p:nvSpPr>
          <p:cNvPr id="4" name="shpKleurvlakBoven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shpBeeldmerk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7350" y="6362700"/>
            <a:ext cx="3968750" cy="363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>
                <a:latin typeface="Verdana"/>
                <a:cs typeface=""/>
              </a:rPr>
              <a:t>Dia </a:t>
            </a:r>
            <a:fld id="{F9F68112-94BC-4711-8344-0BFFCB1688DD}" type="slidenum">
              <a:rPr lang="nl-NL">
                <a:latin typeface="Verdana"/>
                <a:cs typeface=""/>
              </a:rPr>
              <a:pPr>
                <a:defRPr/>
              </a:pPr>
              <a:t>‹#›</a:t>
            </a:fld>
            <a:r>
              <a:rPr lang="nl-NL">
                <a:latin typeface="Verdana"/>
                <a:cs typeface=""/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Titel"/>
          <p:cNvSpPr>
            <a:spLocks noGrp="1" noChangeArrowheads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latin typeface="Verdana"/>
              <a:cs typeface=""/>
            </a:endParaRPr>
          </a:p>
        </p:txBody>
      </p:sp>
      <p:sp>
        <p:nvSpPr>
          <p:cNvPr id="3" name="shpKleurvlakBoven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4" name="shpBeeldmerk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7350" y="6362700"/>
            <a:ext cx="3968750" cy="363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>
                <a:latin typeface="Verdana"/>
                <a:cs typeface=""/>
              </a:rPr>
              <a:t>Dia </a:t>
            </a:r>
            <a:fld id="{1ED89549-465B-4243-BFAA-BDB65AB1C224}" type="slidenum">
              <a:rPr lang="nl-NL">
                <a:latin typeface="Verdana"/>
                <a:cs typeface=""/>
              </a:rPr>
              <a:pPr>
                <a:defRPr/>
              </a:pPr>
              <a:t>‹#›</a:t>
            </a:fld>
            <a:r>
              <a:rPr lang="nl-NL">
                <a:latin typeface="Verdana"/>
                <a:cs typeface=""/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latin typeface="Verdana"/>
              <a:cs typeface=""/>
            </a:endParaRPr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7350" y="6362700"/>
            <a:ext cx="3968750" cy="363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>
                <a:latin typeface="Verdana"/>
                <a:cs typeface=""/>
              </a:rPr>
              <a:t>Dia </a:t>
            </a:r>
            <a:fld id="{95F5E2BF-B4D3-4745-916B-D213EEAE9D73}" type="slidenum">
              <a:rPr lang="nl-NL">
                <a:latin typeface="Verdana"/>
                <a:cs typeface=""/>
              </a:rPr>
              <a:pPr>
                <a:defRPr/>
              </a:pPr>
              <a:t>‹#›</a:t>
            </a:fld>
            <a:r>
              <a:rPr lang="nl-NL">
                <a:latin typeface="Verdana"/>
                <a:cs typeface=""/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latin typeface="Verdana"/>
              <a:cs typeface=""/>
            </a:endParaRPr>
          </a:p>
        </p:txBody>
      </p:sp>
      <p:sp>
        <p:nvSpPr>
          <p:cNvPr id="6" name="shpKleurvlakBoven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7" name="shpBeeldmerk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7350" y="6362700"/>
            <a:ext cx="3968750" cy="363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>
                <a:latin typeface="Verdana"/>
                <a:cs typeface=""/>
              </a:rPr>
              <a:t>Dia </a:t>
            </a:r>
            <a:fld id="{07A70301-A3EE-4408-A657-577949843CBA}" type="slidenum">
              <a:rPr lang="nl-NL">
                <a:latin typeface="Verdana"/>
                <a:cs typeface=""/>
              </a:rPr>
              <a:pPr>
                <a:defRPr/>
              </a:pPr>
              <a:t>‹#›</a:t>
            </a:fld>
            <a:r>
              <a:rPr lang="nl-NL">
                <a:latin typeface="Verdana"/>
                <a:cs typeface=""/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latin typeface="Verdana"/>
              <a:cs typeface=""/>
            </a:endParaRPr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7350" y="6362700"/>
            <a:ext cx="3968750" cy="363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>
                <a:latin typeface="Verdana"/>
                <a:cs typeface=""/>
              </a:rPr>
              <a:t>Dia </a:t>
            </a:r>
            <a:fld id="{BB0F060D-00DD-4673-9089-F43EABFE061D}" type="slidenum">
              <a:rPr lang="nl-NL">
                <a:latin typeface="Verdana"/>
                <a:cs typeface=""/>
              </a:rPr>
              <a:pPr>
                <a:defRPr/>
              </a:pPr>
              <a:t>‹#›</a:t>
            </a:fld>
            <a:r>
              <a:rPr lang="nl-NL">
                <a:latin typeface="Verdana"/>
                <a:cs typeface=""/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463" y="1233488"/>
            <a:ext cx="2041525" cy="4921250"/>
          </a:xfrm>
        </p:spPr>
        <p:txBody>
          <a:bodyPr vert="eaVert"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1233488"/>
            <a:ext cx="5975350" cy="4921250"/>
          </a:xfrm>
        </p:spPr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xfrm>
            <a:off x="4483100" y="6538913"/>
            <a:ext cx="4156075" cy="315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latin typeface="Verdana"/>
              <a:cs typeface=""/>
            </a:endParaRPr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7350" y="6362700"/>
            <a:ext cx="3968750" cy="363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>
                <a:latin typeface="Verdana"/>
                <a:cs typeface=""/>
              </a:rPr>
              <a:t>Dia </a:t>
            </a:r>
            <a:fld id="{633801E0-91B0-47AA-B902-4E61667A2953}" type="slidenum">
              <a:rPr lang="nl-NL">
                <a:latin typeface="Verdana"/>
                <a:cs typeface=""/>
              </a:rPr>
              <a:pPr>
                <a:defRPr/>
              </a:pPr>
              <a:t>‹#›</a:t>
            </a:fld>
            <a:r>
              <a:rPr lang="nl-NL">
                <a:latin typeface="Verdana"/>
                <a:cs typeface=""/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762"/>
            <a:ext cx="822960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1348257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Click to edit Master subtitle style</a:t>
            </a:r>
            <a:endParaRPr lang="en-US"/>
          </a:p>
        </p:txBody>
      </p:sp>
      <p:sp>
        <p:nvSpPr>
          <p:cNvPr id="4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1887544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8550" y="3511550"/>
            <a:ext cx="1722438" cy="2609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83388" y="3511550"/>
            <a:ext cx="1724025" cy="2609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7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18413" y="2474913"/>
            <a:ext cx="903287" cy="3646487"/>
          </a:xfrm>
        </p:spPr>
        <p:txBody>
          <a:bodyPr vert="eaVert"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08550" y="2474913"/>
            <a:ext cx="2557463" cy="3646487"/>
          </a:xfrm>
        </p:spPr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shpDatum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B00A9006-3CEF-4C87-A7D8-961CD725169D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shpKleurvlakBoven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shpBeeldmerk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AA9FFB50-BE5C-4697-A7CD-29000BC5572C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13" Type="http://schemas.openxmlformats.org/officeDocument/2006/relationships/image" Target="../media/image3.png"/><Relationship Id="rId14" Type="http://schemas.openxmlformats.org/officeDocument/2006/relationships/image" Target="../media/image4.png"/><Relationship Id="rId15" Type="http://schemas.openxmlformats.org/officeDocument/2006/relationships/image" Target="../media/image5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9.xml"/><Relationship Id="rId3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4.xml"/><Relationship Id="rId8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7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13" Type="http://schemas.openxmlformats.org/officeDocument/2006/relationships/image" Target="../media/image3.png"/><Relationship Id="rId14" Type="http://schemas.openxmlformats.org/officeDocument/2006/relationships/image" Target="../media/image4.png"/><Relationship Id="rId15" Type="http://schemas.openxmlformats.org/officeDocument/2006/relationships/image" Target="../media/image5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5.xml"/><Relationship Id="rId8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8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2.xml"/><Relationship Id="rId14" Type="http://schemas.openxmlformats.org/officeDocument/2006/relationships/theme" Target="../theme/theme12.xml"/><Relationship Id="rId15" Type="http://schemas.openxmlformats.org/officeDocument/2006/relationships/image" Target="../media/image10.png"/><Relationship Id="rId16" Type="http://schemas.openxmlformats.org/officeDocument/2006/relationships/image" Target="../media/image4.png"/><Relationship Id="rId17" Type="http://schemas.openxmlformats.org/officeDocument/2006/relationships/image" Target="../media/image5.png"/><Relationship Id="rId18" Type="http://schemas.openxmlformats.org/officeDocument/2006/relationships/image" Target="../media/image6.png"/><Relationship Id="rId1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9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1.xml"/><Relationship Id="rId10" Type="http://schemas.openxmlformats.org/officeDocument/2006/relationships/theme" Target="../theme/theme13.xml"/><Relationship Id="rId11" Type="http://schemas.openxmlformats.org/officeDocument/2006/relationships/image" Target="../media/image11.jpg"/><Relationship Id="rId1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34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3.png"/><Relationship Id="rId14" Type="http://schemas.openxmlformats.org/officeDocument/2006/relationships/image" Target="../media/image4.png"/><Relationship Id="rId15" Type="http://schemas.openxmlformats.org/officeDocument/2006/relationships/image" Target="../media/image5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7.png"/><Relationship Id="rId14" Type="http://schemas.openxmlformats.org/officeDocument/2006/relationships/image" Target="../media/image8.jpeg"/><Relationship Id="rId15" Type="http://schemas.openxmlformats.org/officeDocument/2006/relationships/image" Target="../media/image4.png"/><Relationship Id="rId16" Type="http://schemas.openxmlformats.org/officeDocument/2006/relationships/image" Target="../media/image5.png"/><Relationship Id="rId17" Type="http://schemas.openxmlformats.org/officeDocument/2006/relationships/image" Target="../media/image6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image" Target="../media/image4.png"/><Relationship Id="rId14" Type="http://schemas.openxmlformats.org/officeDocument/2006/relationships/image" Target="../media/image5.png"/><Relationship Id="rId15" Type="http://schemas.openxmlformats.org/officeDocument/2006/relationships/image" Target="../media/image6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3" Type="http://schemas.openxmlformats.org/officeDocument/2006/relationships/image" Target="../media/image7.png"/><Relationship Id="rId14" Type="http://schemas.openxmlformats.org/officeDocument/2006/relationships/image" Target="../media/image8.jpeg"/><Relationship Id="rId15" Type="http://schemas.openxmlformats.org/officeDocument/2006/relationships/image" Target="../media/image4.png"/><Relationship Id="rId16" Type="http://schemas.openxmlformats.org/officeDocument/2006/relationships/image" Target="../media/image5.png"/><Relationship Id="rId17" Type="http://schemas.openxmlformats.org/officeDocument/2006/relationships/image" Target="../media/image6.pn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3" Type="http://schemas.openxmlformats.org/officeDocument/2006/relationships/image" Target="../media/image7.png"/><Relationship Id="rId14" Type="http://schemas.openxmlformats.org/officeDocument/2006/relationships/image" Target="../media/image8.jpeg"/><Relationship Id="rId15" Type="http://schemas.openxmlformats.org/officeDocument/2006/relationships/image" Target="../media/image4.png"/><Relationship Id="rId16" Type="http://schemas.openxmlformats.org/officeDocument/2006/relationships/image" Target="../media/image5.png"/><Relationship Id="rId17" Type="http://schemas.openxmlformats.org/officeDocument/2006/relationships/image" Target="../media/image6.png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13" Type="http://schemas.openxmlformats.org/officeDocument/2006/relationships/image" Target="../media/image3.png"/><Relationship Id="rId14" Type="http://schemas.openxmlformats.org/officeDocument/2006/relationships/image" Target="../media/image4.png"/><Relationship Id="rId15" Type="http://schemas.openxmlformats.org/officeDocument/2006/relationships/image" Target="../media/image5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9" Type="http://schemas.openxmlformats.org/officeDocument/2006/relationships/slideLayout" Target="../slideLayouts/slideLayout86.xml"/><Relationship Id="rId10" Type="http://schemas.openxmlformats.org/officeDocument/2006/relationships/theme" Target="../theme/theme8.xml"/><Relationship Id="rId11" Type="http://schemas.openxmlformats.org/officeDocument/2006/relationships/image" Target="../media/image9.jpeg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9.xml"/><Relationship Id="rId4" Type="http://schemas.openxmlformats.org/officeDocument/2006/relationships/slideLayout" Target="../slideLayouts/slideLayout90.xml"/><Relationship Id="rId5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3.xml"/><Relationship Id="rId8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to gebouwen bew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1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hpKleurvlak"/>
          <p:cNvSpPr>
            <a:spLocks noChangeArrowheads="1"/>
          </p:cNvSpPr>
          <p:nvPr/>
        </p:nvSpPr>
        <p:spPr bwMode="auto">
          <a:xfrm>
            <a:off x="4572000" y="0"/>
            <a:ext cx="4572000" cy="6858000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GB" altLang="nl-NL" sz="1800" smtClean="0">
              <a:latin typeface="Verdana" pitchFamily="34" charset="0"/>
            </a:endParaRPr>
          </a:p>
        </p:txBody>
      </p:sp>
      <p:sp>
        <p:nvSpPr>
          <p:cNvPr id="6148" name="shpDatum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9188" y="6380163"/>
            <a:ext cx="3714750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029" name="shpTitel"/>
          <p:cNvSpPr>
            <a:spLocks noGrp="1" noChangeArrowheads="1"/>
          </p:cNvSpPr>
          <p:nvPr>
            <p:ph type="title"/>
          </p:nvPr>
        </p:nvSpPr>
        <p:spPr bwMode="auto">
          <a:xfrm>
            <a:off x="4922838" y="2474913"/>
            <a:ext cx="3598862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te bewerken</a:t>
            </a:r>
          </a:p>
        </p:txBody>
      </p:sp>
      <p:sp>
        <p:nvSpPr>
          <p:cNvPr id="1030" name="shpTekst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08550" y="3511550"/>
            <a:ext cx="3598863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</p:txBody>
      </p:sp>
      <p:pic>
        <p:nvPicPr>
          <p:cNvPr id="1031" name="Picture 10" descr="RO_IM_KNMI_Logo_Pow#10E684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200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pitchFamily="34" charset="0"/>
        </a:defRPr>
      </a:lvl9pPr>
    </p:titleStyle>
    <p:bodyStyle>
      <a:lvl1pPr indent="15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</a:defRPr>
      </a:lvl2pPr>
      <a:lvl3pPr marL="15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</a:defRPr>
      </a:lvl3pPr>
      <a:lvl4pPr marL="15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</a:defRPr>
      </a:lvl4pPr>
      <a:lvl5pPr marL="15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</a:defRPr>
      </a:lvl5pPr>
      <a:lvl6pPr marL="4587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</a:defRPr>
      </a:lvl6pPr>
      <a:lvl7pPr marL="9159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</a:defRPr>
      </a:lvl7pPr>
      <a:lvl8pPr marL="13731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</a:defRPr>
      </a:lvl8pPr>
      <a:lvl9pPr marL="18303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hpKleurvlakOnder"/>
          <p:cNvSpPr>
            <a:spLocks noChangeArrowheads="1"/>
          </p:cNvSpPr>
          <p:nvPr/>
        </p:nvSpPr>
        <p:spPr bwMode="auto">
          <a:xfrm>
            <a:off x="0" y="6318250"/>
            <a:ext cx="9144000" cy="539750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</a:endParaRPr>
          </a:p>
        </p:txBody>
      </p:sp>
      <p:sp>
        <p:nvSpPr>
          <p:cNvPr id="2051" name="shpTekst"/>
          <p:cNvSpPr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</a:endParaRPr>
          </a:p>
        </p:txBody>
      </p:sp>
      <p:pic>
        <p:nvPicPr>
          <p:cNvPr id="2052" name="shpDatum" descr="RO__vervolgpagina~LPPT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shpVoettekst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1233488"/>
            <a:ext cx="81692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te bewerken</a:t>
            </a:r>
          </a:p>
        </p:txBody>
      </p:sp>
      <p:sp>
        <p:nvSpPr>
          <p:cNvPr id="2054" name="shpPagina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6713" y="1798638"/>
            <a:ext cx="8169275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</p:txBody>
      </p:sp>
      <p:sp>
        <p:nvSpPr>
          <p:cNvPr id="11" name="shpTitel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83100" y="6538913"/>
            <a:ext cx="4156075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2" name="shpKleurvlakBoven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6750" y="6369050"/>
            <a:ext cx="4164013" cy="28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3" name="shpBeeldmerk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7350" y="6362700"/>
            <a:ext cx="3968750" cy="3635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CCE00910-7850-4319-8D1F-FF7E6E37BC57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316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152400" indent="-1508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4"/>
        </a:buBlip>
        <a:defRPr>
          <a:solidFill>
            <a:srgbClr val="000000"/>
          </a:solidFill>
          <a:latin typeface="+mn-lt"/>
        </a:defRPr>
      </a:lvl2pPr>
      <a:lvl3pPr marL="406400" indent="-2524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5"/>
        </a:buBlip>
        <a:defRPr>
          <a:solidFill>
            <a:srgbClr val="000000"/>
          </a:solidFill>
          <a:latin typeface="+mn-lt"/>
        </a:defRPr>
      </a:lvl3pPr>
      <a:lvl4pPr marL="6334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6"/>
        </a:buBlip>
        <a:defRPr>
          <a:solidFill>
            <a:srgbClr val="000000"/>
          </a:solidFill>
          <a:latin typeface="+mn-lt"/>
        </a:defRPr>
      </a:lvl4pPr>
      <a:lvl5pPr marL="8112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12684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17256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21828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26400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hpKleurvlakOnder"/>
          <p:cNvSpPr>
            <a:spLocks noChangeArrowheads="1"/>
          </p:cNvSpPr>
          <p:nvPr/>
        </p:nvSpPr>
        <p:spPr bwMode="auto">
          <a:xfrm>
            <a:off x="0" y="6318250"/>
            <a:ext cx="9144000" cy="539750"/>
          </a:xfrm>
          <a:prstGeom prst="rect">
            <a:avLst/>
          </a:prstGeom>
          <a:solidFill>
            <a:srgbClr val="9ACCD4"/>
          </a:solidFill>
          <a:ln>
            <a:noFill/>
          </a:ln>
          <a:extLst/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endParaRPr lang="nl-NL" altLang="nl-NL" sz="1800">
              <a:solidFill>
                <a:srgbClr val="FFFFFF"/>
              </a:solidFill>
              <a:cs typeface=""/>
            </a:endParaRPr>
          </a:p>
        </p:txBody>
      </p:sp>
      <p:sp>
        <p:nvSpPr>
          <p:cNvPr id="2051" name="shpTekst"/>
          <p:cNvSpPr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solidFill>
            <a:srgbClr val="9ACCD4"/>
          </a:solidFill>
          <a:ln>
            <a:noFill/>
          </a:ln>
          <a:extLst/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endParaRPr lang="nl-NL" altLang="nl-NL" sz="1800">
              <a:solidFill>
                <a:srgbClr val="FFFFFF"/>
              </a:solidFill>
              <a:cs typeface=""/>
            </a:endParaRPr>
          </a:p>
        </p:txBody>
      </p:sp>
      <p:pic>
        <p:nvPicPr>
          <p:cNvPr id="13316" name="shpDatum" descr="RO__vervolgpagina~LPPT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shpVoettekst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1233488"/>
            <a:ext cx="81692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te bewerken</a:t>
            </a:r>
          </a:p>
        </p:txBody>
      </p:sp>
      <p:sp>
        <p:nvSpPr>
          <p:cNvPr id="13318" name="shpPagina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6713" y="1798638"/>
            <a:ext cx="8169275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</p:txBody>
      </p:sp>
      <p:sp>
        <p:nvSpPr>
          <p:cNvPr id="11" name="shpTitel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83100" y="6538913"/>
            <a:ext cx="4156075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latin typeface="Verdana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2" name="shpKleurvlakBoven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6750" y="6369050"/>
            <a:ext cx="4164013" cy="28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latin typeface="Verdana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3" name="shpBeeldmerk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7350" y="6362700"/>
            <a:ext cx="3968750" cy="3635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nl-NL" altLang="nl-NL">
                <a:solidFill>
                  <a:srgbClr val="000000"/>
                </a:solidFill>
              </a:rPr>
              <a:t>Dia </a:t>
            </a:r>
            <a:fld id="{CBDD8D14-7188-492C-84B9-FE9D8C4AFD87}" type="slidenum">
              <a:rPr lang="nl-NL" altLang="nl-NL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nl-NL" altLang="nl-NL">
                <a:solidFill>
                  <a:srgbClr val="000000"/>
                </a:solidFill>
              </a:rPr>
              <a:t>, Gemeentewerken 2010, 24 juni 2010</a:t>
            </a:r>
          </a:p>
        </p:txBody>
      </p:sp>
    </p:spTree>
    <p:extLst>
      <p:ext uri="{BB962C8B-B14F-4D97-AF65-F5344CB8AC3E}">
        <p14:creationId xmlns:p14="http://schemas.microsoft.com/office/powerpoint/2010/main" val="361921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+mj-lt"/>
          <a:ea typeface="+mj-ea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  <a:cs typeface="ＭＳ Ｐゴシック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000000"/>
          </a:solidFill>
          <a:latin typeface="+mn-lt"/>
          <a:ea typeface="+mn-ea"/>
          <a:cs typeface="ＭＳ Ｐゴシック"/>
        </a:defRPr>
      </a:lvl1pPr>
      <a:lvl2pPr marL="152400" indent="-1508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4"/>
        </a:buBlip>
        <a:defRPr sz="2800">
          <a:solidFill>
            <a:srgbClr val="000000"/>
          </a:solidFill>
          <a:latin typeface="+mn-lt"/>
          <a:ea typeface="+mn-ea"/>
          <a:cs typeface="ＭＳ Ｐゴシック"/>
        </a:defRPr>
      </a:lvl2pPr>
      <a:lvl3pPr marL="406400" indent="-2524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5"/>
        </a:buBlip>
        <a:defRPr sz="2400">
          <a:solidFill>
            <a:srgbClr val="000000"/>
          </a:solidFill>
          <a:latin typeface="+mn-lt"/>
          <a:ea typeface="+mn-ea"/>
          <a:cs typeface="ＭＳ Ｐゴシック"/>
        </a:defRPr>
      </a:lvl3pPr>
      <a:lvl4pPr marL="6334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6"/>
        </a:buBlip>
        <a:defRPr sz="2000">
          <a:solidFill>
            <a:srgbClr val="000000"/>
          </a:solidFill>
          <a:latin typeface="+mn-lt"/>
          <a:ea typeface="+mn-ea"/>
          <a:cs typeface="ＭＳ Ｐゴシック"/>
        </a:defRPr>
      </a:lvl4pPr>
      <a:lvl5pPr marL="8112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12684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17256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21828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26400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pKleurvlakOnder"/>
          <p:cNvSpPr>
            <a:spLocks noChangeArrowheads="1"/>
          </p:cNvSpPr>
          <p:nvPr/>
        </p:nvSpPr>
        <p:spPr bwMode="auto">
          <a:xfrm>
            <a:off x="0" y="6318250"/>
            <a:ext cx="9144000" cy="539750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800">
              <a:solidFill>
                <a:srgbClr val="FFFFFF"/>
              </a:solidFill>
              <a:latin typeface="Verdana"/>
              <a:cs typeface=""/>
            </a:endParaRPr>
          </a:p>
        </p:txBody>
      </p:sp>
      <p:sp>
        <p:nvSpPr>
          <p:cNvPr id="9" name="shpTekst"/>
          <p:cNvSpPr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800">
              <a:solidFill>
                <a:srgbClr val="FFFFFF"/>
              </a:solidFill>
              <a:latin typeface="Verdana"/>
              <a:cs typeface=""/>
            </a:endParaRPr>
          </a:p>
        </p:txBody>
      </p:sp>
      <p:pic>
        <p:nvPicPr>
          <p:cNvPr id="10244" name="shpDatum" descr="RO__vervolgpagina~LPPT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shpVoettekst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1233488"/>
            <a:ext cx="81692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te bewerken</a:t>
            </a:r>
          </a:p>
        </p:txBody>
      </p:sp>
      <p:sp>
        <p:nvSpPr>
          <p:cNvPr id="10246" name="shpPagina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6713" y="1798638"/>
            <a:ext cx="8169275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</p:txBody>
      </p:sp>
      <p:sp>
        <p:nvSpPr>
          <p:cNvPr id="11" name="shpTitel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83100" y="6538913"/>
            <a:ext cx="4156075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83F7B8D8-104B-4312-A15A-3E4ADF0015DC}" type="datetime3">
              <a:rPr lang="en-US" smtClean="0">
                <a:cs typeface="Arial" panose="020B0604020202020204" pitchFamily="34" charset="0"/>
              </a:rPr>
              <a:pPr/>
              <a:t>3 October 2017</a:t>
            </a:fld>
            <a:endParaRPr lang="nl-NL">
              <a:cs typeface="Arial" panose="020B0604020202020204" pitchFamily="34" charset="0"/>
            </a:endParaRPr>
          </a:p>
        </p:txBody>
      </p:sp>
      <p:sp>
        <p:nvSpPr>
          <p:cNvPr id="12" name="shpKleurvlakBoven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6750" y="6369050"/>
            <a:ext cx="4164013" cy="28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r>
              <a:rPr lang="nl-NL" smtClean="0">
                <a:cs typeface="Arial" panose="020B0604020202020204" pitchFamily="34" charset="0"/>
              </a:rPr>
              <a:t>Royal Netherlands Meteorological Institute</a:t>
            </a:r>
            <a:endParaRPr lang="nl-NL">
              <a:cs typeface="Arial" panose="020B0604020202020204" pitchFamily="34" charset="0"/>
            </a:endParaRPr>
          </a:p>
        </p:txBody>
      </p:sp>
      <p:sp>
        <p:nvSpPr>
          <p:cNvPr id="13" name="shpBeeldmerk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7350" y="6362700"/>
            <a:ext cx="712788" cy="3635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8519692A-EC60-4630-B609-DD1CEE764AF1}" type="slidenum">
              <a:rPr lang="nl-NL">
                <a:cs typeface="Arial" panose="020B0604020202020204" pitchFamily="34" charset="0"/>
              </a:rPr>
              <a:pPr/>
              <a:t>‹#›</a:t>
            </a:fld>
            <a:endParaRPr lang="nl-NL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71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kern="1200">
          <a:solidFill>
            <a:srgbClr val="90007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anose="020B060403050404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kern="1200">
          <a:solidFill>
            <a:srgbClr val="000000"/>
          </a:solidFill>
          <a:latin typeface="+mn-lt"/>
          <a:ea typeface="+mn-ea"/>
          <a:cs typeface="+mn-cs"/>
        </a:defRPr>
      </a:lvl1pPr>
      <a:lvl2pPr marL="152400" indent="-1508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Blip>
          <a:blip r:embed="rId16"/>
        </a:buBlip>
        <a:defRPr kern="1200">
          <a:solidFill>
            <a:srgbClr val="000000"/>
          </a:solidFill>
          <a:latin typeface="+mn-lt"/>
          <a:ea typeface="+mn-ea"/>
          <a:cs typeface="+mn-cs"/>
        </a:defRPr>
      </a:lvl2pPr>
      <a:lvl3pPr marL="406400" indent="-2524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Blip>
          <a:blip r:embed="rId17"/>
        </a:buBlip>
        <a:defRPr kern="1200">
          <a:solidFill>
            <a:srgbClr val="000000"/>
          </a:solidFill>
          <a:latin typeface="+mn-lt"/>
          <a:ea typeface="+mn-ea"/>
          <a:cs typeface="+mn-cs"/>
        </a:defRPr>
      </a:lvl3pPr>
      <a:lvl4pPr marL="633413" indent="-2254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Blip>
          <a:blip r:embed="rId18"/>
        </a:buBlip>
        <a:defRPr kern="1200">
          <a:solidFill>
            <a:srgbClr val="000000"/>
          </a:solidFill>
          <a:latin typeface="+mn-lt"/>
          <a:ea typeface="+mn-ea"/>
          <a:cs typeface="+mn-cs"/>
        </a:defRPr>
      </a:lvl4pPr>
      <a:lvl5pPr marL="811213" indent="-176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"/>
            </a:endParaRPr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476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hpKleurvlakOnder"/>
          <p:cNvSpPr>
            <a:spLocks noChangeArrowheads="1"/>
          </p:cNvSpPr>
          <p:nvPr/>
        </p:nvSpPr>
        <p:spPr bwMode="auto">
          <a:xfrm>
            <a:off x="0" y="6318250"/>
            <a:ext cx="9144000" cy="539750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</a:endParaRPr>
          </a:p>
        </p:txBody>
      </p:sp>
      <p:sp>
        <p:nvSpPr>
          <p:cNvPr id="2051" name="shpTekst"/>
          <p:cNvSpPr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</a:endParaRPr>
          </a:p>
        </p:txBody>
      </p:sp>
      <p:pic>
        <p:nvPicPr>
          <p:cNvPr id="2052" name="shpDatum" descr="RO__vervolgpagina~LPPT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shpVoettekst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1233488"/>
            <a:ext cx="81692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te bewerken</a:t>
            </a:r>
          </a:p>
        </p:txBody>
      </p:sp>
      <p:sp>
        <p:nvSpPr>
          <p:cNvPr id="2054" name="shpPagina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6713" y="1798638"/>
            <a:ext cx="8169275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</p:txBody>
      </p:sp>
      <p:sp>
        <p:nvSpPr>
          <p:cNvPr id="11" name="shpTitel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83100" y="6538913"/>
            <a:ext cx="4156075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2" name="shpKleurvlakBoven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6750" y="6369050"/>
            <a:ext cx="4164013" cy="28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3" name="shpBeeldmerk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7350" y="6362700"/>
            <a:ext cx="3968750" cy="3635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nl-NL" altLang="nl-NL"/>
              <a:t>Dia </a:t>
            </a:r>
            <a:fld id="{CCE00910-7850-4319-8D1F-FF7E6E37BC57}" type="slidenum">
              <a:rPr lang="nl-NL" altLang="nl-NL"/>
              <a:pPr>
                <a:defRPr/>
              </a:pPr>
              <a:t>‹#›</a:t>
            </a:fld>
            <a:r>
              <a:rPr lang="nl-NL" altLang="nl-NL"/>
              <a:t>, Gemeentewerken 2010, 24 juni 2010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152400" indent="-1508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4"/>
        </a:buBlip>
        <a:defRPr>
          <a:solidFill>
            <a:srgbClr val="000000"/>
          </a:solidFill>
          <a:latin typeface="+mn-lt"/>
        </a:defRPr>
      </a:lvl2pPr>
      <a:lvl3pPr marL="406400" indent="-2524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5"/>
        </a:buBlip>
        <a:defRPr>
          <a:solidFill>
            <a:srgbClr val="000000"/>
          </a:solidFill>
          <a:latin typeface="+mn-lt"/>
        </a:defRPr>
      </a:lvl3pPr>
      <a:lvl4pPr marL="6334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6"/>
        </a:buBlip>
        <a:defRPr>
          <a:solidFill>
            <a:srgbClr val="000000"/>
          </a:solidFill>
          <a:latin typeface="+mn-lt"/>
        </a:defRPr>
      </a:lvl4pPr>
      <a:lvl5pPr marL="8112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12684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17256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21828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26400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hpKleurvlakOnder"/>
          <p:cNvSpPr>
            <a:spLocks noChangeArrowheads="1"/>
          </p:cNvSpPr>
          <p:nvPr/>
        </p:nvSpPr>
        <p:spPr bwMode="auto">
          <a:xfrm>
            <a:off x="0" y="6318250"/>
            <a:ext cx="9144000" cy="539750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</a:endParaRPr>
          </a:p>
        </p:txBody>
      </p:sp>
      <p:sp>
        <p:nvSpPr>
          <p:cNvPr id="3075" name="shpVoettekst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1233488"/>
            <a:ext cx="81692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te bewerken</a:t>
            </a:r>
          </a:p>
        </p:txBody>
      </p:sp>
      <p:sp>
        <p:nvSpPr>
          <p:cNvPr id="3076" name="shpPagina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6713" y="1798638"/>
            <a:ext cx="8169275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</p:txBody>
      </p:sp>
      <p:sp>
        <p:nvSpPr>
          <p:cNvPr id="11" name="shpTitel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83100" y="6538913"/>
            <a:ext cx="4156075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3" name="shpBeeldmerk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7350" y="6362700"/>
            <a:ext cx="712788" cy="3635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369A2787-D86C-4487-A0FE-BDA5F37417CF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  <p:sp>
        <p:nvSpPr>
          <p:cNvPr id="3079" name="shpKleurvlakOnder"/>
          <p:cNvSpPr>
            <a:spLocks noChangeArrowheads="1"/>
          </p:cNvSpPr>
          <p:nvPr userDrawn="1"/>
        </p:nvSpPr>
        <p:spPr bwMode="auto">
          <a:xfrm>
            <a:off x="-1588" y="1557338"/>
            <a:ext cx="9144001" cy="71437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</a:endParaRPr>
          </a:p>
        </p:txBody>
      </p:sp>
      <p:pic>
        <p:nvPicPr>
          <p:cNvPr id="3080" name="Picture 8" descr="header_hom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188913"/>
            <a:ext cx="2160588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 descr="europe_flag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6381750"/>
            <a:ext cx="574675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152400" indent="-1508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5"/>
        </a:buBlip>
        <a:defRPr>
          <a:solidFill>
            <a:srgbClr val="000000"/>
          </a:solidFill>
          <a:latin typeface="+mn-lt"/>
        </a:defRPr>
      </a:lvl2pPr>
      <a:lvl3pPr marL="406400" indent="-2524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6"/>
        </a:buBlip>
        <a:defRPr>
          <a:solidFill>
            <a:srgbClr val="000000"/>
          </a:solidFill>
          <a:latin typeface="+mn-lt"/>
        </a:defRPr>
      </a:lvl3pPr>
      <a:lvl4pPr marL="6334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7"/>
        </a:buBlip>
        <a:defRPr>
          <a:solidFill>
            <a:srgbClr val="000000"/>
          </a:solidFill>
          <a:latin typeface="+mn-lt"/>
        </a:defRPr>
      </a:lvl4pPr>
      <a:lvl5pPr marL="8112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12684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17256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21828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26400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pVoettekst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1233488"/>
            <a:ext cx="81692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te bewerken</a:t>
            </a:r>
          </a:p>
        </p:txBody>
      </p:sp>
      <p:sp>
        <p:nvSpPr>
          <p:cNvPr id="4099" name="shpPagina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6713" y="1798638"/>
            <a:ext cx="8169275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</p:txBody>
      </p:sp>
      <p:sp>
        <p:nvSpPr>
          <p:cNvPr id="11" name="shpTitel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83100" y="6538913"/>
            <a:ext cx="4156075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2" name="shpKleurvlakBoven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6750" y="6369050"/>
            <a:ext cx="4164013" cy="28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3" name="shpBeeldmerk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7350" y="6362700"/>
            <a:ext cx="712788" cy="3635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57D25EE6-D7C6-4741-850F-9FC198E3F4BB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152400" indent="-1508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3"/>
        </a:buBlip>
        <a:defRPr>
          <a:solidFill>
            <a:srgbClr val="000000"/>
          </a:solidFill>
          <a:latin typeface="+mn-lt"/>
        </a:defRPr>
      </a:lvl2pPr>
      <a:lvl3pPr marL="406400" indent="-2524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4"/>
        </a:buBlip>
        <a:defRPr>
          <a:solidFill>
            <a:srgbClr val="000000"/>
          </a:solidFill>
          <a:latin typeface="+mn-lt"/>
        </a:defRPr>
      </a:lvl3pPr>
      <a:lvl4pPr marL="6334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5"/>
        </a:buBlip>
        <a:defRPr>
          <a:solidFill>
            <a:srgbClr val="000000"/>
          </a:solidFill>
          <a:latin typeface="+mn-lt"/>
        </a:defRPr>
      </a:lvl4pPr>
      <a:lvl5pPr marL="8112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12684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17256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21828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26400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hpKleurvlakOnder"/>
          <p:cNvSpPr>
            <a:spLocks noChangeArrowheads="1"/>
          </p:cNvSpPr>
          <p:nvPr/>
        </p:nvSpPr>
        <p:spPr bwMode="auto">
          <a:xfrm>
            <a:off x="0" y="6318250"/>
            <a:ext cx="9144000" cy="539750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</a:endParaRPr>
          </a:p>
        </p:txBody>
      </p:sp>
      <p:sp>
        <p:nvSpPr>
          <p:cNvPr id="5123" name="shpVoettekst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1233488"/>
            <a:ext cx="81692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te bewerken</a:t>
            </a:r>
          </a:p>
        </p:txBody>
      </p:sp>
      <p:sp>
        <p:nvSpPr>
          <p:cNvPr id="5124" name="shpPagina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6713" y="1798638"/>
            <a:ext cx="8169275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</p:txBody>
      </p:sp>
      <p:sp>
        <p:nvSpPr>
          <p:cNvPr id="11" name="shpTitel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83100" y="6538913"/>
            <a:ext cx="4156075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2" name="shpKleurvlakBoven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55875" y="6457950"/>
            <a:ext cx="4608513" cy="28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r>
              <a:rPr lang="en-GB" altLang="nl-NL"/>
              <a:t>EURO4M user workshop, DWD, Offenbach, 14 May 2013</a:t>
            </a:r>
          </a:p>
        </p:txBody>
      </p:sp>
      <p:sp>
        <p:nvSpPr>
          <p:cNvPr id="13" name="shpBeeldmerk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7350" y="6362700"/>
            <a:ext cx="712788" cy="3635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3C503EF5-9121-4D75-A18A-56405D304FD6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  <p:sp>
        <p:nvSpPr>
          <p:cNvPr id="5128" name="shpKleurvlakOnder"/>
          <p:cNvSpPr>
            <a:spLocks noChangeArrowheads="1"/>
          </p:cNvSpPr>
          <p:nvPr userDrawn="1"/>
        </p:nvSpPr>
        <p:spPr bwMode="auto">
          <a:xfrm>
            <a:off x="-1588" y="1557338"/>
            <a:ext cx="9144001" cy="71437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</a:endParaRPr>
          </a:p>
        </p:txBody>
      </p:sp>
      <p:pic>
        <p:nvPicPr>
          <p:cNvPr id="5129" name="Picture 9" descr="header_hom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188913"/>
            <a:ext cx="2160588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europe_flag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6381750"/>
            <a:ext cx="574675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152400" indent="-1508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5"/>
        </a:buBlip>
        <a:defRPr>
          <a:solidFill>
            <a:srgbClr val="000000"/>
          </a:solidFill>
          <a:latin typeface="+mn-lt"/>
        </a:defRPr>
      </a:lvl2pPr>
      <a:lvl3pPr marL="406400" indent="-2524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6"/>
        </a:buBlip>
        <a:defRPr>
          <a:solidFill>
            <a:srgbClr val="000000"/>
          </a:solidFill>
          <a:latin typeface="+mn-lt"/>
        </a:defRPr>
      </a:lvl3pPr>
      <a:lvl4pPr marL="6334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7"/>
        </a:buBlip>
        <a:defRPr>
          <a:solidFill>
            <a:srgbClr val="000000"/>
          </a:solidFill>
          <a:latin typeface="+mn-lt"/>
        </a:defRPr>
      </a:lvl4pPr>
      <a:lvl5pPr marL="8112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12684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17256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21828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26400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hpKleurvlakOnder"/>
          <p:cNvSpPr>
            <a:spLocks noChangeArrowheads="1"/>
          </p:cNvSpPr>
          <p:nvPr/>
        </p:nvSpPr>
        <p:spPr bwMode="auto">
          <a:xfrm>
            <a:off x="0" y="6318250"/>
            <a:ext cx="9144000" cy="539750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</a:endParaRPr>
          </a:p>
        </p:txBody>
      </p:sp>
      <p:sp>
        <p:nvSpPr>
          <p:cNvPr id="6147" name="shpVoettekst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1233488"/>
            <a:ext cx="81692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te bewerken</a:t>
            </a:r>
          </a:p>
        </p:txBody>
      </p:sp>
      <p:sp>
        <p:nvSpPr>
          <p:cNvPr id="6148" name="shpPagina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6713" y="1798638"/>
            <a:ext cx="8169275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</p:txBody>
      </p:sp>
      <p:sp>
        <p:nvSpPr>
          <p:cNvPr id="11" name="shpTitel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83100" y="6538913"/>
            <a:ext cx="4156075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2" name="shpKleurvlakBoven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55875" y="6457950"/>
            <a:ext cx="4608513" cy="28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r>
              <a:rPr lang="en-GB" altLang="nl-NL"/>
              <a:t>European Reanalysis and Observations for Monitoring</a:t>
            </a:r>
          </a:p>
        </p:txBody>
      </p:sp>
      <p:sp>
        <p:nvSpPr>
          <p:cNvPr id="13" name="shpBeeldmerk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7350" y="6362700"/>
            <a:ext cx="712788" cy="3635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91999B63-2973-40BD-9EC3-786F32CCB272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  <p:sp>
        <p:nvSpPr>
          <p:cNvPr id="6152" name="shpKleurvlakOnder"/>
          <p:cNvSpPr>
            <a:spLocks noChangeArrowheads="1"/>
          </p:cNvSpPr>
          <p:nvPr userDrawn="1"/>
        </p:nvSpPr>
        <p:spPr bwMode="auto">
          <a:xfrm>
            <a:off x="-1588" y="1557338"/>
            <a:ext cx="9144001" cy="71437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</a:endParaRPr>
          </a:p>
        </p:txBody>
      </p:sp>
      <p:pic>
        <p:nvPicPr>
          <p:cNvPr id="6153" name="Picture 9" descr="header_hom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188913"/>
            <a:ext cx="2160588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europe_flag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6381750"/>
            <a:ext cx="574675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152400" indent="-1508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5"/>
        </a:buBlip>
        <a:defRPr>
          <a:solidFill>
            <a:srgbClr val="000000"/>
          </a:solidFill>
          <a:latin typeface="+mn-lt"/>
        </a:defRPr>
      </a:lvl2pPr>
      <a:lvl3pPr marL="406400" indent="-252413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6"/>
        </a:buBlip>
        <a:defRPr>
          <a:solidFill>
            <a:srgbClr val="000000"/>
          </a:solidFill>
          <a:latin typeface="+mn-lt"/>
        </a:defRPr>
      </a:lvl3pPr>
      <a:lvl4pPr marL="6334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7"/>
        </a:buBlip>
        <a:defRPr>
          <a:solidFill>
            <a:srgbClr val="000000"/>
          </a:solidFill>
          <a:latin typeface="+mn-lt"/>
        </a:defRPr>
      </a:lvl4pPr>
      <a:lvl5pPr marL="8112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1268413" indent="-176213" algn="l" rtl="0" fontAlgn="base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1725613" indent="-176213" algn="l" rtl="0" fontAlgn="base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2182813" indent="-176213" algn="l" rtl="0" fontAlgn="base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2640013" indent="-176213" algn="l" rtl="0" fontAlgn="base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hpKleurvlakOnder"/>
          <p:cNvSpPr>
            <a:spLocks noChangeArrowheads="1"/>
          </p:cNvSpPr>
          <p:nvPr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  <a:cs typeface=""/>
            </a:endParaRPr>
          </a:p>
        </p:txBody>
      </p:sp>
      <p:sp>
        <p:nvSpPr>
          <p:cNvPr id="2051" name="shpTekst"/>
          <p:cNvSpPr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solidFill>
            <a:srgbClr val="9ACC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endParaRPr lang="nl-NL" altLang="nl-NL" sz="1800" smtClean="0">
              <a:solidFill>
                <a:srgbClr val="FFFFFF"/>
              </a:solidFill>
              <a:cs typeface=""/>
            </a:endParaRPr>
          </a:p>
        </p:txBody>
      </p:sp>
      <p:pic>
        <p:nvPicPr>
          <p:cNvPr id="2052" name="shpDatum" descr="RO__vervolgpagina~LPPT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6585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shpVoettekst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49238"/>
            <a:ext cx="81692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te bewerken</a:t>
            </a:r>
          </a:p>
        </p:txBody>
      </p:sp>
      <p:sp>
        <p:nvSpPr>
          <p:cNvPr id="2054" name="shpPagina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6713" y="1196975"/>
            <a:ext cx="8169275" cy="495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</p:txBody>
      </p:sp>
      <p:sp>
        <p:nvSpPr>
          <p:cNvPr id="12" name="shpKleurvlakBoven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979988" y="6383338"/>
            <a:ext cx="4164012" cy="2841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Verdana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779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00079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152400" indent="-1508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Blip>
          <a:blip r:embed="rId14"/>
        </a:buBlip>
        <a:defRPr>
          <a:solidFill>
            <a:srgbClr val="0000CC"/>
          </a:solidFill>
          <a:latin typeface="+mn-lt"/>
          <a:ea typeface="+mn-ea"/>
        </a:defRPr>
      </a:lvl2pPr>
      <a:lvl3pPr marL="406400" indent="-2524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Blip>
          <a:blip r:embed="rId15"/>
        </a:buBlip>
        <a:defRPr>
          <a:solidFill>
            <a:srgbClr val="C00000"/>
          </a:solidFill>
          <a:latin typeface="+mn-lt"/>
          <a:ea typeface="+mn-ea"/>
        </a:defRPr>
      </a:lvl3pPr>
      <a:lvl4pPr marL="633413" indent="-2254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Blip>
          <a:blip r:embed="rId16"/>
        </a:buBlip>
        <a:defRPr>
          <a:solidFill>
            <a:srgbClr val="000000"/>
          </a:solidFill>
          <a:latin typeface="+mn-lt"/>
          <a:ea typeface="+mn-ea"/>
        </a:defRPr>
      </a:lvl4pPr>
      <a:lvl5pPr marL="811213" indent="-1762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>
          <a:solidFill>
            <a:schemeClr val="tx1"/>
          </a:solidFill>
          <a:latin typeface="+mn-lt"/>
          <a:ea typeface="+mn-ea"/>
        </a:defRPr>
      </a:lvl5pPr>
      <a:lvl6pPr marL="12684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17256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21828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2640013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9259AF2F-52C6-9B46-B8B2-0579234AE62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"/>
            </a:endParaRPr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3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to gebouwen bew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46815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shpKleurvlak"/>
          <p:cNvSpPr>
            <a:spLocks noChangeArrowheads="1"/>
          </p:cNvSpPr>
          <p:nvPr/>
        </p:nvSpPr>
        <p:spPr bwMode="auto">
          <a:xfrm>
            <a:off x="4572000" y="0"/>
            <a:ext cx="4572000" cy="6858000"/>
          </a:xfrm>
          <a:prstGeom prst="rect">
            <a:avLst/>
          </a:prstGeom>
          <a:solidFill>
            <a:srgbClr val="9ACCD4"/>
          </a:solidFill>
          <a:ln>
            <a:noFill/>
          </a:ln>
          <a:extLst/>
        </p:spPr>
        <p:txBody>
          <a:bodyPr anchor="ctr"/>
          <a:lstStyle>
            <a:lvl1pPr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nl-NL" sz="1800">
              <a:cs typeface=""/>
            </a:endParaRPr>
          </a:p>
        </p:txBody>
      </p:sp>
      <p:sp>
        <p:nvSpPr>
          <p:cNvPr id="6148" name="shpDatum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9188" y="6380163"/>
            <a:ext cx="3714750" cy="3635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latin typeface="Verdana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shpTitel"/>
          <p:cNvSpPr>
            <a:spLocks noGrp="1" noChangeArrowheads="1"/>
          </p:cNvSpPr>
          <p:nvPr>
            <p:ph type="title"/>
          </p:nvPr>
        </p:nvSpPr>
        <p:spPr bwMode="auto">
          <a:xfrm>
            <a:off x="4922838" y="2474913"/>
            <a:ext cx="3598862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te bewerken</a:t>
            </a:r>
          </a:p>
        </p:txBody>
      </p:sp>
      <p:sp>
        <p:nvSpPr>
          <p:cNvPr id="1030" name="shpTekst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08550" y="3511550"/>
            <a:ext cx="3598863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</p:txBody>
      </p:sp>
      <p:pic>
        <p:nvPicPr>
          <p:cNvPr id="1031" name="Picture 10" descr="RO_IM_KNMI_Logo_Pow#10E68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-6350"/>
            <a:ext cx="9144000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6110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+mj-lt"/>
          <a:ea typeface="+mj-ea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charset="0"/>
          <a:ea typeface="ＭＳ Ｐゴシック" charset="0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charset="0"/>
          <a:ea typeface="ＭＳ Ｐゴシック" charset="0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charset="0"/>
          <a:ea typeface="ＭＳ Ｐゴシック" charset="0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charset="0"/>
          <a:ea typeface="ＭＳ Ｐゴシック" charset="0"/>
          <a:cs typeface="ＭＳ Ｐゴシック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charset="0"/>
          <a:ea typeface="ＭＳ Ｐゴシック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charset="0"/>
          <a:ea typeface="ＭＳ Ｐゴシック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charset="0"/>
          <a:ea typeface="ＭＳ Ｐゴシック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0000"/>
          </a:solidFill>
          <a:latin typeface="Verdana" charset="0"/>
          <a:ea typeface="ＭＳ Ｐゴシック" charset="0"/>
        </a:defRPr>
      </a:lvl9pPr>
    </p:titleStyle>
    <p:bodyStyle>
      <a:lvl1pPr marL="342900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000000"/>
          </a:solidFill>
          <a:latin typeface="+mn-lt"/>
          <a:ea typeface="+mn-ea"/>
          <a:cs typeface="ＭＳ Ｐゴシック"/>
        </a:defRPr>
      </a:lvl1pPr>
      <a:lvl2pPr marL="1588" indent="4556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00"/>
          </a:solidFill>
          <a:latin typeface="+mn-lt"/>
          <a:ea typeface="+mn-ea"/>
          <a:cs typeface="ＭＳ Ｐゴシック"/>
        </a:defRPr>
      </a:lvl2pPr>
      <a:lvl3pPr marL="1588" indent="9128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000000"/>
          </a:solidFill>
          <a:latin typeface="+mn-lt"/>
          <a:ea typeface="+mn-ea"/>
          <a:cs typeface="ＭＳ Ｐゴシック"/>
        </a:defRPr>
      </a:lvl3pPr>
      <a:lvl4pPr marL="1588" indent="1370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0000"/>
          </a:solidFill>
          <a:latin typeface="+mn-lt"/>
          <a:ea typeface="+mn-ea"/>
          <a:cs typeface="ＭＳ Ｐゴシック"/>
        </a:defRPr>
      </a:lvl4pPr>
      <a:lvl5pPr marL="1588" indent="1827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  <a:cs typeface="ＭＳ Ｐゴシック"/>
        </a:defRPr>
      </a:lvl5pPr>
      <a:lvl6pPr marL="4587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</a:defRPr>
      </a:lvl6pPr>
      <a:lvl7pPr marL="9159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</a:defRPr>
      </a:lvl7pPr>
      <a:lvl8pPr marL="13731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</a:defRPr>
      </a:lvl8pPr>
      <a:lvl9pPr marL="1830388" algn="l" rtl="0" eaLnBrk="0" fontAlgn="base" hangingPunct="0">
        <a:spcBef>
          <a:spcPct val="20000"/>
        </a:spcBef>
        <a:spcAft>
          <a:spcPct val="0"/>
        </a:spcAft>
        <a:buFont typeface="Arial" charset="0"/>
        <a:defRPr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133.xml"/><Relationship Id="rId3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13.png"/><Relationship Id="rId5" Type="http://schemas.openxmlformats.org/officeDocument/2006/relationships/image" Target="../media/image14.jpeg"/><Relationship Id="rId6" Type="http://schemas.openxmlformats.org/officeDocument/2006/relationships/image" Target="../media/image15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8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16.png"/><Relationship Id="rId5" Type="http://schemas.openxmlformats.org/officeDocument/2006/relationships/hyperlink" Target="http://www.wmo.int/cst" TargetMode="External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7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17.png"/><Relationship Id="rId1" Type="http://schemas.openxmlformats.org/officeDocument/2006/relationships/tags" Target="../tags/tag4.xml"/><Relationship Id="rId2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" Type="http://schemas.openxmlformats.org/officeDocument/2006/relationships/tags" Target="../tags/tag5.xml"/><Relationship Id="rId2" Type="http://schemas.openxmlformats.org/officeDocument/2006/relationships/slideLayout" Target="../slideLayouts/slideLayout7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hyperlink" Target="https://iridl.ldeo.columbia.edu/maproom" TargetMode="External"/><Relationship Id="rId5" Type="http://schemas.openxmlformats.org/officeDocument/2006/relationships/image" Target="../media/image24.png"/><Relationship Id="rId1" Type="http://schemas.openxmlformats.org/officeDocument/2006/relationships/tags" Target="../tags/tag6.xml"/><Relationship Id="rId2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25.png"/><Relationship Id="rId5" Type="http://schemas.openxmlformats.org/officeDocument/2006/relationships/hyperlink" Target="https://climexp.knmi.nl/" TargetMode="External"/><Relationship Id="rId1" Type="http://schemas.openxmlformats.org/officeDocument/2006/relationships/tags" Target="../tags/tag7.xml"/><Relationship Id="rId2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mo2016_powerpoint_standard_v2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2002370"/>
            <a:ext cx="8229600" cy="24347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800" b="1" dirty="0" smtClean="0">
                <a:solidFill>
                  <a:srgbClr val="000090"/>
                </a:solidFill>
              </a:rPr>
              <a:t>Identifying reference datasets for climate</a:t>
            </a:r>
          </a:p>
          <a:p>
            <a:pPr fontAlgn="auto">
              <a:spcAft>
                <a:spcPts val="0"/>
              </a:spcAft>
            </a:pPr>
            <a:endParaRPr lang="en-GB" sz="4000" dirty="0" smtClean="0">
              <a:solidFill>
                <a:prstClr val="black"/>
              </a:solidFill>
            </a:endParaRPr>
          </a:p>
          <a:p>
            <a:pPr fontAlgn="auto">
              <a:spcAft>
                <a:spcPts val="0"/>
              </a:spcAft>
            </a:pPr>
            <a:r>
              <a:rPr lang="en-GB" sz="4000" dirty="0" smtClean="0">
                <a:solidFill>
                  <a:prstClr val="black"/>
                </a:solidFill>
              </a:rPr>
              <a:t>Implementation Coordination Team - CSIS </a:t>
            </a:r>
            <a:endParaRPr lang="en-US" sz="5800" b="1" dirty="0" smtClean="0">
              <a:solidFill>
                <a:srgbClr val="000090"/>
              </a:solidFill>
            </a:endParaRPr>
          </a:p>
          <a:p>
            <a:pPr fontAlgn="auto">
              <a:spcAft>
                <a:spcPts val="0"/>
              </a:spcAft>
            </a:pPr>
            <a:endParaRPr lang="en-US" sz="4800" dirty="0">
              <a:solidFill>
                <a:srgbClr val="000090"/>
              </a:solidFill>
            </a:endParaRPr>
          </a:p>
          <a:p>
            <a:pPr fontAlgn="auto">
              <a:spcAft>
                <a:spcPts val="0"/>
              </a:spcAft>
            </a:pPr>
            <a:r>
              <a:rPr lang="en-US" sz="3200" dirty="0">
                <a:solidFill>
                  <a:srgbClr val="000090"/>
                </a:solidFill>
              </a:rPr>
              <a:t>Roger </a:t>
            </a:r>
            <a:r>
              <a:rPr lang="en-US" sz="3200" dirty="0" err="1">
                <a:solidFill>
                  <a:srgbClr val="000090"/>
                </a:solidFill>
              </a:rPr>
              <a:t>Pulwarty</a:t>
            </a:r>
            <a:r>
              <a:rPr lang="en-US" sz="3200" dirty="0">
                <a:solidFill>
                  <a:srgbClr val="000090"/>
                </a:solidFill>
              </a:rPr>
              <a:t> (lead)</a:t>
            </a:r>
          </a:p>
          <a:p>
            <a:pPr fontAlgn="auto">
              <a:spcAft>
                <a:spcPts val="0"/>
              </a:spcAft>
            </a:pPr>
            <a:r>
              <a:rPr lang="en-US" sz="3200" dirty="0" smtClean="0">
                <a:solidFill>
                  <a:srgbClr val="000090"/>
                </a:solidFill>
              </a:rPr>
              <a:t>Albert Klein Tank (co-lead)</a:t>
            </a:r>
          </a:p>
          <a:p>
            <a:pPr fontAlgn="auto">
              <a:spcAft>
                <a:spcPts val="0"/>
              </a:spcAft>
            </a:pPr>
            <a:r>
              <a:rPr lang="en-US" sz="3200" dirty="0" smtClean="0">
                <a:solidFill>
                  <a:srgbClr val="000090"/>
                </a:solidFill>
              </a:rPr>
              <a:t>Team members, including</a:t>
            </a:r>
          </a:p>
          <a:p>
            <a:pPr fontAlgn="auto">
              <a:spcAft>
                <a:spcPts val="0"/>
              </a:spcAft>
            </a:pPr>
            <a:r>
              <a:rPr lang="en-US" sz="3200" dirty="0" smtClean="0">
                <a:solidFill>
                  <a:srgbClr val="000090"/>
                </a:solidFill>
              </a:rPr>
              <a:t>Marina </a:t>
            </a:r>
            <a:r>
              <a:rPr lang="en-US" sz="3200" dirty="0" err="1" smtClean="0">
                <a:solidFill>
                  <a:srgbClr val="000090"/>
                </a:solidFill>
              </a:rPr>
              <a:t>Tiemofeyeva</a:t>
            </a:r>
            <a:r>
              <a:rPr lang="en-US" sz="3200" dirty="0" smtClean="0">
                <a:solidFill>
                  <a:srgbClr val="000090"/>
                </a:solidFill>
              </a:rPr>
              <a:t> (CST)</a:t>
            </a:r>
            <a:endParaRPr lang="en-US" sz="3200" dirty="0">
              <a:solidFill>
                <a:srgbClr val="00009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9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7938"/>
            <a:ext cx="903732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Why a CSIS Climate Services Toolkit?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87629" y="1222600"/>
            <a:ext cx="5002531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457200" eaLnBrk="1" fontAlgn="auto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In support </a:t>
            </a: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of Climate Services Information System (CSIS) </a:t>
            </a:r>
            <a:r>
              <a:rPr lang="en-US" sz="2000" dirty="0" smtClean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implementation, the operational component of the Global Framework for Climate Services (GFCS) </a:t>
            </a:r>
          </a:p>
          <a:p>
            <a:pPr marL="285750" indent="-285750" defTabSz="457200" eaLnBrk="1" fontAlgn="auto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For climate services development at national, regional, and global levels</a:t>
            </a:r>
          </a:p>
          <a:p>
            <a:pPr marL="285750" indent="-285750" defTabSz="457200" eaLnBrk="1" fontAlgn="auto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Recommended by technical experts from </a:t>
            </a: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WMO </a:t>
            </a:r>
            <a:r>
              <a:rPr lang="en-US" sz="2000" dirty="0" smtClean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Commission for Climatology</a:t>
            </a:r>
          </a:p>
          <a:p>
            <a:pPr marL="285750" indent="-285750" defTabSz="457200" eaLnBrk="1" fontAlgn="auto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Available in public domain at no cost to users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761710" y="1784350"/>
            <a:ext cx="5486400" cy="3289300"/>
            <a:chOff x="1273175" y="1784350"/>
            <a:chExt cx="6597650" cy="3289300"/>
          </a:xfrm>
          <a:scene3d>
            <a:camera prst="perspectiveContrastingLeftFacing"/>
            <a:lightRig rig="threePt" dir="t"/>
          </a:scene3d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3175" y="1784350"/>
              <a:ext cx="6597650" cy="32893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8" name="Picture 2" descr="Image result for Maxx dilley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2470865"/>
              <a:ext cx="3733800" cy="1877946"/>
            </a:xfrm>
            <a:prstGeom prst="rect">
              <a:avLst/>
            </a:prstGeom>
            <a:noFill/>
            <a:ln w="38100" cmpd="thinThick">
              <a:solidFill>
                <a:schemeClr val="tx1"/>
              </a:solidFill>
              <a:prstDash val="solid"/>
              <a:bevel/>
            </a:ln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9523" y="2440385"/>
            <a:ext cx="4023360" cy="1972851"/>
          </a:xfrm>
          <a:prstGeom prst="rect">
            <a:avLst/>
          </a:prstGeom>
          <a:noFill/>
          <a:ln>
            <a:noFill/>
          </a:ln>
          <a:effectLst/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132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457200" y="-4762"/>
            <a:ext cx="5122912" cy="1143000"/>
          </a:xfrm>
        </p:spPr>
        <p:txBody>
          <a:bodyPr>
            <a:normAutofit/>
          </a:bodyPr>
          <a:lstStyle/>
          <a:p>
            <a:r>
              <a:rPr lang="en-US" altLang="en-US" sz="3600" b="1" dirty="0" smtClean="0">
                <a:latin typeface="Arial" pitchFamily="34" charset="0"/>
              </a:rPr>
              <a:t>CST Web Portal: </a:t>
            </a:r>
          </a:p>
        </p:txBody>
      </p:sp>
      <p:sp>
        <p:nvSpPr>
          <p:cNvPr id="45060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5867400" y="6478588"/>
            <a:ext cx="1152525" cy="3127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3E48921D-F468-4436-AEAA-C34FE5B905A1}" type="slidenum">
              <a:rPr lang="en-US" altLang="en-US" sz="1200" smtClean="0">
                <a:solidFill>
                  <a:prstClr val="black"/>
                </a:solidFill>
              </a:rPr>
              <a:pPr/>
              <a:t>3</a:t>
            </a:fld>
            <a:endParaRPr lang="en-US" altLang="en-US" sz="1200" smtClean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5248"/>
            <a:ext cx="9144000" cy="54340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48064" y="332656"/>
            <a:ext cx="2680927" cy="430887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  <a:latin typeface="Calibri"/>
                <a:cs typeface=""/>
                <a:hlinkClick r:id="rId5"/>
              </a:rPr>
              <a:t>www.wmo.int/cst</a:t>
            </a:r>
            <a:endParaRPr lang="en-US" sz="2800" b="1" dirty="0">
              <a:solidFill>
                <a:srgbClr val="1F497D">
                  <a:lumMod val="75000"/>
                </a:srgbClr>
              </a:solidFill>
              <a:latin typeface="Calibri"/>
              <a:cs typeface="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45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5867400" y="6478588"/>
            <a:ext cx="1152525" cy="3127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3E48921D-F468-4436-AEAA-C34FE5B905A1}" type="slidenum">
              <a:rPr lang="en-US" altLang="en-US" sz="1200" smtClean="0">
                <a:solidFill>
                  <a:prstClr val="black"/>
                </a:solidFill>
              </a:rPr>
              <a:pPr/>
              <a:t>4</a:t>
            </a:fld>
            <a:endParaRPr lang="en-US" altLang="en-US" sz="1200" smtClean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8" t="12259" r="35833" b="17209"/>
          <a:stretch/>
        </p:blipFill>
        <p:spPr>
          <a:xfrm>
            <a:off x="899592" y="359789"/>
            <a:ext cx="4104456" cy="57700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508104" y="1340768"/>
            <a:ext cx="28083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Inventory of </a:t>
            </a:r>
            <a:r>
              <a:rPr lang="en-GB" sz="2000" dirty="0"/>
              <a:t>GFCS relevant data and products currently available from WMO global and regional centres and other major climate </a:t>
            </a:r>
            <a:r>
              <a:rPr lang="en-GB" sz="2000" dirty="0" smtClean="0"/>
              <a:t>institutions</a:t>
            </a:r>
          </a:p>
          <a:p>
            <a:endParaRPr lang="en-GB" sz="2000" dirty="0"/>
          </a:p>
          <a:p>
            <a:r>
              <a:rPr lang="en-GB" sz="2000" dirty="0" smtClean="0"/>
              <a:t>(by </a:t>
            </a:r>
            <a:r>
              <a:rPr lang="en-GB" sz="2000" dirty="0" err="1" smtClean="0"/>
              <a:t>Rupa</a:t>
            </a:r>
            <a:r>
              <a:rPr lang="en-GB" sz="2000" dirty="0" smtClean="0"/>
              <a:t> </a:t>
            </a:r>
            <a:r>
              <a:rPr lang="en-GB" sz="2000" dirty="0"/>
              <a:t>Kumar </a:t>
            </a:r>
            <a:r>
              <a:rPr lang="en-GB" sz="2000" dirty="0" err="1" smtClean="0"/>
              <a:t>Kolli</a:t>
            </a:r>
            <a:r>
              <a:rPr lang="en-GB" sz="2000" dirty="0"/>
              <a:t> </a:t>
            </a:r>
            <a:r>
              <a:rPr lang="en-GB" sz="2000" dirty="0" smtClean="0"/>
              <a:t>and Sarah </a:t>
            </a:r>
            <a:r>
              <a:rPr lang="en-GB" sz="2000" dirty="0" err="1" smtClean="0"/>
              <a:t>Diouf</a:t>
            </a:r>
            <a:r>
              <a:rPr lang="en-GB" sz="2000" dirty="0" smtClean="0"/>
              <a:t>, WMO)</a:t>
            </a:r>
            <a:endParaRPr lang="en-GB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17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9296" y="5815111"/>
            <a:ext cx="2997200" cy="876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2348" y="5815111"/>
            <a:ext cx="2374900" cy="876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11586" r="5113" b="65887"/>
          <a:stretch/>
        </p:blipFill>
        <p:spPr>
          <a:xfrm>
            <a:off x="395536" y="188640"/>
            <a:ext cx="8424936" cy="12241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10261" r="5900" b="61912"/>
          <a:stretch/>
        </p:blipFill>
        <p:spPr>
          <a:xfrm>
            <a:off x="395536" y="2420888"/>
            <a:ext cx="8424936" cy="15121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8935" r="14563" b="63238"/>
          <a:stretch/>
        </p:blipFill>
        <p:spPr>
          <a:xfrm>
            <a:off x="395536" y="4005064"/>
            <a:ext cx="8424936" cy="15121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2" t="46039" r="15350" b="40710"/>
          <a:stretch/>
        </p:blipFill>
        <p:spPr>
          <a:xfrm>
            <a:off x="395535" y="1268760"/>
            <a:ext cx="8424937" cy="9466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894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35496" y="-4762"/>
            <a:ext cx="2952328" cy="1143000"/>
          </a:xfrm>
        </p:spPr>
        <p:txBody>
          <a:bodyPr>
            <a:normAutofit/>
          </a:bodyPr>
          <a:lstStyle/>
          <a:p>
            <a:r>
              <a:rPr lang="en-US" altLang="en-US" sz="3600" dirty="0" smtClean="0">
                <a:latin typeface="Arial" pitchFamily="34" charset="0"/>
              </a:rPr>
              <a:t>IRI </a:t>
            </a:r>
            <a:r>
              <a:rPr lang="en-US" altLang="en-US" sz="3600" dirty="0" err="1" smtClean="0">
                <a:latin typeface="Arial" pitchFamily="34" charset="0"/>
              </a:rPr>
              <a:t>Maproom</a:t>
            </a:r>
            <a:endParaRPr lang="en-US" altLang="en-US" sz="3600" b="1" dirty="0" smtClean="0">
              <a:latin typeface="Arial" pitchFamily="34" charset="0"/>
            </a:endParaRPr>
          </a:p>
        </p:txBody>
      </p:sp>
      <p:sp>
        <p:nvSpPr>
          <p:cNvPr id="45060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5867400" y="6478588"/>
            <a:ext cx="1152525" cy="3127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3E48921D-F468-4436-AEAA-C34FE5B905A1}" type="slidenum">
              <a:rPr lang="en-US" altLang="en-US" sz="1200" smtClean="0">
                <a:solidFill>
                  <a:prstClr val="black"/>
                </a:solidFill>
              </a:rPr>
              <a:pPr/>
              <a:t>6</a:t>
            </a:fld>
            <a:endParaRPr lang="en-US" altLang="en-US" sz="1200" smtClean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5924" y="405825"/>
            <a:ext cx="6450612" cy="430887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  <a:latin typeface="Calibri"/>
                <a:cs typeface=""/>
                <a:hlinkClick r:id="rId4"/>
              </a:rPr>
              <a:t>https</a:t>
            </a:r>
            <a:r>
              <a:rPr lang="en-US" sz="2800" b="1" dirty="0">
                <a:solidFill>
                  <a:srgbClr val="1F497D">
                    <a:lumMod val="75000"/>
                  </a:srgbClr>
                </a:solidFill>
                <a:latin typeface="Calibri"/>
                <a:cs typeface=""/>
                <a:hlinkClick r:id="rId4"/>
              </a:rPr>
              <a:t>://</a:t>
            </a:r>
            <a:r>
              <a:rPr lang="en-US" sz="2800" b="1" dirty="0" err="1">
                <a:solidFill>
                  <a:srgbClr val="1F497D">
                    <a:lumMod val="75000"/>
                  </a:srgbClr>
                </a:solidFill>
                <a:latin typeface="Calibri"/>
                <a:cs typeface=""/>
                <a:hlinkClick r:id="rId4"/>
              </a:rPr>
              <a:t>iridl.ldeo.columbia.edu</a:t>
            </a:r>
            <a:r>
              <a:rPr lang="en-US" sz="2800" b="1" dirty="0">
                <a:solidFill>
                  <a:srgbClr val="1F497D">
                    <a:lumMod val="75000"/>
                  </a:srgbClr>
                </a:solidFill>
                <a:latin typeface="Calibri"/>
                <a:cs typeface=""/>
                <a:hlinkClick r:id="rId4"/>
              </a:rPr>
              <a:t>/</a:t>
            </a:r>
            <a:r>
              <a:rPr lang="en-US" sz="2800" b="1" dirty="0" err="1">
                <a:solidFill>
                  <a:srgbClr val="1F497D">
                    <a:lumMod val="75000"/>
                  </a:srgbClr>
                </a:solidFill>
                <a:latin typeface="Calibri"/>
                <a:cs typeface=""/>
                <a:hlinkClick r:id="rId4"/>
              </a:rPr>
              <a:t>maproom</a:t>
            </a:r>
            <a:endParaRPr lang="en-US" sz="2800" b="1" dirty="0">
              <a:solidFill>
                <a:srgbClr val="1F497D">
                  <a:lumMod val="75000"/>
                </a:srgbClr>
              </a:solidFill>
              <a:latin typeface="Calibri"/>
              <a:cs typeface="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1200"/>
            <a:ext cx="9144000" cy="54340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325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35496" y="-4762"/>
            <a:ext cx="5410200" cy="1143000"/>
          </a:xfrm>
        </p:spPr>
        <p:txBody>
          <a:bodyPr>
            <a:normAutofit/>
          </a:bodyPr>
          <a:lstStyle/>
          <a:p>
            <a:r>
              <a:rPr lang="en-US" altLang="en-US" sz="3600" dirty="0" smtClean="0">
                <a:latin typeface="Arial" pitchFamily="34" charset="0"/>
              </a:rPr>
              <a:t>KNMI Climate Explorer</a:t>
            </a:r>
            <a:endParaRPr lang="en-US" altLang="en-US" sz="3600" b="1" dirty="0" smtClean="0">
              <a:latin typeface="Arial" pitchFamily="34" charset="0"/>
            </a:endParaRPr>
          </a:p>
        </p:txBody>
      </p:sp>
      <p:sp>
        <p:nvSpPr>
          <p:cNvPr id="45060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5867400" y="6478588"/>
            <a:ext cx="1152525" cy="3127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3E48921D-F468-4436-AEAA-C34FE5B905A1}" type="slidenum">
              <a:rPr lang="en-US" altLang="en-US" sz="1200" smtClean="0">
                <a:solidFill>
                  <a:prstClr val="black"/>
                </a:solidFill>
              </a:rPr>
              <a:pPr/>
              <a:t>7</a:t>
            </a:fld>
            <a:endParaRPr lang="en-US" altLang="en-US" sz="1200" smtClean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4340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64088" y="405825"/>
            <a:ext cx="3662734" cy="430887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1F497D">
                    <a:lumMod val="75000"/>
                  </a:srgbClr>
                </a:solidFill>
                <a:latin typeface="Calibri"/>
                <a:cs typeface=""/>
                <a:hlinkClick r:id="rId5"/>
              </a:rPr>
              <a:t>https://</a:t>
            </a:r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  <a:latin typeface="Calibri"/>
                <a:cs typeface=""/>
                <a:hlinkClick r:id="rId5"/>
              </a:rPr>
              <a:t>climexp.knmi.nl</a:t>
            </a:r>
            <a:endParaRPr lang="en-US" sz="2800" b="1" dirty="0">
              <a:solidFill>
                <a:srgbClr val="1F497D">
                  <a:lumMod val="75000"/>
                </a:srgbClr>
              </a:solidFill>
              <a:latin typeface="Calibri"/>
              <a:cs typeface="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258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59"/>
  <p:tag name="ARTICULATE_NAV_LEVEL" val="1"/>
  <p:tag name="ARTICULATE_SLIDE_PRESENTER_GUID" val="c52abf9d-908c-4e41-84f7-05da5af7305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USED_LAYOUT" val="6"/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elpagina met afbeelding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Titelpagina met afbeelding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Titelpagina met afbeelding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elpagina met afbeelding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elpagina met afbeelding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6_Standaardontwerp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Standaardontwer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Standaardontwerp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Standaardontwerp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erdana" charset="0"/>
            <a:ea typeface="ＭＳ Ｐゴシック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erdana" charset="0"/>
            <a:ea typeface="ＭＳ Ｐゴシック" charset="0"/>
            <a:cs typeface="Arial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Standaardontwerp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Standaardontwer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_WMO_WHITE_Powerpoint_en_f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andaardontwerp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Standaardontwer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tandaardontwerp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1_Standaardontwer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1_Standaardontwerp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ardontwerp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ardontwerp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Standaardontwerp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2_Standaardontwer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2_Standaardontwerp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andaardontwerp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andaardontwerp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Standaardontwerp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3_Standaardontwer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3_Standaardontwerp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Standaardontwerp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Standaardontwerp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Standaardontwerp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4_Standaardontwer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l-NL" sz="2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4_Standaardontwerp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ardontwerp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ardontwerp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Standaardontwerp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Standaardontwerp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erdana" charset="0"/>
            <a:ea typeface="ＭＳ Ｐゴシック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erdana" charset="0"/>
            <a:ea typeface="ＭＳ Ｐゴシック" charset="0"/>
            <a:cs typeface="Arial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smtClean="0">
            <a:solidFill>
              <a:srgbClr val="002060"/>
            </a:solidFill>
          </a:defRPr>
        </a:defPPr>
      </a:lstStyle>
    </a:tx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WMO_WHITE_Powerpoint_en_f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1_Titelpagina met afbeelding">
  <a:themeElements>
    <a:clrScheme name="">
      <a:dk1>
        <a:srgbClr val="000000"/>
      </a:dk1>
      <a:lt1>
        <a:srgbClr val="FFFFFF"/>
      </a:lt1>
      <a:dk2>
        <a:srgbClr val="9ACCD4"/>
      </a:dk2>
      <a:lt2>
        <a:srgbClr val="EEECE1"/>
      </a:lt2>
      <a:accent1>
        <a:srgbClr val="9ACCD4"/>
      </a:accent1>
      <a:accent2>
        <a:srgbClr val="6ED9AD"/>
      </a:accent2>
      <a:accent3>
        <a:srgbClr val="FFFFFF"/>
      </a:accent3>
      <a:accent4>
        <a:srgbClr val="000000"/>
      </a:accent4>
      <a:accent5>
        <a:srgbClr val="CAE2E6"/>
      </a:accent5>
      <a:accent6>
        <a:srgbClr val="63C49C"/>
      </a:accent6>
      <a:hlink>
        <a:srgbClr val="4E9625"/>
      </a:hlink>
      <a:folHlink>
        <a:srgbClr val="60652A"/>
      </a:folHlink>
    </a:clrScheme>
    <a:fontScheme name="Titelpagina met afbeelding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erdana" charset="0"/>
            <a:ea typeface="ＭＳ Ｐゴシック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Verdana" charset="0"/>
            <a:ea typeface="ＭＳ Ｐゴシック" charset="0"/>
            <a:cs typeface="Arial" charset="0"/>
          </a:defRPr>
        </a:defPPr>
      </a:lstStyle>
    </a:lnDef>
  </a:objectDefaults>
  <a:extraClrSchemeLst>
    <a:extraClrScheme>
      <a:clrScheme name="Titelpagina met afbeelding 1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24C2B0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20B09F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elpagina met afbeelding 2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elpagina met afbeelding 3">
        <a:dk1>
          <a:srgbClr val="000000"/>
        </a:dk1>
        <a:lt1>
          <a:srgbClr val="FFFFFF"/>
        </a:lt1>
        <a:dk2>
          <a:srgbClr val="529D26"/>
        </a:dk2>
        <a:lt2>
          <a:srgbClr val="EEECE1"/>
        </a:lt2>
        <a:accent1>
          <a:srgbClr val="529D26"/>
        </a:accent1>
        <a:accent2>
          <a:srgbClr val="58AE8B"/>
        </a:accent2>
        <a:accent3>
          <a:srgbClr val="FFFFFF"/>
        </a:accent3>
        <a:accent4>
          <a:srgbClr val="000000"/>
        </a:accent4>
        <a:accent5>
          <a:srgbClr val="B3CCAC"/>
        </a:accent5>
        <a:accent6>
          <a:srgbClr val="4F9D7D"/>
        </a:accent6>
        <a:hlink>
          <a:srgbClr val="2494C5"/>
        </a:hlink>
        <a:folHlink>
          <a:srgbClr val="9ACC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KNMI Sjabloon Standaard</Template>
  <TotalTime>7263</TotalTime>
  <Words>182</Words>
  <Application>Microsoft Macintosh PowerPoint</Application>
  <PresentationFormat>On-screen Show (4:3)</PresentationFormat>
  <Paragraphs>35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7</vt:i4>
      </vt:variant>
    </vt:vector>
  </HeadingPairs>
  <TitlesOfParts>
    <vt:vector size="25" baseType="lpstr">
      <vt:lpstr>Calibri</vt:lpstr>
      <vt:lpstr>ＭＳ Ｐゴシック</vt:lpstr>
      <vt:lpstr>Verdana</vt:lpstr>
      <vt:lpstr>Wingdings</vt:lpstr>
      <vt:lpstr>Arial</vt:lpstr>
      <vt:lpstr>Titelpagina met afbeelding</vt:lpstr>
      <vt:lpstr>Standaardontwerp</vt:lpstr>
      <vt:lpstr>1_Standaardontwerp</vt:lpstr>
      <vt:lpstr>2_Standaardontwerp</vt:lpstr>
      <vt:lpstr>3_Standaardontwerp</vt:lpstr>
      <vt:lpstr>4_Standaardontwerp</vt:lpstr>
      <vt:lpstr>5_Standaardontwerp</vt:lpstr>
      <vt:lpstr>WMO_WHITE_Powerpoint_en_fr</vt:lpstr>
      <vt:lpstr>1_Titelpagina met afbeelding</vt:lpstr>
      <vt:lpstr>6_Standaardontwerp</vt:lpstr>
      <vt:lpstr>7_Standaardontwerp</vt:lpstr>
      <vt:lpstr>8_Standaardontwerp</vt:lpstr>
      <vt:lpstr>1_WMO_WHITE_Powerpoint_en_fr</vt:lpstr>
      <vt:lpstr>PowerPoint Presentation</vt:lpstr>
      <vt:lpstr>Why a CSIS Climate Services Toolkit?</vt:lpstr>
      <vt:lpstr>CST Web Portal: </vt:lpstr>
      <vt:lpstr>PowerPoint Presentation</vt:lpstr>
      <vt:lpstr>PowerPoint Presentation</vt:lpstr>
      <vt:lpstr>IRI Maproom</vt:lpstr>
      <vt:lpstr>KNMI Climate Explorer</vt:lpstr>
    </vt:vector>
  </TitlesOfParts>
  <LinksUpToDate>false</LinksUpToDate>
  <SharedDoc>false</SharedDoc>
  <HyperlinksChanged>false</HyperlinksChanged>
  <AppVersion>15.0038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door: Albert Klein Tank</dc:title>
  <dc:creator>Klein Tank, Albert (KNMI)</dc:creator>
  <cp:lastModifiedBy>Albert Klein Tank</cp:lastModifiedBy>
  <cp:revision>941</cp:revision>
  <dcterms:created xsi:type="dcterms:W3CDTF">2009-07-23T06:13:54Z</dcterms:created>
  <dcterms:modified xsi:type="dcterms:W3CDTF">2017-10-03T05:18:32Z</dcterms:modified>
</cp:coreProperties>
</file>