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4"/>
  </p:notesMasterIdLst>
  <p:sldIdLst>
    <p:sldId id="256" r:id="rId2"/>
    <p:sldId id="271" r:id="rId3"/>
    <p:sldId id="261" r:id="rId4"/>
    <p:sldId id="265" r:id="rId5"/>
    <p:sldId id="272" r:id="rId6"/>
    <p:sldId id="273" r:id="rId7"/>
    <p:sldId id="276" r:id="rId8"/>
    <p:sldId id="277" r:id="rId9"/>
    <p:sldId id="278" r:id="rId10"/>
    <p:sldId id="268" r:id="rId11"/>
    <p:sldId id="269" r:id="rId12"/>
    <p:sldId id="258" r:id="rId13"/>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441" autoAdjust="0"/>
    <p:restoredTop sz="94660"/>
  </p:normalViewPr>
  <p:slideViewPr>
    <p:cSldViewPr snapToGrid="0" snapToObjects="1">
      <p:cViewPr>
        <p:scale>
          <a:sx n="119" d="100"/>
          <a:sy n="119" d="100"/>
        </p:scale>
        <p:origin x="108" y="-7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69A64BE-CACF-4CEE-A925-28596A754FAC}" type="datetimeFigureOut">
              <a:rPr lang="en-GB" smtClean="0"/>
              <a:t>05/10/2017</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7116527-64FD-4ADC-8819-9BFA1E8A93FB}" type="slidenum">
              <a:rPr lang="en-GB" smtClean="0"/>
              <a:t>‹#›</a:t>
            </a:fld>
            <a:endParaRPr lang="en-GB"/>
          </a:p>
        </p:txBody>
      </p:sp>
    </p:spTree>
    <p:extLst>
      <p:ext uri="{BB962C8B-B14F-4D97-AF65-F5344CB8AC3E}">
        <p14:creationId xmlns:p14="http://schemas.microsoft.com/office/powerpoint/2010/main" val="233035238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dirty="0" smtClean="0"/>
              <a:t>Here is the IPET-CDMP</a:t>
            </a:r>
            <a:r>
              <a:rPr lang="en-AU" baseline="0" dirty="0" smtClean="0"/>
              <a:t> team, and I'd like to acknowledge their efforts in advancing the HQ-GDMFC. Pictured are: Christina Lief, </a:t>
            </a:r>
            <a:r>
              <a:rPr lang="en-AU" baseline="0" dirty="0" err="1" smtClean="0"/>
              <a:t>Mithat</a:t>
            </a:r>
            <a:r>
              <a:rPr lang="en-AU" baseline="0" dirty="0" smtClean="0"/>
              <a:t> </a:t>
            </a:r>
            <a:r>
              <a:rPr lang="en-AU" baseline="0" dirty="0" err="1" smtClean="0"/>
              <a:t>Ekici</a:t>
            </a:r>
            <a:r>
              <a:rPr lang="en-AU" baseline="0" dirty="0" smtClean="0"/>
              <a:t>, </a:t>
            </a:r>
            <a:r>
              <a:rPr lang="en-AU" baseline="0" dirty="0" err="1" smtClean="0"/>
              <a:t>Meriem</a:t>
            </a:r>
            <a:r>
              <a:rPr lang="en-AU" baseline="0" dirty="0" smtClean="0"/>
              <a:t> </a:t>
            </a:r>
            <a:r>
              <a:rPr lang="en-AU" baseline="0" dirty="0" err="1" smtClean="0"/>
              <a:t>Alaouri</a:t>
            </a:r>
            <a:r>
              <a:rPr lang="en-AU" baseline="0" dirty="0" smtClean="0"/>
              <a:t>, Lydia Gates, Will Wright, Michel </a:t>
            </a:r>
            <a:r>
              <a:rPr lang="en-AU" baseline="0" dirty="0" err="1" smtClean="0"/>
              <a:t>Rixon</a:t>
            </a:r>
            <a:r>
              <a:rPr lang="en-AU" baseline="0" dirty="0" smtClean="0"/>
              <a:t>, Omar Baddour, Matteo </a:t>
            </a:r>
            <a:r>
              <a:rPr lang="en-AU" baseline="0" dirty="0" err="1" smtClean="0"/>
              <a:t>Dell'Acqua</a:t>
            </a:r>
            <a:r>
              <a:rPr lang="en-AU" baseline="0" dirty="0" smtClean="0"/>
              <a:t>, </a:t>
            </a:r>
            <a:r>
              <a:rPr lang="en-AU" baseline="0" dirty="0" err="1" smtClean="0"/>
              <a:t>Guofu</a:t>
            </a:r>
            <a:r>
              <a:rPr lang="en-AU" baseline="0" dirty="0" smtClean="0"/>
              <a:t> Wang, Ren </a:t>
            </a:r>
            <a:r>
              <a:rPr lang="en-AU" baseline="0" dirty="0" err="1" smtClean="0"/>
              <a:t>Yuyu</a:t>
            </a:r>
            <a:endParaRPr lang="en-AU" dirty="0"/>
          </a:p>
        </p:txBody>
      </p:sp>
      <p:sp>
        <p:nvSpPr>
          <p:cNvPr id="4" name="Slide Number Placeholder 3"/>
          <p:cNvSpPr>
            <a:spLocks noGrp="1"/>
          </p:cNvSpPr>
          <p:nvPr>
            <p:ph type="sldNum" sz="quarter" idx="10"/>
          </p:nvPr>
        </p:nvSpPr>
        <p:spPr/>
        <p:txBody>
          <a:bodyPr/>
          <a:lstStyle/>
          <a:p>
            <a:fld id="{A7116527-64FD-4ADC-8819-9BFA1E8A93FB}" type="slidenum">
              <a:rPr lang="en-GB" smtClean="0"/>
              <a:t>2</a:t>
            </a:fld>
            <a:endParaRPr lang="en-GB"/>
          </a:p>
        </p:txBody>
      </p:sp>
    </p:spTree>
    <p:extLst>
      <p:ext uri="{BB962C8B-B14F-4D97-AF65-F5344CB8AC3E}">
        <p14:creationId xmlns:p14="http://schemas.microsoft.com/office/powerpoint/2010/main" val="183098199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dirty="0" smtClean="0"/>
              <a:t>DP 2: The Team is cross-program because while noting the special</a:t>
            </a:r>
            <a:r>
              <a:rPr lang="en-AU" baseline="0" dirty="0" smtClean="0"/>
              <a:t> needs of climate, it was recognised that standards, regulations and recommended practices for more general data management need to be developed need to be developed in a consistent way. </a:t>
            </a:r>
            <a:endParaRPr lang="en-AU" dirty="0"/>
          </a:p>
        </p:txBody>
      </p:sp>
      <p:sp>
        <p:nvSpPr>
          <p:cNvPr id="4" name="Slide Number Placeholder 3"/>
          <p:cNvSpPr>
            <a:spLocks noGrp="1"/>
          </p:cNvSpPr>
          <p:nvPr>
            <p:ph type="sldNum" sz="quarter" idx="10"/>
          </p:nvPr>
        </p:nvSpPr>
        <p:spPr/>
        <p:txBody>
          <a:bodyPr/>
          <a:lstStyle/>
          <a:p>
            <a:fld id="{A7116527-64FD-4ADC-8819-9BFA1E8A93FB}" type="slidenum">
              <a:rPr lang="en-GB" smtClean="0"/>
              <a:t>3</a:t>
            </a:fld>
            <a:endParaRPr lang="en-GB"/>
          </a:p>
        </p:txBody>
      </p:sp>
    </p:spTree>
    <p:extLst>
      <p:ext uri="{BB962C8B-B14F-4D97-AF65-F5344CB8AC3E}">
        <p14:creationId xmlns:p14="http://schemas.microsoft.com/office/powerpoint/2010/main" val="165348380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dirty="0" smtClean="0"/>
              <a:t>DP 1: In fact, this is one of the reasons we're all here, to start working out the details.</a:t>
            </a:r>
            <a:r>
              <a:rPr lang="en-AU" baseline="0" dirty="0" smtClean="0"/>
              <a:t> </a:t>
            </a:r>
            <a:endParaRPr lang="en-AU" dirty="0"/>
          </a:p>
        </p:txBody>
      </p:sp>
      <p:sp>
        <p:nvSpPr>
          <p:cNvPr id="4" name="Slide Number Placeholder 3"/>
          <p:cNvSpPr>
            <a:spLocks noGrp="1"/>
          </p:cNvSpPr>
          <p:nvPr>
            <p:ph type="sldNum" sz="quarter" idx="10"/>
          </p:nvPr>
        </p:nvSpPr>
        <p:spPr/>
        <p:txBody>
          <a:bodyPr/>
          <a:lstStyle/>
          <a:p>
            <a:fld id="{A7116527-64FD-4ADC-8819-9BFA1E8A93FB}" type="slidenum">
              <a:rPr lang="en-GB" smtClean="0"/>
              <a:t>10</a:t>
            </a:fld>
            <a:endParaRPr lang="en-GB"/>
          </a:p>
        </p:txBody>
      </p:sp>
    </p:spTree>
    <p:extLst>
      <p:ext uri="{BB962C8B-B14F-4D97-AF65-F5344CB8AC3E}">
        <p14:creationId xmlns:p14="http://schemas.microsoft.com/office/powerpoint/2010/main" val="36054961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5" name="Picture 4" descr="wmo2016_powerpoint_standard_v2-1.jpg"/>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6" name="Slide Number Placeholder 5"/>
          <p:cNvSpPr>
            <a:spLocks noGrp="1"/>
          </p:cNvSpPr>
          <p:nvPr>
            <p:ph type="sldNum" sz="quarter" idx="12"/>
          </p:nvPr>
        </p:nvSpPr>
        <p:spPr/>
        <p:txBody>
          <a:bodyPr/>
          <a:lstStyle/>
          <a:p>
            <a:fld id="{9259AF2F-52C6-9B46-B8B2-0579234AE62E}" type="slidenum">
              <a:rPr lang="en-US" smtClean="0"/>
              <a:t>‹#›</a:t>
            </a:fld>
            <a:endParaRPr lang="en-US"/>
          </a:p>
        </p:txBody>
      </p:sp>
    </p:spTree>
    <p:extLst>
      <p:ext uri="{BB962C8B-B14F-4D97-AF65-F5344CB8AC3E}">
        <p14:creationId xmlns:p14="http://schemas.microsoft.com/office/powerpoint/2010/main" val="3906460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Slide Number Placeholder 5"/>
          <p:cNvSpPr>
            <a:spLocks noGrp="1"/>
          </p:cNvSpPr>
          <p:nvPr>
            <p:ph type="sldNum" sz="quarter" idx="12"/>
          </p:nvPr>
        </p:nvSpPr>
        <p:spPr/>
        <p:txBody>
          <a:bodyPr/>
          <a:lstStyle/>
          <a:p>
            <a:fld id="{9259AF2F-52C6-9B46-B8B2-0579234AE62E}" type="slidenum">
              <a:rPr lang="en-US" smtClean="0"/>
              <a:t>‹#›</a:t>
            </a:fld>
            <a:endParaRPr lang="en-US"/>
          </a:p>
        </p:txBody>
      </p:sp>
      <p:pic>
        <p:nvPicPr>
          <p:cNvPr id="7" name="Picture 6" descr="wmo2016_powerpoint_standard_v2-2.jpg"/>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5151694"/>
            <a:ext cx="1988820" cy="1714500"/>
          </a:xfrm>
          <a:prstGeom prst="rect">
            <a:avLst/>
          </a:prstGeom>
        </p:spPr>
      </p:pic>
    </p:spTree>
    <p:extLst>
      <p:ext uri="{BB962C8B-B14F-4D97-AF65-F5344CB8AC3E}">
        <p14:creationId xmlns:p14="http://schemas.microsoft.com/office/powerpoint/2010/main" val="5009313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6" name="Slide Number Placeholder 5"/>
          <p:cNvSpPr>
            <a:spLocks noGrp="1"/>
          </p:cNvSpPr>
          <p:nvPr>
            <p:ph type="sldNum" sz="quarter" idx="12"/>
          </p:nvPr>
        </p:nvSpPr>
        <p:spPr/>
        <p:txBody>
          <a:bodyPr/>
          <a:lstStyle/>
          <a:p>
            <a:fld id="{9259AF2F-52C6-9B46-B8B2-0579234AE62E}" type="slidenum">
              <a:rPr lang="en-US" smtClean="0"/>
              <a:t>‹#›</a:t>
            </a:fld>
            <a:endParaRPr lang="en-US"/>
          </a:p>
        </p:txBody>
      </p:sp>
    </p:spTree>
    <p:extLst>
      <p:ext uri="{BB962C8B-B14F-4D97-AF65-F5344CB8AC3E}">
        <p14:creationId xmlns:p14="http://schemas.microsoft.com/office/powerpoint/2010/main" val="283390181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Slide Number Placeholder 6"/>
          <p:cNvSpPr>
            <a:spLocks noGrp="1"/>
          </p:cNvSpPr>
          <p:nvPr>
            <p:ph type="sldNum" sz="quarter" idx="12"/>
          </p:nvPr>
        </p:nvSpPr>
        <p:spPr/>
        <p:txBody>
          <a:bodyPr/>
          <a:lstStyle/>
          <a:p>
            <a:fld id="{9259AF2F-52C6-9B46-B8B2-0579234AE62E}" type="slidenum">
              <a:rPr lang="en-US" smtClean="0"/>
              <a:t>‹#›</a:t>
            </a:fld>
            <a:endParaRPr lang="en-US"/>
          </a:p>
        </p:txBody>
      </p:sp>
    </p:spTree>
    <p:extLst>
      <p:ext uri="{BB962C8B-B14F-4D97-AF65-F5344CB8AC3E}">
        <p14:creationId xmlns:p14="http://schemas.microsoft.com/office/powerpoint/2010/main" val="18766335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9" name="Slide Number Placeholder 8"/>
          <p:cNvSpPr>
            <a:spLocks noGrp="1"/>
          </p:cNvSpPr>
          <p:nvPr>
            <p:ph type="sldNum" sz="quarter" idx="12"/>
          </p:nvPr>
        </p:nvSpPr>
        <p:spPr/>
        <p:txBody>
          <a:bodyPr/>
          <a:lstStyle/>
          <a:p>
            <a:fld id="{9259AF2F-52C6-9B46-B8B2-0579234AE62E}" type="slidenum">
              <a:rPr lang="en-US" smtClean="0"/>
              <a:t>‹#›</a:t>
            </a:fld>
            <a:endParaRPr lang="en-US"/>
          </a:p>
        </p:txBody>
      </p:sp>
    </p:spTree>
    <p:extLst>
      <p:ext uri="{BB962C8B-B14F-4D97-AF65-F5344CB8AC3E}">
        <p14:creationId xmlns:p14="http://schemas.microsoft.com/office/powerpoint/2010/main" val="203645486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5" name="Slide Number Placeholder 4"/>
          <p:cNvSpPr>
            <a:spLocks noGrp="1"/>
          </p:cNvSpPr>
          <p:nvPr>
            <p:ph type="sldNum" sz="quarter" idx="12"/>
          </p:nvPr>
        </p:nvSpPr>
        <p:spPr/>
        <p:txBody>
          <a:bodyPr/>
          <a:lstStyle/>
          <a:p>
            <a:fld id="{9259AF2F-52C6-9B46-B8B2-0579234AE62E}" type="slidenum">
              <a:rPr lang="en-US" smtClean="0"/>
              <a:t>‹#›</a:t>
            </a:fld>
            <a:endParaRPr lang="en-US"/>
          </a:p>
        </p:txBody>
      </p:sp>
    </p:spTree>
    <p:extLst>
      <p:ext uri="{BB962C8B-B14F-4D97-AF65-F5344CB8AC3E}">
        <p14:creationId xmlns:p14="http://schemas.microsoft.com/office/powerpoint/2010/main" val="72372710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9259AF2F-52C6-9B46-B8B2-0579234AE62E}" type="slidenum">
              <a:rPr lang="en-US" smtClean="0"/>
              <a:t>‹#›</a:t>
            </a:fld>
            <a:endParaRPr lang="en-US"/>
          </a:p>
        </p:txBody>
      </p:sp>
    </p:spTree>
    <p:extLst>
      <p:ext uri="{BB962C8B-B14F-4D97-AF65-F5344CB8AC3E}">
        <p14:creationId xmlns:p14="http://schemas.microsoft.com/office/powerpoint/2010/main" val="41831295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7" name="Slide Number Placeholder 6"/>
          <p:cNvSpPr>
            <a:spLocks noGrp="1"/>
          </p:cNvSpPr>
          <p:nvPr>
            <p:ph type="sldNum" sz="quarter" idx="12"/>
          </p:nvPr>
        </p:nvSpPr>
        <p:spPr/>
        <p:txBody>
          <a:bodyPr/>
          <a:lstStyle/>
          <a:p>
            <a:fld id="{9259AF2F-52C6-9B46-B8B2-0579234AE62E}" type="slidenum">
              <a:rPr lang="en-US" smtClean="0"/>
              <a:t>‹#›</a:t>
            </a:fld>
            <a:endParaRPr lang="en-US"/>
          </a:p>
        </p:txBody>
      </p:sp>
    </p:spTree>
    <p:extLst>
      <p:ext uri="{BB962C8B-B14F-4D97-AF65-F5344CB8AC3E}">
        <p14:creationId xmlns:p14="http://schemas.microsoft.com/office/powerpoint/2010/main" val="130550960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7" name="Slide Number Placeholder 6"/>
          <p:cNvSpPr>
            <a:spLocks noGrp="1"/>
          </p:cNvSpPr>
          <p:nvPr>
            <p:ph type="sldNum" sz="quarter" idx="12"/>
          </p:nvPr>
        </p:nvSpPr>
        <p:spPr/>
        <p:txBody>
          <a:bodyPr/>
          <a:lstStyle/>
          <a:p>
            <a:fld id="{9259AF2F-52C6-9B46-B8B2-0579234AE62E}" type="slidenum">
              <a:rPr lang="en-US" smtClean="0"/>
              <a:t>‹#›</a:t>
            </a:fld>
            <a:endParaRPr lang="en-US" dirty="0"/>
          </a:p>
        </p:txBody>
      </p:sp>
    </p:spTree>
    <p:extLst>
      <p:ext uri="{BB962C8B-B14F-4D97-AF65-F5344CB8AC3E}">
        <p14:creationId xmlns:p14="http://schemas.microsoft.com/office/powerpoint/2010/main" val="28348434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jpg"/><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7" name="Picture 6" descr="wmo2016_powerpoint_standard_v2-2.jpg"/>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0" y="5151694"/>
            <a:ext cx="1988820" cy="1714500"/>
          </a:xfrm>
          <a:prstGeom prst="rect">
            <a:avLst/>
          </a:prstGeom>
        </p:spPr>
      </p:pic>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59AF2F-52C6-9B46-B8B2-0579234AE62E}" type="slidenum">
              <a:rPr lang="en-US" smtClean="0"/>
              <a:t>‹#›</a:t>
            </a:fld>
            <a:endParaRPr lang="en-US"/>
          </a:p>
        </p:txBody>
      </p:sp>
    </p:spTree>
    <p:extLst>
      <p:ext uri="{BB962C8B-B14F-4D97-AF65-F5344CB8AC3E}">
        <p14:creationId xmlns:p14="http://schemas.microsoft.com/office/powerpoint/2010/main" val="305361717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Lst>
  <p:hf hdr="0"/>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txBox="1">
            <a:spLocks/>
          </p:cNvSpPr>
          <p:nvPr/>
        </p:nvSpPr>
        <p:spPr>
          <a:xfrm>
            <a:off x="457200" y="2002370"/>
            <a:ext cx="8229600" cy="2192641"/>
          </a:xfrm>
          <a:prstGeom prst="rect">
            <a:avLst/>
          </a:prstGeom>
        </p:spPr>
        <p:txBody>
          <a:bodyPr vert="horz" lIns="91440" tIns="45720" rIns="91440" bIns="45720" rtlCol="0" anchor="ctr">
            <a:normAutofit lnSpcReduction="10000"/>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en-US" sz="4800" i="1" dirty="0" smtClean="0">
                <a:solidFill>
                  <a:srgbClr val="000090"/>
                </a:solidFill>
              </a:rPr>
              <a:t>Take -</a:t>
            </a:r>
            <a:r>
              <a:rPr lang="en-US" sz="4800" i="1" dirty="0" err="1" smtClean="0">
                <a:solidFill>
                  <a:srgbClr val="000090"/>
                </a:solidFill>
              </a:rPr>
              <a:t>aways</a:t>
            </a:r>
            <a:r>
              <a:rPr lang="en-US" sz="4800" i="1" dirty="0" smtClean="0">
                <a:solidFill>
                  <a:srgbClr val="000090"/>
                </a:solidFill>
              </a:rPr>
              <a:t> for IPET-CDMP</a:t>
            </a:r>
          </a:p>
          <a:p>
            <a:r>
              <a:rPr lang="en-US" sz="4500" i="1" dirty="0" smtClean="0">
                <a:solidFill>
                  <a:srgbClr val="000090"/>
                </a:solidFill>
              </a:rPr>
              <a:t>William J Wright , Chair of IPET-CDMP</a:t>
            </a:r>
            <a:endParaRPr lang="en-US" sz="3000" dirty="0">
              <a:solidFill>
                <a:srgbClr val="000090"/>
              </a:solidFill>
            </a:endParaRPr>
          </a:p>
        </p:txBody>
      </p:sp>
      <p:sp>
        <p:nvSpPr>
          <p:cNvPr id="2" name="Slide Number Placeholder 1"/>
          <p:cNvSpPr>
            <a:spLocks noGrp="1"/>
          </p:cNvSpPr>
          <p:nvPr>
            <p:ph type="sldNum" sz="quarter" idx="12"/>
          </p:nvPr>
        </p:nvSpPr>
        <p:spPr/>
        <p:txBody>
          <a:bodyPr/>
          <a:lstStyle/>
          <a:p>
            <a:fld id="{9259AF2F-52C6-9B46-B8B2-0579234AE62E}" type="slidenum">
              <a:rPr lang="en-US" smtClean="0"/>
              <a:t>1</a:t>
            </a:fld>
            <a:endParaRPr lang="en-US"/>
          </a:p>
        </p:txBody>
      </p:sp>
    </p:spTree>
    <p:extLst>
      <p:ext uri="{BB962C8B-B14F-4D97-AF65-F5344CB8AC3E}">
        <p14:creationId xmlns:p14="http://schemas.microsoft.com/office/powerpoint/2010/main" val="238926067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The IPET-CDMP team </a:t>
            </a:r>
            <a:endParaRPr lang="en-AU" dirty="0"/>
          </a:p>
        </p:txBody>
      </p:sp>
      <p:pic>
        <p:nvPicPr>
          <p:cNvPr id="5" name="Content Placeholder 4"/>
          <p:cNvPicPr>
            <a:picLocks noGrp="1"/>
          </p:cNvPicPr>
          <p:nvPr>
            <p:ph idx="1"/>
          </p:nvPr>
        </p:nvPicPr>
        <p:blipFill>
          <a:blip r:embed="rId3">
            <a:extLst>
              <a:ext uri="{28A0092B-C50C-407E-A947-70E740481C1C}">
                <a14:useLocalDpi xmlns:a14="http://schemas.microsoft.com/office/drawing/2010/main" val="0"/>
              </a:ext>
            </a:extLst>
          </a:blip>
          <a:stretch>
            <a:fillRect/>
          </a:stretch>
        </p:blipFill>
        <p:spPr>
          <a:xfrm>
            <a:off x="-3072063" y="1925053"/>
            <a:ext cx="15836952" cy="5699222"/>
          </a:xfrm>
        </p:spPr>
      </p:pic>
      <p:sp>
        <p:nvSpPr>
          <p:cNvPr id="4" name="Slide Number Placeholder 3"/>
          <p:cNvSpPr>
            <a:spLocks noGrp="1"/>
          </p:cNvSpPr>
          <p:nvPr>
            <p:ph type="sldNum" sz="quarter" idx="12"/>
          </p:nvPr>
        </p:nvSpPr>
        <p:spPr/>
        <p:txBody>
          <a:bodyPr/>
          <a:lstStyle/>
          <a:p>
            <a:fld id="{9259AF2F-52C6-9B46-B8B2-0579234AE62E}" type="slidenum">
              <a:rPr lang="en-US" smtClean="0"/>
              <a:t>2</a:t>
            </a:fld>
            <a:endParaRPr lang="en-US"/>
          </a:p>
        </p:txBody>
      </p:sp>
    </p:spTree>
    <p:extLst>
      <p:ext uri="{BB962C8B-B14F-4D97-AF65-F5344CB8AC3E}">
        <p14:creationId xmlns:p14="http://schemas.microsoft.com/office/powerpoint/2010/main" val="179362751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457200" y="274638"/>
            <a:ext cx="8229600" cy="1325562"/>
          </a:xfrm>
        </p:spPr>
        <p:txBody>
          <a:bodyPr>
            <a:normAutofit fontScale="90000"/>
          </a:bodyPr>
          <a:lstStyle/>
          <a:p>
            <a:r>
              <a:rPr lang="en-AU" dirty="0" smtClean="0"/>
              <a:t>The IPET-CDMP</a:t>
            </a:r>
            <a:br>
              <a:rPr lang="en-AU" dirty="0" smtClean="0"/>
            </a:br>
            <a:r>
              <a:rPr lang="en-AU" sz="3100" dirty="0" smtClean="0"/>
              <a:t>(Inter-Program Expert Team- Climate Data Modernisation Program) </a:t>
            </a:r>
            <a:endParaRPr lang="en-AU" sz="3100" dirty="0"/>
          </a:p>
        </p:txBody>
      </p:sp>
      <p:sp>
        <p:nvSpPr>
          <p:cNvPr id="4" name="Content Placeholder 3"/>
          <p:cNvSpPr>
            <a:spLocks noGrp="1"/>
          </p:cNvSpPr>
          <p:nvPr>
            <p:ph idx="1"/>
          </p:nvPr>
        </p:nvSpPr>
        <p:spPr>
          <a:xfrm>
            <a:off x="457200" y="1917031"/>
            <a:ext cx="8229600" cy="4209131"/>
          </a:xfrm>
        </p:spPr>
        <p:txBody>
          <a:bodyPr>
            <a:normAutofit/>
          </a:bodyPr>
          <a:lstStyle/>
          <a:p>
            <a:r>
              <a:rPr lang="en-AU" sz="2400" dirty="0" smtClean="0">
                <a:solidFill>
                  <a:srgbClr val="0070C0"/>
                </a:solidFill>
              </a:rPr>
              <a:t>Set up by WMO in 2015 to facilitate sound data management guidance and processes in support of the GFCS</a:t>
            </a:r>
          </a:p>
          <a:p>
            <a:r>
              <a:rPr lang="en-AU" sz="2400" dirty="0" smtClean="0"/>
              <a:t>Climate data-focussed, but integrated with cross-domain initiatives within WMO</a:t>
            </a:r>
          </a:p>
          <a:p>
            <a:r>
              <a:rPr lang="en-AU" sz="2400" dirty="0">
                <a:solidFill>
                  <a:srgbClr val="0070C0"/>
                </a:solidFill>
              </a:rPr>
              <a:t>Co-chairs: </a:t>
            </a:r>
            <a:r>
              <a:rPr lang="en-AU" sz="2400" dirty="0" smtClean="0">
                <a:solidFill>
                  <a:srgbClr val="0070C0"/>
                </a:solidFill>
              </a:rPr>
              <a:t>W</a:t>
            </a:r>
            <a:r>
              <a:rPr lang="en-AU" sz="2400" dirty="0">
                <a:solidFill>
                  <a:srgbClr val="0070C0"/>
                </a:solidFill>
              </a:rPr>
              <a:t>. </a:t>
            </a:r>
            <a:r>
              <a:rPr lang="en-AU" sz="2400" dirty="0" smtClean="0">
                <a:solidFill>
                  <a:srgbClr val="0070C0"/>
                </a:solidFill>
              </a:rPr>
              <a:t>Wright (</a:t>
            </a:r>
            <a:r>
              <a:rPr lang="en-AU" sz="2400" dirty="0" err="1" smtClean="0">
                <a:solidFill>
                  <a:srgbClr val="0070C0"/>
                </a:solidFill>
              </a:rPr>
              <a:t>Aus</a:t>
            </a:r>
            <a:r>
              <a:rPr lang="en-AU" sz="2400" dirty="0" smtClean="0">
                <a:solidFill>
                  <a:srgbClr val="0070C0"/>
                </a:solidFill>
              </a:rPr>
              <a:t>); </a:t>
            </a:r>
            <a:r>
              <a:rPr lang="en-AU" sz="2400" dirty="0">
                <a:solidFill>
                  <a:srgbClr val="0070C0"/>
                </a:solidFill>
              </a:rPr>
              <a:t>Matteo </a:t>
            </a:r>
            <a:r>
              <a:rPr lang="en-AU" sz="2400" dirty="0" err="1">
                <a:solidFill>
                  <a:srgbClr val="0070C0"/>
                </a:solidFill>
              </a:rPr>
              <a:t>dell'Acqua</a:t>
            </a:r>
            <a:r>
              <a:rPr lang="en-AU" sz="2400" dirty="0">
                <a:solidFill>
                  <a:srgbClr val="0070C0"/>
                </a:solidFill>
              </a:rPr>
              <a:t> (</a:t>
            </a:r>
            <a:r>
              <a:rPr lang="en-AU" sz="2400" dirty="0" err="1">
                <a:solidFill>
                  <a:srgbClr val="0070C0"/>
                </a:solidFill>
              </a:rPr>
              <a:t>Meteofrance</a:t>
            </a:r>
            <a:r>
              <a:rPr lang="en-AU" sz="2400" dirty="0">
                <a:solidFill>
                  <a:srgbClr val="0070C0"/>
                </a:solidFill>
              </a:rPr>
              <a:t>)</a:t>
            </a:r>
          </a:p>
          <a:p>
            <a:r>
              <a:rPr lang="en-AU" sz="2400" dirty="0" smtClean="0"/>
              <a:t>Chief outcome: a </a:t>
            </a:r>
            <a:r>
              <a:rPr lang="en-AU" sz="2400" dirty="0" smtClean="0">
                <a:solidFill>
                  <a:srgbClr val="FF0000"/>
                </a:solidFill>
              </a:rPr>
              <a:t>High Quality Global Data Management Framework for Climate (HQ-GDMFC)</a:t>
            </a:r>
            <a:r>
              <a:rPr lang="en-AU" sz="2400" dirty="0" smtClean="0"/>
              <a:t>, including a Manual on Climate data Management</a:t>
            </a:r>
          </a:p>
          <a:p>
            <a:endParaRPr lang="en-AU" sz="2400" dirty="0" smtClean="0"/>
          </a:p>
          <a:p>
            <a:endParaRPr lang="en-AU" sz="2800" dirty="0"/>
          </a:p>
        </p:txBody>
      </p:sp>
      <p:sp>
        <p:nvSpPr>
          <p:cNvPr id="2" name="Slide Number Placeholder 1"/>
          <p:cNvSpPr>
            <a:spLocks noGrp="1"/>
          </p:cNvSpPr>
          <p:nvPr>
            <p:ph type="sldNum" sz="quarter" idx="12"/>
          </p:nvPr>
        </p:nvSpPr>
        <p:spPr/>
        <p:txBody>
          <a:bodyPr/>
          <a:lstStyle/>
          <a:p>
            <a:fld id="{9259AF2F-52C6-9B46-B8B2-0579234AE62E}" type="slidenum">
              <a:rPr lang="en-US" smtClean="0"/>
              <a:t>3</a:t>
            </a:fld>
            <a:endParaRPr lang="en-US"/>
          </a:p>
        </p:txBody>
      </p:sp>
    </p:spTree>
    <p:extLst>
      <p:ext uri="{BB962C8B-B14F-4D97-AF65-F5344CB8AC3E}">
        <p14:creationId xmlns:p14="http://schemas.microsoft.com/office/powerpoint/2010/main" val="225268356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MANUAL OUTLINE </a:t>
            </a:r>
            <a:endParaRPr lang="en-AU" dirty="0"/>
          </a:p>
        </p:txBody>
      </p:sp>
      <p:sp>
        <p:nvSpPr>
          <p:cNvPr id="3" name="Content Placeholder 2"/>
          <p:cNvSpPr>
            <a:spLocks noGrp="1"/>
          </p:cNvSpPr>
          <p:nvPr>
            <p:ph idx="1"/>
          </p:nvPr>
        </p:nvSpPr>
        <p:spPr/>
        <p:txBody>
          <a:bodyPr>
            <a:normAutofit fontScale="92500"/>
          </a:bodyPr>
          <a:lstStyle/>
          <a:p>
            <a:pPr marL="0" indent="0">
              <a:buNone/>
            </a:pPr>
            <a:r>
              <a:rPr lang="en-AU" sz="2400" i="1" dirty="0" smtClean="0">
                <a:solidFill>
                  <a:srgbClr val="FF0000"/>
                </a:solidFill>
              </a:rPr>
              <a:t>The Manual aims to provide guidance, as well as technical regulations, to optimise and harmonise the way data are managed</a:t>
            </a:r>
            <a:r>
              <a:rPr lang="en-AU" sz="2400" i="1" dirty="0" smtClean="0"/>
              <a:t>.</a:t>
            </a:r>
          </a:p>
          <a:p>
            <a:pPr marL="514350" indent="-514350">
              <a:buAutoNum type="arabicPeriod"/>
            </a:pPr>
            <a:r>
              <a:rPr lang="en-AU" sz="2400" dirty="0" smtClean="0"/>
              <a:t>Scope of Manual</a:t>
            </a:r>
          </a:p>
          <a:p>
            <a:pPr marL="514350" indent="-514350">
              <a:buAutoNum type="arabicPeriod"/>
            </a:pPr>
            <a:r>
              <a:rPr lang="en-AU" sz="2400" dirty="0" smtClean="0"/>
              <a:t>Guiding principles &amp; general requirements </a:t>
            </a:r>
          </a:p>
          <a:p>
            <a:pPr marL="514350" indent="-514350">
              <a:buAutoNum type="arabicPeriod"/>
            </a:pPr>
            <a:r>
              <a:rPr lang="en-AU" sz="2400" dirty="0" smtClean="0"/>
              <a:t>Definitions and concepts for climate data</a:t>
            </a:r>
          </a:p>
          <a:p>
            <a:pPr marL="514350" indent="-514350">
              <a:buAutoNum type="arabicPeriod"/>
            </a:pPr>
            <a:r>
              <a:rPr lang="en-AU" sz="2400" dirty="0" smtClean="0"/>
              <a:t>Sources of data</a:t>
            </a:r>
          </a:p>
          <a:p>
            <a:pPr marL="514350" indent="-514350">
              <a:buAutoNum type="arabicPeriod"/>
            </a:pPr>
            <a:r>
              <a:rPr lang="en-AU" sz="2400" dirty="0" smtClean="0"/>
              <a:t>Guidance on data management for climate</a:t>
            </a:r>
          </a:p>
          <a:p>
            <a:pPr marL="514350" indent="-514350">
              <a:buAutoNum type="arabicPeriod"/>
            </a:pPr>
            <a:r>
              <a:rPr lang="en-AU" sz="2400" dirty="0" smtClean="0"/>
              <a:t>Collaborative infrastructure for information management </a:t>
            </a:r>
          </a:p>
          <a:p>
            <a:pPr marL="514350" indent="-514350">
              <a:buAutoNum type="arabicPeriod"/>
            </a:pPr>
            <a:r>
              <a:rPr lang="en-AU" sz="2400" dirty="0" smtClean="0"/>
              <a:t>Information management governance </a:t>
            </a:r>
          </a:p>
          <a:p>
            <a:pPr marL="514350" indent="-514350">
              <a:buAutoNum type="arabicPeriod"/>
            </a:pPr>
            <a:r>
              <a:rPr lang="en-AU" sz="2400" dirty="0" smtClean="0"/>
              <a:t>Capacity-building</a:t>
            </a:r>
          </a:p>
          <a:p>
            <a:pPr marL="514350" indent="-514350">
              <a:buAutoNum type="arabicPeriod"/>
            </a:pPr>
            <a:r>
              <a:rPr lang="en-AU" sz="2400" dirty="0" smtClean="0"/>
              <a:t>Quality management </a:t>
            </a:r>
          </a:p>
          <a:p>
            <a:pPr marL="0" indent="0">
              <a:buNone/>
            </a:pPr>
            <a:endParaRPr lang="en-AU" sz="2400" dirty="0"/>
          </a:p>
        </p:txBody>
      </p:sp>
      <p:sp>
        <p:nvSpPr>
          <p:cNvPr id="4" name="Slide Number Placeholder 3"/>
          <p:cNvSpPr>
            <a:spLocks noGrp="1"/>
          </p:cNvSpPr>
          <p:nvPr>
            <p:ph type="sldNum" sz="quarter" idx="12"/>
          </p:nvPr>
        </p:nvSpPr>
        <p:spPr/>
        <p:txBody>
          <a:bodyPr/>
          <a:lstStyle/>
          <a:p>
            <a:fld id="{9259AF2F-52C6-9B46-B8B2-0579234AE62E}" type="slidenum">
              <a:rPr lang="en-US" smtClean="0"/>
              <a:t>4</a:t>
            </a:fld>
            <a:endParaRPr lang="en-US"/>
          </a:p>
        </p:txBody>
      </p:sp>
    </p:spTree>
    <p:extLst>
      <p:ext uri="{BB962C8B-B14F-4D97-AF65-F5344CB8AC3E}">
        <p14:creationId xmlns:p14="http://schemas.microsoft.com/office/powerpoint/2010/main" val="401737839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Domain-specific practices </a:t>
            </a:r>
            <a:endParaRPr lang="en-AU" dirty="0"/>
          </a:p>
        </p:txBody>
      </p:sp>
      <p:sp>
        <p:nvSpPr>
          <p:cNvPr id="3" name="Content Placeholder 2"/>
          <p:cNvSpPr>
            <a:spLocks noGrp="1"/>
          </p:cNvSpPr>
          <p:nvPr>
            <p:ph idx="1"/>
          </p:nvPr>
        </p:nvSpPr>
        <p:spPr/>
        <p:txBody>
          <a:bodyPr/>
          <a:lstStyle/>
          <a:p>
            <a:r>
              <a:rPr lang="en-AU" sz="2800" dirty="0" smtClean="0"/>
              <a:t>QC/QA</a:t>
            </a:r>
          </a:p>
          <a:p>
            <a:r>
              <a:rPr lang="en-AU" sz="2800" dirty="0" smtClean="0"/>
              <a:t>Interoperability and data sharing</a:t>
            </a:r>
          </a:p>
          <a:p>
            <a:r>
              <a:rPr lang="en-AU" sz="2800" dirty="0" smtClean="0"/>
              <a:t>Maturity indices and their value; recommended best practice</a:t>
            </a:r>
          </a:p>
          <a:p>
            <a:r>
              <a:rPr lang="en-AU" sz="2800" dirty="0" smtClean="0"/>
              <a:t>Meeting user community needs – appropriate datasets</a:t>
            </a:r>
          </a:p>
          <a:p>
            <a:r>
              <a:rPr lang="en-AU" sz="2800" dirty="0" smtClean="0"/>
              <a:t>Utilising the Cloud</a:t>
            </a:r>
          </a:p>
          <a:p>
            <a:r>
              <a:rPr lang="en-AU" sz="2800" dirty="0" smtClean="0"/>
              <a:t>Spatial data </a:t>
            </a:r>
          </a:p>
          <a:p>
            <a:r>
              <a:rPr lang="en-AU" sz="2800" dirty="0" smtClean="0"/>
              <a:t>Partnerships with GFCS priority areas</a:t>
            </a:r>
          </a:p>
          <a:p>
            <a:endParaRPr lang="en-AU" dirty="0" smtClean="0"/>
          </a:p>
          <a:p>
            <a:endParaRPr lang="en-AU" dirty="0"/>
          </a:p>
        </p:txBody>
      </p:sp>
      <p:sp>
        <p:nvSpPr>
          <p:cNvPr id="4" name="Slide Number Placeholder 3"/>
          <p:cNvSpPr>
            <a:spLocks noGrp="1"/>
          </p:cNvSpPr>
          <p:nvPr>
            <p:ph type="sldNum" sz="quarter" idx="12"/>
          </p:nvPr>
        </p:nvSpPr>
        <p:spPr/>
        <p:txBody>
          <a:bodyPr/>
          <a:lstStyle/>
          <a:p>
            <a:fld id="{9259AF2F-52C6-9B46-B8B2-0579234AE62E}" type="slidenum">
              <a:rPr lang="en-US" smtClean="0"/>
              <a:t>5</a:t>
            </a:fld>
            <a:endParaRPr lang="en-US"/>
          </a:p>
        </p:txBody>
      </p:sp>
    </p:spTree>
    <p:extLst>
      <p:ext uri="{BB962C8B-B14F-4D97-AF65-F5344CB8AC3E}">
        <p14:creationId xmlns:p14="http://schemas.microsoft.com/office/powerpoint/2010/main" val="207405763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AU" dirty="0" smtClean="0"/>
              <a:t>Cross-domain practices</a:t>
            </a:r>
            <a:endParaRPr lang="en-AU" dirty="0"/>
          </a:p>
        </p:txBody>
      </p:sp>
      <p:sp>
        <p:nvSpPr>
          <p:cNvPr id="3" name="Content Placeholder 2"/>
          <p:cNvSpPr>
            <a:spLocks noGrp="1"/>
          </p:cNvSpPr>
          <p:nvPr>
            <p:ph idx="1"/>
          </p:nvPr>
        </p:nvSpPr>
        <p:spPr/>
        <p:txBody>
          <a:bodyPr>
            <a:normAutofit fontScale="85000" lnSpcReduction="10000"/>
          </a:bodyPr>
          <a:lstStyle/>
          <a:p>
            <a:r>
              <a:rPr lang="en-AU" sz="2800" dirty="0" smtClean="0"/>
              <a:t>Communication with users</a:t>
            </a:r>
          </a:p>
          <a:p>
            <a:r>
              <a:rPr lang="en-AU" sz="2800" dirty="0" smtClean="0"/>
              <a:t>Metadata standards  </a:t>
            </a:r>
            <a:endParaRPr lang="en-AU" sz="2800" dirty="0"/>
          </a:p>
          <a:p>
            <a:r>
              <a:rPr lang="en-AU" sz="2800" dirty="0" smtClean="0"/>
              <a:t>Standard data management practices(expand)</a:t>
            </a:r>
          </a:p>
          <a:p>
            <a:r>
              <a:rPr lang="en-AU" sz="2800" dirty="0" smtClean="0"/>
              <a:t>Data and information policy</a:t>
            </a:r>
          </a:p>
          <a:p>
            <a:r>
              <a:rPr lang="en-AU" sz="2800" dirty="0" smtClean="0"/>
              <a:t>DOI's </a:t>
            </a:r>
            <a:r>
              <a:rPr lang="en-AU" sz="2800" dirty="0" err="1" smtClean="0"/>
              <a:t>etc</a:t>
            </a:r>
            <a:endParaRPr lang="en-AU" sz="2800" dirty="0" smtClean="0"/>
          </a:p>
          <a:p>
            <a:r>
              <a:rPr lang="en-AU" sz="2800" dirty="0" smtClean="0"/>
              <a:t>Strategy for communicating requirements and recommended best-practice to NMHS &amp; IDC </a:t>
            </a:r>
            <a:r>
              <a:rPr lang="en-AU" sz="2800" dirty="0"/>
              <a:t> </a:t>
            </a:r>
            <a:r>
              <a:rPr lang="en-AU" sz="2800" dirty="0" smtClean="0"/>
              <a:t>Information Management </a:t>
            </a:r>
          </a:p>
          <a:p>
            <a:r>
              <a:rPr lang="en-AU" sz="2800" dirty="0" smtClean="0"/>
              <a:t>Update schedule for guidance </a:t>
            </a:r>
          </a:p>
          <a:p>
            <a:r>
              <a:rPr lang="en-AU" sz="2800" dirty="0" smtClean="0"/>
              <a:t>Broader approach to communicating and implementing standards</a:t>
            </a:r>
          </a:p>
          <a:p>
            <a:r>
              <a:rPr lang="en-AU" sz="2800" dirty="0" smtClean="0"/>
              <a:t>Catalogues </a:t>
            </a:r>
            <a:r>
              <a:rPr lang="en-AU" sz="2800" smtClean="0"/>
              <a:t>and discoverability </a:t>
            </a:r>
            <a:endParaRPr lang="en-AU" sz="2800" dirty="0" smtClean="0"/>
          </a:p>
          <a:p>
            <a:endParaRPr lang="en-AU" sz="2800" dirty="0"/>
          </a:p>
        </p:txBody>
      </p:sp>
      <p:sp>
        <p:nvSpPr>
          <p:cNvPr id="4" name="Slide Number Placeholder 3"/>
          <p:cNvSpPr>
            <a:spLocks noGrp="1"/>
          </p:cNvSpPr>
          <p:nvPr>
            <p:ph type="sldNum" sz="quarter" idx="12"/>
          </p:nvPr>
        </p:nvSpPr>
        <p:spPr/>
        <p:txBody>
          <a:bodyPr/>
          <a:lstStyle/>
          <a:p>
            <a:fld id="{9259AF2F-52C6-9B46-B8B2-0579234AE62E}" type="slidenum">
              <a:rPr lang="en-US" smtClean="0"/>
              <a:t>6</a:t>
            </a:fld>
            <a:endParaRPr lang="en-US"/>
          </a:p>
        </p:txBody>
      </p:sp>
    </p:spTree>
    <p:extLst>
      <p:ext uri="{BB962C8B-B14F-4D97-AF65-F5344CB8AC3E}">
        <p14:creationId xmlns:p14="http://schemas.microsoft.com/office/powerpoint/2010/main" val="131759124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Cross-domain practices (2)</a:t>
            </a:r>
            <a:endParaRPr lang="en-AU" dirty="0"/>
          </a:p>
        </p:txBody>
      </p:sp>
      <p:sp>
        <p:nvSpPr>
          <p:cNvPr id="3" name="Content Placeholder 2"/>
          <p:cNvSpPr>
            <a:spLocks noGrp="1"/>
          </p:cNvSpPr>
          <p:nvPr>
            <p:ph idx="1"/>
          </p:nvPr>
        </p:nvSpPr>
        <p:spPr/>
        <p:txBody>
          <a:bodyPr>
            <a:normAutofit fontScale="70000" lnSpcReduction="20000"/>
          </a:bodyPr>
          <a:lstStyle/>
          <a:p>
            <a:pPr lvl="0"/>
            <a:r>
              <a:rPr lang="en-US" b="1" dirty="0"/>
              <a:t>Inventory and Catalogue of trusted data:</a:t>
            </a:r>
            <a:r>
              <a:rPr lang="en-US" dirty="0"/>
              <a:t> IPET-CDMP (or future equivalent team) should further work with TT-IM on promoting a standard </a:t>
            </a:r>
            <a:r>
              <a:rPr lang="en-US" dirty="0" smtClean="0"/>
              <a:t>best-practice guidance on what constitutes "trusted" datasets and mechanisms for </a:t>
            </a:r>
            <a:r>
              <a:rPr lang="en-US" dirty="0" err="1" smtClean="0"/>
              <a:t>updateupdate</a:t>
            </a:r>
            <a:endParaRPr lang="en-AU" dirty="0"/>
          </a:p>
          <a:p>
            <a:endParaRPr lang="en-AU" dirty="0"/>
          </a:p>
          <a:p>
            <a:pPr lvl="0"/>
            <a:r>
              <a:rPr lang="en-US" b="1" dirty="0"/>
              <a:t>Selection of Data sets:</a:t>
            </a:r>
            <a:r>
              <a:rPr lang="en-US" dirty="0"/>
              <a:t> Work with other groups, such as GCOS, IPCC, GFCS on Maturity, citation, versioning and performance scores for </a:t>
            </a:r>
            <a:r>
              <a:rPr lang="en-US" dirty="0" smtClean="0"/>
              <a:t>climate Data </a:t>
            </a:r>
            <a:r>
              <a:rPr lang="en-US" dirty="0"/>
              <a:t>sets. These might be trivial for global data centers but still not popular at RCCs, NMHSs </a:t>
            </a:r>
            <a:r>
              <a:rPr lang="en-US" dirty="0" smtClean="0"/>
              <a:t>level</a:t>
            </a:r>
          </a:p>
          <a:p>
            <a:r>
              <a:rPr lang="en-US" b="1" dirty="0" smtClean="0"/>
              <a:t>Register of datasets:</a:t>
            </a:r>
            <a:r>
              <a:rPr lang="en-US" dirty="0" smtClean="0"/>
              <a:t> IPET-CDMP </a:t>
            </a:r>
            <a:r>
              <a:rPr lang="en-US" dirty="0"/>
              <a:t>to work with TT-IM, </a:t>
            </a:r>
            <a:r>
              <a:rPr lang="en-US" dirty="0" smtClean="0"/>
              <a:t>next-iteration of ET-CDMS=DARE to </a:t>
            </a:r>
            <a:r>
              <a:rPr lang="en-US" dirty="0"/>
              <a:t>help encourage NMHSs to register </a:t>
            </a:r>
            <a:r>
              <a:rPr lang="en-US" dirty="0" smtClean="0"/>
              <a:t>and preferably </a:t>
            </a:r>
            <a:r>
              <a:rPr lang="en-US" dirty="0" err="1" smtClean="0"/>
              <a:t>inventorise</a:t>
            </a:r>
            <a:r>
              <a:rPr lang="en-US" dirty="0" smtClean="0"/>
              <a:t> their </a:t>
            </a:r>
            <a:r>
              <a:rPr lang="en-US" dirty="0"/>
              <a:t>data </a:t>
            </a:r>
            <a:r>
              <a:rPr lang="en-US" dirty="0" smtClean="0"/>
              <a:t>records, and help Members develop discoverability metadata, and  </a:t>
            </a:r>
            <a:r>
              <a:rPr lang="en-US" u="sng" dirty="0" smtClean="0"/>
              <a:t>communicate</a:t>
            </a:r>
            <a:r>
              <a:rPr lang="en-US" dirty="0" smtClean="0"/>
              <a:t> </a:t>
            </a:r>
            <a:r>
              <a:rPr lang="en-US" dirty="0"/>
              <a:t>benefit for </a:t>
            </a:r>
            <a:r>
              <a:rPr lang="en-US" dirty="0" smtClean="0"/>
              <a:t>registration. </a:t>
            </a:r>
            <a:endParaRPr lang="en-AU" dirty="0"/>
          </a:p>
          <a:p>
            <a:pPr lvl="0"/>
            <a:endParaRPr lang="en-AU" dirty="0"/>
          </a:p>
          <a:p>
            <a:endParaRPr lang="en-AU" dirty="0"/>
          </a:p>
        </p:txBody>
      </p:sp>
      <p:sp>
        <p:nvSpPr>
          <p:cNvPr id="4" name="Slide Number Placeholder 3"/>
          <p:cNvSpPr>
            <a:spLocks noGrp="1"/>
          </p:cNvSpPr>
          <p:nvPr>
            <p:ph type="sldNum" sz="quarter" idx="12"/>
          </p:nvPr>
        </p:nvSpPr>
        <p:spPr/>
        <p:txBody>
          <a:bodyPr/>
          <a:lstStyle/>
          <a:p>
            <a:fld id="{9259AF2F-52C6-9B46-B8B2-0579234AE62E}" type="slidenum">
              <a:rPr lang="en-US" smtClean="0"/>
              <a:t>7</a:t>
            </a:fld>
            <a:endParaRPr lang="en-US"/>
          </a:p>
        </p:txBody>
      </p:sp>
    </p:spTree>
    <p:extLst>
      <p:ext uri="{BB962C8B-B14F-4D97-AF65-F5344CB8AC3E}">
        <p14:creationId xmlns:p14="http://schemas.microsoft.com/office/powerpoint/2010/main" val="8740134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AU" dirty="0" smtClean="0"/>
              <a:t>Recommended intermediate step </a:t>
            </a:r>
            <a:br>
              <a:rPr lang="en-AU" dirty="0" smtClean="0"/>
            </a:br>
            <a:r>
              <a:rPr lang="en-AU" sz="3100" dirty="0" smtClean="0"/>
              <a:t>(by end 2018) </a:t>
            </a:r>
            <a:endParaRPr lang="en-AU" sz="3100" dirty="0"/>
          </a:p>
        </p:txBody>
      </p:sp>
      <p:sp>
        <p:nvSpPr>
          <p:cNvPr id="3" name="Content Placeholder 2"/>
          <p:cNvSpPr>
            <a:spLocks noGrp="1"/>
          </p:cNvSpPr>
          <p:nvPr>
            <p:ph idx="1"/>
          </p:nvPr>
        </p:nvSpPr>
        <p:spPr/>
        <p:txBody>
          <a:bodyPr>
            <a:normAutofit fontScale="85000" lnSpcReduction="20000"/>
          </a:bodyPr>
          <a:lstStyle/>
          <a:p>
            <a:r>
              <a:rPr lang="en-US" dirty="0" smtClean="0"/>
              <a:t>Achieve </a:t>
            </a:r>
            <a:r>
              <a:rPr lang="en-US" dirty="0"/>
              <a:t>1 and 2 focusing on authoritative global and regional data sets from different sources in particular to serve top level priorities in informing on global climate change and Regional Climate Services.  Work on an objective approach to be applied on existing data sets to make a selection of limited number of these data sets to be recognized as best trusted data sets (Maturity model provides a good way forward, we need to think of an optimal way for its application). The approach will be tested in demo mode, then on operational mode afterwards</a:t>
            </a:r>
            <a:endParaRPr lang="en-AU" dirty="0"/>
          </a:p>
          <a:p>
            <a:r>
              <a:rPr lang="en-US" dirty="0"/>
              <a:t> </a:t>
            </a:r>
            <a:endParaRPr lang="en-AU" dirty="0"/>
          </a:p>
          <a:p>
            <a:endParaRPr lang="en-AU" dirty="0"/>
          </a:p>
        </p:txBody>
      </p:sp>
      <p:sp>
        <p:nvSpPr>
          <p:cNvPr id="4" name="Slide Number Placeholder 3"/>
          <p:cNvSpPr>
            <a:spLocks noGrp="1"/>
          </p:cNvSpPr>
          <p:nvPr>
            <p:ph type="sldNum" sz="quarter" idx="12"/>
          </p:nvPr>
        </p:nvSpPr>
        <p:spPr/>
        <p:txBody>
          <a:bodyPr/>
          <a:lstStyle/>
          <a:p>
            <a:fld id="{9259AF2F-52C6-9B46-B8B2-0579234AE62E}" type="slidenum">
              <a:rPr lang="en-US" smtClean="0"/>
              <a:t>8</a:t>
            </a:fld>
            <a:endParaRPr lang="en-US"/>
          </a:p>
        </p:txBody>
      </p:sp>
    </p:spTree>
    <p:extLst>
      <p:ext uri="{BB962C8B-B14F-4D97-AF65-F5344CB8AC3E}">
        <p14:creationId xmlns:p14="http://schemas.microsoft.com/office/powerpoint/2010/main" val="167300916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AU"/>
          </a:p>
        </p:txBody>
      </p:sp>
      <p:sp>
        <p:nvSpPr>
          <p:cNvPr id="3" name="Content Placeholder 2"/>
          <p:cNvSpPr>
            <a:spLocks noGrp="1"/>
          </p:cNvSpPr>
          <p:nvPr>
            <p:ph idx="1"/>
          </p:nvPr>
        </p:nvSpPr>
        <p:spPr/>
        <p:txBody>
          <a:bodyPr/>
          <a:lstStyle/>
          <a:p>
            <a:endParaRPr lang="en-AU"/>
          </a:p>
        </p:txBody>
      </p:sp>
      <p:sp>
        <p:nvSpPr>
          <p:cNvPr id="4" name="Slide Number Placeholder 3"/>
          <p:cNvSpPr>
            <a:spLocks noGrp="1"/>
          </p:cNvSpPr>
          <p:nvPr>
            <p:ph type="sldNum" sz="quarter" idx="12"/>
          </p:nvPr>
        </p:nvSpPr>
        <p:spPr/>
        <p:txBody>
          <a:bodyPr/>
          <a:lstStyle/>
          <a:p>
            <a:fld id="{9259AF2F-52C6-9B46-B8B2-0579234AE62E}" type="slidenum">
              <a:rPr lang="en-US" smtClean="0"/>
              <a:t>9</a:t>
            </a:fld>
            <a:endParaRPr lang="en-US"/>
          </a:p>
        </p:txBody>
      </p:sp>
    </p:spTree>
    <p:extLst>
      <p:ext uri="{BB962C8B-B14F-4D97-AF65-F5344CB8AC3E}">
        <p14:creationId xmlns:p14="http://schemas.microsoft.com/office/powerpoint/2010/main" val="252673830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Infrastructure</a:t>
            </a:r>
            <a:endParaRPr lang="en-AU" dirty="0"/>
          </a:p>
        </p:txBody>
      </p:sp>
      <p:sp>
        <p:nvSpPr>
          <p:cNvPr id="3" name="Content Placeholder 2"/>
          <p:cNvSpPr>
            <a:spLocks noGrp="1"/>
          </p:cNvSpPr>
          <p:nvPr>
            <p:ph idx="1"/>
          </p:nvPr>
        </p:nvSpPr>
        <p:spPr>
          <a:xfrm>
            <a:off x="457200" y="1600200"/>
            <a:ext cx="8446168" cy="4525963"/>
          </a:xfrm>
        </p:spPr>
        <p:txBody>
          <a:bodyPr/>
          <a:lstStyle/>
          <a:p>
            <a:pPr marL="0" indent="0">
              <a:buNone/>
            </a:pPr>
            <a:r>
              <a:rPr lang="en-AU" dirty="0" smtClean="0">
                <a:solidFill>
                  <a:srgbClr val="0070C0"/>
                </a:solidFill>
              </a:rPr>
              <a:t>Scope exists for collaborative arrangements for data management between different scales and different domains:</a:t>
            </a:r>
          </a:p>
          <a:p>
            <a:pPr marL="457200" lvl="1" indent="0">
              <a:buNone/>
            </a:pPr>
            <a:r>
              <a:rPr lang="en-AU" dirty="0" smtClean="0"/>
              <a:t>	</a:t>
            </a:r>
            <a:r>
              <a:rPr lang="en-AU" sz="2400" dirty="0" smtClean="0"/>
              <a:t>-	International Data Centres, non-WMO initiatives </a:t>
            </a:r>
            <a:r>
              <a:rPr lang="en-AU" sz="2400" dirty="0" err="1" smtClean="0"/>
              <a:t>etc</a:t>
            </a:r>
            <a:r>
              <a:rPr lang="en-AU" sz="2400" dirty="0" smtClean="0"/>
              <a:t>;</a:t>
            </a:r>
          </a:p>
          <a:p>
            <a:pPr marL="457200" lvl="1" indent="0">
              <a:buNone/>
            </a:pPr>
            <a:r>
              <a:rPr lang="en-AU" sz="2400" dirty="0"/>
              <a:t>	</a:t>
            </a:r>
            <a:r>
              <a:rPr lang="en-AU" sz="2400" dirty="0" smtClean="0"/>
              <a:t>-	Regional Climate Centres (underutilised so far);</a:t>
            </a:r>
          </a:p>
          <a:p>
            <a:pPr marL="457200" lvl="1" indent="0">
              <a:buNone/>
            </a:pPr>
            <a:r>
              <a:rPr lang="en-AU" sz="2400" dirty="0" smtClean="0"/>
              <a:t>	-	NMHSs;</a:t>
            </a:r>
          </a:p>
          <a:p>
            <a:pPr marL="457200" lvl="1" indent="0">
              <a:buNone/>
            </a:pPr>
            <a:r>
              <a:rPr lang="en-AU" sz="2400" dirty="0"/>
              <a:t>	</a:t>
            </a:r>
          </a:p>
        </p:txBody>
      </p:sp>
      <p:sp>
        <p:nvSpPr>
          <p:cNvPr id="4" name="Slide Number Placeholder 3"/>
          <p:cNvSpPr>
            <a:spLocks noGrp="1"/>
          </p:cNvSpPr>
          <p:nvPr>
            <p:ph type="sldNum" sz="quarter" idx="12"/>
          </p:nvPr>
        </p:nvSpPr>
        <p:spPr/>
        <p:txBody>
          <a:bodyPr/>
          <a:lstStyle/>
          <a:p>
            <a:fld id="{9259AF2F-52C6-9B46-B8B2-0579234AE62E}" type="slidenum">
              <a:rPr lang="en-US" smtClean="0"/>
              <a:t>10</a:t>
            </a:fld>
            <a:endParaRPr lang="en-US"/>
          </a:p>
        </p:txBody>
      </p:sp>
    </p:spTree>
    <p:extLst>
      <p:ext uri="{BB962C8B-B14F-4D97-AF65-F5344CB8AC3E}">
        <p14:creationId xmlns:p14="http://schemas.microsoft.com/office/powerpoint/2010/main" val="288969079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Capacity building in climate DM</a:t>
            </a:r>
            <a:endParaRPr lang="en-AU" dirty="0"/>
          </a:p>
        </p:txBody>
      </p:sp>
      <p:sp>
        <p:nvSpPr>
          <p:cNvPr id="3" name="Content Placeholder 2"/>
          <p:cNvSpPr>
            <a:spLocks noGrp="1"/>
          </p:cNvSpPr>
          <p:nvPr>
            <p:ph sz="half" idx="1"/>
          </p:nvPr>
        </p:nvSpPr>
        <p:spPr>
          <a:xfrm>
            <a:off x="352926" y="1600200"/>
            <a:ext cx="4142874" cy="4525963"/>
          </a:xfrm>
        </p:spPr>
        <p:txBody>
          <a:bodyPr>
            <a:normAutofit/>
          </a:bodyPr>
          <a:lstStyle/>
          <a:p>
            <a:r>
              <a:rPr lang="en-AU" sz="2400" dirty="0" smtClean="0"/>
              <a:t>Expressed need for training in climate data management</a:t>
            </a:r>
          </a:p>
          <a:p>
            <a:pPr marL="0" indent="0">
              <a:buNone/>
            </a:pPr>
            <a:r>
              <a:rPr lang="en-AU" sz="2400" dirty="0" smtClean="0"/>
              <a:t> </a:t>
            </a:r>
          </a:p>
          <a:p>
            <a:r>
              <a:rPr lang="en-AU" sz="2400" dirty="0" smtClean="0">
                <a:solidFill>
                  <a:srgbClr val="0070C0"/>
                </a:solidFill>
              </a:rPr>
              <a:t>Manual covers:  </a:t>
            </a:r>
          </a:p>
          <a:p>
            <a:pPr lvl="1">
              <a:buFont typeface="Courier New" panose="02070309020205020404" pitchFamily="49" charset="0"/>
              <a:buChar char="o"/>
            </a:pPr>
            <a:r>
              <a:rPr lang="en-AU" sz="2000" dirty="0" smtClean="0"/>
              <a:t>Responsibilities and core competencies</a:t>
            </a:r>
          </a:p>
          <a:p>
            <a:pPr lvl="1">
              <a:buFont typeface="Courier New" panose="02070309020205020404" pitchFamily="49" charset="0"/>
              <a:buChar char="o"/>
            </a:pPr>
            <a:r>
              <a:rPr lang="en-AU" sz="2000" dirty="0" smtClean="0"/>
              <a:t>Sources of guidance, advice and training for Members</a:t>
            </a:r>
          </a:p>
          <a:p>
            <a:pPr lvl="1">
              <a:buFont typeface="Courier New" panose="02070309020205020404" pitchFamily="49" charset="0"/>
              <a:buChar char="o"/>
            </a:pPr>
            <a:r>
              <a:rPr lang="en-AU" sz="2000" dirty="0" smtClean="0"/>
              <a:t>Guidelines on implementing climate data management projects in D &amp; LD countries. </a:t>
            </a:r>
            <a:endParaRPr lang="en-AU" sz="2000" dirty="0"/>
          </a:p>
        </p:txBody>
      </p:sp>
      <p:sp>
        <p:nvSpPr>
          <p:cNvPr id="4" name="Slide Number Placeholder 3"/>
          <p:cNvSpPr>
            <a:spLocks noGrp="1"/>
          </p:cNvSpPr>
          <p:nvPr>
            <p:ph type="sldNum" sz="quarter" idx="12"/>
          </p:nvPr>
        </p:nvSpPr>
        <p:spPr/>
        <p:txBody>
          <a:bodyPr/>
          <a:lstStyle/>
          <a:p>
            <a:fld id="{9259AF2F-52C6-9B46-B8B2-0579234AE62E}" type="slidenum">
              <a:rPr lang="en-US" smtClean="0"/>
              <a:t>11</a:t>
            </a:fld>
            <a:endParaRPr lang="en-US"/>
          </a:p>
        </p:txBody>
      </p:sp>
      <p:pic>
        <p:nvPicPr>
          <p:cNvPr id="1026" name="Picture 2" descr="\\bom-user.bom.gov.au\home$\wjw\Documents\Documents\STCD\WMO 2014-18 IP\ET-CDMS\cdms-deployment-2017-06.png"/>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4495800" y="1844843"/>
            <a:ext cx="4494333" cy="344609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1595339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wmo2016_powerpoint_standard_v2.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7" name="Title 1"/>
          <p:cNvSpPr txBox="1">
            <a:spLocks/>
          </p:cNvSpPr>
          <p:nvPr/>
        </p:nvSpPr>
        <p:spPr>
          <a:xfrm>
            <a:off x="457200" y="2002370"/>
            <a:ext cx="8229600" cy="1840813"/>
          </a:xfrm>
          <a:prstGeom prst="rect">
            <a:avLst/>
          </a:prstGeom>
        </p:spPr>
        <p:txBody>
          <a:bodyPr vert="horz" lIns="91440" tIns="45720" rIns="91440" bIns="45720" rtlCol="0" anchor="ctr">
            <a:norm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en-US" sz="4800" dirty="0" smtClean="0">
                <a:solidFill>
                  <a:srgbClr val="000090"/>
                </a:solidFill>
              </a:rPr>
              <a:t>Thank you</a:t>
            </a:r>
          </a:p>
          <a:p>
            <a:r>
              <a:rPr lang="en-US" sz="4800" dirty="0" smtClean="0">
                <a:solidFill>
                  <a:srgbClr val="000090"/>
                </a:solidFill>
              </a:rPr>
              <a:t>Merci</a:t>
            </a:r>
            <a:endParaRPr lang="en-US" sz="4800" dirty="0">
              <a:solidFill>
                <a:srgbClr val="000090"/>
              </a:solidFill>
            </a:endParaRPr>
          </a:p>
        </p:txBody>
      </p:sp>
      <p:sp>
        <p:nvSpPr>
          <p:cNvPr id="2" name="Slide Number Placeholder 1"/>
          <p:cNvSpPr>
            <a:spLocks noGrp="1"/>
          </p:cNvSpPr>
          <p:nvPr>
            <p:ph type="sldNum" sz="quarter" idx="12"/>
          </p:nvPr>
        </p:nvSpPr>
        <p:spPr/>
        <p:txBody>
          <a:bodyPr/>
          <a:lstStyle/>
          <a:p>
            <a:fld id="{9259AF2F-52C6-9B46-B8B2-0579234AE62E}" type="slidenum">
              <a:rPr lang="en-US" smtClean="0"/>
              <a:t>12</a:t>
            </a:fld>
            <a:endParaRPr lang="en-US"/>
          </a:p>
        </p:txBody>
      </p:sp>
    </p:spTree>
    <p:extLst>
      <p:ext uri="{BB962C8B-B14F-4D97-AF65-F5344CB8AC3E}">
        <p14:creationId xmlns:p14="http://schemas.microsoft.com/office/powerpoint/2010/main" val="380228457"/>
      </p:ext>
    </p:extLst>
  </p:cSld>
  <p:clrMapOvr>
    <a:masterClrMapping/>
  </p:clrMapOvr>
  <p:timing>
    <p:tnLst>
      <p:par>
        <p:cTn id="1" dur="indefinite" restart="never" nodeType="tmRoot"/>
      </p:par>
    </p:tnLst>
  </p:timing>
</p:sld>
</file>

<file path=ppt/theme/theme1.xml><?xml version="1.0" encoding="utf-8"?>
<a:theme xmlns:a="http://schemas.openxmlformats.org/drawingml/2006/main" name="blank">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blank</Template>
  <TotalTime>312</TotalTime>
  <Words>642</Words>
  <Application>Microsoft Office PowerPoint</Application>
  <PresentationFormat>On-screen Show (4:3)</PresentationFormat>
  <Paragraphs>78</Paragraphs>
  <Slides>12</Slides>
  <Notes>3</Notes>
  <HiddenSlides>0</HiddenSlides>
  <MMClips>0</MMClip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blank</vt:lpstr>
      <vt:lpstr>PowerPoint Presentation</vt:lpstr>
      <vt:lpstr>The IPET-CDMP team </vt:lpstr>
      <vt:lpstr>The IPET-CDMP (Inter-Program Expert Team- Climate Data Modernisation Program) </vt:lpstr>
      <vt:lpstr>MANUAL OUTLINE </vt:lpstr>
      <vt:lpstr>Domain-specific practices </vt:lpstr>
      <vt:lpstr>Cross-domain practices</vt:lpstr>
      <vt:lpstr>Cross-domain practices (2)</vt:lpstr>
      <vt:lpstr>Recommended intermediate step  (by end 2018) </vt:lpstr>
      <vt:lpstr>PowerPoint Presentation</vt:lpstr>
      <vt:lpstr>Infrastructure</vt:lpstr>
      <vt:lpstr>Capacity building in climate DM</vt:lpstr>
      <vt:lpstr>PowerPoint Presentation</vt:lpstr>
    </vt:vector>
  </TitlesOfParts>
  <Company>World Meteorological Organization</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Steve Foreman</dc:creator>
  <cp:lastModifiedBy>William Wright</cp:lastModifiedBy>
  <cp:revision>41</cp:revision>
  <dcterms:created xsi:type="dcterms:W3CDTF">2017-08-23T09:47:05Z</dcterms:created>
  <dcterms:modified xsi:type="dcterms:W3CDTF">2017-10-04T14:26:17Z</dcterms:modified>
</cp:coreProperties>
</file>