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6" r:id="rId3"/>
    <p:sldId id="269" r:id="rId4"/>
    <p:sldId id="270" r:id="rId5"/>
    <p:sldId id="268" r:id="rId6"/>
    <p:sldId id="267" r:id="rId7"/>
    <p:sldId id="258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1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739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2192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rgbClr val="000090"/>
              </a:solidFill>
            </a:endParaRPr>
          </a:p>
          <a:p>
            <a:r>
              <a:rPr lang="en-US" sz="4800" dirty="0">
                <a:solidFill>
                  <a:srgbClr val="000090"/>
                </a:solidFill>
              </a:rPr>
              <a:t>Take-ways for TT-IP</a:t>
            </a:r>
          </a:p>
          <a:p>
            <a:r>
              <a:rPr lang="en-US" sz="4800" i="1" dirty="0">
                <a:solidFill>
                  <a:srgbClr val="000090"/>
                </a:solidFill>
              </a:rPr>
              <a:t>Wi</a:t>
            </a:r>
            <a:r>
              <a:rPr lang="en-US" sz="4500" i="1" dirty="0">
                <a:solidFill>
                  <a:srgbClr val="000090"/>
                </a:solidFill>
              </a:rPr>
              <a:t>lliam J Wright ,co-chair TT-IP</a:t>
            </a:r>
          </a:p>
          <a:p>
            <a:r>
              <a:rPr lang="en-US" sz="3000" dirty="0">
                <a:solidFill>
                  <a:srgbClr val="000090"/>
                </a:solidFill>
              </a:rPr>
              <a:t>Agenda item 5.6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Scope for TT-IM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AU" sz="8600" dirty="0"/>
              <a:t>The TT-IM will consider some of the challenges and requirements emerging from WW-IM deliberations</a:t>
            </a:r>
          </a:p>
          <a:p>
            <a:pPr marL="0" indent="0">
              <a:buNone/>
            </a:pPr>
            <a:endParaRPr lang="en-AU" sz="8600" dirty="0"/>
          </a:p>
          <a:p>
            <a:r>
              <a:rPr lang="en-AU" sz="8600" dirty="0"/>
              <a:t>Proposed outcome of the meeting is a workplan and the structure of the Manual with the key topics and key areas for which guidance will be needed</a:t>
            </a:r>
          </a:p>
          <a:p>
            <a:pPr lvl="1"/>
            <a:endParaRPr lang="en-AU" sz="8200" dirty="0"/>
          </a:p>
          <a:p>
            <a:r>
              <a:rPr lang="en-AU" sz="8600" dirty="0"/>
              <a:t>Interim product : bibliography</a:t>
            </a:r>
          </a:p>
          <a:p>
            <a:pPr lvl="1"/>
            <a:endParaRPr lang="en-AU" sz="8200" dirty="0"/>
          </a:p>
          <a:p>
            <a:r>
              <a:rPr lang="en-AU" sz="8600" dirty="0"/>
              <a:t>Deliverables to Congress: </a:t>
            </a:r>
          </a:p>
          <a:p>
            <a:pPr lvl="1"/>
            <a:r>
              <a:rPr lang="en-AU" sz="8200" dirty="0"/>
              <a:t>Manual on WIS : part C</a:t>
            </a:r>
          </a:p>
          <a:p>
            <a:pPr lvl="1"/>
            <a:r>
              <a:rPr lang="en-AU" sz="8200" dirty="0"/>
              <a:t>Structure of the key guides</a:t>
            </a:r>
          </a:p>
          <a:p>
            <a:endParaRPr lang="en-AU" sz="8600" dirty="0"/>
          </a:p>
          <a:p>
            <a:r>
              <a:rPr lang="en-AU" sz="8600" dirty="0"/>
              <a:t>Could participants please review their notes and attend with their own ideas of pressing issues and how to address them?</a:t>
            </a:r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r>
              <a:rPr lang="en-AU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998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7068E-3FD5-4717-9B5E-2BEB6EDCF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Provisional</a:t>
            </a:r>
            <a:r>
              <a:rPr lang="fr-FR" dirty="0"/>
              <a:t> timelines and </a:t>
            </a:r>
            <a:r>
              <a:rPr lang="fr-FR" dirty="0" err="1"/>
              <a:t>workplan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5E6FC3-74BD-4050-809B-5CFBECFD4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Times New Roman" panose="02020603050405020304" pitchFamily="18" charset="0"/>
              </a:rPr>
              <a:t>2,3,4 Oct. IM workshop</a:t>
            </a:r>
          </a:p>
          <a:p>
            <a:r>
              <a:rPr lang="en-GB" dirty="0">
                <a:latin typeface="Times New Roman" panose="02020603050405020304" pitchFamily="18" charset="0"/>
              </a:rPr>
              <a:t>5-6 Oct. TT-IM meeting</a:t>
            </a:r>
          </a:p>
          <a:p>
            <a:r>
              <a:rPr lang="en-US" dirty="0">
                <a:latin typeface="Times New Roman" panose="02020603050405020304" pitchFamily="18" charset="0"/>
              </a:rPr>
              <a:t>Week of 15 January 2018: ICT-ISS meeting 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review draft structure of Manual &amp; Guides on IM and prepare CBS TECO</a:t>
            </a:r>
          </a:p>
          <a:p>
            <a:r>
              <a:rPr lang="en-US" dirty="0">
                <a:latin typeface="Times New Roman" panose="02020603050405020304" pitchFamily="18" charset="0"/>
              </a:rPr>
              <a:t>Week of 26 March : CBS TECO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Present high level structure of Manual and Guides on IM and get input from CBS</a:t>
            </a:r>
          </a:p>
          <a:p>
            <a:r>
              <a:rPr lang="en-US" dirty="0">
                <a:latin typeface="Times New Roman" panose="02020603050405020304" pitchFamily="18" charset="0"/>
              </a:rPr>
              <a:t>April : integrate comments from CBS and CBS MG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2901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6C705E-AC92-4120-ACAA-D1F10F301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Provisional</a:t>
            </a:r>
            <a:r>
              <a:rPr lang="fr-FR" dirty="0"/>
              <a:t> timelines and </a:t>
            </a:r>
            <a:r>
              <a:rPr lang="fr-FR" dirty="0" err="1"/>
              <a:t>workplan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DD1F38-5112-424F-9E5A-D7ABE123AA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latin typeface="Times New Roman" panose="02020603050405020304" pitchFamily="18" charset="0"/>
              </a:rPr>
              <a:t>End of June : EC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Present high level structure of Manual and Guides on IM and get input from EC</a:t>
            </a:r>
          </a:p>
          <a:p>
            <a:r>
              <a:rPr lang="en-GB" dirty="0">
                <a:latin typeface="Times New Roman" panose="02020603050405020304" pitchFamily="18" charset="0"/>
              </a:rPr>
              <a:t>July 2018 - March  2019 : TT-IM activities</a:t>
            </a:r>
          </a:p>
          <a:p>
            <a:pPr lvl="1"/>
            <a:r>
              <a:rPr lang="en-GB" dirty="0">
                <a:latin typeface="Times New Roman" panose="02020603050405020304" pitchFamily="18" charset="0"/>
              </a:rPr>
              <a:t>integrate comments from EC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2</a:t>
            </a:r>
            <a:r>
              <a:rPr lang="en-US" baseline="30000" dirty="0">
                <a:latin typeface="Times New Roman" panose="02020603050405020304" pitchFamily="18" charset="0"/>
              </a:rPr>
              <a:t>nd</a:t>
            </a:r>
            <a:r>
              <a:rPr lang="en-US" dirty="0">
                <a:latin typeface="Times New Roman" panose="02020603050405020304" pitchFamily="18" charset="0"/>
              </a:rPr>
              <a:t> meeting of TT-IM (joined meeting with TT-WDP and IPET CDMP ?)</a:t>
            </a:r>
          </a:p>
          <a:p>
            <a:pPr lvl="2"/>
            <a:r>
              <a:rPr lang="en-US" dirty="0">
                <a:latin typeface="Times New Roman" panose="02020603050405020304" pitchFamily="18" charset="0"/>
              </a:rPr>
              <a:t>consolidated version </a:t>
            </a:r>
            <a:r>
              <a:rPr lang="en-US">
                <a:latin typeface="Times New Roman" panose="02020603050405020304" pitchFamily="18" charset="0"/>
              </a:rPr>
              <a:t>of Manual and </a:t>
            </a:r>
            <a:r>
              <a:rPr lang="en-US" dirty="0">
                <a:latin typeface="Times New Roman" panose="02020603050405020304" pitchFamily="18" charset="0"/>
              </a:rPr>
              <a:t>Guides with key items of each chapter of the guide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	Circulate guide to TT-WDP and IPET-CDMP and CBS MG and get comments</a:t>
            </a:r>
          </a:p>
          <a:p>
            <a:pPr lvl="1"/>
            <a:r>
              <a:rPr lang="en-US" dirty="0">
                <a:latin typeface="Times New Roman" panose="02020603050405020304" pitchFamily="18" charset="0"/>
              </a:rPr>
              <a:t>Prepare final high level version of Manual and Guides and circulate for comments within members before submission to Congress</a:t>
            </a:r>
          </a:p>
        </p:txBody>
      </p:sp>
    </p:spTree>
    <p:extLst>
      <p:ext uri="{BB962C8B-B14F-4D97-AF65-F5344CB8AC3E}">
        <p14:creationId xmlns:p14="http://schemas.microsoft.com/office/powerpoint/2010/main" val="975019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/>
              <a:t>Identify keys principles in IM management</a:t>
            </a:r>
          </a:p>
          <a:p>
            <a:pPr lvl="1"/>
            <a:r>
              <a:rPr lang="en-AU" sz="2400" dirty="0"/>
              <a:t>Common data operations</a:t>
            </a:r>
          </a:p>
          <a:p>
            <a:r>
              <a:rPr lang="en-AU" sz="2800" dirty="0"/>
              <a:t>Durable guidance</a:t>
            </a:r>
          </a:p>
          <a:p>
            <a:r>
              <a:rPr lang="en-AU" sz="2800" dirty="0"/>
              <a:t>Use maturity approach </a:t>
            </a:r>
          </a:p>
          <a:p>
            <a:pPr lvl="1"/>
            <a:r>
              <a:rPr lang="en-AU" sz="2400" dirty="0"/>
              <a:t>Stepped process for centres</a:t>
            </a:r>
          </a:p>
          <a:p>
            <a:pPr lvl="1"/>
            <a:r>
              <a:rPr lang="en-AU" sz="2400" dirty="0"/>
              <a:t>arrive at model for "trusted" datasets</a:t>
            </a:r>
          </a:p>
          <a:p>
            <a:r>
              <a:rPr lang="en-AU" sz="2800" dirty="0"/>
              <a:t>Identify, and provide links to, examples of best practice for necessary steps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46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Some preliminary ideas - 1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800" dirty="0"/>
              <a:t>Discoverability/Search of data</a:t>
            </a:r>
          </a:p>
          <a:p>
            <a:r>
              <a:rPr lang="en-AU" sz="2800" dirty="0"/>
              <a:t>Information System interoperability</a:t>
            </a:r>
          </a:p>
          <a:p>
            <a:pPr lvl="1"/>
            <a:r>
              <a:rPr lang="en-AU" sz="2400" dirty="0"/>
              <a:t>Sharing data</a:t>
            </a:r>
          </a:p>
          <a:p>
            <a:r>
              <a:rPr lang="en-AU" sz="2800" dirty="0"/>
              <a:t>Selecting common information exchange formats </a:t>
            </a:r>
          </a:p>
          <a:p>
            <a:r>
              <a:rPr lang="en-AU" sz="2800" dirty="0"/>
              <a:t>Combining datasets of different origin/source</a:t>
            </a:r>
          </a:p>
          <a:p>
            <a:r>
              <a:rPr lang="en-AU" sz="2800" dirty="0"/>
              <a:t>Data preservation</a:t>
            </a:r>
          </a:p>
          <a:p>
            <a:r>
              <a:rPr lang="en-AU" sz="2800" dirty="0"/>
              <a:t>Access to data 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225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MANUAL OUTLINE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sz="2400" i="1" dirty="0">
                <a:solidFill>
                  <a:srgbClr val="FF0000"/>
                </a:solidFill>
              </a:rPr>
              <a:t>The Manual aims to provide guidance, as well as technical regulations, to optimise and harmonise the way data are managed</a:t>
            </a:r>
            <a:r>
              <a:rPr lang="en-AU" sz="2400" i="1" dirty="0"/>
              <a:t>.</a:t>
            </a:r>
          </a:p>
          <a:p>
            <a:pPr marL="514350" indent="-514350">
              <a:buAutoNum type="arabicPeriod"/>
            </a:pPr>
            <a:r>
              <a:rPr lang="en-AU" sz="2400" dirty="0"/>
              <a:t>Scope of Manual</a:t>
            </a:r>
          </a:p>
          <a:p>
            <a:pPr marL="514350" indent="-514350">
              <a:buAutoNum type="arabicPeriod"/>
            </a:pPr>
            <a:r>
              <a:rPr lang="en-AU" sz="2400" dirty="0"/>
              <a:t>Guiding principles &amp; general requirements </a:t>
            </a:r>
          </a:p>
          <a:p>
            <a:pPr marL="514350" indent="-514350">
              <a:buAutoNum type="arabicPeriod"/>
            </a:pPr>
            <a:r>
              <a:rPr lang="en-AU" sz="2400" dirty="0"/>
              <a:t>Definitions and concepts for data management</a:t>
            </a:r>
          </a:p>
          <a:p>
            <a:pPr marL="514350" indent="-514350">
              <a:buAutoNum type="arabicPeriod"/>
            </a:pPr>
            <a:r>
              <a:rPr lang="en-AU" sz="2400" dirty="0"/>
              <a:t>Sources of data</a:t>
            </a:r>
          </a:p>
          <a:p>
            <a:pPr marL="514350" indent="-514350">
              <a:buAutoNum type="arabicPeriod"/>
            </a:pPr>
            <a:r>
              <a:rPr lang="en-AU" sz="2400" dirty="0"/>
              <a:t>Guidance on data management</a:t>
            </a:r>
          </a:p>
          <a:p>
            <a:pPr marL="514350" indent="-514350">
              <a:buAutoNum type="arabicPeriod"/>
            </a:pPr>
            <a:r>
              <a:rPr lang="en-AU" sz="2400" dirty="0"/>
              <a:t>Collaborative infrastructure for information management </a:t>
            </a:r>
          </a:p>
          <a:p>
            <a:pPr marL="514350" indent="-514350">
              <a:buAutoNum type="arabicPeriod"/>
            </a:pPr>
            <a:r>
              <a:rPr lang="en-AU" sz="2400" dirty="0"/>
              <a:t>Information management governance </a:t>
            </a:r>
          </a:p>
          <a:p>
            <a:pPr marL="514350" indent="-514350">
              <a:buAutoNum type="arabicPeriod"/>
            </a:pPr>
            <a:r>
              <a:rPr lang="en-AU" sz="2400" dirty="0"/>
              <a:t>Capacity-building</a:t>
            </a:r>
          </a:p>
          <a:p>
            <a:pPr marL="514350" indent="-514350">
              <a:buAutoNum type="arabicPeriod"/>
            </a:pPr>
            <a:r>
              <a:rPr lang="en-AU" sz="2400" dirty="0"/>
              <a:t>Quality management </a:t>
            </a:r>
          </a:p>
          <a:p>
            <a:pPr marL="0" indent="0">
              <a:buNone/>
            </a:pPr>
            <a:endParaRPr lang="en-AU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78397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317</TotalTime>
  <Words>367</Words>
  <Application>Microsoft Office PowerPoint</Application>
  <PresentationFormat>Affichage à l'écran (4:3)</PresentationFormat>
  <Paragraphs>90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blank</vt:lpstr>
      <vt:lpstr>Présentation PowerPoint</vt:lpstr>
      <vt:lpstr>Scope for TT-IM </vt:lpstr>
      <vt:lpstr>Provisional timelines and workplan</vt:lpstr>
      <vt:lpstr>Provisional timelines and workplan</vt:lpstr>
      <vt:lpstr>Considerations</vt:lpstr>
      <vt:lpstr>Some preliminary ideas - 1</vt:lpstr>
      <vt:lpstr>Présentation PowerPoint</vt:lpstr>
      <vt:lpstr>MANUAL OUTLINE 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Matteo DellAcqua</cp:lastModifiedBy>
  <cp:revision>41</cp:revision>
  <dcterms:created xsi:type="dcterms:W3CDTF">2017-08-23T09:47:05Z</dcterms:created>
  <dcterms:modified xsi:type="dcterms:W3CDTF">2017-10-04T14:17:43Z</dcterms:modified>
</cp:coreProperties>
</file>