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0"/>
  </p:notesMasterIdLst>
  <p:sldIdLst>
    <p:sldId id="256" r:id="rId2"/>
    <p:sldId id="266" r:id="rId3"/>
    <p:sldId id="267" r:id="rId4"/>
    <p:sldId id="268" r:id="rId5"/>
    <p:sldId id="269" r:id="rId6"/>
    <p:sldId id="270" r:id="rId7"/>
    <p:sldId id="271" r:id="rId8"/>
    <p:sldId id="258" r:id="rId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>
        <p:scale>
          <a:sx n="119" d="100"/>
          <a:sy n="119" d="100"/>
        </p:scale>
        <p:origin x="-72" y="6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9A64BE-CACF-4CEE-A925-28596A754FAC}" type="datetimeFigureOut">
              <a:rPr lang="en-GB" smtClean="0"/>
              <a:t>04/10/2017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116527-64FD-4ADC-8819-9BFA1E8A93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03523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116527-64FD-4ADC-8819-9BFA1E8A93FB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07397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-1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646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 descr="wmo2016_powerpoint_standard_v2-2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09313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39018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6633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64548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37271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3129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55096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4843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wmo2016_powerpoint_standard_v2-2.jpg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36171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hf hdr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457200" y="2002370"/>
            <a:ext cx="8229600" cy="2192641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7500" lnSpcReduction="200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4800" dirty="0" smtClean="0">
              <a:solidFill>
                <a:srgbClr val="000090"/>
              </a:solidFill>
            </a:endParaRPr>
          </a:p>
          <a:p>
            <a:r>
              <a:rPr lang="en-US" sz="4800" i="1" dirty="0" smtClean="0">
                <a:solidFill>
                  <a:srgbClr val="000090"/>
                </a:solidFill>
              </a:rPr>
              <a:t>Technical support for </a:t>
            </a:r>
            <a:r>
              <a:rPr lang="en-US" sz="4800" i="1" dirty="0" err="1" smtClean="0">
                <a:solidFill>
                  <a:srgbClr val="000090"/>
                </a:solidFill>
              </a:rPr>
              <a:t>climnate</a:t>
            </a:r>
            <a:r>
              <a:rPr lang="en-US" sz="4800" i="1" dirty="0" smtClean="0">
                <a:solidFill>
                  <a:srgbClr val="000090"/>
                </a:solidFill>
              </a:rPr>
              <a:t> data access</a:t>
            </a:r>
          </a:p>
          <a:p>
            <a:r>
              <a:rPr lang="en-US" sz="4800" i="1" dirty="0" smtClean="0">
                <a:solidFill>
                  <a:srgbClr val="000090"/>
                </a:solidFill>
              </a:rPr>
              <a:t>Wi</a:t>
            </a:r>
            <a:r>
              <a:rPr lang="en-US" sz="4500" i="1" dirty="0" smtClean="0">
                <a:solidFill>
                  <a:srgbClr val="000090"/>
                </a:solidFill>
              </a:rPr>
              <a:t>lliam J Wright ,co-chair TT-IM</a:t>
            </a:r>
          </a:p>
          <a:p>
            <a:endParaRPr lang="en-US" sz="3000" dirty="0" smtClean="0">
              <a:solidFill>
                <a:srgbClr val="000090"/>
              </a:solidFill>
            </a:endParaRPr>
          </a:p>
          <a:p>
            <a:r>
              <a:rPr lang="en-US" sz="3000" dirty="0" smtClean="0">
                <a:solidFill>
                  <a:srgbClr val="000090"/>
                </a:solidFill>
              </a:rPr>
              <a:t>Agenda item 5.6</a:t>
            </a:r>
            <a:endParaRPr lang="en-US" sz="3000" dirty="0">
              <a:solidFill>
                <a:srgbClr val="000090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9260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 smtClean="0"/>
              <a:t>Scope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32500" lnSpcReduction="20000"/>
          </a:bodyPr>
          <a:lstStyle/>
          <a:p>
            <a:pPr marL="0" indent="0">
              <a:buNone/>
            </a:pPr>
            <a:endParaRPr lang="en-AU" sz="8600" dirty="0" smtClean="0"/>
          </a:p>
          <a:p>
            <a:r>
              <a:rPr lang="en-AU" sz="8600" dirty="0" smtClean="0"/>
              <a:t>Aiming at providing access to non-technical users</a:t>
            </a:r>
          </a:p>
          <a:p>
            <a:endParaRPr lang="en-AU" sz="8600" dirty="0" smtClean="0"/>
          </a:p>
          <a:p>
            <a:r>
              <a:rPr lang="en-AU" sz="8600" dirty="0" smtClean="0"/>
              <a:t>Scope includes finding the trusted datasets, WMO endorsement process, accessibility</a:t>
            </a:r>
            <a:endParaRPr lang="en-AU" dirty="0"/>
          </a:p>
          <a:p>
            <a:endParaRPr lang="en-AU" dirty="0" smtClean="0"/>
          </a:p>
          <a:p>
            <a:endParaRPr lang="en-AU" dirty="0"/>
          </a:p>
          <a:p>
            <a:endParaRPr lang="en-AU" dirty="0" smtClean="0"/>
          </a:p>
          <a:p>
            <a:endParaRPr lang="en-AU" dirty="0"/>
          </a:p>
          <a:p>
            <a:endParaRPr lang="en-AU" dirty="0" smtClean="0"/>
          </a:p>
          <a:p>
            <a:endParaRPr lang="en-AU" dirty="0"/>
          </a:p>
          <a:p>
            <a:endParaRPr lang="en-AU" dirty="0" smtClean="0"/>
          </a:p>
          <a:p>
            <a:endParaRPr lang="en-AU" dirty="0"/>
          </a:p>
          <a:p>
            <a:endParaRPr lang="en-AU" dirty="0" smtClean="0"/>
          </a:p>
          <a:p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19980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 smtClean="0"/>
              <a:t>Trusted datasets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sz="2800" dirty="0" smtClean="0"/>
              <a:t>WMO endorsement </a:t>
            </a:r>
          </a:p>
          <a:p>
            <a:r>
              <a:rPr lang="en-AU" sz="2800" dirty="0" smtClean="0"/>
              <a:t>Datasets must meet standards – define via maturity index approach</a:t>
            </a:r>
          </a:p>
          <a:p>
            <a:r>
              <a:rPr lang="en-AU" sz="2800" dirty="0" err="1" smtClean="0"/>
              <a:t>Critera</a:t>
            </a:r>
            <a:r>
              <a:rPr lang="en-AU" sz="2800" dirty="0" smtClean="0"/>
              <a:t> identified yesterday – most of these met </a:t>
            </a:r>
            <a:r>
              <a:rPr lang="en-AU" sz="2800" dirty="0" err="1" smtClean="0"/>
              <a:t>bu</a:t>
            </a:r>
            <a:r>
              <a:rPr lang="en-AU" sz="2800" dirty="0" smtClean="0"/>
              <a:t> CORE-Climax and/or NCEI. (</a:t>
            </a:r>
            <a:r>
              <a:rPr lang="en-AU" sz="2800" dirty="0" smtClean="0">
                <a:solidFill>
                  <a:srgbClr val="FF0000"/>
                </a:solidFill>
              </a:rPr>
              <a:t>Investigate suitability </a:t>
            </a:r>
            <a:r>
              <a:rPr lang="en-AU" sz="2800" dirty="0" smtClean="0"/>
              <a:t>)</a:t>
            </a:r>
          </a:p>
          <a:p>
            <a:r>
              <a:rPr lang="en-AU" sz="2800" dirty="0" smtClean="0"/>
              <a:t>Suitability for purpose</a:t>
            </a:r>
          </a:p>
          <a:p>
            <a:r>
              <a:rPr lang="en-AU" sz="2800" dirty="0" smtClean="0"/>
              <a:t>Branding: WMO-endorsed</a:t>
            </a:r>
          </a:p>
          <a:p>
            <a:endParaRPr lang="en-AU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82254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Architecture considerations</a:t>
            </a:r>
            <a:endParaRPr lang="en-AU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AU" dirty="0" smtClean="0"/>
              <a:t>Many requirements met by Copernicus integrated dataset project, which is well-resourced (consider a strategic partnership)</a:t>
            </a:r>
          </a:p>
          <a:p>
            <a:r>
              <a:rPr lang="en-AU" dirty="0" smtClean="0"/>
              <a:t>But avoid putting all eggs in one basket</a:t>
            </a:r>
          </a:p>
          <a:p>
            <a:r>
              <a:rPr lang="en-AU" dirty="0" smtClean="0"/>
              <a:t>Also require governance, common standards, </a:t>
            </a:r>
            <a:r>
              <a:rPr lang="en-AU" dirty="0" err="1" smtClean="0"/>
              <a:t>etc</a:t>
            </a:r>
            <a:r>
              <a:rPr lang="en-AU" dirty="0" smtClean="0"/>
              <a:t>, and commitment to maintenance</a:t>
            </a:r>
          </a:p>
          <a:p>
            <a:r>
              <a:rPr lang="en-AU" dirty="0" smtClean="0"/>
              <a:t>One-stop shop but distributed datasets =&gt; interoperability</a:t>
            </a:r>
          </a:p>
          <a:p>
            <a:r>
              <a:rPr lang="en-AU" dirty="0" smtClean="0"/>
              <a:t>Use cloud, but have exit strategy</a:t>
            </a:r>
          </a:p>
          <a:p>
            <a:r>
              <a:rPr lang="en-AU" dirty="0" smtClean="0"/>
              <a:t>Quandary – limited datasets or data store?</a:t>
            </a:r>
          </a:p>
          <a:p>
            <a:r>
              <a:rPr lang="en-AU" dirty="0" smtClean="0"/>
              <a:t>Need conformance to logical data model </a:t>
            </a:r>
          </a:p>
          <a:p>
            <a:endParaRPr lang="en-AU" dirty="0" smtClean="0"/>
          </a:p>
          <a:p>
            <a:endParaRPr lang="en-AU" dirty="0" smtClean="0"/>
          </a:p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63025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Characteristics of interface 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AU" sz="2800" dirty="0" smtClean="0"/>
              <a:t>Must be intuitive, easy to follow</a:t>
            </a:r>
          </a:p>
          <a:p>
            <a:r>
              <a:rPr lang="en-AU" sz="2800" dirty="0" smtClean="0"/>
              <a:t>Reduce infrastructure support needs by reducing complexity and reusing existing architecture </a:t>
            </a:r>
          </a:p>
          <a:p>
            <a:r>
              <a:rPr lang="en-AU" sz="2800" dirty="0" smtClean="0"/>
              <a:t>Direct people to WMO priority areas (as per GFCS) – get SMEs to define typical requirements</a:t>
            </a:r>
          </a:p>
          <a:p>
            <a:r>
              <a:rPr lang="en-AU" sz="2800" dirty="0" smtClean="0"/>
              <a:t>Users guided through questions</a:t>
            </a:r>
          </a:p>
          <a:p>
            <a:r>
              <a:rPr lang="en-AU" sz="2800" dirty="0" smtClean="0"/>
              <a:t>Triage and help desk</a:t>
            </a:r>
          </a:p>
          <a:p>
            <a:r>
              <a:rPr lang="en-AU" sz="2800" dirty="0" smtClean="0"/>
              <a:t>Dataset recommendations must meet need (e.g., constraints on climate extremes). </a:t>
            </a:r>
          </a:p>
          <a:p>
            <a:endParaRPr lang="en-AU" sz="2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51738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Partnerships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AU" sz="2800" dirty="0" smtClean="0"/>
              <a:t>With trusted data providers </a:t>
            </a:r>
          </a:p>
          <a:p>
            <a:r>
              <a:rPr lang="en-AU" sz="2800" dirty="0" smtClean="0"/>
              <a:t>With DM functionality of RCCs</a:t>
            </a:r>
          </a:p>
          <a:p>
            <a:r>
              <a:rPr lang="en-AU" sz="2800" dirty="0" smtClean="0"/>
              <a:t>Important to stress need for individual </a:t>
            </a:r>
            <a:r>
              <a:rPr lang="en-AU" sz="2800" dirty="0" err="1" smtClean="0"/>
              <a:t>NMHss</a:t>
            </a:r>
            <a:r>
              <a:rPr lang="en-AU" sz="2800" dirty="0" smtClean="0"/>
              <a:t> to maintain high standard of </a:t>
            </a:r>
            <a:r>
              <a:rPr lang="en-AU" sz="2800" dirty="0" err="1" smtClean="0"/>
              <a:t>obswrvations</a:t>
            </a:r>
            <a:r>
              <a:rPr lang="en-AU" sz="2800" dirty="0" smtClean="0"/>
              <a:t>, DM, and specialist product expertise for their areas. Need infrastructure (CDMS, know-how) at NMHS level. </a:t>
            </a:r>
          </a:p>
          <a:p>
            <a:r>
              <a:rPr lang="en-AU" sz="2800" dirty="0" smtClean="0"/>
              <a:t>Data provision – encourage submission by making effort to demonstrate advantages. </a:t>
            </a:r>
            <a:endParaRPr lang="en-AU" sz="2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60943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Access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AU" sz="2800" dirty="0" smtClean="0"/>
              <a:t>One point of entry.</a:t>
            </a:r>
          </a:p>
          <a:p>
            <a:r>
              <a:rPr lang="en-AU" sz="2800" dirty="0" smtClean="0"/>
              <a:t>Formats should be open and industry standards</a:t>
            </a:r>
          </a:p>
          <a:p>
            <a:r>
              <a:rPr lang="en-AU" sz="2800" dirty="0" smtClean="0"/>
              <a:t>Decided to concentrate at dataset level</a:t>
            </a:r>
          </a:p>
          <a:p>
            <a:r>
              <a:rPr lang="en-AU" sz="2800" dirty="0" smtClean="0"/>
              <a:t>Promotion: Google partnership to enhance </a:t>
            </a:r>
            <a:r>
              <a:rPr lang="en-AU" sz="2800" dirty="0" err="1" smtClean="0"/>
              <a:t>searchability</a:t>
            </a:r>
            <a:r>
              <a:rPr lang="en-AU" sz="2800" dirty="0" smtClean="0"/>
              <a:t>; "WMO dataset finder"</a:t>
            </a:r>
          </a:p>
          <a:p>
            <a:r>
              <a:rPr lang="en-AU" sz="2800" dirty="0" smtClean="0"/>
              <a:t>Communication</a:t>
            </a:r>
            <a:r>
              <a:rPr lang="en-AU" dirty="0" smtClean="0"/>
              <a:t> program needed</a:t>
            </a:r>
          </a:p>
          <a:p>
            <a:r>
              <a:rPr lang="en-AU" sz="2800" dirty="0" smtClean="0"/>
              <a:t>Use experience of other communities to decide (e.g., astronomy) e.g., accessing different datasets</a:t>
            </a:r>
            <a:endParaRPr lang="en-AU" sz="2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4054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457200" y="2002370"/>
            <a:ext cx="8229600" cy="184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dirty="0" smtClean="0">
                <a:solidFill>
                  <a:srgbClr val="000090"/>
                </a:solidFill>
              </a:rPr>
              <a:t>Thank you</a:t>
            </a:r>
          </a:p>
          <a:p>
            <a:r>
              <a:rPr lang="en-US" sz="4800" dirty="0" smtClean="0">
                <a:solidFill>
                  <a:srgbClr val="000090"/>
                </a:solidFill>
              </a:rPr>
              <a:t>Merci</a:t>
            </a:r>
            <a:endParaRPr lang="en-US" sz="4800" dirty="0">
              <a:solidFill>
                <a:srgbClr val="000090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228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lank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blank</Template>
  <TotalTime>315</TotalTime>
  <Words>323</Words>
  <Application>Microsoft Office PowerPoint</Application>
  <PresentationFormat>On-screen Show (4:3)</PresentationFormat>
  <Paragraphs>65</Paragraphs>
  <Slides>8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blank</vt:lpstr>
      <vt:lpstr>PowerPoint Presentation</vt:lpstr>
      <vt:lpstr>Scope</vt:lpstr>
      <vt:lpstr>Trusted datasets</vt:lpstr>
      <vt:lpstr>Architecture considerations</vt:lpstr>
      <vt:lpstr>Characteristics of interface </vt:lpstr>
      <vt:lpstr>Partnerships</vt:lpstr>
      <vt:lpstr>Access</vt:lpstr>
      <vt:lpstr>PowerPoint Presentation</vt:lpstr>
    </vt:vector>
  </TitlesOfParts>
  <Company>World Meteorological Organization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Steve Foreman</dc:creator>
  <cp:lastModifiedBy>William Wright</cp:lastModifiedBy>
  <cp:revision>40</cp:revision>
  <dcterms:created xsi:type="dcterms:W3CDTF">2017-08-23T09:47:05Z</dcterms:created>
  <dcterms:modified xsi:type="dcterms:W3CDTF">2017-10-04T12:15:39Z</dcterms:modified>
</cp:coreProperties>
</file>