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63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628E63-7628-334B-881B-11D341A41B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AED21E2-F0D9-D54F-BF3C-BAC2A854BF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7E1273-6F3B-5143-BD61-FC947D8B8A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54A59-42E8-2642-B10B-07DD47FD5A8F}" type="datetimeFigureOut">
              <a:rPr lang="en-US" smtClean="0"/>
              <a:t>10/4/17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DFBF11-6258-3642-A06E-49A59CCBB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4B7398-88A7-AB48-8906-292249B30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0E5EC-40D9-C84B-B381-98803FF27F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87481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Are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111AEB-DEE8-4349-978E-287DBF637F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F39335-F214-7747-A13E-209E8635AB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Quarter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2805BA-22CD-1C48-8DA5-8CC41B5E2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54A59-42E8-2642-B10B-07DD47FD5A8F}" type="datetimeFigureOut">
              <a:rPr lang="en-US" smtClean="0"/>
              <a:t>10/4/17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BFA70A-7137-AE44-BF4A-FF51257CB1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9195DD-DB0C-B147-8780-02F085F390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0E5EC-40D9-C84B-B381-98803FF27F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10619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879C8B-1A1A-D047-BEA5-B8CDFB7AB3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521E62-83E9-7D43-92AB-229C5B2D94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48D5F8-8432-4E43-8AE7-B9161977A4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54A59-42E8-2642-B10B-07DD47FD5A8F}" type="datetimeFigureOut">
              <a:rPr lang="en-US" smtClean="0"/>
              <a:t>10/4/17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D4B2E7-77D2-694F-B2BC-FB30FF63D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D40B2D-CC50-C14F-97FC-9B49110342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0E5EC-40D9-C84B-B381-98803FF27F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72234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 Are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FEE48F-1A28-9C48-AC47-F6F43D1C9C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AE34C5-DA32-1D41-A10C-01C9FAF543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Quarter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C35CF7-2878-0649-908C-DFF49A2E40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Quarter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15BBF1-5012-6842-BC3A-6F06FB1516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54A59-42E8-2642-B10B-07DD47FD5A8F}" type="datetimeFigureOut">
              <a:rPr lang="en-US" smtClean="0"/>
              <a:t>10/4/17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9B07FA-384A-5044-A4BD-FD82E5DE7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425F73-39D9-7E43-9BCC-06030E8C81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0E5EC-40D9-C84B-B381-98803FF27F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8407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B9D9A5-8628-434B-844F-64893EA870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453E88-DDAB-9249-BA27-828DBB9C2D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07011F-79B6-0248-91A8-6845568A53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Quarter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78944F-6F6B-0E42-B5B5-012B193A20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77AD84B-8C32-8F4A-9490-0E01AD1E867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Quarter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99A8034-3199-2649-93BF-16CA54FC5E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54A59-42E8-2642-B10B-07DD47FD5A8F}" type="datetimeFigureOut">
              <a:rPr lang="en-US" smtClean="0"/>
              <a:t>10/4/17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A03B378-A0BC-AC45-ABF1-8362312D81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A064431-2254-6F4F-BE99-8E09E99CB9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0E5EC-40D9-C84B-B381-98803FF27F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70399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DAFEE-4DB4-5541-BEBD-B23594DBD4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D58659-1E99-B943-BF1F-46228BF89E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54A59-42E8-2642-B10B-07DD47FD5A8F}" type="datetimeFigureOut">
              <a:rPr lang="en-US" smtClean="0"/>
              <a:t>10/4/17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DA69F1A-C04D-A14B-A9E1-79420B692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BFEEEC-45C2-5246-A4C9-8601F92B28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0E5EC-40D9-C84B-B381-98803FF27F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32720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4EF339F-0FF5-414B-A3D2-89DCE21B47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54A59-42E8-2642-B10B-07DD47FD5A8F}" type="datetimeFigureOut">
              <a:rPr lang="en-US" smtClean="0"/>
              <a:t>10/4/17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E8C096D-E769-3040-89EB-A867FAF24B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600DA8-4527-B54A-91C9-1327736707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0E5EC-40D9-C84B-B381-98803FF27F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36941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6AF9B9-D4CB-DF46-BBFC-8EE4F1C4FE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205E3C-8DF7-FC45-B1C8-4A166EB617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Quarter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21E015-7257-D348-B3C1-59C2542961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00B99E-8306-7848-A032-1C50D7401E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54A59-42E8-2642-B10B-07DD47FD5A8F}" type="datetimeFigureOut">
              <a:rPr lang="en-US" smtClean="0"/>
              <a:t>10/4/17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89EB95-7D13-3549-B548-DD3B5D1C7F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CE31C8-30BD-394B-A70F-A76D44546C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0E5EC-40D9-C84B-B381-98803FF27F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16110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C5CCE5-994C-5D46-8276-D6D1C273AD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1A3C688-BB91-664B-95F3-12DEAAE7D09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A2A2D6-E59B-744F-9C4A-6917BC98C6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D3DAAC-CE9B-2844-B02C-71FAB6C3AC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54A59-42E8-2642-B10B-07DD47FD5A8F}" type="datetimeFigureOut">
              <a:rPr lang="en-US" smtClean="0"/>
              <a:t>10/4/17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A13E74-E10A-904C-A6BF-C43F2C297E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5EF5FA-3296-E549-9461-D7936F0F1D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0E5EC-40D9-C84B-B381-98803FF27F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03005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9F04FA-A5B2-7140-A1F4-EAC68FE739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047C387-9F66-C644-9E91-FCC0470067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Quarter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1A63AB-E9B8-844F-B8EA-A24547AB49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54A59-42E8-2642-B10B-07DD47FD5A8F}" type="datetimeFigureOut">
              <a:rPr lang="en-US" smtClean="0"/>
              <a:t>10/4/17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54FB08-560E-0E4C-A146-D221A517CE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8A91F6-4C53-AD44-B928-4FA9050CAF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0E5EC-40D9-C84B-B381-98803FF27F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894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23F637C-6FB3-9D42-B61B-55769D63AD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1F1602-E394-364F-8516-38EFFCAB4C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Quarter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B6C314-79CF-8C4F-A138-C3DFDACCC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54A59-42E8-2642-B10B-07DD47FD5A8F}" type="datetimeFigureOut">
              <a:rPr lang="en-US" smtClean="0"/>
              <a:t>10/4/17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AFA5AA-8AFB-D043-85EE-FF3A656725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13A87C-D425-E14B-A92A-46226D73D3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0E5EC-40D9-C84B-B381-98803FF27F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7305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234F918-8693-CD49-9730-A5BBAC566D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49804F-8AEC-F14D-B0B8-A58030813E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Quarter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1E1A94-2EA4-E945-9DCA-8FCDD4DBB7B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E54A59-42E8-2642-B10B-07DD47FD5A8F}" type="datetimeFigureOut">
              <a:rPr lang="en-US" smtClean="0"/>
              <a:t>10/4/17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DF3882-33F7-E34C-B75C-5955FFA64E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4A8975-7176-264F-A1A7-9583634D9C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80E5EC-40D9-C84B-B381-98803FF27F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5615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4023D-7A5E-664A-B2BE-4EE0FA67EFB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Information Management Guidance Topics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0278194-2FA5-5A45-ACFE-DB75826720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WMO Workshop on Information Management (breakout group C)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71592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9B629CF9-EA03-714E-B9B4-4D44EB1B90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833" y="177197"/>
            <a:ext cx="4845801" cy="6466237"/>
          </a:xfrm>
          <a:prstGeom prst="rect">
            <a:avLst/>
          </a:prstGeo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BD4E87FF-81EE-D642-8C66-49FB155D0F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4521" y="177196"/>
            <a:ext cx="4845801" cy="6466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3597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>
            <a:extLst>
              <a:ext uri="{FF2B5EF4-FFF2-40B4-BE49-F238E27FC236}">
                <a16:creationId xmlns:a16="http://schemas.microsoft.com/office/drawing/2014/main" id="{CBB97155-3981-3D45-924A-BE72D33ACE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833" y="177196"/>
            <a:ext cx="4845801" cy="6466237"/>
          </a:xfrm>
          <a:prstGeom prst="rect">
            <a:avLst/>
          </a:prstGeom>
        </p:spPr>
      </p:pic>
      <p:pic>
        <p:nvPicPr>
          <p:cNvPr id="8" name="Picture 8">
            <a:extLst>
              <a:ext uri="{FF2B5EF4-FFF2-40B4-BE49-F238E27FC236}">
                <a16:creationId xmlns:a16="http://schemas.microsoft.com/office/drawing/2014/main" id="{E7529F7A-258E-2248-AF0B-41FD54E502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9257" y="177196"/>
            <a:ext cx="4843753" cy="6463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7648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B36F95C6-E4B9-3549-AEAF-C8F33DED57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9256" y="177196"/>
            <a:ext cx="4843753" cy="6463504"/>
          </a:xfrm>
          <a:prstGeom prst="rect">
            <a:avLst/>
          </a:prstGeom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AC927FF6-7E50-8344-AC0A-548828942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833" y="177196"/>
            <a:ext cx="4843753" cy="6463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9536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BDF632-6E42-1A43-9F02-171DC601D0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Who is the guidance for?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325BBE-9A2D-0740-9908-30ED2EE5B6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Information Management guidance for </a:t>
            </a:r>
            <a:r>
              <a:rPr lang="en-GB" i="1" dirty="0"/>
              <a:t>us</a:t>
            </a:r>
          </a:p>
          <a:p>
            <a:r>
              <a:rPr lang="en-GB" dirty="0"/>
              <a:t>NMHS … </a:t>
            </a:r>
          </a:p>
          <a:p>
            <a:r>
              <a:rPr lang="en-GB" dirty="0"/>
              <a:t>Data publishers</a:t>
            </a:r>
          </a:p>
          <a:p>
            <a:r>
              <a:rPr lang="en-GB" dirty="0"/>
              <a:t>Data aggregators</a:t>
            </a:r>
          </a:p>
          <a:p>
            <a:r>
              <a:rPr lang="en-GB" dirty="0"/>
              <a:t>Data stewards</a:t>
            </a:r>
          </a:p>
          <a:p>
            <a:r>
              <a:rPr lang="en-GB" dirty="0"/>
              <a:t>Data curators</a:t>
            </a:r>
          </a:p>
          <a:p>
            <a:r>
              <a:rPr lang="en-GB" dirty="0"/>
              <a:t>“Data centres”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75435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EA96DF-D226-1F4F-A85D-3C77179150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Actionable guidance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B36755-B39D-064D-A0B8-00E4421427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 need to focus on providing guidance that the audience can use</a:t>
            </a:r>
          </a:p>
          <a:p>
            <a:r>
              <a:rPr lang="en-GB" dirty="0"/>
              <a:t>… there are 192 WMO Members – not all at the same level of skill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0740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9F0518-7DAA-164F-8A0E-CD2D3570E6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Durable guidance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5E8340-2DB1-0247-9429-0244DB9DFC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WMO can’t afford to update this guidance faster than every few years</a:t>
            </a:r>
          </a:p>
          <a:p>
            <a:r>
              <a:rPr lang="en-GB" dirty="0"/>
              <a:t>Guidance needs to be relevant today, in 4-years time, in 8-years time</a:t>
            </a:r>
          </a:p>
          <a:p>
            <a:endParaRPr lang="en-GB" dirty="0"/>
          </a:p>
          <a:p>
            <a:r>
              <a:rPr lang="en-GB" dirty="0"/>
              <a:t>DURABLE guidance</a:t>
            </a:r>
          </a:p>
          <a:p>
            <a:endParaRPr lang="en-GB" dirty="0"/>
          </a:p>
          <a:p>
            <a:r>
              <a:rPr lang="en-GB" dirty="0"/>
              <a:t>Probably can’t be specific about technologies</a:t>
            </a:r>
          </a:p>
          <a:p>
            <a:r>
              <a:rPr lang="en-GB" dirty="0"/>
              <a:t>If things change rapidly, then signpost external guidance/reference material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99405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107F1-6351-9E4D-8597-7ACD266CAC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Maturity model approach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BAFD08-56B4-7844-AE88-FB19C79FD3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 want to change behaviour</a:t>
            </a:r>
          </a:p>
          <a:p>
            <a:r>
              <a:rPr lang="en-GB" dirty="0"/>
              <a:t>Avoid deluge of guidance</a:t>
            </a:r>
          </a:p>
          <a:p>
            <a:r>
              <a:rPr lang="en-GB" dirty="0"/>
              <a:t>Use ‘maturity model’ approach to provide focused guidance</a:t>
            </a:r>
          </a:p>
          <a:p>
            <a:r>
              <a:rPr lang="en-GB" dirty="0"/>
              <a:t>“Level-up” like in a computer game as you improve capability for information management</a:t>
            </a:r>
          </a:p>
          <a:p>
            <a:r>
              <a:rPr lang="en-GB" dirty="0"/>
              <a:t>Allow people to focus on a small set of principles/practices that they can actually achieve based on their current capabilities</a:t>
            </a:r>
          </a:p>
          <a:p>
            <a:r>
              <a:rPr lang="en-GB" dirty="0"/>
              <a:t>“Bite size” advice that people can actually use!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62636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1E327F-5AD9-2B40-96DD-03C3E82434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Guidance structure and scope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B54468-B5AA-C547-A0DC-8703027154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Information Lifecycle: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CREATE</a:t>
            </a:r>
            <a:r>
              <a:rPr lang="en-GB" dirty="0"/>
              <a:t> &gt; STORE &gt; SHAPE &gt; </a:t>
            </a:r>
            <a:r>
              <a:rPr lang="en-GB" dirty="0">
                <a:solidFill>
                  <a:srgbClr val="FF0000"/>
                </a:solidFill>
              </a:rPr>
              <a:t>USE</a:t>
            </a:r>
            <a:r>
              <a:rPr lang="en-GB" dirty="0"/>
              <a:t> &gt; ARCHIVE &gt; DISPOSE / DESTROY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Create: covered elsewhere, new technology (e.g. IoT) interesting- but changing too rapidly for us to provide useful/actionable guidance</a:t>
            </a:r>
          </a:p>
          <a:p>
            <a:r>
              <a:rPr lang="en-GB" dirty="0"/>
              <a:t>Use: “there are as many ways to use data as there are grains of sand on a beach” – difficult to provide actionable guidance here, and users unlikely to read a WMO manual!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002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069EB7-E5E9-A24D-9CEF-DB5E892CDA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Balance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64E48C-4ACC-F249-9003-DAF69F8E90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Data protection vs. data exploitation / usage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62260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021515-CBB1-EC4C-9EFC-EA93CD8BA8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Data life-cycle is non-linear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C22149-C8AF-BD45-88A1-123BDC5B98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681388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CREATE</a:t>
            </a:r>
            <a:r>
              <a:rPr lang="en-GB" dirty="0"/>
              <a:t> &gt; STORE &gt; SHAPE &gt; </a:t>
            </a:r>
            <a:r>
              <a:rPr lang="en-GB" dirty="0">
                <a:solidFill>
                  <a:srgbClr val="FF0000"/>
                </a:solidFill>
              </a:rPr>
              <a:t>USE</a:t>
            </a:r>
            <a:r>
              <a:rPr lang="en-GB" dirty="0"/>
              <a:t> &gt; ARCHIVE &gt; DISPOSE / DESTROY</a:t>
            </a:r>
          </a:p>
          <a:p>
            <a:endParaRPr lang="en-GB" dirty="0"/>
          </a:p>
          <a:p>
            <a:endParaRPr lang="en-US" dirty="0"/>
          </a:p>
        </p:txBody>
      </p:sp>
      <p:pic>
        <p:nvPicPr>
          <p:cNvPr id="5" name="Picture 6">
            <a:extLst>
              <a:ext uri="{FF2B5EF4-FFF2-40B4-BE49-F238E27FC236}">
                <a16:creationId xmlns:a16="http://schemas.microsoft.com/office/drawing/2014/main" id="{CEABFE25-DCE7-4244-97BA-58B7CC4D459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67" t="36011" r="7883" b="21669"/>
          <a:stretch/>
        </p:blipFill>
        <p:spPr>
          <a:xfrm>
            <a:off x="6481948" y="2507013"/>
            <a:ext cx="5406294" cy="367805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DE3C39A-B8B7-A24C-97E8-B9FD50979B15}"/>
              </a:ext>
            </a:extLst>
          </p:cNvPr>
          <p:cNvSpPr txBox="1"/>
          <p:nvPr/>
        </p:nvSpPr>
        <p:spPr>
          <a:xfrm>
            <a:off x="838201" y="2823936"/>
            <a:ext cx="5643747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/>
              <a:t>Data USE often leads to a new data CREATION activity – new data resources that have their own data lifecycle  (e.g. merging 4 datasets to create a new homogenised / complete dataset)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/>
              <a:t>ARCHIVE and STORE are on a ’data-retention’ spectrum – different guidance applies … (need to capture these aspects)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38666992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Information Management Guidance Topics</vt:lpstr>
      <vt:lpstr>PowerPoint Presentation</vt:lpstr>
      <vt:lpstr>PowerPoint Presentation</vt:lpstr>
      <vt:lpstr>PowerPoint Presentation</vt:lpstr>
      <vt:lpstr>Who is the guidance for?</vt:lpstr>
      <vt:lpstr>Actionable guidance</vt:lpstr>
      <vt:lpstr>Durable guidance</vt:lpstr>
      <vt:lpstr>Maturity model approach</vt:lpstr>
      <vt:lpstr>Guidance structure and scope</vt:lpstr>
      <vt:lpstr>Balance</vt:lpstr>
      <vt:lpstr>Data life-cycle is non-linear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Information Management Guidance Topics</dc:title>
  <cp:revision>4</cp:revision>
  <dcterms:modified xsi:type="dcterms:W3CDTF">2017-10-04T12:36:20Z</dcterms:modified>
</cp:coreProperties>
</file>