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9" r:id="rId3"/>
    <p:sldId id="260" r:id="rId4"/>
    <p:sldId id="263" r:id="rId5"/>
    <p:sldId id="261" r:id="rId6"/>
    <p:sldId id="271" r:id="rId7"/>
    <p:sldId id="273" r:id="rId8"/>
    <p:sldId id="274" r:id="rId9"/>
    <p:sldId id="272" r:id="rId10"/>
    <p:sldId id="266" r:id="rId11"/>
    <p:sldId id="269" r:id="rId12"/>
    <p:sldId id="270" r:id="rId13"/>
    <p:sldId id="25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18" d="100"/>
          <a:sy n="118" d="100"/>
        </p:scale>
        <p:origin x="-13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03/10/2017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solidFill>
                  <a:srgbClr val="000090"/>
                </a:solidFill>
              </a:rPr>
              <a:t>Data Stewardship Maturity Matrix (DSMM) - </a:t>
            </a:r>
          </a:p>
          <a:p>
            <a:r>
              <a:rPr lang="en-US" sz="4800" b="1" dirty="0" smtClean="0">
                <a:solidFill>
                  <a:srgbClr val="000090"/>
                </a:solidFill>
              </a:rPr>
              <a:t>Use of a Maturity Matrix to Guide Management </a:t>
            </a:r>
          </a:p>
          <a:p>
            <a:r>
              <a:rPr lang="en-US" sz="4800" b="1" dirty="0" smtClean="0">
                <a:solidFill>
                  <a:srgbClr val="000090"/>
                </a:solidFill>
              </a:rPr>
              <a:t>of Multi-Disciplinary Information</a:t>
            </a:r>
          </a:p>
          <a:p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4800" i="1" dirty="0" smtClean="0">
                <a:solidFill>
                  <a:srgbClr val="000090"/>
                </a:solidFill>
              </a:rPr>
              <a:t>Christina de Groot-</a:t>
            </a:r>
            <a:r>
              <a:rPr lang="en-US" sz="4800" i="1" dirty="0" err="1">
                <a:solidFill>
                  <a:srgbClr val="000090"/>
                </a:solidFill>
              </a:rPr>
              <a:t>L</a:t>
            </a:r>
            <a:r>
              <a:rPr lang="en-US" sz="4800" i="1" dirty="0" err="1" smtClean="0">
                <a:solidFill>
                  <a:srgbClr val="000090"/>
                </a:solidFill>
              </a:rPr>
              <a:t>ief</a:t>
            </a:r>
            <a:r>
              <a:rPr lang="en-US" sz="4800" i="1" dirty="0" smtClean="0">
                <a:solidFill>
                  <a:srgbClr val="000090"/>
                </a:solidFill>
              </a:rPr>
              <a:t> 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NOAA’s National Centers for Environmental information (NCEI)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Agenda Item 5.7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974547" y="5156021"/>
            <a:ext cx="26088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90"/>
                </a:solidFill>
              </a:rPr>
              <a:t>WMO Workshop on </a:t>
            </a:r>
          </a:p>
          <a:p>
            <a:r>
              <a:rPr lang="en-US" dirty="0" smtClean="0">
                <a:solidFill>
                  <a:srgbClr val="000090"/>
                </a:solidFill>
              </a:rPr>
              <a:t>Information Management</a:t>
            </a:r>
          </a:p>
          <a:p>
            <a:r>
              <a:rPr lang="en-US" dirty="0" smtClean="0">
                <a:solidFill>
                  <a:srgbClr val="000090"/>
                </a:solidFill>
              </a:rPr>
              <a:t>Geneva, Switzerland</a:t>
            </a:r>
          </a:p>
          <a:p>
            <a:r>
              <a:rPr lang="en-US" dirty="0" smtClean="0">
                <a:solidFill>
                  <a:srgbClr val="000090"/>
                </a:solidFill>
              </a:rPr>
              <a:t>October 2-4, 2017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202301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Data Stewardship Maturity Matrix (DSMM</a:t>
            </a:r>
            <a:r>
              <a:rPr lang="en-US" dirty="0" smtClean="0"/>
              <a:t>)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What </a:t>
            </a:r>
            <a:r>
              <a:rPr lang="en-US" dirty="0" smtClean="0"/>
              <a:t>is it?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457200" y="1723603"/>
            <a:ext cx="4040188" cy="451271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r>
              <a:rPr lang="en-US" dirty="0" smtClean="0"/>
              <a:t>Definition: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222513"/>
          </a:xfrm>
          <a:ln>
            <a:solidFill>
              <a:schemeClr val="accent1"/>
            </a:solidFill>
          </a:ln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DSMM is </a:t>
            </a:r>
            <a:r>
              <a:rPr lang="en-US" dirty="0"/>
              <a:t>a </a:t>
            </a:r>
            <a:r>
              <a:rPr lang="en-US" dirty="0" smtClean="0"/>
              <a:t>unified </a:t>
            </a:r>
            <a:r>
              <a:rPr lang="en-US" dirty="0"/>
              <a:t>f</a:t>
            </a:r>
            <a:r>
              <a:rPr lang="en-US" dirty="0" smtClean="0"/>
              <a:t>ramework </a:t>
            </a:r>
            <a:r>
              <a:rPr lang="en-US" dirty="0"/>
              <a:t>for m</a:t>
            </a:r>
            <a:r>
              <a:rPr lang="en-US" dirty="0" smtClean="0"/>
              <a:t>easuring </a:t>
            </a:r>
            <a:r>
              <a:rPr lang="en-US" dirty="0"/>
              <a:t>s</a:t>
            </a:r>
            <a:r>
              <a:rPr lang="en-US" dirty="0" smtClean="0"/>
              <a:t>tewardship </a:t>
            </a:r>
            <a:r>
              <a:rPr lang="en-US" dirty="0"/>
              <a:t>p</a:t>
            </a:r>
            <a:r>
              <a:rPr lang="en-US" dirty="0" smtClean="0"/>
              <a:t>ractices </a:t>
            </a:r>
            <a:r>
              <a:rPr lang="en-US" dirty="0"/>
              <a:t>a</a:t>
            </a:r>
            <a:r>
              <a:rPr lang="en-US" dirty="0" smtClean="0"/>
              <a:t>pplied </a:t>
            </a:r>
            <a:r>
              <a:rPr lang="en-US" dirty="0"/>
              <a:t>to i</a:t>
            </a:r>
            <a:r>
              <a:rPr lang="en-US" dirty="0" smtClean="0"/>
              <a:t>ndividual </a:t>
            </a:r>
            <a:r>
              <a:rPr lang="en-US" dirty="0"/>
              <a:t>d</a:t>
            </a:r>
            <a:r>
              <a:rPr lang="en-US" dirty="0" smtClean="0"/>
              <a:t>igital </a:t>
            </a:r>
            <a:r>
              <a:rPr lang="en-US" dirty="0"/>
              <a:t>e</a:t>
            </a:r>
            <a:r>
              <a:rPr lang="en-US" dirty="0" smtClean="0"/>
              <a:t>nvironmental </a:t>
            </a:r>
            <a:r>
              <a:rPr lang="en-US" dirty="0"/>
              <a:t>d</a:t>
            </a:r>
            <a:r>
              <a:rPr lang="en-US" dirty="0" smtClean="0"/>
              <a:t>ata </a:t>
            </a:r>
            <a:r>
              <a:rPr lang="en-US" dirty="0"/>
              <a:t>p</a:t>
            </a:r>
            <a:r>
              <a:rPr lang="en-US" dirty="0" smtClean="0"/>
              <a:t>roducts </a:t>
            </a:r>
            <a:r>
              <a:rPr lang="en-US" dirty="0"/>
              <a:t>t</a:t>
            </a:r>
            <a:r>
              <a:rPr lang="en-US" dirty="0" smtClean="0"/>
              <a:t>hat </a:t>
            </a:r>
            <a:r>
              <a:rPr lang="en-US" dirty="0"/>
              <a:t>a</a:t>
            </a:r>
            <a:r>
              <a:rPr lang="en-US" dirty="0" smtClean="0"/>
              <a:t>re </a:t>
            </a:r>
            <a:r>
              <a:rPr lang="en-US" dirty="0"/>
              <a:t>p</a:t>
            </a:r>
            <a:r>
              <a:rPr lang="en-US" dirty="0" smtClean="0"/>
              <a:t>ublicly </a:t>
            </a:r>
            <a:r>
              <a:rPr lang="en-US" dirty="0"/>
              <a:t>a</a:t>
            </a:r>
            <a:r>
              <a:rPr lang="en-US" dirty="0" smtClean="0"/>
              <a:t>vailable </a:t>
            </a:r>
            <a:r>
              <a:rPr lang="en-US" dirty="0"/>
              <a:t>o</a:t>
            </a:r>
            <a:r>
              <a:rPr lang="en-US" dirty="0" smtClean="0"/>
              <a:t>nline</a:t>
            </a:r>
            <a:endParaRPr lang="en-US" dirty="0"/>
          </a:p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4645025" y="1723603"/>
            <a:ext cx="4041775" cy="451272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r>
              <a:rPr lang="en-US" dirty="0" smtClean="0"/>
              <a:t>Leveraging: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222513"/>
          </a:xfrm>
          <a:ln>
            <a:solidFill>
              <a:schemeClr val="accent1"/>
            </a:solidFill>
          </a:ln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Institutional </a:t>
            </a:r>
            <a:r>
              <a:rPr lang="en-US" dirty="0"/>
              <a:t>k</a:t>
            </a:r>
            <a:r>
              <a:rPr lang="en-US" dirty="0" smtClean="0"/>
              <a:t>nowledge </a:t>
            </a:r>
            <a:r>
              <a:rPr lang="en-US" dirty="0"/>
              <a:t>in </a:t>
            </a:r>
            <a:r>
              <a:rPr lang="en-US" dirty="0" smtClean="0"/>
              <a:t>multiple </a:t>
            </a:r>
            <a:r>
              <a:rPr lang="en-US" dirty="0"/>
              <a:t>d</a:t>
            </a:r>
            <a:r>
              <a:rPr lang="en-US" dirty="0" smtClean="0"/>
              <a:t>omains </a:t>
            </a:r>
            <a:r>
              <a:rPr lang="en-US" dirty="0"/>
              <a:t>(e.g., Science, Data Management, Technology) </a:t>
            </a:r>
          </a:p>
          <a:p>
            <a:r>
              <a:rPr lang="en-US" dirty="0"/>
              <a:t>Community </a:t>
            </a:r>
            <a:r>
              <a:rPr lang="en-US" dirty="0" smtClean="0"/>
              <a:t>best </a:t>
            </a:r>
            <a:r>
              <a:rPr lang="en-US" dirty="0"/>
              <a:t>p</a:t>
            </a:r>
            <a:r>
              <a:rPr lang="en-US" dirty="0" smtClean="0"/>
              <a:t>ractices </a:t>
            </a:r>
            <a:r>
              <a:rPr lang="en-US" dirty="0"/>
              <a:t>and </a:t>
            </a:r>
            <a:r>
              <a:rPr lang="en-US" dirty="0" smtClean="0"/>
              <a:t>standards</a:t>
            </a:r>
            <a:endParaRPr lang="en-US" dirty="0"/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348214"/>
            <a:ext cx="9047018" cy="25544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82436" y="391134"/>
            <a:ext cx="66024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Why Do We Need a DSMM?</a:t>
            </a:r>
            <a:endParaRPr lang="fr-FR" sz="4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1007" y="4077853"/>
            <a:ext cx="7706012" cy="21033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969" y="4077853"/>
            <a:ext cx="944962" cy="37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90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69461" y="260969"/>
            <a:ext cx="850809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Why Do We Need a DSMM? (</a:t>
            </a:r>
            <a:r>
              <a:rPr lang="fr-FR" sz="4400" dirty="0" err="1"/>
              <a:t>cont'd</a:t>
            </a:r>
            <a:r>
              <a:rPr lang="en-US" sz="4400" dirty="0" smtClean="0"/>
              <a:t>)</a:t>
            </a:r>
            <a:endParaRPr lang="fr-FR" sz="4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3044" y="1874755"/>
            <a:ext cx="5496510" cy="255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075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14994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Data Stewardship </a:t>
            </a:r>
            <a:r>
              <a:rPr lang="en-US" dirty="0"/>
              <a:t>M</a:t>
            </a:r>
            <a:r>
              <a:rPr lang="en-US" dirty="0" smtClean="0"/>
              <a:t>aturity Matrix (DSMM)</a:t>
            </a:r>
            <a:br>
              <a:rPr lang="en-US" dirty="0" smtClean="0"/>
            </a:br>
            <a:r>
              <a:rPr lang="en-US" dirty="0" smtClean="0"/>
              <a:t>Development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2330012" y="1591844"/>
            <a:ext cx="5816592" cy="489364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Lead: Ge Peng, Research Scholar,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Cooperative Institute for Climate and </a:t>
            </a:r>
            <a:r>
              <a:rPr lang="en-US" sz="2400" dirty="0" smtClean="0"/>
              <a:t>Satellites-NC </a:t>
            </a:r>
            <a:r>
              <a:rPr lang="en-US" sz="2400" dirty="0"/>
              <a:t>(CICS-NC</a:t>
            </a:r>
            <a:r>
              <a:rPr lang="en-US" sz="2400" dirty="0" smtClean="0"/>
              <a:t>))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We formed a team comprised of </a:t>
            </a:r>
            <a:r>
              <a:rPr lang="en-US" sz="2400" dirty="0"/>
              <a:t>Scientists and Subject Matter Experts (SME) from NCEI and </a:t>
            </a:r>
            <a:r>
              <a:rPr lang="en-US" sz="2400" dirty="0" smtClean="0"/>
              <a:t>CICS-NC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We started with developing a Maturity Matrix for </a:t>
            </a:r>
            <a:r>
              <a:rPr lang="en-US" sz="2400" dirty="0" smtClean="0"/>
              <a:t>an NCEI </a:t>
            </a:r>
            <a:r>
              <a:rPr lang="en-US" sz="2400" dirty="0"/>
              <a:t>data set: the </a:t>
            </a:r>
            <a:r>
              <a:rPr lang="en-US" sz="2400" dirty="0" smtClean="0"/>
              <a:t>GHCN-M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We published results in a paper: ‘Assessing Stewardship Maturity of the Global Historical Climatology Network-Monthly (GHCN-M) Dataset: Use Case Study and Lessons Learned’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 dirty="0"/>
          </a:p>
        </p:txBody>
      </p:sp>
      <p:pic>
        <p:nvPicPr>
          <p:cNvPr id="1026" name="Picture 2" descr="DSMM Defines Measureable, Five-Level Progressive Practices&#10;in Nine Quasi-Independent Key Components&#10;(Data system integrity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72" r="1018" b="2759"/>
          <a:stretch/>
        </p:blipFill>
        <p:spPr bwMode="auto">
          <a:xfrm>
            <a:off x="1324049" y="1497027"/>
            <a:ext cx="7095162" cy="4798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961" y="28306"/>
            <a:ext cx="90165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+mj-lt"/>
              </a:rPr>
              <a:t>DSMM Defines Measurable, Five-Level Progressive Practices</a:t>
            </a:r>
            <a:endParaRPr lang="fr-FR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463973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 dirty="0"/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l="2523" t="17172" r="59597" b="21111"/>
          <a:stretch/>
        </p:blipFill>
        <p:spPr bwMode="auto">
          <a:xfrm>
            <a:off x="409302" y="318655"/>
            <a:ext cx="8277497" cy="567256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60574" y="6075144"/>
            <a:ext cx="5945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Assigning a maturity scale for the data set for each of the key </a:t>
            </a:r>
          </a:p>
          <a:p>
            <a:r>
              <a:rPr lang="en-US" dirty="0"/>
              <a:t>c</a:t>
            </a:r>
            <a:r>
              <a:rPr lang="en-US" dirty="0" smtClean="0"/>
              <a:t>omponents: Preservability Accessibility, Usability, etc.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27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 dirty="0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2675" t="31371" r="75388" b="30302"/>
          <a:stretch/>
        </p:blipFill>
        <p:spPr bwMode="auto">
          <a:xfrm>
            <a:off x="396510" y="436970"/>
            <a:ext cx="8364683" cy="580563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10640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9</a:t>
            </a:fld>
            <a:endParaRPr lang="en-US" dirty="0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53180" t="14180" r="4110" b="19793"/>
          <a:stretch/>
        </p:blipFill>
        <p:spPr bwMode="auto">
          <a:xfrm>
            <a:off x="0" y="-1"/>
            <a:ext cx="9143999" cy="62345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644780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9128" y="182664"/>
            <a:ext cx="88565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Who Could Use </a:t>
            </a:r>
            <a:r>
              <a:rPr lang="en-US" sz="4400" dirty="0" smtClean="0"/>
              <a:t>the DSMM </a:t>
            </a:r>
            <a:r>
              <a:rPr lang="en-US" sz="4400" dirty="0"/>
              <a:t>&amp; Results?</a:t>
            </a:r>
            <a:endParaRPr lang="fr-FR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852" y="1480537"/>
            <a:ext cx="6785436" cy="10668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930" y="5094160"/>
            <a:ext cx="8657070" cy="11217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773" y="3526802"/>
            <a:ext cx="8522947" cy="143268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835" y="2612064"/>
            <a:ext cx="8657070" cy="81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345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11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730812" y="-7941"/>
            <a:ext cx="57239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Ways to </a:t>
            </a:r>
            <a:r>
              <a:rPr lang="en-US" sz="4400" dirty="0"/>
              <a:t>Use </a:t>
            </a:r>
            <a:r>
              <a:rPr lang="en-US" sz="4400" dirty="0" smtClean="0"/>
              <a:t>the DSMM</a:t>
            </a:r>
            <a:endParaRPr lang="fr-FR" sz="4400" dirty="0"/>
          </a:p>
        </p:txBody>
      </p:sp>
      <p:sp>
        <p:nvSpPr>
          <p:cNvPr id="4" name="TextBox 3"/>
          <p:cNvSpPr txBox="1"/>
          <p:nvPr/>
        </p:nvSpPr>
        <p:spPr>
          <a:xfrm>
            <a:off x="96982" y="1029757"/>
            <a:ext cx="8991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To know the current state of your data set – </a:t>
            </a:r>
            <a:r>
              <a:rPr lang="en-US" sz="2000" dirty="0" smtClean="0">
                <a:solidFill>
                  <a:srgbClr val="FF0000"/>
                </a:solidFill>
              </a:rPr>
              <a:t>Maturity Assessment</a:t>
            </a:r>
            <a:r>
              <a:rPr lang="en-US" sz="2000" dirty="0" smtClean="0"/>
              <a:t> (scoreboard)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To know where you want or need to be – </a:t>
            </a:r>
            <a:r>
              <a:rPr lang="en-US" sz="2000" dirty="0" smtClean="0">
                <a:solidFill>
                  <a:srgbClr val="FF0000"/>
                </a:solidFill>
              </a:rPr>
              <a:t>Stewardship Requirements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To Know how to get there – </a:t>
            </a:r>
            <a:r>
              <a:rPr lang="en-US" sz="2000" dirty="0">
                <a:solidFill>
                  <a:srgbClr val="FF0000"/>
                </a:solidFill>
              </a:rPr>
              <a:t>R</a:t>
            </a:r>
            <a:r>
              <a:rPr lang="en-US" sz="2000" dirty="0" smtClean="0">
                <a:solidFill>
                  <a:srgbClr val="FF0000"/>
                </a:solidFill>
              </a:rPr>
              <a:t>oadmap Forward </a:t>
            </a:r>
            <a:r>
              <a:rPr lang="en-US" sz="2000" dirty="0" smtClean="0"/>
              <a:t>(informed, actionable steps</a:t>
            </a:r>
            <a:r>
              <a:rPr lang="en-US" sz="2400" dirty="0" smtClean="0"/>
              <a:t>)</a:t>
            </a:r>
            <a:endParaRPr lang="fr-FR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6815" y="3202103"/>
            <a:ext cx="1036410" cy="3779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412" y="2399635"/>
            <a:ext cx="6699276" cy="39567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6815" y="3240007"/>
            <a:ext cx="1036410" cy="3779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2222" y="4528479"/>
            <a:ext cx="780356" cy="3779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3145" y="3870720"/>
            <a:ext cx="158510" cy="58526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10854" y="5041855"/>
            <a:ext cx="158510" cy="55478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85939" y="4906464"/>
            <a:ext cx="731583" cy="8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8513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12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96657" y="328857"/>
            <a:ext cx="74969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Ways to </a:t>
            </a:r>
            <a:r>
              <a:rPr lang="en-US" sz="4400" dirty="0"/>
              <a:t>Use </a:t>
            </a:r>
            <a:r>
              <a:rPr lang="en-US" sz="4400" dirty="0" smtClean="0"/>
              <a:t>the DSMM (cont’d)</a:t>
            </a:r>
            <a:endParaRPr lang="fr-FR" sz="4400" dirty="0"/>
          </a:p>
        </p:txBody>
      </p:sp>
      <p:sp>
        <p:nvSpPr>
          <p:cNvPr id="4" name="TextBox 3"/>
          <p:cNvSpPr txBox="1"/>
          <p:nvPr/>
        </p:nvSpPr>
        <p:spPr>
          <a:xfrm>
            <a:off x="810177" y="1782789"/>
            <a:ext cx="75084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A reference model for stewardship planning and resource allocation – </a:t>
            </a:r>
            <a:r>
              <a:rPr lang="en-US" sz="2800" dirty="0">
                <a:solidFill>
                  <a:srgbClr val="FF0000"/>
                </a:solidFill>
              </a:rPr>
              <a:t>informed decision-making support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A </a:t>
            </a:r>
            <a:r>
              <a:rPr lang="en-US" sz="2800" dirty="0" smtClean="0"/>
              <a:t>consolidated </a:t>
            </a:r>
            <a:r>
              <a:rPr lang="en-US" sz="2800" dirty="0"/>
              <a:t>source and consistent information about stewardship practices – </a:t>
            </a:r>
            <a:r>
              <a:rPr lang="en-US" sz="2800" dirty="0">
                <a:solidFill>
                  <a:srgbClr val="FF0000"/>
                </a:solidFill>
              </a:rPr>
              <a:t>Data stewardship maturity reports</a:t>
            </a:r>
            <a:r>
              <a:rPr lang="en-US" sz="2800" dirty="0"/>
              <a:t> (</a:t>
            </a:r>
            <a:r>
              <a:rPr lang="en-US" sz="2800" dirty="0" smtClean="0"/>
              <a:t>transparency/trustworthiness</a:t>
            </a:r>
            <a:r>
              <a:rPr lang="en-US" sz="2800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A tool to </a:t>
            </a:r>
            <a:r>
              <a:rPr lang="en-US" sz="2800" dirty="0"/>
              <a:t>enhance discoverability and usability – </a:t>
            </a:r>
            <a:r>
              <a:rPr lang="en-US" sz="2800" dirty="0">
                <a:solidFill>
                  <a:srgbClr val="FF0000"/>
                </a:solidFill>
              </a:rPr>
              <a:t>Content-rich quality metadata </a:t>
            </a:r>
          </a:p>
        </p:txBody>
      </p:sp>
    </p:spTree>
    <p:extLst>
      <p:ext uri="{BB962C8B-B14F-4D97-AF65-F5344CB8AC3E}">
        <p14:creationId xmlns:p14="http://schemas.microsoft.com/office/powerpoint/2010/main" val="4032584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13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14409" y="4063331"/>
            <a:ext cx="36796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/>
              <a:t>Christina.lief@noaa.gov</a:t>
            </a:r>
            <a:endParaRPr lang="fr-FR" sz="2800" i="1" dirty="0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3007</TotalTime>
  <Words>280</Words>
  <Application>Microsoft Office PowerPoint</Application>
  <PresentationFormat>On-screen Show (4:3)</PresentationFormat>
  <Paragraphs>54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blank</vt:lpstr>
      <vt:lpstr>PowerPoint Presentation</vt:lpstr>
      <vt:lpstr>Data Stewardship Maturity Matrix (DSMM) What is it?</vt:lpstr>
      <vt:lpstr>PowerPoint Presentation</vt:lpstr>
      <vt:lpstr>PowerPoint Presentation</vt:lpstr>
      <vt:lpstr>Data Stewardship Maturity Matrix (DSMM) Development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cjl</cp:lastModifiedBy>
  <cp:revision>30</cp:revision>
  <dcterms:created xsi:type="dcterms:W3CDTF">2017-08-23T09:47:05Z</dcterms:created>
  <dcterms:modified xsi:type="dcterms:W3CDTF">2017-10-03T05:17:07Z</dcterms:modified>
</cp:coreProperties>
</file>