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69"/>
  </p:notesMasterIdLst>
  <p:sldIdLst>
    <p:sldId id="256" r:id="rId2"/>
    <p:sldId id="498" r:id="rId3"/>
    <p:sldId id="499" r:id="rId4"/>
    <p:sldId id="500" r:id="rId5"/>
    <p:sldId id="501" r:id="rId6"/>
    <p:sldId id="502" r:id="rId7"/>
    <p:sldId id="503" r:id="rId8"/>
    <p:sldId id="506" r:id="rId9"/>
    <p:sldId id="471" r:id="rId10"/>
    <p:sldId id="484" r:id="rId11"/>
    <p:sldId id="485" r:id="rId12"/>
    <p:sldId id="472" r:id="rId13"/>
    <p:sldId id="515" r:id="rId14"/>
    <p:sldId id="470" r:id="rId15"/>
    <p:sldId id="478" r:id="rId16"/>
    <p:sldId id="479" r:id="rId17"/>
    <p:sldId id="480" r:id="rId18"/>
    <p:sldId id="481" r:id="rId19"/>
    <p:sldId id="482" r:id="rId20"/>
    <p:sldId id="483" r:id="rId21"/>
    <p:sldId id="497" r:id="rId22"/>
    <p:sldId id="477" r:id="rId23"/>
    <p:sldId id="474" r:id="rId24"/>
    <p:sldId id="486" r:id="rId25"/>
    <p:sldId id="504" r:id="rId26"/>
    <p:sldId id="505" r:id="rId27"/>
    <p:sldId id="475" r:id="rId28"/>
    <p:sldId id="487" r:id="rId29"/>
    <p:sldId id="491" r:id="rId30"/>
    <p:sldId id="490" r:id="rId31"/>
    <p:sldId id="476" r:id="rId32"/>
    <p:sldId id="488" r:id="rId33"/>
    <p:sldId id="473" r:id="rId34"/>
    <p:sldId id="492" r:id="rId35"/>
    <p:sldId id="493" r:id="rId36"/>
    <p:sldId id="494" r:id="rId37"/>
    <p:sldId id="495" r:id="rId38"/>
    <p:sldId id="496" r:id="rId39"/>
    <p:sldId id="466" r:id="rId40"/>
    <p:sldId id="380" r:id="rId41"/>
    <p:sldId id="382" r:id="rId42"/>
    <p:sldId id="359" r:id="rId43"/>
    <p:sldId id="524" r:id="rId44"/>
    <p:sldId id="525" r:id="rId45"/>
    <p:sldId id="526" r:id="rId46"/>
    <p:sldId id="527" r:id="rId47"/>
    <p:sldId id="528" r:id="rId48"/>
    <p:sldId id="529" r:id="rId49"/>
    <p:sldId id="530" r:id="rId50"/>
    <p:sldId id="531" r:id="rId51"/>
    <p:sldId id="532" r:id="rId52"/>
    <p:sldId id="533" r:id="rId53"/>
    <p:sldId id="534" r:id="rId54"/>
    <p:sldId id="535" r:id="rId55"/>
    <p:sldId id="396" r:id="rId56"/>
    <p:sldId id="517" r:id="rId57"/>
    <p:sldId id="518" r:id="rId58"/>
    <p:sldId id="519" r:id="rId59"/>
    <p:sldId id="536" r:id="rId60"/>
    <p:sldId id="514" r:id="rId61"/>
    <p:sldId id="443" r:id="rId62"/>
    <p:sldId id="444" r:id="rId63"/>
    <p:sldId id="464" r:id="rId64"/>
    <p:sldId id="465" r:id="rId65"/>
    <p:sldId id="435" r:id="rId66"/>
    <p:sldId id="522" r:id="rId67"/>
    <p:sldId id="523" r:id="rId6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2" autoAdjust="0"/>
    <p:restoredTop sz="94660"/>
  </p:normalViewPr>
  <p:slideViewPr>
    <p:cSldViewPr snapToGrid="0" snapToObjects="1">
      <p:cViewPr varScale="1">
        <p:scale>
          <a:sx n="74" d="100"/>
          <a:sy n="74" d="100"/>
        </p:scale>
        <p:origin x="-106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8.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image" Target="../media/image4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A51FC9-AFCF-49EB-A244-BC807F184F05}" type="datetimeFigureOut">
              <a:rPr lang="en-US" smtClean="0"/>
              <a:pPr/>
              <a:t>10/2/2017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5321C3-9685-46B5-915C-1C4C4FEE7A3D}" type="slidenum">
              <a:rPr lang="en-US" smtClean="0"/>
              <a:pPr/>
              <a:t>‹N›</a:t>
            </a:fld>
            <a:endParaRPr lang="en-US"/>
          </a:p>
        </p:txBody>
      </p:sp>
    </p:spTree>
    <p:extLst>
      <p:ext uri="{BB962C8B-B14F-4D97-AF65-F5344CB8AC3E}">
        <p14:creationId xmlns:p14="http://schemas.microsoft.com/office/powerpoint/2010/main" xmlns="" val="594139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semanticweb.org/ontologies/hydrology" TargetMode="External"/><Relationship Id="rId2" Type="http://schemas.openxmlformats.org/officeDocument/2006/relationships/slide" Target="../slides/slide58.xml"/><Relationship Id="rId1" Type="http://schemas.openxmlformats.org/officeDocument/2006/relationships/notesMaster" Target="../notesMasters/notesMaster1.xml"/><Relationship Id="rId4" Type="http://schemas.openxmlformats.org/officeDocument/2006/relationships/hyperlink" Target="http://www.w3.org/1999/02/22-rdf-syntax-ns"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9B0FE348-F6E3-0D4A-9E6C-6330799BBDC4}" type="slidenum">
              <a:rPr lang="en-US" smtClean="0"/>
              <a:pPr/>
              <a:t>8</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9B0FE348-F6E3-0D4A-9E6C-6330799BBDC4}"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557CB4F-95A1-D04C-BDAD-A36BCB04A36A}" type="slidenum">
              <a:rPr lang="en-US" smtClean="0">
                <a:solidFill>
                  <a:prstClr val="black"/>
                </a:solidFill>
                <a:latin typeface="Calibri"/>
              </a:rPr>
              <a:pPr/>
              <a:t>47</a:t>
            </a:fld>
            <a:endParaRPr lang="en-US">
              <a:solidFill>
                <a:prstClr val="black"/>
              </a:solidFill>
              <a:latin typeface="Calibri"/>
            </a:endParaRPr>
          </a:p>
        </p:txBody>
      </p:sp>
    </p:spTree>
    <p:extLst>
      <p:ext uri="{BB962C8B-B14F-4D97-AF65-F5344CB8AC3E}">
        <p14:creationId xmlns="" xmlns:p14="http://schemas.microsoft.com/office/powerpoint/2010/main" val="423635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557CB4F-95A1-D04C-BDAD-A36BCB04A36A}" type="slidenum">
              <a:rPr lang="en-US" smtClean="0">
                <a:solidFill>
                  <a:prstClr val="black"/>
                </a:solidFill>
                <a:latin typeface="Calibri"/>
              </a:rPr>
              <a:pPr/>
              <a:t>49</a:t>
            </a:fld>
            <a:endParaRPr lang="en-US">
              <a:solidFill>
                <a:prstClr val="black"/>
              </a:solidFill>
              <a:latin typeface="Calibri"/>
            </a:endParaRPr>
          </a:p>
        </p:txBody>
      </p:sp>
    </p:spTree>
    <p:extLst>
      <p:ext uri="{BB962C8B-B14F-4D97-AF65-F5344CB8AC3E}">
        <p14:creationId xmlns="" xmlns:p14="http://schemas.microsoft.com/office/powerpoint/2010/main" val="4236358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dirty="0" err="1" smtClean="0"/>
              <a:t>hiscentral.ddns.net</a:t>
            </a:r>
            <a:r>
              <a:rPr lang="it-IT" dirty="0" smtClean="0"/>
              <a:t>:8088/</a:t>
            </a:r>
            <a:r>
              <a:rPr lang="it-IT" dirty="0" err="1" smtClean="0"/>
              <a:t>ontology</a:t>
            </a:r>
            <a:r>
              <a:rPr lang="it-IT" dirty="0" smtClean="0"/>
              <a:t>/</a:t>
            </a:r>
            <a:endParaRPr lang="it-IT" dirty="0"/>
          </a:p>
        </p:txBody>
      </p:sp>
      <p:sp>
        <p:nvSpPr>
          <p:cNvPr id="4" name="Segnaposto numero diapositiva 3"/>
          <p:cNvSpPr>
            <a:spLocks noGrp="1"/>
          </p:cNvSpPr>
          <p:nvPr>
            <p:ph type="sldNum" sz="quarter" idx="10"/>
          </p:nvPr>
        </p:nvSpPr>
        <p:spPr/>
        <p:txBody>
          <a:bodyPr/>
          <a:lstStyle/>
          <a:p>
            <a:fld id="{9B0FE348-F6E3-0D4A-9E6C-6330799BBDC4}" type="slidenum">
              <a:rPr lang="en-US" smtClean="0"/>
              <a:pPr/>
              <a:t>55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r>
              <a:rPr lang="it-IT" sz="1200" b="0" i="0" kern="1200" dirty="0" smtClean="0">
                <a:solidFill>
                  <a:schemeClr val="tx1"/>
                </a:solidFill>
                <a:latin typeface="Times" charset="0"/>
                <a:ea typeface="+mn-ea"/>
                <a:cs typeface="+mn-cs"/>
              </a:rPr>
              <a:t>PREFIX : &lt;</a:t>
            </a:r>
            <a:r>
              <a:rPr lang="it-IT" sz="1200" b="0" i="0" kern="1200" dirty="0" smtClean="0">
                <a:solidFill>
                  <a:schemeClr val="tx1"/>
                </a:solidFill>
                <a:latin typeface="Times" charset="0"/>
                <a:ea typeface="+mn-ea"/>
                <a:cs typeface="+mn-cs"/>
                <a:hlinkClick r:id="rId3"/>
              </a:rPr>
              <a:t>http://www.semanticweb.org/</a:t>
            </a:r>
            <a:r>
              <a:rPr lang="it-IT" sz="1200" b="0" i="0" kern="1200" dirty="0" err="1" smtClean="0">
                <a:solidFill>
                  <a:schemeClr val="tx1"/>
                </a:solidFill>
                <a:latin typeface="Times" charset="0"/>
                <a:ea typeface="+mn-ea"/>
                <a:cs typeface="+mn-cs"/>
                <a:hlinkClick r:id="rId3"/>
              </a:rPr>
              <a:t>ontologies</a:t>
            </a:r>
            <a:r>
              <a:rPr lang="it-IT" sz="1200" b="0" i="0" kern="1200" dirty="0" smtClean="0">
                <a:solidFill>
                  <a:schemeClr val="tx1"/>
                </a:solidFill>
                <a:latin typeface="Times" charset="0"/>
                <a:ea typeface="+mn-ea"/>
                <a:cs typeface="+mn-cs"/>
                <a:hlinkClick r:id="rId3"/>
              </a:rPr>
              <a:t>/</a:t>
            </a:r>
            <a:r>
              <a:rPr lang="it-IT" sz="1200" b="0" i="0" kern="1200" dirty="0" err="1" smtClean="0">
                <a:solidFill>
                  <a:schemeClr val="tx1"/>
                </a:solidFill>
                <a:latin typeface="Times" charset="0"/>
                <a:ea typeface="+mn-ea"/>
                <a:cs typeface="+mn-cs"/>
                <a:hlinkClick r:id="rId3"/>
              </a:rPr>
              <a:t>hydrology#</a:t>
            </a:r>
            <a:r>
              <a:rPr lang="it-IT" sz="1200" b="0" i="0" kern="1200" dirty="0" smtClean="0">
                <a:solidFill>
                  <a:schemeClr val="tx1"/>
                </a:solidFill>
                <a:latin typeface="Times" charset="0"/>
                <a:ea typeface="+mn-ea"/>
                <a:cs typeface="+mn-cs"/>
              </a:rPr>
              <a:t>&gt; </a:t>
            </a:r>
            <a:r>
              <a:rPr lang="it-IT" dirty="0" smtClean="0"/>
              <a:t/>
            </a:r>
            <a:br>
              <a:rPr lang="it-IT" dirty="0" smtClean="0"/>
            </a:br>
            <a:r>
              <a:rPr lang="it-IT" sz="1200" b="0" i="0" kern="1200" dirty="0" smtClean="0">
                <a:solidFill>
                  <a:schemeClr val="tx1"/>
                </a:solidFill>
                <a:latin typeface="Times" charset="0"/>
                <a:ea typeface="+mn-ea"/>
                <a:cs typeface="+mn-cs"/>
              </a:rPr>
              <a:t>PREFIX </a:t>
            </a:r>
            <a:r>
              <a:rPr lang="it-IT" sz="1200" b="0" i="0" kern="1200" dirty="0" err="1" smtClean="0">
                <a:solidFill>
                  <a:schemeClr val="tx1"/>
                </a:solidFill>
                <a:latin typeface="Times" charset="0"/>
                <a:ea typeface="+mn-ea"/>
                <a:cs typeface="+mn-cs"/>
              </a:rPr>
              <a:t>rdf</a:t>
            </a:r>
            <a:r>
              <a:rPr lang="it-IT" sz="1200" b="0" i="0" kern="1200" dirty="0" smtClean="0">
                <a:solidFill>
                  <a:schemeClr val="tx1"/>
                </a:solidFill>
                <a:latin typeface="Times" charset="0"/>
                <a:ea typeface="+mn-ea"/>
                <a:cs typeface="+mn-cs"/>
              </a:rPr>
              <a:t>: &lt;</a:t>
            </a:r>
            <a:r>
              <a:rPr lang="it-IT" sz="1200" b="0" i="0" kern="1200" dirty="0" smtClean="0">
                <a:solidFill>
                  <a:schemeClr val="tx1"/>
                </a:solidFill>
                <a:latin typeface="Times" charset="0"/>
                <a:ea typeface="+mn-ea"/>
                <a:cs typeface="+mn-cs"/>
                <a:hlinkClick r:id="rId4"/>
              </a:rPr>
              <a:t>http://www.w3.org/1999/02/22-rdf-syntax-ns#</a:t>
            </a:r>
            <a:r>
              <a:rPr lang="it-IT" sz="1200" b="0" i="0" kern="1200" dirty="0" smtClean="0">
                <a:solidFill>
                  <a:schemeClr val="tx1"/>
                </a:solidFill>
                <a:latin typeface="Times" charset="0"/>
                <a:ea typeface="+mn-ea"/>
                <a:cs typeface="+mn-cs"/>
              </a:rPr>
              <a:t>&gt; </a:t>
            </a:r>
            <a:r>
              <a:rPr lang="it-IT" dirty="0" smtClean="0"/>
              <a:t/>
            </a:r>
            <a:br>
              <a:rPr lang="it-IT" dirty="0" smtClean="0"/>
            </a:br>
            <a:r>
              <a:rPr lang="it-IT" sz="1200" b="0" i="0" kern="1200" dirty="0" err="1" smtClean="0">
                <a:solidFill>
                  <a:schemeClr val="tx1"/>
                </a:solidFill>
                <a:latin typeface="Times" charset="0"/>
                <a:ea typeface="+mn-ea"/>
                <a:cs typeface="+mn-cs"/>
              </a:rPr>
              <a:t>select</a:t>
            </a:r>
            <a:r>
              <a:rPr lang="it-IT" sz="1200" b="0" i="0" kern="1200" dirty="0" smtClean="0">
                <a:solidFill>
                  <a:schemeClr val="tx1"/>
                </a:solidFill>
                <a:latin typeface="Times" charset="0"/>
                <a:ea typeface="+mn-ea"/>
                <a:cs typeface="+mn-cs"/>
              </a:rPr>
              <a:t> </a:t>
            </a:r>
            <a:r>
              <a:rPr lang="it-IT" sz="1200" b="0" i="0" kern="1200" dirty="0" err="1" smtClean="0">
                <a:solidFill>
                  <a:schemeClr val="tx1"/>
                </a:solidFill>
                <a:latin typeface="Times" charset="0"/>
                <a:ea typeface="+mn-ea"/>
                <a:cs typeface="+mn-cs"/>
              </a:rPr>
              <a:t>distinct</a:t>
            </a:r>
            <a:r>
              <a:rPr lang="it-IT" sz="1200" b="0" i="0" kern="1200" dirty="0" smtClean="0">
                <a:solidFill>
                  <a:schemeClr val="tx1"/>
                </a:solidFill>
                <a:latin typeface="Times" charset="0"/>
                <a:ea typeface="+mn-ea"/>
                <a:cs typeface="+mn-cs"/>
              </a:rPr>
              <a:t> ?</a:t>
            </a:r>
            <a:r>
              <a:rPr lang="it-IT" sz="1200" b="0" i="0" kern="1200" dirty="0" err="1" smtClean="0">
                <a:solidFill>
                  <a:schemeClr val="tx1"/>
                </a:solidFill>
                <a:latin typeface="Times" charset="0"/>
                <a:ea typeface="+mn-ea"/>
                <a:cs typeface="+mn-cs"/>
              </a:rPr>
              <a:t>name</a:t>
            </a:r>
            <a:r>
              <a:rPr lang="it-IT" sz="1200" b="0" i="0" kern="1200" dirty="0" smtClean="0">
                <a:solidFill>
                  <a:schemeClr val="tx1"/>
                </a:solidFill>
                <a:latin typeface="Times" charset="0"/>
                <a:ea typeface="+mn-ea"/>
                <a:cs typeface="+mn-cs"/>
              </a:rPr>
              <a:t> </a:t>
            </a:r>
            <a:r>
              <a:rPr lang="it-IT" dirty="0" smtClean="0"/>
              <a:t/>
            </a:r>
            <a:br>
              <a:rPr lang="it-IT" dirty="0" smtClean="0"/>
            </a:br>
            <a:r>
              <a:rPr lang="it-IT" sz="1200" b="0" i="0" kern="1200" dirty="0" err="1" smtClean="0">
                <a:solidFill>
                  <a:schemeClr val="tx1"/>
                </a:solidFill>
                <a:latin typeface="Times" charset="0"/>
                <a:ea typeface="+mn-ea"/>
                <a:cs typeface="+mn-cs"/>
              </a:rPr>
              <a:t>where</a:t>
            </a:r>
            <a:r>
              <a:rPr lang="it-IT" sz="1200" b="0" i="0" kern="1200" dirty="0" smtClean="0">
                <a:solidFill>
                  <a:schemeClr val="tx1"/>
                </a:solidFill>
                <a:latin typeface="Times" charset="0"/>
                <a:ea typeface="+mn-ea"/>
                <a:cs typeface="+mn-cs"/>
              </a:rPr>
              <a:t> {?x </a:t>
            </a:r>
            <a:r>
              <a:rPr lang="it-IT" sz="1200" b="0" i="0" kern="1200" dirty="0" err="1" smtClean="0">
                <a:solidFill>
                  <a:schemeClr val="tx1"/>
                </a:solidFill>
                <a:latin typeface="Times" charset="0"/>
                <a:ea typeface="+mn-ea"/>
                <a:cs typeface="+mn-cs"/>
              </a:rPr>
              <a:t>rdf</a:t>
            </a:r>
            <a:r>
              <a:rPr lang="it-IT" sz="1200" b="0" i="0" kern="1200" dirty="0" smtClean="0">
                <a:solidFill>
                  <a:schemeClr val="tx1"/>
                </a:solidFill>
                <a:latin typeface="Times" charset="0"/>
                <a:ea typeface="+mn-ea"/>
                <a:cs typeface="+mn-cs"/>
              </a:rPr>
              <a:t>:</a:t>
            </a:r>
            <a:r>
              <a:rPr lang="it-IT" sz="1200" b="0" i="0" kern="1200" dirty="0" err="1" smtClean="0">
                <a:solidFill>
                  <a:schemeClr val="tx1"/>
                </a:solidFill>
                <a:latin typeface="Times" charset="0"/>
                <a:ea typeface="+mn-ea"/>
                <a:cs typeface="+mn-cs"/>
              </a:rPr>
              <a:t>type</a:t>
            </a:r>
            <a:r>
              <a:rPr lang="it-IT" sz="1200" b="0" i="0" kern="1200" dirty="0" smtClean="0">
                <a:solidFill>
                  <a:schemeClr val="tx1"/>
                </a:solidFill>
                <a:latin typeface="Times" charset="0"/>
                <a:ea typeface="+mn-ea"/>
                <a:cs typeface="+mn-cs"/>
              </a:rPr>
              <a:t> :</a:t>
            </a:r>
            <a:r>
              <a:rPr lang="it-IT" sz="1200" b="0" i="0" kern="1200" dirty="0" err="1" smtClean="0">
                <a:solidFill>
                  <a:schemeClr val="tx1"/>
                </a:solidFill>
                <a:latin typeface="Times" charset="0"/>
                <a:ea typeface="+mn-ea"/>
                <a:cs typeface="+mn-cs"/>
              </a:rPr>
              <a:t>Variable</a:t>
            </a:r>
            <a:r>
              <a:rPr lang="it-IT" sz="1200" b="0" i="0" kern="1200" dirty="0" smtClean="0">
                <a:solidFill>
                  <a:schemeClr val="tx1"/>
                </a:solidFill>
                <a:latin typeface="Times" charset="0"/>
                <a:ea typeface="+mn-ea"/>
                <a:cs typeface="+mn-cs"/>
              </a:rPr>
              <a:t>. </a:t>
            </a:r>
            <a:r>
              <a:rPr lang="it-IT" dirty="0" smtClean="0"/>
              <a:t/>
            </a:r>
            <a:br>
              <a:rPr lang="it-IT" dirty="0" smtClean="0"/>
            </a:br>
            <a:r>
              <a:rPr lang="it-IT" sz="1200" b="0" i="0" kern="1200" dirty="0" smtClean="0">
                <a:solidFill>
                  <a:schemeClr val="tx1"/>
                </a:solidFill>
                <a:latin typeface="Times" charset="0"/>
                <a:ea typeface="+mn-ea"/>
                <a:cs typeface="+mn-cs"/>
              </a:rPr>
              <a:t>       ?x :</a:t>
            </a:r>
            <a:r>
              <a:rPr lang="it-IT" sz="1200" b="0" i="0" kern="1200" dirty="0" err="1" smtClean="0">
                <a:solidFill>
                  <a:schemeClr val="tx1"/>
                </a:solidFill>
                <a:latin typeface="Times" charset="0"/>
                <a:ea typeface="+mn-ea"/>
                <a:cs typeface="+mn-cs"/>
              </a:rPr>
              <a:t>variablename</a:t>
            </a:r>
            <a:r>
              <a:rPr lang="it-IT" sz="1200" b="0" i="0" kern="1200" dirty="0" smtClean="0">
                <a:solidFill>
                  <a:schemeClr val="tx1"/>
                </a:solidFill>
                <a:latin typeface="Times" charset="0"/>
                <a:ea typeface="+mn-ea"/>
                <a:cs typeface="+mn-cs"/>
              </a:rPr>
              <a:t> ?</a:t>
            </a:r>
            <a:r>
              <a:rPr lang="it-IT" sz="1200" b="0" i="0" kern="1200" dirty="0" err="1" smtClean="0">
                <a:solidFill>
                  <a:schemeClr val="tx1"/>
                </a:solidFill>
                <a:latin typeface="Times" charset="0"/>
                <a:ea typeface="+mn-ea"/>
                <a:cs typeface="+mn-cs"/>
              </a:rPr>
              <a:t>name</a:t>
            </a:r>
            <a:r>
              <a:rPr lang="it-IT" sz="1200" b="0" i="0" kern="1200" dirty="0" smtClean="0">
                <a:solidFill>
                  <a:schemeClr val="tx1"/>
                </a:solidFill>
                <a:latin typeface="Times" charset="0"/>
                <a:ea typeface="+mn-ea"/>
                <a:cs typeface="+mn-cs"/>
              </a:rPr>
              <a:t>. </a:t>
            </a:r>
            <a:r>
              <a:rPr lang="it-IT" dirty="0" smtClean="0"/>
              <a:t/>
            </a:r>
            <a:br>
              <a:rPr lang="it-IT" dirty="0" smtClean="0"/>
            </a:br>
            <a:r>
              <a:rPr lang="it-IT" sz="1200" b="0" i="0" kern="1200" dirty="0" smtClean="0">
                <a:solidFill>
                  <a:schemeClr val="tx1"/>
                </a:solidFill>
                <a:latin typeface="Times" charset="0"/>
                <a:ea typeface="+mn-ea"/>
                <a:cs typeface="+mn-cs"/>
              </a:rPr>
              <a:t>       ?x :</a:t>
            </a:r>
            <a:r>
              <a:rPr lang="it-IT" sz="1200" b="0" i="0" kern="1200" dirty="0" err="1" smtClean="0">
                <a:solidFill>
                  <a:schemeClr val="tx1"/>
                </a:solidFill>
                <a:latin typeface="Times" charset="0"/>
                <a:ea typeface="+mn-ea"/>
                <a:cs typeface="+mn-cs"/>
              </a:rPr>
              <a:t>searchedBy</a:t>
            </a:r>
            <a:r>
              <a:rPr lang="it-IT" sz="1200" b="0" i="0" kern="1200" dirty="0" smtClean="0">
                <a:solidFill>
                  <a:schemeClr val="tx1"/>
                </a:solidFill>
                <a:latin typeface="Times" charset="0"/>
                <a:ea typeface="+mn-ea"/>
                <a:cs typeface="+mn-cs"/>
              </a:rPr>
              <a:t> ?y. </a:t>
            </a:r>
            <a:r>
              <a:rPr lang="it-IT" dirty="0" smtClean="0"/>
              <a:t/>
            </a:r>
            <a:br>
              <a:rPr lang="it-IT" dirty="0" smtClean="0"/>
            </a:br>
            <a:r>
              <a:rPr lang="it-IT" sz="1200" b="0" i="0" kern="1200" dirty="0" smtClean="0">
                <a:solidFill>
                  <a:schemeClr val="tx1"/>
                </a:solidFill>
                <a:latin typeface="Times" charset="0"/>
                <a:ea typeface="+mn-ea"/>
                <a:cs typeface="+mn-cs"/>
              </a:rPr>
              <a:t>       ?y </a:t>
            </a:r>
            <a:r>
              <a:rPr lang="it-IT" sz="1200" b="0" i="0" kern="1200" dirty="0" err="1" smtClean="0">
                <a:solidFill>
                  <a:schemeClr val="tx1"/>
                </a:solidFill>
                <a:latin typeface="Times" charset="0"/>
                <a:ea typeface="+mn-ea"/>
                <a:cs typeface="+mn-cs"/>
              </a:rPr>
              <a:t>rdf</a:t>
            </a:r>
            <a:r>
              <a:rPr lang="it-IT" sz="1200" b="0" i="0" kern="1200" dirty="0" smtClean="0">
                <a:solidFill>
                  <a:schemeClr val="tx1"/>
                </a:solidFill>
                <a:latin typeface="Times" charset="0"/>
                <a:ea typeface="+mn-ea"/>
                <a:cs typeface="+mn-cs"/>
              </a:rPr>
              <a:t>:</a:t>
            </a:r>
            <a:r>
              <a:rPr lang="it-IT" sz="1200" b="0" i="0" kern="1200" dirty="0" err="1" smtClean="0">
                <a:solidFill>
                  <a:schemeClr val="tx1"/>
                </a:solidFill>
                <a:latin typeface="Times" charset="0"/>
                <a:ea typeface="+mn-ea"/>
                <a:cs typeface="+mn-cs"/>
              </a:rPr>
              <a:t>type</a:t>
            </a:r>
            <a:r>
              <a:rPr lang="it-IT" sz="1200" b="0" i="0" kern="1200" dirty="0" smtClean="0">
                <a:solidFill>
                  <a:schemeClr val="tx1"/>
                </a:solidFill>
                <a:latin typeface="Times" charset="0"/>
                <a:ea typeface="+mn-ea"/>
                <a:cs typeface="+mn-cs"/>
              </a:rPr>
              <a:t> :</a:t>
            </a:r>
            <a:r>
              <a:rPr lang="it-IT" sz="1200" b="0" i="0" kern="1200" dirty="0" err="1" smtClean="0">
                <a:solidFill>
                  <a:schemeClr val="tx1"/>
                </a:solidFill>
                <a:latin typeface="Times" charset="0"/>
                <a:ea typeface="+mn-ea"/>
                <a:cs typeface="+mn-cs"/>
              </a:rPr>
              <a:t>Concept</a:t>
            </a:r>
            <a:r>
              <a:rPr lang="it-IT" sz="1200" b="0" i="0" kern="1200" dirty="0" smtClean="0">
                <a:solidFill>
                  <a:schemeClr val="tx1"/>
                </a:solidFill>
                <a:latin typeface="Times" charset="0"/>
                <a:ea typeface="+mn-ea"/>
                <a:cs typeface="+mn-cs"/>
              </a:rPr>
              <a:t>. </a:t>
            </a:r>
            <a:r>
              <a:rPr lang="it-IT" dirty="0" smtClean="0"/>
              <a:t/>
            </a:r>
            <a:br>
              <a:rPr lang="it-IT" dirty="0" smtClean="0"/>
            </a:br>
            <a:r>
              <a:rPr lang="it-IT" sz="1200" b="0" i="0" kern="1200" dirty="0" smtClean="0">
                <a:solidFill>
                  <a:schemeClr val="tx1"/>
                </a:solidFill>
                <a:latin typeface="Times" charset="0"/>
                <a:ea typeface="+mn-ea"/>
                <a:cs typeface="+mn-cs"/>
              </a:rPr>
              <a:t>       ?y :</a:t>
            </a:r>
            <a:r>
              <a:rPr lang="it-IT" sz="1200" b="0" i="0" kern="1200" dirty="0" err="1" smtClean="0">
                <a:solidFill>
                  <a:schemeClr val="tx1"/>
                </a:solidFill>
                <a:latin typeface="Times" charset="0"/>
                <a:ea typeface="+mn-ea"/>
                <a:cs typeface="+mn-cs"/>
              </a:rPr>
              <a:t>conceptname</a:t>
            </a:r>
            <a:r>
              <a:rPr lang="it-IT" sz="1200" b="0" i="0" kern="1200" dirty="0" smtClean="0">
                <a:solidFill>
                  <a:schemeClr val="tx1"/>
                </a:solidFill>
                <a:latin typeface="Times" charset="0"/>
                <a:ea typeface="+mn-ea"/>
                <a:cs typeface="+mn-cs"/>
              </a:rPr>
              <a:t> ?z. </a:t>
            </a:r>
            <a:r>
              <a:rPr lang="it-IT" dirty="0" smtClean="0"/>
              <a:t/>
            </a:r>
            <a:br>
              <a:rPr lang="it-IT" dirty="0" smtClean="0"/>
            </a:br>
            <a:r>
              <a:rPr lang="it-IT" sz="1200" b="0" i="0" kern="1200" dirty="0" smtClean="0">
                <a:solidFill>
                  <a:schemeClr val="tx1"/>
                </a:solidFill>
                <a:latin typeface="Times" charset="0"/>
                <a:ea typeface="+mn-ea"/>
                <a:cs typeface="+mn-cs"/>
              </a:rPr>
              <a:t>       </a:t>
            </a:r>
            <a:r>
              <a:rPr lang="it-IT" sz="1200" b="0" i="0" kern="1200" dirty="0" err="1" smtClean="0">
                <a:solidFill>
                  <a:schemeClr val="tx1"/>
                </a:solidFill>
                <a:latin typeface="Times" charset="0"/>
                <a:ea typeface="+mn-ea"/>
                <a:cs typeface="+mn-cs"/>
              </a:rPr>
              <a:t>filter</a:t>
            </a:r>
            <a:r>
              <a:rPr lang="it-IT" sz="1200" b="0" i="0" kern="1200" dirty="0" smtClean="0">
                <a:solidFill>
                  <a:schemeClr val="tx1"/>
                </a:solidFill>
                <a:latin typeface="Times" charset="0"/>
                <a:ea typeface="+mn-ea"/>
                <a:cs typeface="+mn-cs"/>
              </a:rPr>
              <a:t> </a:t>
            </a:r>
            <a:r>
              <a:rPr lang="it-IT" sz="1200" b="0" i="0" kern="1200" dirty="0" err="1" smtClean="0">
                <a:solidFill>
                  <a:schemeClr val="tx1"/>
                </a:solidFill>
                <a:latin typeface="Times" charset="0"/>
                <a:ea typeface="+mn-ea"/>
                <a:cs typeface="+mn-cs"/>
              </a:rPr>
              <a:t>regex</a:t>
            </a:r>
            <a:r>
              <a:rPr lang="it-IT" sz="1200" b="0" i="0" kern="1200" dirty="0" smtClean="0">
                <a:solidFill>
                  <a:schemeClr val="tx1"/>
                </a:solidFill>
                <a:latin typeface="Times" charset="0"/>
                <a:ea typeface="+mn-ea"/>
                <a:cs typeface="+mn-cs"/>
              </a:rPr>
              <a:t>(?z, "</a:t>
            </a:r>
            <a:r>
              <a:rPr lang="it-IT" sz="1200" b="0" i="0" kern="1200" dirty="0" err="1" smtClean="0">
                <a:solidFill>
                  <a:schemeClr val="tx1"/>
                </a:solidFill>
                <a:latin typeface="Times" charset="0"/>
                <a:ea typeface="+mn-ea"/>
                <a:cs typeface="+mn-cs"/>
              </a:rPr>
              <a:t>level</a:t>
            </a:r>
            <a:r>
              <a:rPr lang="it-IT" sz="1200" b="0" i="0" kern="1200" dirty="0" smtClean="0">
                <a:solidFill>
                  <a:schemeClr val="tx1"/>
                </a:solidFill>
                <a:latin typeface="Times" charset="0"/>
                <a:ea typeface="+mn-ea"/>
                <a:cs typeface="+mn-cs"/>
              </a:rPr>
              <a:t>, </a:t>
            </a:r>
            <a:r>
              <a:rPr lang="it-IT" sz="1200" b="0" i="0" kern="1200" dirty="0" err="1" smtClean="0">
                <a:solidFill>
                  <a:schemeClr val="tx1"/>
                </a:solidFill>
                <a:latin typeface="Times" charset="0"/>
                <a:ea typeface="+mn-ea"/>
                <a:cs typeface="+mn-cs"/>
              </a:rPr>
              <a:t>stream</a:t>
            </a:r>
            <a:r>
              <a:rPr lang="it-IT" sz="1200" b="0" i="0" kern="1200" dirty="0" smtClean="0">
                <a:solidFill>
                  <a:schemeClr val="tx1"/>
                </a:solidFill>
                <a:latin typeface="Times" charset="0"/>
                <a:ea typeface="+mn-ea"/>
                <a:cs typeface="+mn-cs"/>
              </a:rPr>
              <a:t>", "i" )} </a:t>
            </a:r>
            <a:endParaRPr lang="it-IT" dirty="0"/>
          </a:p>
        </p:txBody>
      </p:sp>
      <p:sp>
        <p:nvSpPr>
          <p:cNvPr id="4" name="Segnaposto numero diapositiva 3"/>
          <p:cNvSpPr>
            <a:spLocks noGrp="1"/>
          </p:cNvSpPr>
          <p:nvPr>
            <p:ph type="sldNum" sz="quarter" idx="10"/>
          </p:nvPr>
        </p:nvSpPr>
        <p:spPr/>
        <p:txBody>
          <a:bodyPr/>
          <a:lstStyle/>
          <a:p>
            <a:fld id="{9B0FE348-F6E3-0D4A-9E6C-6330799BBDC4}" type="slidenum">
              <a:rPr lang="en-US" smtClean="0"/>
              <a:pPr/>
              <a:t>58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0FE348-F6E3-0D4A-9E6C-6330799BBDC4}" type="slidenum">
              <a:rPr lang="en-US" smtClean="0"/>
              <a:pPr/>
              <a:t>62</a:t>
            </a:fld>
            <a:endParaRPr lang="en-US"/>
          </a:p>
        </p:txBody>
      </p:sp>
    </p:spTree>
    <p:extLst>
      <p:ext uri="{BB962C8B-B14F-4D97-AF65-F5344CB8AC3E}">
        <p14:creationId xmlns="" xmlns:p14="http://schemas.microsoft.com/office/powerpoint/2010/main" val="375196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pPr/>
              <a:t>‹N›</a:t>
            </a:fld>
            <a:endParaRPr lang="en-US"/>
          </a:p>
        </p:txBody>
      </p:sp>
    </p:spTree>
    <p:extLst>
      <p:ext uri="{BB962C8B-B14F-4D97-AF65-F5344CB8AC3E}">
        <p14:creationId xmlns:p14="http://schemas.microsoft.com/office/powerpoint/2010/main" xmlns=""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pPr/>
              <a:t>‹N›</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xmlns=""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pPr/>
              <a:t>‹N›</a:t>
            </a:fld>
            <a:endParaRPr lang="en-US"/>
          </a:p>
        </p:txBody>
      </p:sp>
    </p:spTree>
    <p:extLst>
      <p:ext uri="{BB962C8B-B14F-4D97-AF65-F5344CB8AC3E}">
        <p14:creationId xmlns:p14="http://schemas.microsoft.com/office/powerpoint/2010/main" xmlns=""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pPr/>
              <a:t>‹N›</a:t>
            </a:fld>
            <a:endParaRPr lang="en-US"/>
          </a:p>
        </p:txBody>
      </p:sp>
    </p:spTree>
    <p:extLst>
      <p:ext uri="{BB962C8B-B14F-4D97-AF65-F5344CB8AC3E}">
        <p14:creationId xmlns:p14="http://schemas.microsoft.com/office/powerpoint/2010/main" xmlns=""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pPr/>
              <a:t>‹N›</a:t>
            </a:fld>
            <a:endParaRPr lang="en-US"/>
          </a:p>
        </p:txBody>
      </p:sp>
    </p:spTree>
    <p:extLst>
      <p:ext uri="{BB962C8B-B14F-4D97-AF65-F5344CB8AC3E}">
        <p14:creationId xmlns:p14="http://schemas.microsoft.com/office/powerpoint/2010/main" xmlns=""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pPr/>
              <a:t>‹N›</a:t>
            </a:fld>
            <a:endParaRPr lang="en-US"/>
          </a:p>
        </p:txBody>
      </p:sp>
    </p:spTree>
    <p:extLst>
      <p:ext uri="{BB962C8B-B14F-4D97-AF65-F5344CB8AC3E}">
        <p14:creationId xmlns:p14="http://schemas.microsoft.com/office/powerpoint/2010/main" xmlns=""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pPr/>
              <a:t>‹N›</a:t>
            </a:fld>
            <a:endParaRPr lang="en-US"/>
          </a:p>
        </p:txBody>
      </p:sp>
    </p:spTree>
    <p:extLst>
      <p:ext uri="{BB962C8B-B14F-4D97-AF65-F5344CB8AC3E}">
        <p14:creationId xmlns:p14="http://schemas.microsoft.com/office/powerpoint/2010/main" xmlns=""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pPr/>
              <a:t>‹N›</a:t>
            </a:fld>
            <a:endParaRPr lang="en-US"/>
          </a:p>
        </p:txBody>
      </p:sp>
    </p:spTree>
    <p:extLst>
      <p:ext uri="{BB962C8B-B14F-4D97-AF65-F5344CB8AC3E}">
        <p14:creationId xmlns:p14="http://schemas.microsoft.com/office/powerpoint/2010/main" xmlns=""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pPr/>
              <a:t>‹N›</a:t>
            </a:fld>
            <a:endParaRPr lang="en-US" dirty="0"/>
          </a:p>
        </p:txBody>
      </p:sp>
    </p:spTree>
    <p:extLst>
      <p:ext uri="{BB962C8B-B14F-4D97-AF65-F5344CB8AC3E}">
        <p14:creationId xmlns:p14="http://schemas.microsoft.com/office/powerpoint/2010/main" xmlns=""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IG title_blue">
    <p:spTree>
      <p:nvGrpSpPr>
        <p:cNvPr id="1" name=""/>
        <p:cNvGrpSpPr/>
        <p:nvPr/>
      </p:nvGrpSpPr>
      <p:grpSpPr>
        <a:xfrm>
          <a:off x="0" y="0"/>
          <a:ext cx="0" cy="0"/>
          <a:chOff x="0" y="0"/>
          <a:chExt cx="0" cy="0"/>
        </a:xfrm>
      </p:grpSpPr>
      <p:sp>
        <p:nvSpPr>
          <p:cNvPr id="6" name="Rectangle 2"/>
          <p:cNvSpPr>
            <a:spLocks/>
          </p:cNvSpPr>
          <p:nvPr/>
        </p:nvSpPr>
        <p:spPr bwMode="ltGray">
          <a:xfrm>
            <a:off x="0" y="5257800"/>
            <a:ext cx="9144000" cy="1600200"/>
          </a:xfrm>
          <a:prstGeom prst="rect">
            <a:avLst/>
          </a:prstGeom>
          <a:gradFill rotWithShape="0">
            <a:gsLst>
              <a:gs pos="0">
                <a:srgbClr val="003053"/>
              </a:gs>
              <a:gs pos="100000">
                <a:srgbClr val="0083D4"/>
              </a:gs>
            </a:gsLst>
            <a:lin ang="2400000" scaled="1"/>
          </a:gradFill>
          <a:ln w="25400" cap="flat">
            <a:noFill/>
            <a:miter lim="800000"/>
            <a:headEnd type="none" w="med" len="med"/>
            <a:tailEnd type="none" w="med" len="med"/>
          </a:ln>
        </p:spPr>
        <p:txBody>
          <a:bodyPr lIns="0" tIns="0" rIns="0" bIns="0">
            <a:prstTxWarp prst="textNoShape">
              <a:avLst/>
            </a:prstTxWarp>
          </a:bodyPr>
          <a:lstStyle/>
          <a:p>
            <a:pPr defTabSz="457200" eaLnBrk="1" fontAlgn="auto" hangingPunct="1">
              <a:spcBef>
                <a:spcPts val="0"/>
              </a:spcBef>
              <a:spcAft>
                <a:spcPts val="0"/>
              </a:spcAft>
              <a:buClrTx/>
              <a:buFontTx/>
              <a:buNone/>
            </a:pPr>
            <a:endParaRPr lang="en-US" sz="1800">
              <a:solidFill>
                <a:prstClr val="black"/>
              </a:solidFill>
              <a:latin typeface="Arial"/>
              <a:ea typeface="ＭＳ Ｐゴシック"/>
              <a:cs typeface="ＭＳ Ｐゴシック"/>
            </a:endParaRPr>
          </a:p>
        </p:txBody>
      </p:sp>
      <p:sp>
        <p:nvSpPr>
          <p:cNvPr id="8" name="Rectangle 1"/>
          <p:cNvSpPr>
            <a:spLocks/>
          </p:cNvSpPr>
          <p:nvPr/>
        </p:nvSpPr>
        <p:spPr bwMode="auto">
          <a:xfrm>
            <a:off x="0" y="0"/>
            <a:ext cx="9144000" cy="5257800"/>
          </a:xfrm>
          <a:prstGeom prst="rect">
            <a:avLst/>
          </a:prstGeom>
          <a:solidFill>
            <a:srgbClr val="B9E0F7">
              <a:alpha val="60000"/>
            </a:srgbClr>
          </a:solidFill>
          <a:ln w="25400" cap="flat">
            <a:noFill/>
            <a:miter lim="800000"/>
            <a:headEnd type="none" w="med" len="med"/>
            <a:tailEnd type="none" w="med" len="med"/>
          </a:ln>
        </p:spPr>
        <p:txBody>
          <a:bodyPr lIns="0" tIns="0" rIns="0" bIns="0">
            <a:prstTxWarp prst="textNoShape">
              <a:avLst/>
            </a:prstTxWarp>
          </a:bodyPr>
          <a:lstStyle/>
          <a:p>
            <a:pPr defTabSz="457200" eaLnBrk="1" fontAlgn="auto" hangingPunct="1">
              <a:spcBef>
                <a:spcPts val="0"/>
              </a:spcBef>
              <a:spcAft>
                <a:spcPts val="0"/>
              </a:spcAft>
              <a:buClrTx/>
              <a:buFontTx/>
              <a:buNone/>
            </a:pPr>
            <a:endParaRPr lang="en-US" sz="1800">
              <a:solidFill>
                <a:srgbClr val="A3CA4B">
                  <a:lumMod val="60000"/>
                  <a:lumOff val="40000"/>
                </a:srgbClr>
              </a:solidFill>
              <a:latin typeface="Arial"/>
              <a:ea typeface="ＭＳ Ｐゴシック"/>
              <a:cs typeface="ＭＳ Ｐゴシック"/>
            </a:endParaRPr>
          </a:p>
        </p:txBody>
      </p:sp>
      <p:sp>
        <p:nvSpPr>
          <p:cNvPr id="2" name="Title 1"/>
          <p:cNvSpPr>
            <a:spLocks noGrp="1"/>
          </p:cNvSpPr>
          <p:nvPr>
            <p:ph type="title" hasCustomPrompt="1"/>
          </p:nvPr>
        </p:nvSpPr>
        <p:spPr>
          <a:xfrm>
            <a:off x="914400" y="1600200"/>
            <a:ext cx="7315200" cy="2057400"/>
          </a:xfrm>
        </p:spPr>
        <p:txBody>
          <a:bodyPr anchor="t"/>
          <a:lstStyle>
            <a:lvl1pPr>
              <a:defRPr lang="en-US" sz="7200" b="1" i="0" kern="1200" baseline="0" dirty="0">
                <a:solidFill>
                  <a:srgbClr val="007AC2"/>
                </a:solidFill>
                <a:latin typeface="+mj-lt"/>
                <a:ea typeface="+mj-ea"/>
                <a:cs typeface="Avenir LT Std 55 Roman" pitchFamily="34" charset="0"/>
              </a:defRPr>
            </a:lvl1pPr>
          </a:lstStyle>
          <a:p>
            <a:r>
              <a:rPr lang="en-US" dirty="0"/>
              <a:t>BIG but short</a:t>
            </a:r>
            <a:br>
              <a:rPr lang="en-US" dirty="0"/>
            </a:br>
            <a:r>
              <a:rPr lang="en-US" dirty="0"/>
              <a:t>message here</a:t>
            </a:r>
          </a:p>
        </p:txBody>
      </p:sp>
      <p:sp>
        <p:nvSpPr>
          <p:cNvPr id="5" name="Segnaposto numero diapositiva 4"/>
          <p:cNvSpPr>
            <a:spLocks noGrp="1"/>
          </p:cNvSpPr>
          <p:nvPr>
            <p:ph type="sldNum" sz="quarter" idx="10"/>
          </p:nvPr>
        </p:nvSpPr>
        <p:spPr/>
        <p:txBody>
          <a:bodyPr/>
          <a:lstStyle/>
          <a:p>
            <a:fld id="{947CD9D8-4C11-4D56-84AC-F9003AC5D8FC}" type="slidenum">
              <a:rPr lang="en-US" smtClean="0">
                <a:latin typeface="Arial"/>
                <a:ea typeface="ＭＳ Ｐゴシック"/>
                <a:cs typeface="ＭＳ Ｐゴシック"/>
              </a:rPr>
              <a:pPr/>
              <a:t>‹N›</a:t>
            </a:fld>
            <a:endParaRPr lang="en-US">
              <a:latin typeface="Arial"/>
              <a:ea typeface="ＭＳ Ｐゴシック"/>
              <a:cs typeface="ＭＳ Ｐゴシック"/>
            </a:endParaRPr>
          </a:p>
        </p:txBody>
      </p:sp>
    </p:spTree>
    <p:extLst>
      <p:ext uri="{BB962C8B-B14F-4D97-AF65-F5344CB8AC3E}">
        <p14:creationId xmlns="" xmlns:p14="http://schemas.microsoft.com/office/powerpoint/2010/main" val="1761018151"/>
      </p:ext>
    </p:extLst>
  </p:cSld>
  <p:clrMapOvr>
    <a:masterClrMapping/>
  </p:clrMapOvr>
  <p:transition spd="med">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pPr/>
              <a:t>‹N›</a:t>
            </a:fld>
            <a:endParaRPr lang="en-US"/>
          </a:p>
        </p:txBody>
      </p:sp>
      <p:pic>
        <p:nvPicPr>
          <p:cNvPr id="7" name="Picture 6" descr="wmo2016_powerpoint_standard_v2-2.jpg"/>
          <p:cNvPicPr>
            <a:picLocks noChangeAspect="1"/>
          </p:cNvPicPr>
          <p:nvPr/>
        </p:nvPicPr>
        <p:blipFill>
          <a:blip r:embed="rId12">
            <a:extLst>
              <a:ext uri="{28A0092B-C50C-407E-A947-70E740481C1C}">
                <a14:useLocalDpi xmlns:a14="http://schemas.microsoft.com/office/drawing/2010/main" xmlns=""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xmlns=""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4" Type="http://schemas.openxmlformats.org/officeDocument/2006/relationships/image" Target="../media/image17.jpeg"/><Relationship Id="rId9" Type="http://schemas.openxmlformats.org/officeDocument/2006/relationships/image" Target="../media/image22.png"/><Relationship Id="rId1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oleObject" Target="../embeddings/oleObject1.bin"/><Relationship Id="rId7"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2.png"/><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oleObject" Target="../embeddings/oleObject2.bin"/><Relationship Id="rId9" Type="http://schemas.openxmlformats.org/officeDocument/2006/relationships/image" Target="../media/image47.png"/></Relationships>
</file>

<file path=ppt/slides/_rels/slide2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2.png"/><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47.png"/><Relationship Id="rId5" Type="http://schemas.openxmlformats.org/officeDocument/2006/relationships/image" Target="../media/image41.png"/><Relationship Id="rId4" Type="http://schemas.openxmlformats.org/officeDocument/2006/relationships/image" Target="../media/image40.png"/><Relationship Id="rId9" Type="http://schemas.openxmlformats.org/officeDocument/2006/relationships/image" Target="../media/image50.png"/></Relationships>
</file>

<file path=ppt/slides/_rels/slide2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3.png"/><Relationship Id="rId7" Type="http://schemas.openxmlformats.org/officeDocument/2006/relationships/image" Target="../media/image42.pn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41.png"/><Relationship Id="rId4" Type="http://schemas.openxmlformats.org/officeDocument/2006/relationships/image" Target="../media/image40.png"/><Relationship Id="rId9" Type="http://schemas.openxmlformats.org/officeDocument/2006/relationships/image" Target="../media/image56.png"/></Relationships>
</file>

<file path=ppt/slides/_rels/slide2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jpe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jpeg"/><Relationship Id="rId17" Type="http://schemas.openxmlformats.org/officeDocument/2006/relationships/image" Target="../media/image73.png"/><Relationship Id="rId2" Type="http://schemas.openxmlformats.org/officeDocument/2006/relationships/image" Target="../media/image58.png"/><Relationship Id="rId16" Type="http://schemas.openxmlformats.org/officeDocument/2006/relationships/image" Target="../media/image72.png"/><Relationship Id="rId1" Type="http://schemas.openxmlformats.org/officeDocument/2006/relationships/slideLayout" Target="../slideLayouts/slideLayout2.xml"/><Relationship Id="rId6" Type="http://schemas.openxmlformats.org/officeDocument/2006/relationships/image" Target="../media/image62.jpeg"/><Relationship Id="rId11" Type="http://schemas.openxmlformats.org/officeDocument/2006/relationships/image" Target="../media/image67.jpeg"/><Relationship Id="rId5" Type="http://schemas.openxmlformats.org/officeDocument/2006/relationships/image" Target="../media/image61.png"/><Relationship Id="rId15" Type="http://schemas.openxmlformats.org/officeDocument/2006/relationships/image" Target="../media/image71.png"/><Relationship Id="rId10" Type="http://schemas.openxmlformats.org/officeDocument/2006/relationships/image" Target="../media/image66.png"/><Relationship Id="rId4" Type="http://schemas.openxmlformats.org/officeDocument/2006/relationships/image" Target="../media/image60.jpeg"/><Relationship Id="rId9" Type="http://schemas.openxmlformats.org/officeDocument/2006/relationships/image" Target="../media/image65.png"/><Relationship Id="rId14" Type="http://schemas.openxmlformats.org/officeDocument/2006/relationships/image" Target="../media/image70.png"/></Relationships>
</file>

<file path=ppt/slides/_rels/slide31.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3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79.png"/><Relationship Id="rId7" Type="http://schemas.openxmlformats.org/officeDocument/2006/relationships/image" Target="../media/image40.png"/><Relationship Id="rId2" Type="http://schemas.openxmlformats.org/officeDocument/2006/relationships/image" Target="../media/image78.png"/><Relationship Id="rId1" Type="http://schemas.openxmlformats.org/officeDocument/2006/relationships/slideLayout" Target="../slideLayouts/slideLayout7.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36.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79.png"/><Relationship Id="rId7" Type="http://schemas.openxmlformats.org/officeDocument/2006/relationships/image" Target="../media/image40.png"/><Relationship Id="rId2" Type="http://schemas.openxmlformats.org/officeDocument/2006/relationships/image" Target="../media/image78.png"/><Relationship Id="rId1" Type="http://schemas.openxmlformats.org/officeDocument/2006/relationships/slideLayout" Target="../slideLayouts/slideLayout7.xml"/><Relationship Id="rId6" Type="http://schemas.openxmlformats.org/officeDocument/2006/relationships/image" Target="../media/image82.png"/><Relationship Id="rId5" Type="http://schemas.openxmlformats.org/officeDocument/2006/relationships/image" Target="../media/image81.png"/><Relationship Id="rId4" Type="http://schemas.openxmlformats.org/officeDocument/2006/relationships/image" Target="../media/image8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2.png"/><Relationship Id="rId4" Type="http://schemas.openxmlformats.org/officeDocument/2006/relationships/image" Target="../media/image91.png"/></Relationships>
</file>

<file path=ppt/slides/_rels/slide48.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5.png"/></Relationships>
</file>

<file path=ppt/slides/_rels/slide50.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image" Target="../media/image105.png"/><Relationship Id="rId1" Type="http://schemas.openxmlformats.org/officeDocument/2006/relationships/slideLayout" Target="../slideLayouts/slideLayout7.xml"/><Relationship Id="rId6" Type="http://schemas.openxmlformats.org/officeDocument/2006/relationships/image" Target="../media/image109.png"/><Relationship Id="rId11" Type="http://schemas.openxmlformats.org/officeDocument/2006/relationships/image" Target="../media/image114.png"/><Relationship Id="rId5" Type="http://schemas.openxmlformats.org/officeDocument/2006/relationships/image" Target="../media/image108.png"/><Relationship Id="rId10" Type="http://schemas.openxmlformats.org/officeDocument/2006/relationships/image" Target="../media/image113.png"/><Relationship Id="rId4" Type="http://schemas.openxmlformats.org/officeDocument/2006/relationships/image" Target="../media/image107.png"/><Relationship Id="rId9" Type="http://schemas.openxmlformats.org/officeDocument/2006/relationships/image" Target="../media/image112.jpeg"/></Relationships>
</file>

<file path=ppt/slides/_rels/slide60.xml.rels><?xml version="1.0" encoding="UTF-8" standalone="yes"?>
<Relationships xmlns="http://schemas.openxmlformats.org/package/2006/relationships"><Relationship Id="rId8" Type="http://schemas.openxmlformats.org/officeDocument/2006/relationships/image" Target="../media/image121.jpeg"/><Relationship Id="rId3" Type="http://schemas.openxmlformats.org/officeDocument/2006/relationships/image" Target="../media/image116.jpeg"/><Relationship Id="rId7" Type="http://schemas.openxmlformats.org/officeDocument/2006/relationships/image" Target="../media/image120.jpeg"/><Relationship Id="rId2" Type="http://schemas.openxmlformats.org/officeDocument/2006/relationships/image" Target="../media/image115.jpeg"/><Relationship Id="rId1" Type="http://schemas.openxmlformats.org/officeDocument/2006/relationships/slideLayout" Target="../slideLayouts/slideLayout7.xml"/><Relationship Id="rId6" Type="http://schemas.openxmlformats.org/officeDocument/2006/relationships/image" Target="../media/image119.jpeg"/><Relationship Id="rId5" Type="http://schemas.openxmlformats.org/officeDocument/2006/relationships/image" Target="../media/image118.jpeg"/><Relationship Id="rId10" Type="http://schemas.openxmlformats.org/officeDocument/2006/relationships/image" Target="../media/image122.png"/><Relationship Id="rId4" Type="http://schemas.openxmlformats.org/officeDocument/2006/relationships/image" Target="../media/image117.jpeg"/><Relationship Id="rId9" Type="http://schemas.openxmlformats.org/officeDocument/2006/relationships/image" Target="../media/image75.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123.emf"/><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hyperlink" Target="https://www.wmo.int/pages/prog/www/wigos/documents/Cg-17/WIGOS_Metadata.pdf"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png"/><Relationship Id="rId1" Type="http://schemas.openxmlformats.org/officeDocument/2006/relationships/slideLayout" Target="../slideLayouts/slideLayout6.xml"/><Relationship Id="rId6" Type="http://schemas.openxmlformats.org/officeDocument/2006/relationships/image" Target="../media/image128.jpeg"/><Relationship Id="rId5" Type="http://schemas.openxmlformats.org/officeDocument/2006/relationships/image" Target="../media/image127.jpeg"/><Relationship Id="rId4" Type="http://schemas.openxmlformats.org/officeDocument/2006/relationships/image" Target="../media/image126.jpeg"/></Relationships>
</file>

<file path=ppt/slides/_rels/slide64.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6.xml"/><Relationship Id="rId5" Type="http://schemas.openxmlformats.org/officeDocument/2006/relationships/image" Target="../media/image132.png"/><Relationship Id="rId4" Type="http://schemas.openxmlformats.org/officeDocument/2006/relationships/image" Target="../media/image131.png"/></Relationships>
</file>

<file path=ppt/slides/_rels/slide65.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141.png"/><Relationship Id="rId13" Type="http://schemas.openxmlformats.org/officeDocument/2006/relationships/image" Target="../media/image146.png"/><Relationship Id="rId3" Type="http://schemas.openxmlformats.org/officeDocument/2006/relationships/image" Target="../media/image136.png"/><Relationship Id="rId7" Type="http://schemas.openxmlformats.org/officeDocument/2006/relationships/image" Target="../media/image140.png"/><Relationship Id="rId12" Type="http://schemas.openxmlformats.org/officeDocument/2006/relationships/image" Target="../media/image145.png"/><Relationship Id="rId2" Type="http://schemas.openxmlformats.org/officeDocument/2006/relationships/image" Target="../media/image135.png"/><Relationship Id="rId1" Type="http://schemas.openxmlformats.org/officeDocument/2006/relationships/slideLayout" Target="../slideLayouts/slideLayout7.xml"/><Relationship Id="rId6" Type="http://schemas.openxmlformats.org/officeDocument/2006/relationships/image" Target="../media/image139.jpeg"/><Relationship Id="rId11" Type="http://schemas.openxmlformats.org/officeDocument/2006/relationships/image" Target="../media/image144.png"/><Relationship Id="rId5" Type="http://schemas.openxmlformats.org/officeDocument/2006/relationships/image" Target="../media/image138.png"/><Relationship Id="rId10" Type="http://schemas.openxmlformats.org/officeDocument/2006/relationships/image" Target="../media/image143.gif"/><Relationship Id="rId4" Type="http://schemas.openxmlformats.org/officeDocument/2006/relationships/image" Target="../media/image137.png"/><Relationship Id="rId9" Type="http://schemas.openxmlformats.org/officeDocument/2006/relationships/image" Target="../media/image142.png"/><Relationship Id="rId14" Type="http://schemas.openxmlformats.org/officeDocument/2006/relationships/image" Target="../media/image147.png"/></Relationships>
</file>

<file path=ppt/slides/_rels/slide67.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1.jp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216000" cy="6912000"/>
          </a:xfrm>
          <a:prstGeom prst="rect">
            <a:avLst/>
          </a:prstGeom>
        </p:spPr>
      </p:pic>
      <p:sp>
        <p:nvSpPr>
          <p:cNvPr id="5" name="Title 1"/>
          <p:cNvSpPr txBox="1">
            <a:spLocks/>
          </p:cNvSpPr>
          <p:nvPr/>
        </p:nvSpPr>
        <p:spPr>
          <a:xfrm>
            <a:off x="721255" y="2044702"/>
            <a:ext cx="8229600" cy="1951564"/>
          </a:xfrm>
          <a:prstGeom prst="rect">
            <a:avLst/>
          </a:prstGeom>
        </p:spPr>
        <p:txBody>
          <a:bodyPr vert="horz" lIns="91440" tIns="45720" rIns="91440" bIns="45720" rtlCol="0" anchor="ctr">
            <a:normAutofit fontScale="6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b="1" dirty="0" smtClean="0">
                <a:solidFill>
                  <a:srgbClr val="000090"/>
                </a:solidFill>
              </a:rPr>
              <a:t>HYDROHUB</a:t>
            </a:r>
          </a:p>
          <a:p>
            <a:r>
              <a:rPr lang="en-US" sz="3200" dirty="0" smtClean="0">
                <a:solidFill>
                  <a:srgbClr val="000090"/>
                </a:solidFill>
              </a:rPr>
              <a:t>providing access to dispersed hydrological information</a:t>
            </a:r>
          </a:p>
          <a:p>
            <a:endParaRPr lang="en-US" sz="3200" dirty="0" smtClean="0">
              <a:solidFill>
                <a:srgbClr val="000090"/>
              </a:solidFill>
            </a:endParaRPr>
          </a:p>
          <a:p>
            <a:r>
              <a:rPr lang="en-US" sz="1900" dirty="0" smtClean="0">
                <a:solidFill>
                  <a:srgbClr val="000090"/>
                </a:solidFill>
              </a:rPr>
              <a:t>Agenda Item no  3.5</a:t>
            </a:r>
          </a:p>
          <a:p>
            <a:endParaRPr lang="en-US" sz="4800" dirty="0" smtClean="0">
              <a:solidFill>
                <a:srgbClr val="000090"/>
              </a:solidFill>
            </a:endParaRPr>
          </a:p>
          <a:p>
            <a:r>
              <a:rPr lang="en-US" sz="2400" dirty="0" smtClean="0">
                <a:solidFill>
                  <a:srgbClr val="000090"/>
                </a:solidFill>
              </a:rPr>
              <a:t>Silvano </a:t>
            </a:r>
            <a:r>
              <a:rPr lang="en-US" sz="2400" dirty="0" err="1" smtClean="0">
                <a:solidFill>
                  <a:srgbClr val="000090"/>
                </a:solidFill>
              </a:rPr>
              <a:t>Pecora</a:t>
            </a:r>
            <a:endParaRPr lang="en-US" sz="2400" dirty="0" smtClean="0">
              <a:solidFill>
                <a:srgbClr val="000090"/>
              </a:solidFill>
            </a:endParaRPr>
          </a:p>
          <a:p>
            <a:r>
              <a:rPr lang="en-US" sz="2400" dirty="0" smtClean="0">
                <a:solidFill>
                  <a:srgbClr val="000090"/>
                </a:solidFill>
              </a:rPr>
              <a:t>Vice-President of </a:t>
            </a:r>
            <a:r>
              <a:rPr lang="en-US" sz="2400" dirty="0" err="1" smtClean="0">
                <a:solidFill>
                  <a:srgbClr val="000090"/>
                </a:solidFill>
              </a:rPr>
              <a:t>CHy</a:t>
            </a:r>
            <a:endParaRPr lang="en-US" sz="2400" dirty="0" smtClean="0">
              <a:solidFill>
                <a:srgbClr val="000090"/>
              </a:solidFill>
            </a:endParaRPr>
          </a:p>
        </p:txBody>
      </p:sp>
      <p:sp>
        <p:nvSpPr>
          <p:cNvPr id="4" name="Rectangle 6"/>
          <p:cNvSpPr>
            <a:spLocks noGrp="1" noChangeArrowheads="1"/>
          </p:cNvSpPr>
          <p:nvPr>
            <p:ph type="subTitle" idx="1"/>
          </p:nvPr>
        </p:nvSpPr>
        <p:spPr>
          <a:xfrm>
            <a:off x="1294375" y="4299231"/>
            <a:ext cx="7921625" cy="1224236"/>
          </a:xfrm>
        </p:spPr>
        <p:txBody>
          <a:bodyPr>
            <a:normAutofit/>
          </a:bodyPr>
          <a:lstStyle/>
          <a:p>
            <a:r>
              <a:rPr lang="en-US" sz="2000" b="1" dirty="0"/>
              <a:t/>
            </a:r>
            <a:br>
              <a:rPr lang="en-US" sz="2000" b="1" dirty="0"/>
            </a:br>
            <a:r>
              <a:rPr lang="en-US" sz="2000" b="1" dirty="0" smtClean="0"/>
              <a:t>International Workshop on Information Management</a:t>
            </a:r>
          </a:p>
          <a:p>
            <a:r>
              <a:rPr lang="en-US" sz="2000" b="1" dirty="0" smtClean="0"/>
              <a:t>Geneva, 3 October 2017</a:t>
            </a:r>
            <a:endParaRPr lang="en-US" altLang="en-US" sz="2000" dirty="0"/>
          </a:p>
        </p:txBody>
      </p:sp>
    </p:spTree>
    <p:extLst>
      <p:ext uri="{BB962C8B-B14F-4D97-AF65-F5344CB8AC3E}">
        <p14:creationId xmlns:p14="http://schemas.microsoft.com/office/powerpoint/2010/main" xmlns=""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DATA and INFORMATION in HYDROLOGY</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umetto 2 6"/>
          <p:cNvSpPr/>
          <p:nvPr/>
        </p:nvSpPr>
        <p:spPr>
          <a:xfrm flipH="1">
            <a:off x="4355976" y="2204864"/>
            <a:ext cx="792088" cy="288032"/>
          </a:xfrm>
          <a:prstGeom prst="wedgeRoundRectCallout">
            <a:avLst>
              <a:gd name="adj1" fmla="val -6174"/>
              <a:gd name="adj2" fmla="val 100980"/>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7" name="Rettangolo 16"/>
          <p:cNvSpPr/>
          <p:nvPr/>
        </p:nvSpPr>
        <p:spPr>
          <a:xfrm>
            <a:off x="4355976" y="2154342"/>
            <a:ext cx="761747" cy="338554"/>
          </a:xfrm>
          <a:prstGeom prst="rect">
            <a:avLst/>
          </a:prstGeom>
        </p:spPr>
        <p:txBody>
          <a:bodyPr wrap="none">
            <a:spAutoFit/>
          </a:bodyPr>
          <a:lstStyle/>
          <a:p>
            <a:r>
              <a:rPr lang="it-IT" sz="1600" dirty="0" err="1" smtClean="0">
                <a:solidFill>
                  <a:srgbClr val="002060"/>
                </a:solidFill>
              </a:rPr>
              <a:t>fließen</a:t>
            </a:r>
            <a:endParaRPr lang="it-IT" sz="1600" dirty="0">
              <a:solidFill>
                <a:srgbClr val="002060"/>
              </a:solidFill>
            </a:endParaRPr>
          </a:p>
        </p:txBody>
      </p:sp>
      <p:sp>
        <p:nvSpPr>
          <p:cNvPr id="21" name="Rettangolo 20"/>
          <p:cNvSpPr/>
          <p:nvPr/>
        </p:nvSpPr>
        <p:spPr>
          <a:xfrm>
            <a:off x="0" y="5949280"/>
            <a:ext cx="9144000" cy="72008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2" name="CasellaDiTesto 21"/>
          <p:cNvSpPr txBox="1"/>
          <p:nvPr/>
        </p:nvSpPr>
        <p:spPr>
          <a:xfrm>
            <a:off x="0" y="6021288"/>
            <a:ext cx="9144000" cy="461665"/>
          </a:xfrm>
          <a:prstGeom prst="rect">
            <a:avLst/>
          </a:prstGeom>
          <a:noFill/>
        </p:spPr>
        <p:txBody>
          <a:bodyPr wrap="square" rtlCol="0">
            <a:spAutoFit/>
          </a:bodyPr>
          <a:lstStyle/>
          <a:p>
            <a:pPr algn="ctr"/>
            <a:r>
              <a:rPr lang="en-US" sz="2400" dirty="0" smtClean="0">
                <a:solidFill>
                  <a:schemeClr val="bg1"/>
                </a:solidFill>
              </a:rPr>
              <a:t>what is the real need?</a:t>
            </a:r>
            <a:endParaRPr lang="it-IT" sz="2400" dirty="0" smtClean="0">
              <a:solidFill>
                <a:schemeClr val="bg1"/>
              </a:solidFill>
            </a:endParaRPr>
          </a:p>
        </p:txBody>
      </p:sp>
      <p:sp>
        <p:nvSpPr>
          <p:cNvPr id="23" name="Rettangolo 22"/>
          <p:cNvSpPr/>
          <p:nvPr/>
        </p:nvSpPr>
        <p:spPr>
          <a:xfrm>
            <a:off x="0" y="260648"/>
            <a:ext cx="9144000" cy="707886"/>
          </a:xfrm>
          <a:prstGeom prst="rect">
            <a:avLst/>
          </a:prstGeom>
        </p:spPr>
        <p:txBody>
          <a:bodyPr wrap="square">
            <a:spAutoFit/>
          </a:bodyPr>
          <a:lstStyle/>
          <a:p>
            <a:pPr algn="ctr"/>
            <a:r>
              <a:rPr lang="en-US" sz="4000" b="1" dirty="0" smtClean="0">
                <a:solidFill>
                  <a:srgbClr val="002060"/>
                </a:solidFill>
                <a:latin typeface="Bradley Hand ITC" pitchFamily="66" charset="0"/>
              </a:rPr>
              <a:t>What are you looking for?</a:t>
            </a:r>
            <a:endParaRPr lang="it-IT" sz="4000" b="1" dirty="0">
              <a:solidFill>
                <a:srgbClr val="002060"/>
              </a:solidFill>
              <a:latin typeface="Bradley Hand ITC" pitchFamily="66" charset="0"/>
            </a:endParaRPr>
          </a:p>
        </p:txBody>
      </p:sp>
      <p:pic>
        <p:nvPicPr>
          <p:cNvPr id="24" name="Immagine 23" descr="240_F_72769882_qTj7MEuzCDK86IrCQcJMj4JCoNU6BuGr.jpg"/>
          <p:cNvPicPr>
            <a:picLocks noChangeAspect="1"/>
          </p:cNvPicPr>
          <p:nvPr/>
        </p:nvPicPr>
        <p:blipFill>
          <a:blip r:embed="rId2" cstate="print"/>
          <a:stretch>
            <a:fillRect/>
          </a:stretch>
        </p:blipFill>
        <p:spPr>
          <a:xfrm>
            <a:off x="611560" y="1052735"/>
            <a:ext cx="7704856" cy="4721667"/>
          </a:xfrm>
          <a:prstGeom prst="rect">
            <a:avLst/>
          </a:prstGeom>
        </p:spPr>
      </p:pic>
      <p:sp>
        <p:nvSpPr>
          <p:cNvPr id="25" name="Rettangolo 24"/>
          <p:cNvSpPr/>
          <p:nvPr/>
        </p:nvSpPr>
        <p:spPr>
          <a:xfrm rot="20968837">
            <a:off x="1209736" y="1871935"/>
            <a:ext cx="2085353" cy="830997"/>
          </a:xfrm>
          <a:prstGeom prst="rect">
            <a:avLst/>
          </a:prstGeom>
        </p:spPr>
        <p:txBody>
          <a:bodyPr wrap="square">
            <a:spAutoFit/>
          </a:bodyPr>
          <a:lstStyle/>
          <a:p>
            <a:r>
              <a:rPr lang="en-US" sz="1600" dirty="0" smtClean="0">
                <a:solidFill>
                  <a:srgbClr val="002060"/>
                </a:solidFill>
              </a:rPr>
              <a:t>I need hydrological data to manage water resources conflicts</a:t>
            </a:r>
            <a:endParaRPr lang="it-IT" sz="1600" dirty="0">
              <a:solidFill>
                <a:srgbClr val="002060"/>
              </a:solidFill>
            </a:endParaRPr>
          </a:p>
        </p:txBody>
      </p:sp>
      <p:sp>
        <p:nvSpPr>
          <p:cNvPr id="26" name="Rettangolo 25"/>
          <p:cNvSpPr/>
          <p:nvPr/>
        </p:nvSpPr>
        <p:spPr>
          <a:xfrm rot="582216">
            <a:off x="5634900" y="1876708"/>
            <a:ext cx="2103357" cy="830997"/>
          </a:xfrm>
          <a:prstGeom prst="rect">
            <a:avLst/>
          </a:prstGeom>
        </p:spPr>
        <p:txBody>
          <a:bodyPr wrap="square">
            <a:spAutoFit/>
          </a:bodyPr>
          <a:lstStyle/>
          <a:p>
            <a:pPr algn="ctr"/>
            <a:r>
              <a:rPr lang="en-US" sz="1600" dirty="0" smtClean="0">
                <a:solidFill>
                  <a:srgbClr val="002060"/>
                </a:solidFill>
              </a:rPr>
              <a:t>I need hydrological data to manage emergencies</a:t>
            </a:r>
            <a:endParaRPr lang="it-IT" sz="1600" dirty="0">
              <a:solidFill>
                <a:srgbClr val="002060"/>
              </a:solidFill>
            </a:endParaRPr>
          </a:p>
        </p:txBody>
      </p:sp>
      <p:sp>
        <p:nvSpPr>
          <p:cNvPr id="27" name="Rettangolo 26"/>
          <p:cNvSpPr/>
          <p:nvPr/>
        </p:nvSpPr>
        <p:spPr>
          <a:xfrm>
            <a:off x="3203848" y="1412776"/>
            <a:ext cx="2520280" cy="1015663"/>
          </a:xfrm>
          <a:prstGeom prst="rect">
            <a:avLst/>
          </a:prstGeom>
        </p:spPr>
        <p:txBody>
          <a:bodyPr wrap="square">
            <a:spAutoFit/>
          </a:bodyPr>
          <a:lstStyle/>
          <a:p>
            <a:pPr algn="ctr"/>
            <a:r>
              <a:rPr lang="en-US" sz="2000" dirty="0" smtClean="0">
                <a:solidFill>
                  <a:srgbClr val="002060"/>
                </a:solidFill>
              </a:rPr>
              <a:t>I need hydrological data for river district planning</a:t>
            </a:r>
            <a:endParaRPr lang="it-IT" sz="2000" dirty="0">
              <a:solidFill>
                <a:srgbClr val="002060"/>
              </a:solidFill>
            </a:endParaRPr>
          </a:p>
        </p:txBody>
      </p:sp>
      <p:sp>
        <p:nvSpPr>
          <p:cNvPr id="28" name="Rettangolo 27"/>
          <p:cNvSpPr/>
          <p:nvPr/>
        </p:nvSpPr>
        <p:spPr>
          <a:xfrm>
            <a:off x="-32" y="6137944"/>
            <a:ext cx="9144000" cy="72008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9" name="CasellaDiTesto 28"/>
          <p:cNvSpPr txBox="1"/>
          <p:nvPr/>
        </p:nvSpPr>
        <p:spPr>
          <a:xfrm>
            <a:off x="152400" y="6173688"/>
            <a:ext cx="9144000" cy="461665"/>
          </a:xfrm>
          <a:prstGeom prst="rect">
            <a:avLst/>
          </a:prstGeom>
          <a:noFill/>
        </p:spPr>
        <p:txBody>
          <a:bodyPr wrap="square" rtlCol="0">
            <a:spAutoFit/>
          </a:bodyPr>
          <a:lstStyle/>
          <a:p>
            <a:pPr algn="ctr"/>
            <a:r>
              <a:rPr lang="en-US" sz="2400" dirty="0" smtClean="0">
                <a:solidFill>
                  <a:schemeClr val="bg1"/>
                </a:solidFill>
              </a:rPr>
              <a:t>What are your exact needs?</a:t>
            </a:r>
            <a:endParaRPr lang="it-IT" sz="2400" dirty="0" smtClean="0">
              <a:solidFill>
                <a:schemeClr val="bg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img_prot.jpg"/>
          <p:cNvPicPr>
            <a:picLocks noChangeAspect="1"/>
          </p:cNvPicPr>
          <p:nvPr/>
        </p:nvPicPr>
        <p:blipFill>
          <a:blip r:embed="rId2" cstate="print"/>
          <a:stretch>
            <a:fillRect/>
          </a:stretch>
        </p:blipFill>
        <p:spPr>
          <a:xfrm>
            <a:off x="827584" y="1844824"/>
            <a:ext cx="7488832" cy="4032448"/>
          </a:xfrm>
          <a:prstGeom prst="rect">
            <a:avLst/>
          </a:prstGeom>
        </p:spPr>
      </p:pic>
      <p:sp>
        <p:nvSpPr>
          <p:cNvPr id="3" name="Fumetto 2 2"/>
          <p:cNvSpPr/>
          <p:nvPr/>
        </p:nvSpPr>
        <p:spPr>
          <a:xfrm flipH="1">
            <a:off x="611560" y="1556792"/>
            <a:ext cx="1080120" cy="504056"/>
          </a:xfrm>
          <a:prstGeom prst="wedgeRoundRectCallout">
            <a:avLst>
              <a:gd name="adj1" fmla="val -15221"/>
              <a:gd name="adj2" fmla="val 80137"/>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Fumetto 2 3"/>
          <p:cNvSpPr/>
          <p:nvPr/>
        </p:nvSpPr>
        <p:spPr>
          <a:xfrm>
            <a:off x="755576" y="836712"/>
            <a:ext cx="1872208" cy="576064"/>
          </a:xfrm>
          <a:prstGeom prst="wedgeRoundRectCallout">
            <a:avLst>
              <a:gd name="adj1" fmla="val 36114"/>
              <a:gd name="adj2" fmla="val 204054"/>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Fumetto 2 4"/>
          <p:cNvSpPr/>
          <p:nvPr/>
        </p:nvSpPr>
        <p:spPr>
          <a:xfrm>
            <a:off x="2771800" y="1124744"/>
            <a:ext cx="1656184" cy="648072"/>
          </a:xfrm>
          <a:prstGeom prst="wedgeRoundRectCallout">
            <a:avLst>
              <a:gd name="adj1" fmla="val -20833"/>
              <a:gd name="adj2" fmla="val 78177"/>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Fumetto 2 5"/>
          <p:cNvSpPr/>
          <p:nvPr/>
        </p:nvSpPr>
        <p:spPr>
          <a:xfrm>
            <a:off x="3851920" y="1844824"/>
            <a:ext cx="648072" cy="360040"/>
          </a:xfrm>
          <a:prstGeom prst="wedgeRoundRectCallout">
            <a:avLst>
              <a:gd name="adj1" fmla="val -8006"/>
              <a:gd name="adj2" fmla="val 147157"/>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Fumetto 2 6"/>
          <p:cNvSpPr/>
          <p:nvPr/>
        </p:nvSpPr>
        <p:spPr>
          <a:xfrm flipH="1">
            <a:off x="4355976" y="2204864"/>
            <a:ext cx="792088" cy="288032"/>
          </a:xfrm>
          <a:prstGeom prst="wedgeRoundRectCallout">
            <a:avLst>
              <a:gd name="adj1" fmla="val -6174"/>
              <a:gd name="adj2" fmla="val 100980"/>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Fumetto 2 7"/>
          <p:cNvSpPr/>
          <p:nvPr/>
        </p:nvSpPr>
        <p:spPr>
          <a:xfrm flipH="1">
            <a:off x="4499992" y="1052736"/>
            <a:ext cx="1728192" cy="648072"/>
          </a:xfrm>
          <a:prstGeom prst="wedgeRoundRectCallout">
            <a:avLst>
              <a:gd name="adj1" fmla="val -25910"/>
              <a:gd name="adj2" fmla="val 87263"/>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Fumetto 2 8"/>
          <p:cNvSpPr/>
          <p:nvPr/>
        </p:nvSpPr>
        <p:spPr>
          <a:xfrm>
            <a:off x="6372200" y="1484784"/>
            <a:ext cx="864096" cy="432048"/>
          </a:xfrm>
          <a:prstGeom prst="wedgeRoundRectCallout">
            <a:avLst>
              <a:gd name="adj1" fmla="val -16557"/>
              <a:gd name="adj2" fmla="val 111670"/>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Fumetto 2 9"/>
          <p:cNvSpPr/>
          <p:nvPr/>
        </p:nvSpPr>
        <p:spPr>
          <a:xfrm>
            <a:off x="7380312" y="1628800"/>
            <a:ext cx="864096" cy="360040"/>
          </a:xfrm>
          <a:prstGeom prst="wedgeRoundRectCallout">
            <a:avLst>
              <a:gd name="adj1" fmla="val -15488"/>
              <a:gd name="adj2" fmla="val 111242"/>
              <a:gd name="adj3" fmla="val 16667"/>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Rettangolo 10"/>
          <p:cNvSpPr/>
          <p:nvPr/>
        </p:nvSpPr>
        <p:spPr>
          <a:xfrm>
            <a:off x="4572000" y="1196752"/>
            <a:ext cx="1643717" cy="338554"/>
          </a:xfrm>
          <a:prstGeom prst="rect">
            <a:avLst/>
          </a:prstGeom>
        </p:spPr>
        <p:txBody>
          <a:bodyPr wrap="square">
            <a:spAutoFit/>
          </a:bodyPr>
          <a:lstStyle/>
          <a:p>
            <a:r>
              <a:rPr lang="it-IT" sz="1600" dirty="0" err="1" smtClean="0">
                <a:solidFill>
                  <a:srgbClr val="002060"/>
                </a:solidFill>
              </a:rPr>
              <a:t>hydrological</a:t>
            </a:r>
            <a:r>
              <a:rPr lang="it-IT" sz="1600" dirty="0" smtClean="0">
                <a:solidFill>
                  <a:srgbClr val="002060"/>
                </a:solidFill>
              </a:rPr>
              <a:t> data</a:t>
            </a:r>
            <a:endParaRPr lang="it-IT" sz="1600" dirty="0">
              <a:solidFill>
                <a:srgbClr val="002060"/>
              </a:solidFill>
            </a:endParaRPr>
          </a:p>
        </p:txBody>
      </p:sp>
      <p:sp>
        <p:nvSpPr>
          <p:cNvPr id="12" name="Rettangolo 11"/>
          <p:cNvSpPr/>
          <p:nvPr/>
        </p:nvSpPr>
        <p:spPr>
          <a:xfrm>
            <a:off x="2843808" y="1124744"/>
            <a:ext cx="1512168" cy="584775"/>
          </a:xfrm>
          <a:prstGeom prst="rect">
            <a:avLst/>
          </a:prstGeom>
        </p:spPr>
        <p:txBody>
          <a:bodyPr wrap="square">
            <a:spAutoFit/>
          </a:bodyPr>
          <a:lstStyle/>
          <a:p>
            <a:pPr algn="ctr"/>
            <a:r>
              <a:rPr lang="it-IT" sz="1600" dirty="0" err="1" smtClean="0">
                <a:solidFill>
                  <a:srgbClr val="002060"/>
                </a:solidFill>
              </a:rPr>
              <a:t>datos</a:t>
            </a:r>
            <a:r>
              <a:rPr lang="it-IT" sz="1600" dirty="0" smtClean="0">
                <a:solidFill>
                  <a:srgbClr val="002060"/>
                </a:solidFill>
              </a:rPr>
              <a:t> </a:t>
            </a:r>
          </a:p>
          <a:p>
            <a:pPr algn="ctr"/>
            <a:r>
              <a:rPr lang="it-IT" sz="1600" dirty="0" err="1" smtClean="0">
                <a:solidFill>
                  <a:srgbClr val="002060"/>
                </a:solidFill>
              </a:rPr>
              <a:t>hidrológicos</a:t>
            </a:r>
            <a:endParaRPr lang="it-IT" sz="1600" dirty="0" smtClean="0">
              <a:solidFill>
                <a:srgbClr val="002060"/>
              </a:solidFill>
            </a:endParaRPr>
          </a:p>
        </p:txBody>
      </p:sp>
      <p:sp>
        <p:nvSpPr>
          <p:cNvPr id="14" name="Rettangolo 13"/>
          <p:cNvSpPr/>
          <p:nvPr/>
        </p:nvSpPr>
        <p:spPr>
          <a:xfrm>
            <a:off x="3851920" y="1844824"/>
            <a:ext cx="595035" cy="338554"/>
          </a:xfrm>
          <a:prstGeom prst="rect">
            <a:avLst/>
          </a:prstGeom>
        </p:spPr>
        <p:txBody>
          <a:bodyPr wrap="none">
            <a:spAutoFit/>
          </a:bodyPr>
          <a:lstStyle/>
          <a:p>
            <a:r>
              <a:rPr lang="ja-JP" altLang="it-IT" sz="1600" b="1" dirty="0" smtClean="0">
                <a:solidFill>
                  <a:srgbClr val="002060"/>
                </a:solidFill>
              </a:rPr>
              <a:t>流れ</a:t>
            </a:r>
            <a:endParaRPr lang="it-IT" sz="1600" b="1" dirty="0">
              <a:solidFill>
                <a:srgbClr val="002060"/>
              </a:solidFill>
            </a:endParaRPr>
          </a:p>
        </p:txBody>
      </p:sp>
      <p:sp>
        <p:nvSpPr>
          <p:cNvPr id="15" name="Rettangolo 14"/>
          <p:cNvSpPr/>
          <p:nvPr/>
        </p:nvSpPr>
        <p:spPr>
          <a:xfrm>
            <a:off x="611560" y="1628800"/>
            <a:ext cx="1082221" cy="338554"/>
          </a:xfrm>
          <a:prstGeom prst="rect">
            <a:avLst/>
          </a:prstGeom>
        </p:spPr>
        <p:txBody>
          <a:bodyPr wrap="square">
            <a:spAutoFit/>
          </a:bodyPr>
          <a:lstStyle/>
          <a:p>
            <a:r>
              <a:rPr lang="ja-JP" altLang="it-IT" sz="1600" b="1" dirty="0" smtClean="0">
                <a:solidFill>
                  <a:srgbClr val="002060"/>
                </a:solidFill>
              </a:rPr>
              <a:t>水文资料</a:t>
            </a:r>
            <a:endParaRPr lang="it-IT" altLang="it-IT" sz="1600" b="1" dirty="0" smtClean="0">
              <a:solidFill>
                <a:srgbClr val="002060"/>
              </a:solidFill>
            </a:endParaRPr>
          </a:p>
        </p:txBody>
      </p:sp>
      <p:sp>
        <p:nvSpPr>
          <p:cNvPr id="16" name="Rettangolo 15"/>
          <p:cNvSpPr/>
          <p:nvPr/>
        </p:nvSpPr>
        <p:spPr>
          <a:xfrm>
            <a:off x="755576" y="980728"/>
            <a:ext cx="1944216" cy="338554"/>
          </a:xfrm>
          <a:prstGeom prst="rect">
            <a:avLst/>
          </a:prstGeom>
        </p:spPr>
        <p:txBody>
          <a:bodyPr wrap="square">
            <a:spAutoFit/>
          </a:bodyPr>
          <a:lstStyle/>
          <a:p>
            <a:pPr algn="ctr"/>
            <a:r>
              <a:rPr lang="it-IT" sz="1600" dirty="0" err="1" smtClean="0">
                <a:solidFill>
                  <a:srgbClr val="002060"/>
                </a:solidFill>
              </a:rPr>
              <a:t>hidroloških</a:t>
            </a:r>
            <a:r>
              <a:rPr lang="it-IT" sz="1600" dirty="0" smtClean="0">
                <a:solidFill>
                  <a:srgbClr val="002060"/>
                </a:solidFill>
              </a:rPr>
              <a:t> </a:t>
            </a:r>
            <a:r>
              <a:rPr lang="it-IT" sz="1600" dirty="0" err="1" smtClean="0">
                <a:solidFill>
                  <a:srgbClr val="002060"/>
                </a:solidFill>
              </a:rPr>
              <a:t>podataka</a:t>
            </a:r>
            <a:endParaRPr lang="it-IT" sz="1600" dirty="0" smtClean="0">
              <a:solidFill>
                <a:srgbClr val="002060"/>
              </a:solidFill>
            </a:endParaRPr>
          </a:p>
        </p:txBody>
      </p:sp>
      <p:sp>
        <p:nvSpPr>
          <p:cNvPr id="17" name="Rettangolo 16"/>
          <p:cNvSpPr/>
          <p:nvPr/>
        </p:nvSpPr>
        <p:spPr>
          <a:xfrm>
            <a:off x="4355976" y="2154342"/>
            <a:ext cx="761747" cy="338554"/>
          </a:xfrm>
          <a:prstGeom prst="rect">
            <a:avLst/>
          </a:prstGeom>
        </p:spPr>
        <p:txBody>
          <a:bodyPr wrap="none">
            <a:spAutoFit/>
          </a:bodyPr>
          <a:lstStyle/>
          <a:p>
            <a:r>
              <a:rPr lang="it-IT" sz="1600" dirty="0" err="1" smtClean="0">
                <a:solidFill>
                  <a:srgbClr val="002060"/>
                </a:solidFill>
              </a:rPr>
              <a:t>fließen</a:t>
            </a:r>
            <a:endParaRPr lang="it-IT" sz="1600" dirty="0">
              <a:solidFill>
                <a:srgbClr val="002060"/>
              </a:solidFill>
            </a:endParaRPr>
          </a:p>
        </p:txBody>
      </p:sp>
      <p:sp>
        <p:nvSpPr>
          <p:cNvPr id="18" name="Rettangolo 17"/>
          <p:cNvSpPr/>
          <p:nvPr/>
        </p:nvSpPr>
        <p:spPr>
          <a:xfrm>
            <a:off x="7380312" y="1628800"/>
            <a:ext cx="882742" cy="338554"/>
          </a:xfrm>
          <a:prstGeom prst="rect">
            <a:avLst/>
          </a:prstGeom>
          <a:ln>
            <a:noFill/>
          </a:ln>
        </p:spPr>
        <p:txBody>
          <a:bodyPr wrap="none">
            <a:spAutoFit/>
          </a:bodyPr>
          <a:lstStyle/>
          <a:p>
            <a:r>
              <a:rPr lang="it-IT" sz="1600" dirty="0" err="1" smtClean="0">
                <a:solidFill>
                  <a:srgbClr val="002060"/>
                </a:solidFill>
              </a:rPr>
              <a:t>stromen</a:t>
            </a:r>
            <a:endParaRPr lang="it-IT" sz="1600" dirty="0">
              <a:solidFill>
                <a:srgbClr val="002060"/>
              </a:solidFill>
            </a:endParaRPr>
          </a:p>
        </p:txBody>
      </p:sp>
      <p:sp>
        <p:nvSpPr>
          <p:cNvPr id="19" name="Rettangolo 18"/>
          <p:cNvSpPr/>
          <p:nvPr/>
        </p:nvSpPr>
        <p:spPr>
          <a:xfrm>
            <a:off x="6444208" y="1556792"/>
            <a:ext cx="753028" cy="338554"/>
          </a:xfrm>
          <a:prstGeom prst="rect">
            <a:avLst/>
          </a:prstGeom>
        </p:spPr>
        <p:txBody>
          <a:bodyPr wrap="square">
            <a:spAutoFit/>
          </a:bodyPr>
          <a:lstStyle/>
          <a:p>
            <a:r>
              <a:rPr lang="az-Cyrl-AZ" sz="1600" dirty="0" smtClean="0">
                <a:solidFill>
                  <a:srgbClr val="002060"/>
                </a:solidFill>
              </a:rPr>
              <a:t>поток</a:t>
            </a:r>
            <a:endParaRPr lang="it-IT" sz="1600" dirty="0">
              <a:solidFill>
                <a:srgbClr val="002060"/>
              </a:solidFill>
            </a:endParaRPr>
          </a:p>
        </p:txBody>
      </p:sp>
      <p:sp>
        <p:nvSpPr>
          <p:cNvPr id="21" name="Rettangolo 20"/>
          <p:cNvSpPr/>
          <p:nvPr/>
        </p:nvSpPr>
        <p:spPr>
          <a:xfrm>
            <a:off x="0" y="5949280"/>
            <a:ext cx="9144000" cy="72008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2" name="CasellaDiTesto 21"/>
          <p:cNvSpPr txBox="1"/>
          <p:nvPr/>
        </p:nvSpPr>
        <p:spPr>
          <a:xfrm>
            <a:off x="0" y="6072206"/>
            <a:ext cx="9144000" cy="430887"/>
          </a:xfrm>
          <a:prstGeom prst="rect">
            <a:avLst/>
          </a:prstGeom>
          <a:noFill/>
        </p:spPr>
        <p:txBody>
          <a:bodyPr wrap="square" rtlCol="0">
            <a:spAutoFit/>
          </a:bodyPr>
          <a:lstStyle/>
          <a:p>
            <a:pPr algn="ctr"/>
            <a:r>
              <a:rPr lang="it-IT" sz="2200" dirty="0" smtClean="0">
                <a:solidFill>
                  <a:schemeClr val="bg1"/>
                </a:solidFill>
              </a:rPr>
              <a:t>Different people, </a:t>
            </a:r>
            <a:r>
              <a:rPr lang="it-IT" sz="2200" dirty="0" err="1" smtClean="0">
                <a:solidFill>
                  <a:schemeClr val="bg1"/>
                </a:solidFill>
              </a:rPr>
              <a:t>different</a:t>
            </a:r>
            <a:r>
              <a:rPr lang="it-IT" sz="2200" dirty="0" smtClean="0">
                <a:solidFill>
                  <a:schemeClr val="bg1"/>
                </a:solidFill>
              </a:rPr>
              <a:t> </a:t>
            </a:r>
            <a:r>
              <a:rPr lang="it-IT" sz="2200" dirty="0" err="1" smtClean="0">
                <a:solidFill>
                  <a:schemeClr val="bg1"/>
                </a:solidFill>
              </a:rPr>
              <a:t>languages</a:t>
            </a:r>
            <a:r>
              <a:rPr lang="it-IT" sz="2200" dirty="0" smtClean="0">
                <a:solidFill>
                  <a:schemeClr val="bg1"/>
                </a:solidFill>
              </a:rPr>
              <a:t>, </a:t>
            </a:r>
            <a:r>
              <a:rPr lang="it-IT" sz="2200" dirty="0" err="1" smtClean="0">
                <a:solidFill>
                  <a:schemeClr val="bg1"/>
                </a:solidFill>
              </a:rPr>
              <a:t>different</a:t>
            </a:r>
            <a:r>
              <a:rPr lang="it-IT" sz="2200" dirty="0" smtClean="0">
                <a:solidFill>
                  <a:schemeClr val="bg1"/>
                </a:solidFill>
              </a:rPr>
              <a:t> </a:t>
            </a:r>
            <a:r>
              <a:rPr lang="it-IT" sz="2200" dirty="0" err="1" smtClean="0">
                <a:solidFill>
                  <a:schemeClr val="bg1"/>
                </a:solidFill>
              </a:rPr>
              <a:t>perceptions</a:t>
            </a:r>
            <a:r>
              <a:rPr lang="it-IT" sz="2200" dirty="0" smtClean="0">
                <a:solidFill>
                  <a:schemeClr val="bg1"/>
                </a:solidFill>
              </a:rPr>
              <a:t> </a:t>
            </a:r>
            <a:r>
              <a:rPr lang="it-IT" sz="2200" dirty="0" err="1" smtClean="0">
                <a:solidFill>
                  <a:schemeClr val="bg1"/>
                </a:solidFill>
              </a:rPr>
              <a:t>but</a:t>
            </a:r>
            <a:r>
              <a:rPr lang="it-IT" sz="2200" dirty="0" smtClean="0">
                <a:solidFill>
                  <a:schemeClr val="bg1"/>
                </a:solidFill>
              </a:rPr>
              <a:t> </a:t>
            </a:r>
            <a:r>
              <a:rPr lang="it-IT" sz="2200" dirty="0" err="1" smtClean="0">
                <a:solidFill>
                  <a:schemeClr val="bg1"/>
                </a:solidFill>
              </a:rPr>
              <a:t>same</a:t>
            </a:r>
            <a:r>
              <a:rPr lang="it-IT" sz="2200" dirty="0" smtClean="0">
                <a:solidFill>
                  <a:schemeClr val="bg1"/>
                </a:solidFill>
              </a:rPr>
              <a:t> needs</a:t>
            </a:r>
          </a:p>
        </p:txBody>
      </p:sp>
      <p:sp>
        <p:nvSpPr>
          <p:cNvPr id="23" name="Rettangolo 22"/>
          <p:cNvSpPr/>
          <p:nvPr/>
        </p:nvSpPr>
        <p:spPr>
          <a:xfrm>
            <a:off x="0" y="0"/>
            <a:ext cx="9144000" cy="707886"/>
          </a:xfrm>
          <a:prstGeom prst="rect">
            <a:avLst/>
          </a:prstGeom>
        </p:spPr>
        <p:txBody>
          <a:bodyPr wrap="square">
            <a:spAutoFit/>
          </a:bodyPr>
          <a:lstStyle/>
          <a:p>
            <a:pPr algn="ctr"/>
            <a:r>
              <a:rPr lang="en-US" sz="4000" b="1" dirty="0" smtClean="0">
                <a:solidFill>
                  <a:srgbClr val="002060"/>
                </a:solidFill>
                <a:latin typeface="Bradley Hand ITC" pitchFamily="66" charset="0"/>
              </a:rPr>
              <a:t>What are you looking for?</a:t>
            </a:r>
            <a:endParaRPr lang="it-IT" sz="4000" b="1" dirty="0">
              <a:solidFill>
                <a:srgbClr val="002060"/>
              </a:solidFill>
              <a:latin typeface="Bradley Hand ITC" pitchFamily="66"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assistenza.png"/>
          <p:cNvPicPr>
            <a:picLocks noChangeAspect="1"/>
          </p:cNvPicPr>
          <p:nvPr/>
        </p:nvPicPr>
        <p:blipFill>
          <a:blip r:embed="rId2" cstate="print"/>
          <a:stretch>
            <a:fillRect/>
          </a:stretch>
        </p:blipFill>
        <p:spPr>
          <a:xfrm>
            <a:off x="611560" y="1988840"/>
            <a:ext cx="4896544" cy="4093510"/>
          </a:xfrm>
          <a:prstGeom prst="rect">
            <a:avLst/>
          </a:prstGeom>
        </p:spPr>
      </p:pic>
      <p:sp>
        <p:nvSpPr>
          <p:cNvPr id="3" name="Rettangolo 2"/>
          <p:cNvSpPr/>
          <p:nvPr/>
        </p:nvSpPr>
        <p:spPr>
          <a:xfrm>
            <a:off x="0" y="0"/>
            <a:ext cx="9144000" cy="134076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CasellaDiTesto 3"/>
          <p:cNvSpPr txBox="1"/>
          <p:nvPr/>
        </p:nvSpPr>
        <p:spPr>
          <a:xfrm>
            <a:off x="0" y="260648"/>
            <a:ext cx="9144000" cy="830997"/>
          </a:xfrm>
          <a:prstGeom prst="rect">
            <a:avLst/>
          </a:prstGeom>
          <a:noFill/>
        </p:spPr>
        <p:txBody>
          <a:bodyPr wrap="square" rtlCol="0">
            <a:spAutoFit/>
          </a:bodyPr>
          <a:lstStyle/>
          <a:p>
            <a:pPr algn="ctr"/>
            <a:r>
              <a:rPr lang="en-US" sz="2400" dirty="0" smtClean="0">
                <a:solidFill>
                  <a:schemeClr val="bg1"/>
                </a:solidFill>
              </a:rPr>
              <a:t>We need hydrological data all over the world, of easy, smart and dynamic access and use</a:t>
            </a:r>
            <a:endParaRPr lang="it-IT" sz="2400" dirty="0" smtClean="0">
              <a:solidFill>
                <a:schemeClr val="bg1"/>
              </a:solidFill>
            </a:endParaRPr>
          </a:p>
        </p:txBody>
      </p:sp>
      <p:pic>
        <p:nvPicPr>
          <p:cNvPr id="6" name="Immagine 5" descr="3d-women-question-011.png"/>
          <p:cNvPicPr>
            <a:picLocks noChangeAspect="1"/>
          </p:cNvPicPr>
          <p:nvPr/>
        </p:nvPicPr>
        <p:blipFill>
          <a:blip r:embed="rId3" cstate="print"/>
          <a:stretch>
            <a:fillRect/>
          </a:stretch>
        </p:blipFill>
        <p:spPr>
          <a:xfrm>
            <a:off x="6588224" y="3933056"/>
            <a:ext cx="2924944" cy="2924944"/>
          </a:xfrm>
          <a:prstGeom prst="rect">
            <a:avLst/>
          </a:prstGeom>
        </p:spPr>
      </p:pic>
      <p:sp>
        <p:nvSpPr>
          <p:cNvPr id="7" name="Fumetto 2 6"/>
          <p:cNvSpPr/>
          <p:nvPr/>
        </p:nvSpPr>
        <p:spPr>
          <a:xfrm>
            <a:off x="5796136" y="2420888"/>
            <a:ext cx="2880320" cy="1656184"/>
          </a:xfrm>
          <a:prstGeom prst="wedgeRoundRectCallout">
            <a:avLst>
              <a:gd name="adj1" fmla="val 34971"/>
              <a:gd name="adj2" fmla="val 85176"/>
              <a:gd name="adj3" fmla="val 16667"/>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CasellaDiTesto 7"/>
          <p:cNvSpPr txBox="1"/>
          <p:nvPr/>
        </p:nvSpPr>
        <p:spPr>
          <a:xfrm>
            <a:off x="6012160" y="2564904"/>
            <a:ext cx="2376264" cy="1323439"/>
          </a:xfrm>
          <a:prstGeom prst="rect">
            <a:avLst/>
          </a:prstGeom>
          <a:noFill/>
        </p:spPr>
        <p:txBody>
          <a:bodyPr wrap="square" rtlCol="0">
            <a:spAutoFit/>
          </a:bodyPr>
          <a:lstStyle/>
          <a:p>
            <a:r>
              <a:rPr lang="it-IT" sz="4000" b="1" dirty="0" err="1" smtClean="0">
                <a:solidFill>
                  <a:srgbClr val="002060"/>
                </a:solidFill>
                <a:latin typeface="Bradley Hand ITC" pitchFamily="66" charset="0"/>
              </a:rPr>
              <a:t>We</a:t>
            </a:r>
            <a:r>
              <a:rPr lang="it-IT" sz="4000" b="1" dirty="0" smtClean="0">
                <a:solidFill>
                  <a:srgbClr val="002060"/>
                </a:solidFill>
                <a:latin typeface="Bradley Hand ITC" pitchFamily="66" charset="0"/>
              </a:rPr>
              <a:t> </a:t>
            </a:r>
            <a:r>
              <a:rPr lang="it-IT" sz="4000" b="1" dirty="0" err="1" smtClean="0">
                <a:solidFill>
                  <a:srgbClr val="002060"/>
                </a:solidFill>
                <a:latin typeface="Bradley Hand ITC" pitchFamily="66" charset="0"/>
              </a:rPr>
              <a:t>have</a:t>
            </a:r>
            <a:r>
              <a:rPr lang="it-IT" sz="4000" b="1" dirty="0" smtClean="0">
                <a:solidFill>
                  <a:srgbClr val="002060"/>
                </a:solidFill>
                <a:latin typeface="Bradley Hand ITC" pitchFamily="66" charset="0"/>
              </a:rPr>
              <a:t> a </a:t>
            </a:r>
            <a:r>
              <a:rPr lang="it-IT" sz="4000" b="1" dirty="0" err="1" smtClean="0">
                <a:solidFill>
                  <a:srgbClr val="002060"/>
                </a:solidFill>
                <a:latin typeface="Bradley Hand ITC" pitchFamily="66" charset="0"/>
              </a:rPr>
              <a:t>problem</a:t>
            </a:r>
            <a:r>
              <a:rPr lang="it-IT" sz="4000" b="1" dirty="0" smtClean="0">
                <a:solidFill>
                  <a:srgbClr val="002060"/>
                </a:solidFill>
                <a:latin typeface="Bradley Hand ITC" pitchFamily="66" charset="0"/>
              </a:rPr>
              <a: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o 4"/>
          <p:cNvGrpSpPr/>
          <p:nvPr/>
        </p:nvGrpSpPr>
        <p:grpSpPr>
          <a:xfrm>
            <a:off x="0" y="548680"/>
            <a:ext cx="3681760" cy="4058682"/>
            <a:chOff x="251520" y="1556792"/>
            <a:chExt cx="4222328" cy="5066794"/>
          </a:xfrm>
        </p:grpSpPr>
        <p:pic>
          <p:nvPicPr>
            <p:cNvPr id="2" name="Immagine 1" descr="240_F_69436400_vM8UCqRFxs2A5u26KFlZt322o1pOTq1E.jpg"/>
            <p:cNvPicPr>
              <a:picLocks noChangeAspect="1"/>
            </p:cNvPicPr>
            <p:nvPr/>
          </p:nvPicPr>
          <p:blipFill>
            <a:blip r:embed="rId2" cstate="print"/>
            <a:stretch>
              <a:fillRect/>
            </a:stretch>
          </p:blipFill>
          <p:spPr>
            <a:xfrm>
              <a:off x="251520" y="1556792"/>
              <a:ext cx="4222328" cy="5066794"/>
            </a:xfrm>
            <a:prstGeom prst="rect">
              <a:avLst/>
            </a:prstGeom>
          </p:spPr>
        </p:pic>
        <p:pic>
          <p:nvPicPr>
            <p:cNvPr id="3" name="Immagine 2" descr="12153-resized_Lampi-e-fulmini.jpg"/>
            <p:cNvPicPr>
              <a:picLocks noChangeAspect="1"/>
            </p:cNvPicPr>
            <p:nvPr/>
          </p:nvPicPr>
          <p:blipFill>
            <a:blip r:embed="rId3" cstate="print"/>
            <a:stretch>
              <a:fillRect/>
            </a:stretch>
          </p:blipFill>
          <p:spPr>
            <a:xfrm>
              <a:off x="683568" y="4077072"/>
              <a:ext cx="1435183" cy="1641921"/>
            </a:xfrm>
            <a:prstGeom prst="rect">
              <a:avLst/>
            </a:prstGeom>
          </p:spPr>
        </p:pic>
      </p:grpSp>
      <p:sp>
        <p:nvSpPr>
          <p:cNvPr id="6" name="Fumetto 2 5"/>
          <p:cNvSpPr/>
          <p:nvPr/>
        </p:nvSpPr>
        <p:spPr>
          <a:xfrm>
            <a:off x="4283968" y="188640"/>
            <a:ext cx="4680520" cy="3960440"/>
          </a:xfrm>
          <a:prstGeom prst="wedgeRoundRectCallout">
            <a:avLst>
              <a:gd name="adj1" fmla="val -74487"/>
              <a:gd name="adj2" fmla="val -24740"/>
              <a:gd name="adj3" fmla="val 16667"/>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002060"/>
                </a:solidFill>
                <a:latin typeface="Bradley Hand ITC" pitchFamily="66" charset="0"/>
              </a:rPr>
              <a:t>We can’t stop extreme events, but we can be prepared to cope them. Everyone should be informed about the current situation</a:t>
            </a:r>
          </a:p>
        </p:txBody>
      </p:sp>
      <p:sp>
        <p:nvSpPr>
          <p:cNvPr id="10" name="Rettangolo 9"/>
          <p:cNvSpPr/>
          <p:nvPr/>
        </p:nvSpPr>
        <p:spPr>
          <a:xfrm>
            <a:off x="0" y="5013176"/>
            <a:ext cx="9144000" cy="184482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r>
              <a:rPr lang="en-US" sz="2500" dirty="0" smtClean="0"/>
              <a:t>   All over the world people need a</a:t>
            </a:r>
          </a:p>
          <a:p>
            <a:endParaRPr lang="it-IT" dirty="0"/>
          </a:p>
        </p:txBody>
      </p:sp>
      <p:pic>
        <p:nvPicPr>
          <p:cNvPr id="8" name="Immagine 7" descr="240_F_104352773_A8nEIAPv2Dgnmi0lNbmMJArkS5sXhumh.jpg"/>
          <p:cNvPicPr>
            <a:picLocks noChangeAspect="1"/>
          </p:cNvPicPr>
          <p:nvPr/>
        </p:nvPicPr>
        <p:blipFill>
          <a:blip r:embed="rId4" cstate="print"/>
          <a:stretch>
            <a:fillRect/>
          </a:stretch>
        </p:blipFill>
        <p:spPr>
          <a:xfrm>
            <a:off x="5005220" y="5112892"/>
            <a:ext cx="3995936" cy="1628799"/>
          </a:xfrm>
          <a:prstGeom prst="rect">
            <a:avLst/>
          </a:prstGeom>
        </p:spPr>
      </p:pic>
      <p:sp>
        <p:nvSpPr>
          <p:cNvPr id="13314" name="AutoShape 2" descr="Risultati immagini per divieto di access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t-IT"/>
          </a:p>
        </p:txBody>
      </p:sp>
      <p:pic>
        <p:nvPicPr>
          <p:cNvPr id="11" name="Immagine 10" descr="Immagine1.png"/>
          <p:cNvPicPr>
            <a:picLocks noChangeAspect="1"/>
          </p:cNvPicPr>
          <p:nvPr/>
        </p:nvPicPr>
        <p:blipFill>
          <a:blip r:embed="rId5" cstate="print"/>
          <a:stretch>
            <a:fillRect/>
          </a:stretch>
        </p:blipFill>
        <p:spPr>
          <a:xfrm>
            <a:off x="971600" y="3068959"/>
            <a:ext cx="1080120" cy="1087727"/>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morale_-_basta_bugie.jpg"/>
          <p:cNvPicPr>
            <a:picLocks noChangeAspect="1"/>
          </p:cNvPicPr>
          <p:nvPr/>
        </p:nvPicPr>
        <p:blipFill>
          <a:blip r:embed="rId2" cstate="print"/>
          <a:stretch>
            <a:fillRect/>
          </a:stretch>
        </p:blipFill>
        <p:spPr>
          <a:xfrm rot="20326056" flipH="1">
            <a:off x="4859021" y="1004980"/>
            <a:ext cx="4620556" cy="5216108"/>
          </a:xfrm>
          <a:prstGeom prst="rect">
            <a:avLst/>
          </a:prstGeom>
        </p:spPr>
      </p:pic>
      <p:sp>
        <p:nvSpPr>
          <p:cNvPr id="4" name="Rettangolo 3"/>
          <p:cNvSpPr/>
          <p:nvPr/>
        </p:nvSpPr>
        <p:spPr>
          <a:xfrm>
            <a:off x="3131840" y="188640"/>
            <a:ext cx="2811988" cy="707886"/>
          </a:xfrm>
          <a:prstGeom prst="rect">
            <a:avLst/>
          </a:prstGeom>
        </p:spPr>
        <p:txBody>
          <a:bodyPr wrap="none">
            <a:spAutoFit/>
          </a:bodyPr>
          <a:lstStyle/>
          <a:p>
            <a:r>
              <a:rPr lang="it-IT" sz="4000" b="1" dirty="0" err="1" smtClean="0">
                <a:solidFill>
                  <a:srgbClr val="002060"/>
                </a:solidFill>
                <a:latin typeface="Bradley Hand ITC" pitchFamily="66" charset="0"/>
              </a:rPr>
              <a:t>Which</a:t>
            </a:r>
            <a:r>
              <a:rPr lang="it-IT" sz="4000" b="1" dirty="0" smtClean="0">
                <a:solidFill>
                  <a:srgbClr val="002060"/>
                </a:solidFill>
                <a:latin typeface="Bradley Hand ITC" pitchFamily="66" charset="0"/>
              </a:rPr>
              <a:t> way?</a:t>
            </a:r>
          </a:p>
        </p:txBody>
      </p:sp>
      <p:sp>
        <p:nvSpPr>
          <p:cNvPr id="6" name="Rettangolo 5"/>
          <p:cNvSpPr/>
          <p:nvPr/>
        </p:nvSpPr>
        <p:spPr>
          <a:xfrm>
            <a:off x="0" y="908720"/>
            <a:ext cx="9144000" cy="400110"/>
          </a:xfrm>
          <a:prstGeom prst="rect">
            <a:avLst/>
          </a:prstGeom>
          <a:solidFill>
            <a:srgbClr val="FF0000"/>
          </a:solidFill>
        </p:spPr>
        <p:txBody>
          <a:bodyPr wrap="square">
            <a:spAutoFit/>
          </a:bodyPr>
          <a:lstStyle/>
          <a:p>
            <a:pPr algn="ctr"/>
            <a:r>
              <a:rPr lang="en-US" sz="2000" dirty="0" smtClean="0">
                <a:solidFill>
                  <a:schemeClr val="bg1"/>
                </a:solidFill>
              </a:rPr>
              <a:t>An easy way to connect within the “water world”</a:t>
            </a:r>
            <a:endParaRPr lang="it-IT" sz="2000" dirty="0">
              <a:solidFill>
                <a:schemeClr val="bg1"/>
              </a:solidFill>
            </a:endParaRPr>
          </a:p>
        </p:txBody>
      </p:sp>
      <p:sp>
        <p:nvSpPr>
          <p:cNvPr id="7" name="Rettangolo 6"/>
          <p:cNvSpPr/>
          <p:nvPr/>
        </p:nvSpPr>
        <p:spPr>
          <a:xfrm>
            <a:off x="0" y="5534561"/>
            <a:ext cx="9144000" cy="1323439"/>
          </a:xfrm>
          <a:prstGeom prst="rect">
            <a:avLst/>
          </a:prstGeom>
          <a:solidFill>
            <a:srgbClr val="FF0000"/>
          </a:solidFill>
        </p:spPr>
        <p:txBody>
          <a:bodyPr wrap="square">
            <a:spAutoFit/>
          </a:bodyPr>
          <a:lstStyle/>
          <a:p>
            <a:pPr algn="ctr"/>
            <a:r>
              <a:rPr lang="en-US" sz="8000" dirty="0" smtClean="0">
                <a:solidFill>
                  <a:schemeClr val="bg1"/>
                </a:solidFill>
              </a:rPr>
              <a:t>It exists now! </a:t>
            </a:r>
            <a:endParaRPr lang="it-IT" sz="8000" dirty="0">
              <a:solidFill>
                <a:schemeClr val="bg1"/>
              </a:solidFill>
            </a:endParaRPr>
          </a:p>
        </p:txBody>
      </p:sp>
      <p:pic>
        <p:nvPicPr>
          <p:cNvPr id="2" name="Picture 2"/>
          <p:cNvPicPr>
            <a:picLocks noChangeAspect="1" noChangeArrowheads="1"/>
          </p:cNvPicPr>
          <p:nvPr/>
        </p:nvPicPr>
        <p:blipFill>
          <a:blip r:embed="rId3" cstate="print"/>
          <a:srcRect l="7678" t="6644" r="9045" b="13622"/>
          <a:stretch>
            <a:fillRect/>
          </a:stretch>
        </p:blipFill>
        <p:spPr bwMode="auto">
          <a:xfrm>
            <a:off x="251520" y="1484784"/>
            <a:ext cx="4894544" cy="38930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50006" y="115703"/>
            <a:ext cx="7550239" cy="553998"/>
          </a:xfrm>
          <a:prstGeom prst="rect">
            <a:avLst/>
          </a:prstGeom>
        </p:spPr>
        <p:txBody>
          <a:bodyPr wrap="square">
            <a:spAutoFit/>
          </a:bodyPr>
          <a:lstStyle/>
          <a:p>
            <a:pPr algn="ctr">
              <a:spcBef>
                <a:spcPts val="800"/>
              </a:spcBef>
              <a:defRPr/>
            </a:pPr>
            <a:r>
              <a:rPr lang="en-CA" sz="3000" b="1" dirty="0" smtClean="0">
                <a:solidFill>
                  <a:srgbClr val="0000FF"/>
                </a:solidFill>
                <a:effectLst>
                  <a:outerShdw blurRad="38100" dist="25400" dir="2700000" algn="tl" rotWithShape="0">
                    <a:srgbClr val="000000">
                      <a:alpha val="60000"/>
                    </a:srgbClr>
                  </a:outerShdw>
                </a:effectLst>
              </a:rPr>
              <a:t>WMO CHy-15 session</a:t>
            </a:r>
          </a:p>
        </p:txBody>
      </p:sp>
      <p:pic>
        <p:nvPicPr>
          <p:cNvPr id="270338" name="Picture 2" descr="http://www.isprambiente.gov.it/resolveuid/a3d075fb9a4d4e42828394efb6ef4e53/@@images/image/large"/>
          <p:cNvPicPr>
            <a:picLocks noChangeAspect="1" noChangeArrowheads="1"/>
          </p:cNvPicPr>
          <p:nvPr/>
        </p:nvPicPr>
        <p:blipFill>
          <a:blip r:embed="rId3"/>
          <a:srcRect/>
          <a:stretch>
            <a:fillRect/>
          </a:stretch>
        </p:blipFill>
        <p:spPr bwMode="auto">
          <a:xfrm>
            <a:off x="1085045" y="944450"/>
            <a:ext cx="7315200" cy="4876801"/>
          </a:xfrm>
          <a:prstGeom prst="rect">
            <a:avLst/>
          </a:prstGeom>
          <a:noFill/>
        </p:spPr>
      </p:pic>
      <p:sp>
        <p:nvSpPr>
          <p:cNvPr id="5" name="Rettangolo 4"/>
          <p:cNvSpPr/>
          <p:nvPr/>
        </p:nvSpPr>
        <p:spPr>
          <a:xfrm>
            <a:off x="3234481" y="6040192"/>
            <a:ext cx="3461332" cy="369332"/>
          </a:xfrm>
          <a:prstGeom prst="rect">
            <a:avLst/>
          </a:prstGeom>
        </p:spPr>
        <p:txBody>
          <a:bodyPr wrap="none">
            <a:spAutoFit/>
          </a:bodyPr>
          <a:lstStyle/>
          <a:p>
            <a:r>
              <a:rPr lang="it-IT" b="1" dirty="0" smtClean="0"/>
              <a:t>7 - 13 </a:t>
            </a:r>
            <a:r>
              <a:rPr lang="it-IT" b="1" dirty="0" err="1" smtClean="0"/>
              <a:t>December</a:t>
            </a:r>
            <a:r>
              <a:rPr lang="it-IT" b="1" dirty="0" smtClean="0"/>
              <a:t> 2016, </a:t>
            </a:r>
            <a:r>
              <a:rPr lang="it-IT" b="1" dirty="0" err="1" smtClean="0"/>
              <a:t>Rome</a:t>
            </a:r>
            <a:r>
              <a:rPr lang="it-IT" b="1" dirty="0" smtClean="0"/>
              <a:t>, Italy</a:t>
            </a:r>
            <a:endParaRPr lang="it-IT"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WMO HYDROLOGICAL OBSERVING SYSTEM</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3524"/>
            <a:ext cx="9144000" cy="1143000"/>
          </a:xfrm>
        </p:spPr>
        <p:txBody>
          <a:bodyPr>
            <a:noAutofit/>
          </a:bodyPr>
          <a:lstStyle/>
          <a:p>
            <a:r>
              <a:rPr lang="en-US" sz="2800" b="1" dirty="0" smtClean="0">
                <a:solidFill>
                  <a:srgbClr val="007AC2"/>
                </a:solidFill>
                <a:cs typeface="Avenir LT Std 55 Roman" pitchFamily="34" charset="0"/>
              </a:rPr>
              <a:t>WMO INTEGRATED GLOBAL OBSERVING SYSTEM (WIGOS)</a:t>
            </a:r>
            <a:br>
              <a:rPr lang="en-US" sz="2800" b="1" dirty="0" smtClean="0">
                <a:solidFill>
                  <a:srgbClr val="007AC2"/>
                </a:solidFill>
                <a:cs typeface="Avenir LT Std 55 Roman" pitchFamily="34" charset="0"/>
              </a:rPr>
            </a:br>
            <a:r>
              <a:rPr lang="en-US" sz="2800" b="1" dirty="0" smtClean="0">
                <a:solidFill>
                  <a:srgbClr val="007AC2"/>
                </a:solidFill>
                <a:cs typeface="Avenir LT Std 55 Roman" pitchFamily="34" charset="0"/>
              </a:rPr>
              <a:t>and</a:t>
            </a:r>
            <a:br>
              <a:rPr lang="en-US" sz="2800" b="1" dirty="0" smtClean="0">
                <a:solidFill>
                  <a:srgbClr val="007AC2"/>
                </a:solidFill>
                <a:cs typeface="Avenir LT Std 55 Roman" pitchFamily="34" charset="0"/>
              </a:rPr>
            </a:br>
            <a:r>
              <a:rPr lang="en-US" sz="2800" b="1" dirty="0" smtClean="0">
                <a:solidFill>
                  <a:srgbClr val="007AC2"/>
                </a:solidFill>
                <a:cs typeface="Avenir LT Std 55 Roman" pitchFamily="34" charset="0"/>
              </a:rPr>
              <a:t>WMO HYDROLOGICAL OBSERVING SYSTEM (WHOS)</a:t>
            </a:r>
            <a:endParaRPr lang="en-US" sz="2800" dirty="0"/>
          </a:p>
        </p:txBody>
      </p:sp>
      <p:pic>
        <p:nvPicPr>
          <p:cNvPr id="1026" name="Picture 2"/>
          <p:cNvPicPr>
            <a:picLocks noChangeAspect="1" noChangeArrowheads="1"/>
          </p:cNvPicPr>
          <p:nvPr/>
        </p:nvPicPr>
        <p:blipFill>
          <a:blip r:embed="rId2"/>
          <a:srcRect/>
          <a:stretch>
            <a:fillRect/>
          </a:stretch>
        </p:blipFill>
        <p:spPr bwMode="auto">
          <a:xfrm>
            <a:off x="2469614" y="3669181"/>
            <a:ext cx="5150387" cy="3052294"/>
          </a:xfrm>
          <a:prstGeom prst="rect">
            <a:avLst/>
          </a:prstGeom>
          <a:noFill/>
          <a:ln w="9525">
            <a:noFill/>
            <a:miter lim="800000"/>
            <a:headEnd/>
            <a:tailEnd/>
          </a:ln>
        </p:spPr>
      </p:pic>
      <p:sp>
        <p:nvSpPr>
          <p:cNvPr id="7" name="TextBox 8"/>
          <p:cNvSpPr txBox="1"/>
          <p:nvPr/>
        </p:nvSpPr>
        <p:spPr>
          <a:xfrm>
            <a:off x="228600" y="1516701"/>
            <a:ext cx="8644944" cy="2308324"/>
          </a:xfrm>
          <a:prstGeom prst="rect">
            <a:avLst/>
          </a:prstGeom>
          <a:noFill/>
        </p:spPr>
        <p:txBody>
          <a:bodyPr wrap="square" rtlCol="0">
            <a:spAutoFit/>
          </a:bodyPr>
          <a:lstStyle/>
          <a:p>
            <a:pPr marL="457200" indent="-457200">
              <a:spcBef>
                <a:spcPts val="0"/>
              </a:spcBef>
              <a:spcAft>
                <a:spcPts val="0"/>
              </a:spcAft>
            </a:pPr>
            <a:r>
              <a:rPr lang="en-US" b="1" dirty="0" smtClean="0"/>
              <a:t>In June 2015 the President of </a:t>
            </a:r>
            <a:r>
              <a:rPr lang="en-US" b="1" dirty="0" err="1" smtClean="0"/>
              <a:t>CHy</a:t>
            </a:r>
            <a:r>
              <a:rPr lang="en-US" b="1" dirty="0" smtClean="0"/>
              <a:t> informed Cg-17 of </a:t>
            </a:r>
            <a:r>
              <a:rPr lang="en-US" b="1" dirty="0" err="1" smtClean="0"/>
              <a:t>CHy</a:t>
            </a:r>
            <a:r>
              <a:rPr lang="en-US" b="1" dirty="0" smtClean="0"/>
              <a:t> proposal to develop WHOS as t</a:t>
            </a:r>
            <a:r>
              <a:rPr lang="en-US" b="1" kern="0" dirty="0" smtClean="0"/>
              <a:t>he </a:t>
            </a:r>
            <a:r>
              <a:rPr lang="en-US" b="1" kern="0" dirty="0" err="1" smtClean="0"/>
              <a:t>CHy</a:t>
            </a:r>
            <a:r>
              <a:rPr lang="en-US" b="1" kern="0" dirty="0" smtClean="0"/>
              <a:t> contribution to WIGOS</a:t>
            </a:r>
          </a:p>
          <a:p>
            <a:pPr marL="457200" indent="-457200">
              <a:spcBef>
                <a:spcPts val="0"/>
              </a:spcBef>
              <a:spcAft>
                <a:spcPts val="0"/>
              </a:spcAft>
            </a:pPr>
            <a:endParaRPr lang="en-US" sz="1200" b="1" kern="0" dirty="0" smtClean="0"/>
          </a:p>
          <a:p>
            <a:pPr lvl="1">
              <a:spcBef>
                <a:spcPts val="0"/>
              </a:spcBef>
              <a:buFont typeface="Arial"/>
              <a:buChar char="•"/>
            </a:pPr>
            <a:r>
              <a:rPr lang="en-US" dirty="0" smtClean="0"/>
              <a:t>	</a:t>
            </a:r>
            <a:r>
              <a:rPr lang="en-US" i="1" dirty="0" smtClean="0"/>
              <a:t>Congress welcomed the effort and urged the president of </a:t>
            </a:r>
            <a:r>
              <a:rPr lang="en-US" i="1" dirty="0" err="1" smtClean="0"/>
              <a:t>CHy</a:t>
            </a:r>
            <a:r>
              <a:rPr lang="en-US" i="1" dirty="0" smtClean="0"/>
              <a:t> to continue guiding WHOS to full implementation</a:t>
            </a:r>
          </a:p>
          <a:p>
            <a:pPr lvl="1">
              <a:spcBef>
                <a:spcPts val="0"/>
              </a:spcBef>
            </a:pPr>
            <a:endParaRPr lang="en-US" sz="1200" dirty="0" smtClean="0"/>
          </a:p>
          <a:p>
            <a:pPr lvl="1">
              <a:spcBef>
                <a:spcPts val="0"/>
              </a:spcBef>
              <a:buFont typeface="Arial"/>
              <a:buChar char="•"/>
            </a:pPr>
            <a:r>
              <a:rPr lang="en-US" dirty="0" smtClean="0"/>
              <a:t> 	</a:t>
            </a:r>
            <a:r>
              <a:rPr lang="en-US" i="1" dirty="0" smtClean="0"/>
              <a:t>Congress urged the promotion of WHOS among NHSs and the hydrological community</a:t>
            </a:r>
          </a:p>
          <a:p>
            <a:pPr lvl="1">
              <a:spcBef>
                <a:spcPts val="0"/>
              </a:spcBef>
            </a:pPr>
            <a:endParaRPr lang="en-US" sz="1200" dirty="0" smtClean="0"/>
          </a:p>
        </p:txBody>
      </p:sp>
    </p:spTree>
    <p:extLst>
      <p:ext uri="{BB962C8B-B14F-4D97-AF65-F5344CB8AC3E}">
        <p14:creationId xmlns:p14="http://schemas.microsoft.com/office/powerpoint/2010/main" xmlns="" val="13210638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381000"/>
            <a:ext cx="8686800" cy="553998"/>
          </a:xfrm>
          <a:prstGeom prst="rect">
            <a:avLst/>
          </a:prstGeom>
        </p:spPr>
        <p:txBody>
          <a:bodyPr wrap="square">
            <a:spAutoFit/>
          </a:bodyPr>
          <a:lstStyle/>
          <a:p>
            <a:pPr algn="ctr">
              <a:spcBef>
                <a:spcPts val="800"/>
              </a:spcBef>
              <a:defRPr/>
            </a:pPr>
            <a:r>
              <a:rPr lang="en-CA" sz="3000" b="1" dirty="0" smtClean="0">
                <a:solidFill>
                  <a:srgbClr val="0000FF"/>
                </a:solidFill>
                <a:effectLst>
                  <a:outerShdw blurRad="38100" dist="25400" dir="2700000" algn="tl" rotWithShape="0">
                    <a:srgbClr val="000000">
                      <a:alpha val="60000"/>
                    </a:srgbClr>
                  </a:outerShdw>
                </a:effectLst>
              </a:rPr>
              <a:t>WMO Hydrological Observing System (WHOS)</a:t>
            </a:r>
          </a:p>
        </p:txBody>
      </p:sp>
      <p:sp>
        <p:nvSpPr>
          <p:cNvPr id="8" name="TextBox 7"/>
          <p:cNvSpPr txBox="1"/>
          <p:nvPr/>
        </p:nvSpPr>
        <p:spPr>
          <a:xfrm>
            <a:off x="304800" y="1286935"/>
            <a:ext cx="2759589" cy="492443"/>
          </a:xfrm>
          <a:prstGeom prst="rect">
            <a:avLst/>
          </a:prstGeom>
          <a:noFill/>
        </p:spPr>
        <p:txBody>
          <a:bodyPr wrap="none" rtlCol="0">
            <a:spAutoFit/>
          </a:bodyPr>
          <a:lstStyle/>
          <a:p>
            <a:pPr>
              <a:spcBef>
                <a:spcPts val="0"/>
              </a:spcBef>
              <a:spcAft>
                <a:spcPts val="600"/>
              </a:spcAft>
            </a:pPr>
            <a:r>
              <a:rPr lang="en-US" sz="2600" b="1" dirty="0" smtClean="0">
                <a:solidFill>
                  <a:srgbClr val="0000CC"/>
                </a:solidFill>
              </a:rPr>
              <a:t>Implementation:</a:t>
            </a:r>
            <a:endParaRPr lang="en-US" sz="2600" b="1" dirty="0">
              <a:solidFill>
                <a:srgbClr val="0000CC"/>
              </a:solidFill>
            </a:endParaRPr>
          </a:p>
        </p:txBody>
      </p:sp>
      <p:sp>
        <p:nvSpPr>
          <p:cNvPr id="9" name="TextBox 8"/>
          <p:cNvSpPr txBox="1"/>
          <p:nvPr/>
        </p:nvSpPr>
        <p:spPr>
          <a:xfrm>
            <a:off x="381000" y="1841679"/>
            <a:ext cx="8534400" cy="1000274"/>
          </a:xfrm>
          <a:prstGeom prst="rect">
            <a:avLst/>
          </a:prstGeom>
          <a:noFill/>
        </p:spPr>
        <p:txBody>
          <a:bodyPr wrap="square" rtlCol="0">
            <a:spAutoFit/>
          </a:bodyPr>
          <a:lstStyle/>
          <a:p>
            <a:pPr>
              <a:spcBef>
                <a:spcPts val="0"/>
              </a:spcBef>
              <a:spcAft>
                <a:spcPts val="600"/>
              </a:spcAft>
            </a:pPr>
            <a:r>
              <a:rPr lang="en-US" b="1" dirty="0" smtClean="0"/>
              <a:t>Phase 1:</a:t>
            </a:r>
          </a:p>
          <a:p>
            <a:pPr>
              <a:spcBef>
                <a:spcPts val="0"/>
              </a:spcBef>
              <a:spcAft>
                <a:spcPts val="600"/>
              </a:spcAft>
            </a:pPr>
            <a:r>
              <a:rPr lang="en-US" dirty="0" smtClean="0"/>
              <a:t>Map interface with links to those NHSs that make their real-time and historical stage and discharge data available online. implemented in August 2015.</a:t>
            </a:r>
          </a:p>
        </p:txBody>
      </p:sp>
      <p:sp>
        <p:nvSpPr>
          <p:cNvPr id="5" name="TextBox 4"/>
          <p:cNvSpPr txBox="1"/>
          <p:nvPr/>
        </p:nvSpPr>
        <p:spPr>
          <a:xfrm>
            <a:off x="381000" y="3518079"/>
            <a:ext cx="8534400" cy="1908215"/>
          </a:xfrm>
          <a:prstGeom prst="rect">
            <a:avLst/>
          </a:prstGeom>
          <a:noFill/>
        </p:spPr>
        <p:txBody>
          <a:bodyPr wrap="square" rtlCol="0">
            <a:spAutoFit/>
          </a:bodyPr>
          <a:lstStyle/>
          <a:p>
            <a:pPr>
              <a:spcBef>
                <a:spcPts val="0"/>
              </a:spcBef>
              <a:spcAft>
                <a:spcPts val="600"/>
              </a:spcAft>
            </a:pPr>
            <a:r>
              <a:rPr lang="en-US" b="1" dirty="0" smtClean="0"/>
              <a:t>Phase 2:</a:t>
            </a:r>
          </a:p>
          <a:p>
            <a:pPr>
              <a:spcBef>
                <a:spcPts val="0"/>
              </a:spcBef>
              <a:spcAft>
                <a:spcPts val="600"/>
              </a:spcAft>
            </a:pPr>
            <a:r>
              <a:rPr lang="en-US" dirty="0" smtClean="0"/>
              <a:t>A fully WIS/WIGOS compliant services-oriented framework linking hydrologic data providers and users through a hydrologic information system enabling data registration, data discovery, and data access.</a:t>
            </a:r>
          </a:p>
          <a:p>
            <a:pPr>
              <a:spcBef>
                <a:spcPts val="0"/>
              </a:spcBef>
              <a:spcAft>
                <a:spcPts val="0"/>
              </a:spcAft>
            </a:pPr>
            <a:r>
              <a:rPr lang="en-US" dirty="0" smtClean="0"/>
              <a:t>Beta version for CHy-15 review and endorsement (Dec 2016)</a:t>
            </a:r>
          </a:p>
          <a:p>
            <a:pPr>
              <a:spcBef>
                <a:spcPts val="0"/>
              </a:spcBef>
              <a:spcAft>
                <a:spcPts val="0"/>
              </a:spcAft>
            </a:pPr>
            <a:r>
              <a:rPr lang="en-US" dirty="0" smtClean="0"/>
              <a:t>Initial implementation for EC approval (June 2018)</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a:spcBef>
                <a:spcPct val="0"/>
              </a:spcBef>
            </a:pPr>
            <a:r>
              <a:rPr lang="en-US" sz="2800" b="1" dirty="0" smtClean="0">
                <a:solidFill>
                  <a:srgbClr val="007AC2"/>
                </a:solidFill>
                <a:latin typeface="+mj-lt"/>
                <a:ea typeface="+mj-ea"/>
                <a:cs typeface="Avenir LT Std 85 Heavy"/>
              </a:rPr>
              <a:t>THE SEVEN COMPONENTS</a:t>
            </a:r>
            <a:r>
              <a:rPr lang="en-US" sz="2800" b="1" dirty="0" smtClean="0">
                <a:solidFill>
                  <a:srgbClr val="007AC2"/>
                </a:solidFill>
                <a:cs typeface="Avenir LT Std 85 Heavy"/>
              </a:rPr>
              <a:t> OF WHOS</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32"/>
          <p:cNvGrpSpPr/>
          <p:nvPr/>
        </p:nvGrpSpPr>
        <p:grpSpPr>
          <a:xfrm>
            <a:off x="5652120" y="3212976"/>
            <a:ext cx="2165559" cy="1943371"/>
            <a:chOff x="2627784" y="3068960"/>
            <a:chExt cx="2165559" cy="1943371"/>
          </a:xfrm>
        </p:grpSpPr>
        <p:pic>
          <p:nvPicPr>
            <p:cNvPr id="24" name="Immagine 23" descr="1.png"/>
            <p:cNvPicPr>
              <a:picLocks noChangeAspect="1"/>
            </p:cNvPicPr>
            <p:nvPr/>
          </p:nvPicPr>
          <p:blipFill>
            <a:blip r:embed="rId2" cstate="print"/>
            <a:stretch>
              <a:fillRect/>
            </a:stretch>
          </p:blipFill>
          <p:spPr>
            <a:xfrm>
              <a:off x="3275856" y="3717032"/>
              <a:ext cx="1517487" cy="770884"/>
            </a:xfrm>
            <a:prstGeom prst="rect">
              <a:avLst/>
            </a:prstGeom>
          </p:spPr>
        </p:pic>
        <p:pic>
          <p:nvPicPr>
            <p:cNvPr id="32" name="Immagine 31" descr="b.png"/>
            <p:cNvPicPr>
              <a:picLocks noChangeAspect="1"/>
            </p:cNvPicPr>
            <p:nvPr/>
          </p:nvPicPr>
          <p:blipFill>
            <a:blip r:embed="rId3" cstate="print"/>
            <a:stretch>
              <a:fillRect/>
            </a:stretch>
          </p:blipFill>
          <p:spPr>
            <a:xfrm>
              <a:off x="2627784" y="3068960"/>
              <a:ext cx="1105054" cy="1943371"/>
            </a:xfrm>
            <a:prstGeom prst="rect">
              <a:avLst/>
            </a:prstGeom>
          </p:spPr>
        </p:pic>
      </p:grpSp>
      <p:grpSp>
        <p:nvGrpSpPr>
          <p:cNvPr id="4" name="Gruppo 19"/>
          <p:cNvGrpSpPr/>
          <p:nvPr/>
        </p:nvGrpSpPr>
        <p:grpSpPr>
          <a:xfrm>
            <a:off x="2195736" y="0"/>
            <a:ext cx="4752528" cy="3048000"/>
            <a:chOff x="0" y="0"/>
            <a:chExt cx="4860032" cy="3048000"/>
          </a:xfrm>
        </p:grpSpPr>
        <p:pic>
          <p:nvPicPr>
            <p:cNvPr id="3" name="Immagine 2" descr="240_F_64159178_H9kHNXEFnEA8A4uonCahv52lEM1Pmmyu.jpg"/>
            <p:cNvPicPr>
              <a:picLocks noChangeAspect="1"/>
            </p:cNvPicPr>
            <p:nvPr/>
          </p:nvPicPr>
          <p:blipFill>
            <a:blip r:embed="rId4" cstate="print"/>
            <a:stretch>
              <a:fillRect/>
            </a:stretch>
          </p:blipFill>
          <p:spPr>
            <a:xfrm>
              <a:off x="0" y="0"/>
              <a:ext cx="4860032" cy="3048000"/>
            </a:xfrm>
            <a:prstGeom prst="rect">
              <a:avLst/>
            </a:prstGeom>
          </p:spPr>
        </p:pic>
        <p:pic>
          <p:nvPicPr>
            <p:cNvPr id="14" name="Immagine 13" descr="WHOS senza sfondo.png"/>
            <p:cNvPicPr>
              <a:picLocks noChangeAspect="1"/>
            </p:cNvPicPr>
            <p:nvPr/>
          </p:nvPicPr>
          <p:blipFill>
            <a:blip r:embed="rId5" cstate="print"/>
            <a:stretch>
              <a:fillRect/>
            </a:stretch>
          </p:blipFill>
          <p:spPr>
            <a:xfrm>
              <a:off x="467544" y="332656"/>
              <a:ext cx="2528664" cy="732067"/>
            </a:xfrm>
            <a:prstGeom prst="rect">
              <a:avLst/>
            </a:prstGeom>
          </p:spPr>
        </p:pic>
        <p:sp>
          <p:nvSpPr>
            <p:cNvPr id="15" name="CasellaDiTesto 14"/>
            <p:cNvSpPr txBox="1"/>
            <p:nvPr/>
          </p:nvSpPr>
          <p:spPr>
            <a:xfrm>
              <a:off x="883642" y="1268760"/>
              <a:ext cx="1914558" cy="1200329"/>
            </a:xfrm>
            <a:prstGeom prst="rect">
              <a:avLst/>
            </a:prstGeom>
            <a:noFill/>
          </p:spPr>
          <p:txBody>
            <a:bodyPr wrap="square" rtlCol="0">
              <a:spAutoFit/>
            </a:bodyPr>
            <a:lstStyle/>
            <a:p>
              <a:r>
                <a:rPr lang="it-IT" sz="3600" b="1" dirty="0" err="1" smtClean="0">
                  <a:solidFill>
                    <a:srgbClr val="FF0000"/>
                  </a:solidFill>
                </a:rPr>
                <a:t>it</a:t>
              </a:r>
              <a:r>
                <a:rPr lang="it-IT" sz="3600" b="1" dirty="0" smtClean="0">
                  <a:solidFill>
                    <a:srgbClr val="FF0000"/>
                  </a:solidFill>
                </a:rPr>
                <a:t>’s </a:t>
              </a:r>
              <a:r>
                <a:rPr lang="it-IT" sz="3600" b="1" dirty="0" err="1" smtClean="0">
                  <a:solidFill>
                    <a:srgbClr val="FF0000"/>
                  </a:solidFill>
                </a:rPr>
                <a:t>not</a:t>
              </a:r>
              <a:r>
                <a:rPr lang="it-IT" sz="3600" b="1" dirty="0" smtClean="0">
                  <a:solidFill>
                    <a:srgbClr val="FF0000"/>
                  </a:solidFill>
                </a:rPr>
                <a:t> a software</a:t>
              </a:r>
              <a:endParaRPr lang="it-IT" sz="3600" b="1" dirty="0">
                <a:solidFill>
                  <a:srgbClr val="FF0000"/>
                </a:solidFill>
              </a:endParaRPr>
            </a:p>
          </p:txBody>
        </p:sp>
      </p:grpSp>
      <p:grpSp>
        <p:nvGrpSpPr>
          <p:cNvPr id="5" name="Gruppo 30"/>
          <p:cNvGrpSpPr/>
          <p:nvPr/>
        </p:nvGrpSpPr>
        <p:grpSpPr>
          <a:xfrm>
            <a:off x="7452234" y="2996952"/>
            <a:ext cx="1691766" cy="2067214"/>
            <a:chOff x="6084168" y="3429000"/>
            <a:chExt cx="1691766" cy="2067214"/>
          </a:xfrm>
        </p:grpSpPr>
        <p:pic>
          <p:nvPicPr>
            <p:cNvPr id="25" name="Immagine 24" descr="a.png"/>
            <p:cNvPicPr>
              <a:picLocks noChangeAspect="1"/>
            </p:cNvPicPr>
            <p:nvPr/>
          </p:nvPicPr>
          <p:blipFill>
            <a:blip r:embed="rId6" cstate="print"/>
            <a:stretch>
              <a:fillRect/>
            </a:stretch>
          </p:blipFill>
          <p:spPr>
            <a:xfrm>
              <a:off x="6804248" y="3429000"/>
              <a:ext cx="971686" cy="2067214"/>
            </a:xfrm>
            <a:prstGeom prst="rect">
              <a:avLst/>
            </a:prstGeom>
          </p:spPr>
        </p:pic>
        <p:pic>
          <p:nvPicPr>
            <p:cNvPr id="30" name="Immagine 29" descr="3_4.png"/>
            <p:cNvPicPr>
              <a:picLocks noChangeAspect="1"/>
            </p:cNvPicPr>
            <p:nvPr/>
          </p:nvPicPr>
          <p:blipFill>
            <a:blip r:embed="rId7" cstate="print"/>
            <a:stretch>
              <a:fillRect/>
            </a:stretch>
          </p:blipFill>
          <p:spPr>
            <a:xfrm>
              <a:off x="6084168" y="3717032"/>
              <a:ext cx="970283" cy="886367"/>
            </a:xfrm>
            <a:prstGeom prst="rect">
              <a:avLst/>
            </a:prstGeom>
          </p:spPr>
        </p:pic>
      </p:grpSp>
      <p:grpSp>
        <p:nvGrpSpPr>
          <p:cNvPr id="6" name="Gruppo 37"/>
          <p:cNvGrpSpPr/>
          <p:nvPr/>
        </p:nvGrpSpPr>
        <p:grpSpPr>
          <a:xfrm>
            <a:off x="2627784" y="3140968"/>
            <a:ext cx="1534294" cy="1982787"/>
            <a:chOff x="6228184" y="4725144"/>
            <a:chExt cx="1534294" cy="1982787"/>
          </a:xfrm>
        </p:grpSpPr>
        <p:pic>
          <p:nvPicPr>
            <p:cNvPr id="37" name="Immagine 36" descr="compatibilità-part-time-e-LSU-studio-paserio.jpg"/>
            <p:cNvPicPr>
              <a:picLocks noChangeAspect="1"/>
            </p:cNvPicPr>
            <p:nvPr/>
          </p:nvPicPr>
          <p:blipFill>
            <a:blip r:embed="rId8" cstate="print"/>
            <a:stretch>
              <a:fillRect/>
            </a:stretch>
          </p:blipFill>
          <p:spPr>
            <a:xfrm>
              <a:off x="6228184" y="4941168"/>
              <a:ext cx="1534294" cy="1766763"/>
            </a:xfrm>
            <a:prstGeom prst="rect">
              <a:avLst/>
            </a:prstGeom>
          </p:spPr>
        </p:pic>
        <p:pic>
          <p:nvPicPr>
            <p:cNvPr id="28" name="Immagine 27" descr="6_7.png"/>
            <p:cNvPicPr>
              <a:picLocks noChangeAspect="1"/>
            </p:cNvPicPr>
            <p:nvPr/>
          </p:nvPicPr>
          <p:blipFill>
            <a:blip r:embed="rId9" cstate="print"/>
            <a:stretch>
              <a:fillRect/>
            </a:stretch>
          </p:blipFill>
          <p:spPr>
            <a:xfrm rot="16200000">
              <a:off x="6356838" y="4596490"/>
              <a:ext cx="648630" cy="905938"/>
            </a:xfrm>
            <a:prstGeom prst="rect">
              <a:avLst/>
            </a:prstGeom>
          </p:spPr>
        </p:pic>
      </p:grpSp>
      <p:grpSp>
        <p:nvGrpSpPr>
          <p:cNvPr id="7" name="Gruppo 40"/>
          <p:cNvGrpSpPr/>
          <p:nvPr/>
        </p:nvGrpSpPr>
        <p:grpSpPr>
          <a:xfrm>
            <a:off x="107504" y="2996952"/>
            <a:ext cx="1502653" cy="2253819"/>
            <a:chOff x="0" y="3933056"/>
            <a:chExt cx="1502653" cy="2253819"/>
          </a:xfrm>
        </p:grpSpPr>
        <p:pic>
          <p:nvPicPr>
            <p:cNvPr id="22" name="Immagine 21" descr="2.png"/>
            <p:cNvPicPr>
              <a:picLocks noChangeAspect="1"/>
            </p:cNvPicPr>
            <p:nvPr/>
          </p:nvPicPr>
          <p:blipFill>
            <a:blip r:embed="rId10" cstate="print"/>
            <a:stretch>
              <a:fillRect/>
            </a:stretch>
          </p:blipFill>
          <p:spPr>
            <a:xfrm>
              <a:off x="467544" y="4293096"/>
              <a:ext cx="1035109" cy="1893779"/>
            </a:xfrm>
            <a:prstGeom prst="rect">
              <a:avLst/>
            </a:prstGeom>
          </p:spPr>
        </p:pic>
        <p:pic>
          <p:nvPicPr>
            <p:cNvPr id="40" name="Immagine 39" descr="d.png"/>
            <p:cNvPicPr>
              <a:picLocks noChangeAspect="1"/>
            </p:cNvPicPr>
            <p:nvPr/>
          </p:nvPicPr>
          <p:blipFill>
            <a:blip r:embed="rId11" cstate="print"/>
            <a:stretch>
              <a:fillRect/>
            </a:stretch>
          </p:blipFill>
          <p:spPr>
            <a:xfrm>
              <a:off x="0" y="3933056"/>
              <a:ext cx="899592" cy="1872208"/>
            </a:xfrm>
            <a:prstGeom prst="rect">
              <a:avLst/>
            </a:prstGeom>
          </p:spPr>
        </p:pic>
      </p:grpSp>
      <p:grpSp>
        <p:nvGrpSpPr>
          <p:cNvPr id="8" name="Gruppo 34"/>
          <p:cNvGrpSpPr/>
          <p:nvPr/>
        </p:nvGrpSpPr>
        <p:grpSpPr>
          <a:xfrm>
            <a:off x="1331640" y="4367231"/>
            <a:ext cx="1893779" cy="2490769"/>
            <a:chOff x="1403648" y="4149080"/>
            <a:chExt cx="1893779" cy="2490769"/>
          </a:xfrm>
        </p:grpSpPr>
        <p:pic>
          <p:nvPicPr>
            <p:cNvPr id="27" name="Immagine 26" descr="2.png"/>
            <p:cNvPicPr>
              <a:picLocks noChangeAspect="1"/>
            </p:cNvPicPr>
            <p:nvPr/>
          </p:nvPicPr>
          <p:blipFill>
            <a:blip r:embed="rId10" cstate="print"/>
            <a:stretch>
              <a:fillRect/>
            </a:stretch>
          </p:blipFill>
          <p:spPr>
            <a:xfrm rot="16200000">
              <a:off x="1832983" y="3719745"/>
              <a:ext cx="1035109" cy="1893779"/>
            </a:xfrm>
            <a:prstGeom prst="rect">
              <a:avLst/>
            </a:prstGeom>
          </p:spPr>
        </p:pic>
        <p:pic>
          <p:nvPicPr>
            <p:cNvPr id="34" name="Immagine 33" descr="c.png"/>
            <p:cNvPicPr>
              <a:picLocks noChangeAspect="1"/>
            </p:cNvPicPr>
            <p:nvPr/>
          </p:nvPicPr>
          <p:blipFill>
            <a:blip r:embed="rId12" cstate="print"/>
            <a:stretch>
              <a:fillRect/>
            </a:stretch>
          </p:blipFill>
          <p:spPr>
            <a:xfrm>
              <a:off x="1691680" y="4581128"/>
              <a:ext cx="1152128" cy="2058721"/>
            </a:xfrm>
            <a:prstGeom prst="rect">
              <a:avLst/>
            </a:prstGeom>
          </p:spPr>
        </p:pic>
      </p:grpSp>
      <p:grpSp>
        <p:nvGrpSpPr>
          <p:cNvPr id="9" name="Gruppo 45"/>
          <p:cNvGrpSpPr/>
          <p:nvPr/>
        </p:nvGrpSpPr>
        <p:grpSpPr>
          <a:xfrm>
            <a:off x="3779912" y="4509120"/>
            <a:ext cx="2148189" cy="2579540"/>
            <a:chOff x="3635896" y="4509120"/>
            <a:chExt cx="2148189" cy="2579540"/>
          </a:xfrm>
        </p:grpSpPr>
        <p:pic>
          <p:nvPicPr>
            <p:cNvPr id="29" name="Immagine 28" descr="5.png"/>
            <p:cNvPicPr>
              <a:picLocks noChangeAspect="1"/>
            </p:cNvPicPr>
            <p:nvPr/>
          </p:nvPicPr>
          <p:blipFill>
            <a:blip r:embed="rId13" cstate="print"/>
            <a:stretch>
              <a:fillRect/>
            </a:stretch>
          </p:blipFill>
          <p:spPr>
            <a:xfrm>
              <a:off x="3635896" y="4869160"/>
              <a:ext cx="999983" cy="959521"/>
            </a:xfrm>
            <a:prstGeom prst="rect">
              <a:avLst/>
            </a:prstGeom>
          </p:spPr>
        </p:pic>
        <p:pic>
          <p:nvPicPr>
            <p:cNvPr id="45" name="Immagine 44" descr="e.png"/>
            <p:cNvPicPr>
              <a:picLocks noChangeAspect="1"/>
            </p:cNvPicPr>
            <p:nvPr/>
          </p:nvPicPr>
          <p:blipFill>
            <a:blip r:embed="rId14" cstate="print"/>
            <a:stretch>
              <a:fillRect/>
            </a:stretch>
          </p:blipFill>
          <p:spPr>
            <a:xfrm>
              <a:off x="3851920" y="4509120"/>
              <a:ext cx="1932165" cy="2579540"/>
            </a:xfrm>
            <a:prstGeom prst="rect">
              <a:avLst/>
            </a:prstGeom>
          </p:spPr>
        </p:pic>
      </p:grpSp>
      <p:grpSp>
        <p:nvGrpSpPr>
          <p:cNvPr id="35" name="Gruppo 34"/>
          <p:cNvGrpSpPr/>
          <p:nvPr/>
        </p:nvGrpSpPr>
        <p:grpSpPr>
          <a:xfrm>
            <a:off x="6228184" y="4725144"/>
            <a:ext cx="1856540" cy="1916832"/>
            <a:chOff x="6228184" y="4725144"/>
            <a:chExt cx="1856540" cy="1916832"/>
          </a:xfrm>
        </p:grpSpPr>
        <p:pic>
          <p:nvPicPr>
            <p:cNvPr id="43" name="Immagine 42" descr="omino_bianco.png"/>
            <p:cNvPicPr>
              <a:picLocks noChangeAspect="1"/>
            </p:cNvPicPr>
            <p:nvPr/>
          </p:nvPicPr>
          <p:blipFill>
            <a:blip r:embed="rId15" cstate="print"/>
            <a:stretch>
              <a:fillRect/>
            </a:stretch>
          </p:blipFill>
          <p:spPr>
            <a:xfrm>
              <a:off x="6588224" y="4725144"/>
              <a:ext cx="1496500" cy="1916832"/>
            </a:xfrm>
            <a:prstGeom prst="rect">
              <a:avLst/>
            </a:prstGeom>
          </p:spPr>
        </p:pic>
        <p:pic>
          <p:nvPicPr>
            <p:cNvPr id="23" name="Immagine 22" descr="6_7.png"/>
            <p:cNvPicPr>
              <a:picLocks noChangeAspect="1"/>
            </p:cNvPicPr>
            <p:nvPr/>
          </p:nvPicPr>
          <p:blipFill>
            <a:blip r:embed="rId9" cstate="print"/>
            <a:stretch>
              <a:fillRect/>
            </a:stretch>
          </p:blipFill>
          <p:spPr>
            <a:xfrm>
              <a:off x="6228184" y="5013176"/>
              <a:ext cx="648630" cy="905938"/>
            </a:xfrm>
            <a:prstGeom prst="rect">
              <a:avLst/>
            </a:prstGeom>
          </p:spPr>
        </p:pic>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3469775" y="174420"/>
            <a:ext cx="2204450" cy="1015663"/>
          </a:xfrm>
          <a:prstGeom prst="rect">
            <a:avLst/>
          </a:prstGeom>
          <a:noFill/>
        </p:spPr>
        <p:txBody>
          <a:bodyPr wrap="none" rtlCol="0">
            <a:spAutoFit/>
          </a:bodyPr>
          <a:lstStyle/>
          <a:p>
            <a:r>
              <a:rPr lang="it-IT" sz="6000" b="1" dirty="0" smtClean="0">
                <a:solidFill>
                  <a:schemeClr val="tx2"/>
                </a:solidFill>
                <a:latin typeface="Bradley Hand ITC" pitchFamily="66" charset="0"/>
              </a:rPr>
              <a:t>DATA</a:t>
            </a:r>
            <a:endParaRPr lang="en-US" sz="6000" b="1" dirty="0">
              <a:solidFill>
                <a:schemeClr val="tx2"/>
              </a:solidFill>
              <a:latin typeface="Bradley Hand ITC" pitchFamily="66" charset="0"/>
            </a:endParaRPr>
          </a:p>
        </p:txBody>
      </p:sp>
      <p:sp>
        <p:nvSpPr>
          <p:cNvPr id="4" name="Rettangolo 3"/>
          <p:cNvSpPr/>
          <p:nvPr/>
        </p:nvSpPr>
        <p:spPr>
          <a:xfrm>
            <a:off x="328411" y="1277721"/>
            <a:ext cx="8570890" cy="1938992"/>
          </a:xfrm>
          <a:prstGeom prst="rect">
            <a:avLst/>
          </a:prstGeom>
        </p:spPr>
        <p:txBody>
          <a:bodyPr wrap="square">
            <a:spAutoFit/>
          </a:bodyPr>
          <a:lstStyle/>
          <a:p>
            <a:r>
              <a:rPr lang="en-GB" sz="2000" dirty="0" smtClean="0"/>
              <a:t>The ultimate goal of data collection in hydrology, be it precipitation measurements, water-level recordings, discharge </a:t>
            </a:r>
            <a:r>
              <a:rPr lang="en-GB" sz="2000" dirty="0" err="1" smtClean="0"/>
              <a:t>gaugings</a:t>
            </a:r>
            <a:r>
              <a:rPr lang="en-GB" sz="2000" dirty="0" smtClean="0"/>
              <a:t>, groundwater monitoring and water quality sampling, is to provide a set of sufficient good quality data that can be used in decision-making in all aspects of water resources management, in the wide range of operational applications as well as in research. </a:t>
            </a:r>
            <a:endParaRPr lang="en-US" sz="2000" dirty="0"/>
          </a:p>
        </p:txBody>
      </p:sp>
      <p:sp>
        <p:nvSpPr>
          <p:cNvPr id="6" name="Rettangolo 5"/>
          <p:cNvSpPr/>
          <p:nvPr/>
        </p:nvSpPr>
        <p:spPr>
          <a:xfrm>
            <a:off x="328411" y="3152318"/>
            <a:ext cx="6677696" cy="2862322"/>
          </a:xfrm>
          <a:prstGeom prst="rect">
            <a:avLst/>
          </a:prstGeom>
        </p:spPr>
        <p:txBody>
          <a:bodyPr wrap="square">
            <a:spAutoFit/>
          </a:bodyPr>
          <a:lstStyle/>
          <a:p>
            <a:r>
              <a:rPr lang="en-GB" sz="2000" dirty="0" smtClean="0"/>
              <a:t>Decisions may be made directly from raw data measurements or based on derived statistics or on the results of many stages of modelling beyond the raw data stage, but it is the collected data that form the basis for these decisions.  Data sets are of great intrinsic value as they are collected through a huge commitment of human and financial resources and often during a long period of time, and they acquire also a use value when are made available in an usable form to the final users to respond to their specific needs.</a:t>
            </a:r>
            <a:endParaRPr lang="en-US" sz="2000" dirty="0"/>
          </a:p>
        </p:txBody>
      </p:sp>
      <p:grpSp>
        <p:nvGrpSpPr>
          <p:cNvPr id="7" name="Gruppo 40"/>
          <p:cNvGrpSpPr/>
          <p:nvPr/>
        </p:nvGrpSpPr>
        <p:grpSpPr>
          <a:xfrm>
            <a:off x="7006108" y="3152318"/>
            <a:ext cx="2137892" cy="3277357"/>
            <a:chOff x="0" y="3933056"/>
            <a:chExt cx="1502653" cy="2253819"/>
          </a:xfrm>
        </p:grpSpPr>
        <p:pic>
          <p:nvPicPr>
            <p:cNvPr id="8" name="Immagine 7" descr="2.png"/>
            <p:cNvPicPr>
              <a:picLocks noChangeAspect="1"/>
            </p:cNvPicPr>
            <p:nvPr/>
          </p:nvPicPr>
          <p:blipFill>
            <a:blip r:embed="rId2" cstate="print"/>
            <a:stretch>
              <a:fillRect/>
            </a:stretch>
          </p:blipFill>
          <p:spPr>
            <a:xfrm>
              <a:off x="467544" y="4293096"/>
              <a:ext cx="1035109" cy="1893779"/>
            </a:xfrm>
            <a:prstGeom prst="rect">
              <a:avLst/>
            </a:prstGeom>
          </p:spPr>
        </p:pic>
        <p:pic>
          <p:nvPicPr>
            <p:cNvPr id="9" name="Immagine 8" descr="d.png"/>
            <p:cNvPicPr>
              <a:picLocks noChangeAspect="1"/>
            </p:cNvPicPr>
            <p:nvPr/>
          </p:nvPicPr>
          <p:blipFill>
            <a:blip r:embed="rId3" cstate="print"/>
            <a:stretch>
              <a:fillRect/>
            </a:stretch>
          </p:blipFill>
          <p:spPr>
            <a:xfrm>
              <a:off x="0" y="3933056"/>
              <a:ext cx="899592" cy="1872208"/>
            </a:xfrm>
            <a:prstGeom prst="rect">
              <a:avLst/>
            </a:prstGeom>
          </p:spPr>
        </p:pic>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2890290" y="174420"/>
            <a:ext cx="3363421" cy="1015663"/>
          </a:xfrm>
          <a:prstGeom prst="rect">
            <a:avLst/>
          </a:prstGeom>
          <a:noFill/>
        </p:spPr>
        <p:txBody>
          <a:bodyPr wrap="none" rtlCol="0">
            <a:spAutoFit/>
          </a:bodyPr>
          <a:lstStyle/>
          <a:p>
            <a:r>
              <a:rPr lang="it-IT" sz="6000" b="1" dirty="0" smtClean="0">
                <a:solidFill>
                  <a:schemeClr val="tx2"/>
                </a:solidFill>
                <a:latin typeface="Bradley Hand ITC" pitchFamily="66" charset="0"/>
              </a:rPr>
              <a:t>FORMAT</a:t>
            </a:r>
            <a:endParaRPr lang="en-US" sz="6000" b="1" dirty="0">
              <a:solidFill>
                <a:schemeClr val="tx2"/>
              </a:solidFill>
              <a:latin typeface="Bradley Hand ITC" pitchFamily="66" charset="0"/>
            </a:endParaRPr>
          </a:p>
        </p:txBody>
      </p:sp>
      <p:sp>
        <p:nvSpPr>
          <p:cNvPr id="4" name="Rettangolo 3"/>
          <p:cNvSpPr/>
          <p:nvPr/>
        </p:nvSpPr>
        <p:spPr>
          <a:xfrm>
            <a:off x="283335" y="1028343"/>
            <a:ext cx="8500057" cy="2554545"/>
          </a:xfrm>
          <a:prstGeom prst="rect">
            <a:avLst/>
          </a:prstGeom>
        </p:spPr>
        <p:txBody>
          <a:bodyPr wrap="square">
            <a:spAutoFit/>
          </a:bodyPr>
          <a:lstStyle/>
          <a:p>
            <a:r>
              <a:rPr lang="en-GB" sz="2000" dirty="0" smtClean="0"/>
              <a:t>Resolution 25, adopted in May 1999 by the Thirteenth World Meteorological Congress, commits WMO Members to broaden and enhance, whenever possible, the free and unrestricted international exchange of hydrological data and products. In 2005, a Global Climate Observing System (GCOS) report identified standards as a key problem in data exchange in global hydrological and atmospheric networks. Thus, in 2009, WMO and the Open Geospatial Consortium (OGC) jointly formed a Hydrology Domain Working Group (HDWG) to address this issue.</a:t>
            </a:r>
            <a:endParaRPr lang="en-US" sz="2000" dirty="0"/>
          </a:p>
        </p:txBody>
      </p:sp>
      <p:sp>
        <p:nvSpPr>
          <p:cNvPr id="7" name="Rettangolo 6"/>
          <p:cNvSpPr/>
          <p:nvPr/>
        </p:nvSpPr>
        <p:spPr>
          <a:xfrm>
            <a:off x="283334" y="3505614"/>
            <a:ext cx="7137743" cy="2554545"/>
          </a:xfrm>
          <a:prstGeom prst="rect">
            <a:avLst/>
          </a:prstGeom>
        </p:spPr>
        <p:txBody>
          <a:bodyPr wrap="square">
            <a:spAutoFit/>
          </a:bodyPr>
          <a:lstStyle/>
          <a:p>
            <a:r>
              <a:rPr lang="en-US" sz="2000" dirty="0" smtClean="0"/>
              <a:t>In particular, activities of the WMO/OGC Hydrology Domain Working Group are providing technical and institutional solutions to the challenge of exchanging data describing the state and location of water resources, both above and below the ground surface, with a number of standards associated with </a:t>
            </a:r>
            <a:r>
              <a:rPr lang="en-US" sz="2000" dirty="0" err="1" smtClean="0"/>
              <a:t>WaterML</a:t>
            </a:r>
            <a:r>
              <a:rPr lang="en-US" sz="2000" dirty="0" smtClean="0"/>
              <a:t> 2.0 such as </a:t>
            </a:r>
            <a:r>
              <a:rPr lang="en-US" sz="2000" dirty="0" err="1" smtClean="0"/>
              <a:t>WaterML</a:t>
            </a:r>
            <a:r>
              <a:rPr lang="en-US" sz="2000" dirty="0" smtClean="0"/>
              <a:t> 2.0:Part 1 – Time Series;  </a:t>
            </a:r>
            <a:r>
              <a:rPr lang="en-US" sz="2000" dirty="0" err="1" smtClean="0"/>
              <a:t>WaterML</a:t>
            </a:r>
            <a:r>
              <a:rPr lang="en-US" sz="2000" dirty="0" smtClean="0"/>
              <a:t> 2.0:Part 2 - Ratings, </a:t>
            </a:r>
            <a:r>
              <a:rPr lang="en-US" sz="2000" dirty="0" err="1" smtClean="0"/>
              <a:t>Gaugings</a:t>
            </a:r>
            <a:r>
              <a:rPr lang="en-US" sz="2000" dirty="0" smtClean="0"/>
              <a:t> and Sections; </a:t>
            </a:r>
            <a:r>
              <a:rPr lang="en-US" sz="2000" dirty="0" err="1" smtClean="0"/>
              <a:t>WaterML</a:t>
            </a:r>
            <a:r>
              <a:rPr lang="en-US" sz="2000" dirty="0" smtClean="0"/>
              <a:t>-WQ; </a:t>
            </a:r>
            <a:r>
              <a:rPr lang="en-US" sz="2000" dirty="0" err="1" smtClean="0"/>
              <a:t>GroundwaterML</a:t>
            </a:r>
            <a:r>
              <a:rPr lang="en-US" sz="2000" dirty="0" smtClean="0"/>
              <a:t> 2.0;  among others.</a:t>
            </a:r>
            <a:endParaRPr lang="en-US" sz="2000" dirty="0"/>
          </a:p>
        </p:txBody>
      </p:sp>
      <p:grpSp>
        <p:nvGrpSpPr>
          <p:cNvPr id="8" name="Gruppo 34"/>
          <p:cNvGrpSpPr/>
          <p:nvPr/>
        </p:nvGrpSpPr>
        <p:grpSpPr>
          <a:xfrm>
            <a:off x="6889613" y="3582888"/>
            <a:ext cx="1893779" cy="2785048"/>
            <a:chOff x="1403648" y="4149080"/>
            <a:chExt cx="1893779" cy="2490769"/>
          </a:xfrm>
        </p:grpSpPr>
        <p:pic>
          <p:nvPicPr>
            <p:cNvPr id="9" name="Immagine 8" descr="2.png"/>
            <p:cNvPicPr>
              <a:picLocks noChangeAspect="1"/>
            </p:cNvPicPr>
            <p:nvPr/>
          </p:nvPicPr>
          <p:blipFill>
            <a:blip r:embed="rId2" cstate="print"/>
            <a:stretch>
              <a:fillRect/>
            </a:stretch>
          </p:blipFill>
          <p:spPr>
            <a:xfrm rot="16200000">
              <a:off x="1832983" y="3719745"/>
              <a:ext cx="1035109" cy="1893779"/>
            </a:xfrm>
            <a:prstGeom prst="rect">
              <a:avLst/>
            </a:prstGeom>
          </p:spPr>
        </p:pic>
        <p:pic>
          <p:nvPicPr>
            <p:cNvPr id="10" name="Immagine 9" descr="c.png"/>
            <p:cNvPicPr>
              <a:picLocks noChangeAspect="1"/>
            </p:cNvPicPr>
            <p:nvPr/>
          </p:nvPicPr>
          <p:blipFill>
            <a:blip r:embed="rId3" cstate="print"/>
            <a:stretch>
              <a:fillRect/>
            </a:stretch>
          </p:blipFill>
          <p:spPr>
            <a:xfrm>
              <a:off x="1691680" y="4581128"/>
              <a:ext cx="1152128" cy="2058721"/>
            </a:xfrm>
            <a:prstGeom prst="rect">
              <a:avLst/>
            </a:prstGeom>
          </p:spPr>
        </p:pic>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2878267" y="0"/>
            <a:ext cx="3387466" cy="1015663"/>
          </a:xfrm>
          <a:prstGeom prst="rect">
            <a:avLst/>
          </a:prstGeom>
          <a:noFill/>
        </p:spPr>
        <p:txBody>
          <a:bodyPr wrap="none" rtlCol="0">
            <a:spAutoFit/>
          </a:bodyPr>
          <a:lstStyle/>
          <a:p>
            <a:r>
              <a:rPr lang="it-IT" sz="6000" b="1" dirty="0" smtClean="0">
                <a:solidFill>
                  <a:schemeClr val="tx2"/>
                </a:solidFill>
                <a:latin typeface="Bradley Hand ITC" pitchFamily="66" charset="0"/>
              </a:rPr>
              <a:t>SERVICE</a:t>
            </a:r>
            <a:endParaRPr lang="en-US" sz="6000" b="1" dirty="0">
              <a:solidFill>
                <a:schemeClr val="tx2"/>
              </a:solidFill>
              <a:latin typeface="Bradley Hand ITC" pitchFamily="66" charset="0"/>
            </a:endParaRPr>
          </a:p>
        </p:txBody>
      </p:sp>
      <p:sp>
        <p:nvSpPr>
          <p:cNvPr id="4" name="Rettangolo 3"/>
          <p:cNvSpPr/>
          <p:nvPr/>
        </p:nvSpPr>
        <p:spPr>
          <a:xfrm>
            <a:off x="502276" y="904775"/>
            <a:ext cx="8229600" cy="5324535"/>
          </a:xfrm>
          <a:prstGeom prst="rect">
            <a:avLst/>
          </a:prstGeom>
        </p:spPr>
        <p:txBody>
          <a:bodyPr wrap="square">
            <a:spAutoFit/>
          </a:bodyPr>
          <a:lstStyle/>
          <a:p>
            <a:r>
              <a:rPr lang="en-GB" sz="2000" dirty="0" smtClean="0"/>
              <a:t>Utilizing a collection of WMO and OGC Web services, WHOS is designed as a “services stack framework” that shares </a:t>
            </a:r>
            <a:r>
              <a:rPr lang="en-GB" sz="2000" dirty="0" err="1" smtClean="0"/>
              <a:t>catalog</a:t>
            </a:r>
            <a:r>
              <a:rPr lang="en-GB" sz="2000" dirty="0" smtClean="0"/>
              <a:t> data, metadata and data with the user. The services stack framework </a:t>
            </a:r>
            <a:r>
              <a:rPr lang="en-GB" sz="2000" dirty="0" err="1" smtClean="0"/>
              <a:t>identiﬁes</a:t>
            </a:r>
            <a:r>
              <a:rPr lang="en-GB" sz="2000" dirty="0" smtClean="0"/>
              <a:t> three types of services as essential to sharing water information across the web: </a:t>
            </a:r>
          </a:p>
          <a:p>
            <a:endParaRPr lang="en-GB" sz="2000" dirty="0" smtClean="0"/>
          </a:p>
          <a:p>
            <a:pPr lvl="3">
              <a:buFontTx/>
              <a:buChar char="-"/>
            </a:pPr>
            <a:r>
              <a:rPr lang="en-GB" sz="2000" dirty="0" smtClean="0"/>
              <a:t> </a:t>
            </a:r>
            <a:r>
              <a:rPr lang="en-GB" sz="2000" dirty="0" err="1" smtClean="0"/>
              <a:t>catalog</a:t>
            </a:r>
            <a:r>
              <a:rPr lang="en-GB" sz="2000" dirty="0" smtClean="0"/>
              <a:t> services</a:t>
            </a:r>
          </a:p>
          <a:p>
            <a:pPr lvl="3">
              <a:buFontTx/>
              <a:buChar char="-"/>
            </a:pPr>
            <a:r>
              <a:rPr lang="en-GB" sz="2000" dirty="0" smtClean="0"/>
              <a:t> metadata services </a:t>
            </a:r>
          </a:p>
          <a:p>
            <a:pPr lvl="3">
              <a:buFontTx/>
              <a:buChar char="-"/>
            </a:pPr>
            <a:r>
              <a:rPr lang="en-GB" sz="2000" dirty="0" smtClean="0"/>
              <a:t> data services. </a:t>
            </a:r>
          </a:p>
          <a:p>
            <a:endParaRPr lang="en-GB" sz="2000" dirty="0" smtClean="0"/>
          </a:p>
          <a:p>
            <a:endParaRPr lang="en-GB" sz="2000" dirty="0" smtClean="0"/>
          </a:p>
          <a:p>
            <a:r>
              <a:rPr lang="en-GB" sz="2000" dirty="0" smtClean="0"/>
              <a:t>These three services work together to completely index, describe and provide access to water information (e.g. time series). </a:t>
            </a:r>
            <a:r>
              <a:rPr lang="en-GB" sz="2000" dirty="0" err="1" smtClean="0"/>
              <a:t>Catalog</a:t>
            </a:r>
            <a:r>
              <a:rPr lang="en-GB" sz="2000" dirty="0" smtClean="0"/>
              <a:t> services provide users with an index of hydrologic metadata, metadata services identify collections of time series available over a domain of space and time, and data services provide the user with the raw data for a speciﬁed temporal period and spatial area. This framework is designed to publish and distribute time series, but it can be extended to include grids and </a:t>
            </a:r>
            <a:r>
              <a:rPr lang="en-GB" sz="2000" dirty="0" err="1" smtClean="0"/>
              <a:t>coverages</a:t>
            </a:r>
            <a:r>
              <a:rPr lang="en-GB" sz="2000" dirty="0" smtClean="0"/>
              <a:t> as well.</a:t>
            </a:r>
            <a:endParaRPr lang="en-US" sz="2000" dirty="0"/>
          </a:p>
        </p:txBody>
      </p:sp>
      <p:grpSp>
        <p:nvGrpSpPr>
          <p:cNvPr id="6" name="Gruppo 32"/>
          <p:cNvGrpSpPr/>
          <p:nvPr/>
        </p:nvGrpSpPr>
        <p:grpSpPr>
          <a:xfrm>
            <a:off x="6566317" y="1917677"/>
            <a:ext cx="2165559" cy="1943371"/>
            <a:chOff x="2627784" y="3068960"/>
            <a:chExt cx="2165559" cy="1943371"/>
          </a:xfrm>
        </p:grpSpPr>
        <p:pic>
          <p:nvPicPr>
            <p:cNvPr id="7" name="Immagine 6" descr="1.png"/>
            <p:cNvPicPr>
              <a:picLocks noChangeAspect="1"/>
            </p:cNvPicPr>
            <p:nvPr/>
          </p:nvPicPr>
          <p:blipFill>
            <a:blip r:embed="rId2" cstate="print"/>
            <a:stretch>
              <a:fillRect/>
            </a:stretch>
          </p:blipFill>
          <p:spPr>
            <a:xfrm>
              <a:off x="3275856" y="3717032"/>
              <a:ext cx="1517487" cy="770884"/>
            </a:xfrm>
            <a:prstGeom prst="rect">
              <a:avLst/>
            </a:prstGeom>
          </p:spPr>
        </p:pic>
        <p:pic>
          <p:nvPicPr>
            <p:cNvPr id="8" name="Immagine 7" descr="b.png"/>
            <p:cNvPicPr>
              <a:picLocks noChangeAspect="1"/>
            </p:cNvPicPr>
            <p:nvPr/>
          </p:nvPicPr>
          <p:blipFill>
            <a:blip r:embed="rId3" cstate="print"/>
            <a:stretch>
              <a:fillRect/>
            </a:stretch>
          </p:blipFill>
          <p:spPr>
            <a:xfrm>
              <a:off x="2627784" y="3068960"/>
              <a:ext cx="1105054" cy="1943371"/>
            </a:xfrm>
            <a:prstGeom prst="rect">
              <a:avLst/>
            </a:prstGeom>
          </p:spPr>
        </p:pic>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2385344" y="578570"/>
            <a:ext cx="4373313" cy="1015663"/>
          </a:xfrm>
          <a:prstGeom prst="rect">
            <a:avLst/>
          </a:prstGeom>
          <a:noFill/>
        </p:spPr>
        <p:txBody>
          <a:bodyPr wrap="none" rtlCol="0">
            <a:spAutoFit/>
          </a:bodyPr>
          <a:lstStyle/>
          <a:p>
            <a:r>
              <a:rPr lang="it-IT" sz="6000" b="1" dirty="0" smtClean="0">
                <a:solidFill>
                  <a:schemeClr val="tx2"/>
                </a:solidFill>
                <a:latin typeface="Bradley Hand ITC" pitchFamily="66" charset="0"/>
              </a:rPr>
              <a:t>ONTOLOGY</a:t>
            </a:r>
            <a:endParaRPr lang="en-US" sz="6000" b="1" dirty="0">
              <a:solidFill>
                <a:schemeClr val="tx2"/>
              </a:solidFill>
              <a:latin typeface="Bradley Hand ITC" pitchFamily="66" charset="0"/>
            </a:endParaRPr>
          </a:p>
        </p:txBody>
      </p:sp>
      <p:sp>
        <p:nvSpPr>
          <p:cNvPr id="4" name="Rettangolo 3"/>
          <p:cNvSpPr/>
          <p:nvPr/>
        </p:nvSpPr>
        <p:spPr>
          <a:xfrm>
            <a:off x="505027" y="1674798"/>
            <a:ext cx="8113690" cy="4401205"/>
          </a:xfrm>
          <a:prstGeom prst="rect">
            <a:avLst/>
          </a:prstGeom>
        </p:spPr>
        <p:txBody>
          <a:bodyPr wrap="square">
            <a:spAutoFit/>
          </a:bodyPr>
          <a:lstStyle/>
          <a:p>
            <a:r>
              <a:rPr lang="en-US" sz="2000" dirty="0" smtClean="0"/>
              <a:t>The WMO Hydrological Ontology is a formal naming and definition of the types, properties, and interrelationships of entities that really or fundamentally exist in the domain of hydrology; in particular, it compartmentalizes the variables needed in hydrology and establishes the relationships between them. The ontology is encoded using OWL, and all its elements (classes, properties and individuals) are defined as RDF resources, and identified by URIs. The WMO Hydrological Ontology provides semantic access to linked data by incorporating OWL reasoning within the SPARQL syntax. The adopted development approach takes into account not only semantics, but a more general perspective in order to address possible future needs. The conceptual challenge concerns the enablement of new ways of searching and the adopted methodology is essentially supported by the approach of enriching the searchable information that is associated</a:t>
            </a:r>
          </a:p>
          <a:p>
            <a:r>
              <a:rPr lang="en-US" sz="2000" dirty="0" smtClean="0"/>
              <a:t>with hydrological data and information.</a:t>
            </a:r>
            <a:endParaRPr lang="en-US" sz="2000" dirty="0"/>
          </a:p>
        </p:txBody>
      </p:sp>
      <p:grpSp>
        <p:nvGrpSpPr>
          <p:cNvPr id="9" name="Gruppo 30"/>
          <p:cNvGrpSpPr/>
          <p:nvPr/>
        </p:nvGrpSpPr>
        <p:grpSpPr>
          <a:xfrm>
            <a:off x="7065420" y="245972"/>
            <a:ext cx="1818244" cy="2387065"/>
            <a:chOff x="6084168" y="3429000"/>
            <a:chExt cx="1691766" cy="2067214"/>
          </a:xfrm>
        </p:grpSpPr>
        <p:pic>
          <p:nvPicPr>
            <p:cNvPr id="10" name="Immagine 9" descr="a.png"/>
            <p:cNvPicPr>
              <a:picLocks noChangeAspect="1"/>
            </p:cNvPicPr>
            <p:nvPr/>
          </p:nvPicPr>
          <p:blipFill>
            <a:blip r:embed="rId2" cstate="print"/>
            <a:stretch>
              <a:fillRect/>
            </a:stretch>
          </p:blipFill>
          <p:spPr>
            <a:xfrm>
              <a:off x="6804248" y="3429000"/>
              <a:ext cx="971686" cy="2067214"/>
            </a:xfrm>
            <a:prstGeom prst="rect">
              <a:avLst/>
            </a:prstGeom>
          </p:spPr>
        </p:pic>
        <p:pic>
          <p:nvPicPr>
            <p:cNvPr id="11" name="Immagine 10" descr="3_4.png"/>
            <p:cNvPicPr>
              <a:picLocks noChangeAspect="1"/>
            </p:cNvPicPr>
            <p:nvPr/>
          </p:nvPicPr>
          <p:blipFill>
            <a:blip r:embed="rId3" cstate="print"/>
            <a:stretch>
              <a:fillRect/>
            </a:stretch>
          </p:blipFill>
          <p:spPr>
            <a:xfrm>
              <a:off x="6084168" y="3717032"/>
              <a:ext cx="970283" cy="886367"/>
            </a:xfrm>
            <a:prstGeom prst="rect">
              <a:avLst/>
            </a:prstGeom>
          </p:spPr>
        </p:pic>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2528011" y="174420"/>
            <a:ext cx="4087979" cy="1015663"/>
          </a:xfrm>
          <a:prstGeom prst="rect">
            <a:avLst/>
          </a:prstGeom>
          <a:noFill/>
        </p:spPr>
        <p:txBody>
          <a:bodyPr wrap="none" rtlCol="0">
            <a:spAutoFit/>
          </a:bodyPr>
          <a:lstStyle/>
          <a:p>
            <a:r>
              <a:rPr lang="it-IT" sz="6000" b="1" dirty="0" smtClean="0">
                <a:solidFill>
                  <a:schemeClr val="tx2"/>
                </a:solidFill>
                <a:latin typeface="Bradley Hand ITC" pitchFamily="66" charset="0"/>
              </a:rPr>
              <a:t>MEDIATOR</a:t>
            </a:r>
            <a:endParaRPr lang="en-US" sz="6000" b="1" dirty="0">
              <a:solidFill>
                <a:schemeClr val="tx2"/>
              </a:solidFill>
              <a:latin typeface="Bradley Hand ITC" pitchFamily="66" charset="0"/>
            </a:endParaRPr>
          </a:p>
        </p:txBody>
      </p:sp>
      <p:sp>
        <p:nvSpPr>
          <p:cNvPr id="4" name="Rettangolo 3"/>
          <p:cNvSpPr/>
          <p:nvPr/>
        </p:nvSpPr>
        <p:spPr>
          <a:xfrm>
            <a:off x="399246" y="1190083"/>
            <a:ext cx="8580147" cy="1938992"/>
          </a:xfrm>
          <a:prstGeom prst="rect">
            <a:avLst/>
          </a:prstGeom>
        </p:spPr>
        <p:txBody>
          <a:bodyPr wrap="square">
            <a:spAutoFit/>
          </a:bodyPr>
          <a:lstStyle/>
          <a:p>
            <a:r>
              <a:rPr lang="en-US" sz="2000" dirty="0" smtClean="0"/>
              <a:t>Data interoperability is the capacity to move data and information across heterogeneous sources and destinations, in such a way that the receiver is able to restore the original representation of information. This problem can be tackled through the mediated approach, that is identifying the existing heterogeneity boundaries and implementing suitable adaptation logic by means of specialized, lightweight components.</a:t>
            </a:r>
            <a:endParaRPr lang="en-US" sz="2000" dirty="0"/>
          </a:p>
        </p:txBody>
      </p:sp>
      <p:sp>
        <p:nvSpPr>
          <p:cNvPr id="6" name="Rettangolo 5"/>
          <p:cNvSpPr/>
          <p:nvPr/>
        </p:nvSpPr>
        <p:spPr>
          <a:xfrm>
            <a:off x="399246" y="3129075"/>
            <a:ext cx="8371266" cy="707886"/>
          </a:xfrm>
          <a:prstGeom prst="rect">
            <a:avLst/>
          </a:prstGeom>
        </p:spPr>
        <p:txBody>
          <a:bodyPr wrap="square">
            <a:spAutoFit/>
          </a:bodyPr>
          <a:lstStyle/>
          <a:p>
            <a:r>
              <a:rPr lang="en-US" sz="2000" dirty="0" smtClean="0"/>
              <a:t>WHOS is supported by a mediation-based federated solution, which has proven suitable for implementing data interoperability in the Hydrology domain. </a:t>
            </a:r>
            <a:endParaRPr lang="en-US" sz="2000" dirty="0"/>
          </a:p>
        </p:txBody>
      </p:sp>
      <p:grpSp>
        <p:nvGrpSpPr>
          <p:cNvPr id="7" name="Gruppo 37"/>
          <p:cNvGrpSpPr/>
          <p:nvPr/>
        </p:nvGrpSpPr>
        <p:grpSpPr>
          <a:xfrm>
            <a:off x="7420643" y="3710960"/>
            <a:ext cx="2072492" cy="2901595"/>
            <a:chOff x="6228184" y="4725144"/>
            <a:chExt cx="1534294" cy="1982787"/>
          </a:xfrm>
        </p:grpSpPr>
        <p:pic>
          <p:nvPicPr>
            <p:cNvPr id="9" name="Immagine 8" descr="compatibilità-part-time-e-LSU-studio-paserio.jpg"/>
            <p:cNvPicPr>
              <a:picLocks noChangeAspect="1"/>
            </p:cNvPicPr>
            <p:nvPr/>
          </p:nvPicPr>
          <p:blipFill>
            <a:blip r:embed="rId2" cstate="print"/>
            <a:stretch>
              <a:fillRect/>
            </a:stretch>
          </p:blipFill>
          <p:spPr>
            <a:xfrm>
              <a:off x="6228184" y="4941168"/>
              <a:ext cx="1534294" cy="1766763"/>
            </a:xfrm>
            <a:prstGeom prst="rect">
              <a:avLst/>
            </a:prstGeom>
          </p:spPr>
        </p:pic>
        <p:pic>
          <p:nvPicPr>
            <p:cNvPr id="10" name="Immagine 9" descr="6_7.png"/>
            <p:cNvPicPr>
              <a:picLocks noChangeAspect="1"/>
            </p:cNvPicPr>
            <p:nvPr/>
          </p:nvPicPr>
          <p:blipFill>
            <a:blip r:embed="rId3" cstate="print"/>
            <a:stretch>
              <a:fillRect/>
            </a:stretch>
          </p:blipFill>
          <p:spPr>
            <a:xfrm rot="16200000">
              <a:off x="6356838" y="4596490"/>
              <a:ext cx="648630" cy="905938"/>
            </a:xfrm>
            <a:prstGeom prst="rect">
              <a:avLst/>
            </a:prstGeom>
          </p:spPr>
        </p:pic>
      </p:grpSp>
      <p:sp>
        <p:nvSpPr>
          <p:cNvPr id="8" name="Rettangolo 7"/>
          <p:cNvSpPr/>
          <p:nvPr/>
        </p:nvSpPr>
        <p:spPr>
          <a:xfrm>
            <a:off x="399246" y="3836961"/>
            <a:ext cx="7522346" cy="2554545"/>
          </a:xfrm>
          <a:prstGeom prst="rect">
            <a:avLst/>
          </a:prstGeom>
        </p:spPr>
        <p:txBody>
          <a:bodyPr wrap="square">
            <a:spAutoFit/>
          </a:bodyPr>
          <a:lstStyle/>
          <a:p>
            <a:r>
              <a:rPr lang="en-US" sz="2000" dirty="0" smtClean="0"/>
              <a:t>The adopted solution includes discovery services, relating and combining data from sources characterized by heterogeneous models and encodings, and presenting the users a uniform federal view of metadata and data. A mediator-wrapper component transforms the flowing XML resources from the local to the federal schema, by means of ad-hoc structural mappings. The federal model is based on the ISO TC 211 conceptual model, which is nowadays fairly consolidated and captured in well accepted standards.</a:t>
            </a:r>
            <a:endParaRPr lang="en-US" sz="20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2876664" y="178307"/>
            <a:ext cx="3390672" cy="1015663"/>
          </a:xfrm>
          <a:prstGeom prst="rect">
            <a:avLst/>
          </a:prstGeom>
          <a:noFill/>
        </p:spPr>
        <p:txBody>
          <a:bodyPr wrap="none" rtlCol="0">
            <a:spAutoFit/>
          </a:bodyPr>
          <a:lstStyle/>
          <a:p>
            <a:r>
              <a:rPr lang="it-IT" sz="6000" b="1" dirty="0" smtClean="0">
                <a:solidFill>
                  <a:schemeClr val="tx2"/>
                </a:solidFill>
                <a:latin typeface="Bradley Hand ITC" pitchFamily="66" charset="0"/>
              </a:rPr>
              <a:t>BROKER</a:t>
            </a:r>
            <a:endParaRPr lang="en-US" sz="6000" b="1" dirty="0">
              <a:solidFill>
                <a:schemeClr val="tx2"/>
              </a:solidFill>
              <a:latin typeface="Bradley Hand ITC" pitchFamily="66" charset="0"/>
            </a:endParaRPr>
          </a:p>
        </p:txBody>
      </p:sp>
      <p:sp>
        <p:nvSpPr>
          <p:cNvPr id="4" name="Rettangolo 3"/>
          <p:cNvSpPr/>
          <p:nvPr/>
        </p:nvSpPr>
        <p:spPr>
          <a:xfrm>
            <a:off x="125129" y="1607419"/>
            <a:ext cx="9018871" cy="4708981"/>
          </a:xfrm>
          <a:prstGeom prst="rect">
            <a:avLst/>
          </a:prstGeom>
        </p:spPr>
        <p:txBody>
          <a:bodyPr wrap="square">
            <a:spAutoFit/>
          </a:bodyPr>
          <a:lstStyle/>
          <a:p>
            <a:r>
              <a:rPr lang="en-US" sz="2000" dirty="0" smtClean="0"/>
              <a:t>The Brokering approach is based on the following principles:</a:t>
            </a:r>
          </a:p>
          <a:p>
            <a:r>
              <a:rPr lang="en-US" sz="2000" dirty="0" smtClean="0"/>
              <a:t>a)  </a:t>
            </a:r>
            <a:r>
              <a:rPr lang="en-US" sz="2000" b="1" dirty="0" smtClean="0"/>
              <a:t>Autonomy</a:t>
            </a:r>
            <a:r>
              <a:rPr lang="en-US" sz="2000" dirty="0" smtClean="0"/>
              <a:t>: Keep the existing disciplinary infrastructures as autonomous as possible, not asking them to implement any “more general” service bus.</a:t>
            </a:r>
          </a:p>
          <a:p>
            <a:r>
              <a:rPr lang="en-US" sz="2000" dirty="0" smtClean="0"/>
              <a:t>b)  </a:t>
            </a:r>
            <a:r>
              <a:rPr lang="en-US" sz="2000" b="1" dirty="0" err="1" smtClean="0"/>
              <a:t>Subsidiarity</a:t>
            </a:r>
            <a:r>
              <a:rPr lang="en-US" sz="2000" dirty="0" smtClean="0"/>
              <a:t>: Supplement but not supplant disciplinary infrastructure mandates and governance arrangements by interconnecting and mediating their service buses.</a:t>
            </a:r>
          </a:p>
          <a:p>
            <a:r>
              <a:rPr lang="en-US" sz="2000" dirty="0" smtClean="0"/>
              <a:t>c)  </a:t>
            </a:r>
            <a:r>
              <a:rPr lang="en-US" sz="2000" b="1" dirty="0" smtClean="0"/>
              <a:t>Interconnection</a:t>
            </a:r>
            <a:r>
              <a:rPr lang="en-US" sz="2000" dirty="0" smtClean="0"/>
              <a:t>: Build incrementally on existing infrastructures and introduce distribution and mediation functionalities to interconnect the heterogeneous service buses characterizing any domain speciﬁc or other infrastructure.</a:t>
            </a:r>
          </a:p>
          <a:p>
            <a:r>
              <a:rPr lang="en-US" sz="2000" dirty="0" smtClean="0"/>
              <a:t>d)  </a:t>
            </a:r>
            <a:r>
              <a:rPr lang="en-US" sz="2000" b="1" dirty="0" smtClean="0"/>
              <a:t>Low entry barrier</a:t>
            </a:r>
            <a:r>
              <a:rPr lang="en-US" sz="2000" dirty="0" smtClean="0"/>
              <a:t>: Minimize the barrier for both users and resource providers of any disciplinary infrastructure.</a:t>
            </a:r>
          </a:p>
          <a:p>
            <a:r>
              <a:rPr lang="en-US" sz="2000" dirty="0" smtClean="0"/>
              <a:t>e)  </a:t>
            </a:r>
            <a:r>
              <a:rPr lang="en-US" sz="2000" b="1" dirty="0" smtClean="0"/>
              <a:t>Flexibility</a:t>
            </a:r>
            <a:r>
              <a:rPr lang="en-US" sz="2000" dirty="0" smtClean="0"/>
              <a:t>: Be </a:t>
            </a:r>
            <a:r>
              <a:rPr lang="en-US" sz="2000" dirty="0" err="1" smtClean="0"/>
              <a:t>ﬂexible</a:t>
            </a:r>
            <a:r>
              <a:rPr lang="en-US" sz="2000" dirty="0" smtClean="0"/>
              <a:t> enough to accommodate existing and future information systems and information technologies that will augment the service bus implemented by any discipline.</a:t>
            </a:r>
          </a:p>
          <a:p>
            <a:r>
              <a:rPr lang="en-US" sz="2000" dirty="0" smtClean="0"/>
              <a:t>f)  </a:t>
            </a:r>
            <a:r>
              <a:rPr lang="en-US" sz="2000" b="1" dirty="0" smtClean="0"/>
              <a:t>Effectiveness</a:t>
            </a:r>
            <a:r>
              <a:rPr lang="en-US" sz="2000" dirty="0" smtClean="0"/>
              <a:t>:  Address  the  full  range  of  information exchange needs (discovery, access, semantics, </a:t>
            </a:r>
            <a:r>
              <a:rPr lang="en-US" sz="2000" dirty="0" err="1" smtClean="0"/>
              <a:t>workﬂow</a:t>
            </a:r>
            <a:r>
              <a:rPr lang="en-US" sz="2000" dirty="0" smtClean="0"/>
              <a:t>, etc.).</a:t>
            </a:r>
            <a:endParaRPr lang="en-US" sz="2000" dirty="0"/>
          </a:p>
        </p:txBody>
      </p:sp>
      <p:grpSp>
        <p:nvGrpSpPr>
          <p:cNvPr id="6" name="Gruppo 5"/>
          <p:cNvGrpSpPr/>
          <p:nvPr/>
        </p:nvGrpSpPr>
        <p:grpSpPr>
          <a:xfrm>
            <a:off x="6447960" y="-1"/>
            <a:ext cx="2041521" cy="2098307"/>
            <a:chOff x="6228184" y="4725144"/>
            <a:chExt cx="1856540" cy="1916832"/>
          </a:xfrm>
        </p:grpSpPr>
        <p:pic>
          <p:nvPicPr>
            <p:cNvPr id="7" name="Immagine 6" descr="omino_bianco.png"/>
            <p:cNvPicPr>
              <a:picLocks noChangeAspect="1"/>
            </p:cNvPicPr>
            <p:nvPr/>
          </p:nvPicPr>
          <p:blipFill>
            <a:blip r:embed="rId2" cstate="print"/>
            <a:stretch>
              <a:fillRect/>
            </a:stretch>
          </p:blipFill>
          <p:spPr>
            <a:xfrm>
              <a:off x="6588224" y="4725144"/>
              <a:ext cx="1496500" cy="1916832"/>
            </a:xfrm>
            <a:prstGeom prst="rect">
              <a:avLst/>
            </a:prstGeom>
          </p:spPr>
        </p:pic>
        <p:pic>
          <p:nvPicPr>
            <p:cNvPr id="8" name="Immagine 7" descr="6_7.png"/>
            <p:cNvPicPr>
              <a:picLocks noChangeAspect="1"/>
            </p:cNvPicPr>
            <p:nvPr/>
          </p:nvPicPr>
          <p:blipFill>
            <a:blip r:embed="rId3" cstate="print"/>
            <a:stretch>
              <a:fillRect/>
            </a:stretch>
          </p:blipFill>
          <p:spPr>
            <a:xfrm>
              <a:off x="6228184" y="5013176"/>
              <a:ext cx="648630" cy="905938"/>
            </a:xfrm>
            <a:prstGeom prst="rect">
              <a:avLst/>
            </a:prstGeom>
          </p:spPr>
        </p:pic>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3157991" y="174420"/>
            <a:ext cx="2828018" cy="1015663"/>
          </a:xfrm>
          <a:prstGeom prst="rect">
            <a:avLst/>
          </a:prstGeom>
          <a:noFill/>
        </p:spPr>
        <p:txBody>
          <a:bodyPr wrap="none" rtlCol="0">
            <a:spAutoFit/>
          </a:bodyPr>
          <a:lstStyle/>
          <a:p>
            <a:r>
              <a:rPr lang="it-IT" sz="6000" b="1" dirty="0" smtClean="0">
                <a:solidFill>
                  <a:schemeClr val="tx2"/>
                </a:solidFill>
                <a:latin typeface="Bradley Hand ITC" pitchFamily="66" charset="0"/>
              </a:rPr>
              <a:t>CLIENT</a:t>
            </a:r>
            <a:endParaRPr lang="en-US" sz="6000" b="1" dirty="0">
              <a:solidFill>
                <a:schemeClr val="tx2"/>
              </a:solidFill>
              <a:latin typeface="Bradley Hand ITC" pitchFamily="66" charset="0"/>
            </a:endParaRPr>
          </a:p>
        </p:txBody>
      </p:sp>
      <p:sp>
        <p:nvSpPr>
          <p:cNvPr id="4" name="Rettangolo 3"/>
          <p:cNvSpPr/>
          <p:nvPr/>
        </p:nvSpPr>
        <p:spPr>
          <a:xfrm>
            <a:off x="716610" y="1061036"/>
            <a:ext cx="8126569" cy="3477875"/>
          </a:xfrm>
          <a:prstGeom prst="rect">
            <a:avLst/>
          </a:prstGeom>
        </p:spPr>
        <p:txBody>
          <a:bodyPr wrap="square">
            <a:spAutoFit/>
          </a:bodyPr>
          <a:lstStyle/>
          <a:p>
            <a:r>
              <a:rPr lang="en-US" sz="2000" dirty="0" smtClean="0"/>
              <a:t>The final component of WHOS is the web or desktop client. The client is the component that allows for the harvesting of hydrologic information at the locality of one’s own computer or analytical system as per Manual on WIS (WMO No.1060) section 3.6.7 “Provide access to information”.</a:t>
            </a:r>
          </a:p>
          <a:p>
            <a:r>
              <a:rPr lang="en-US" sz="2000" dirty="0" smtClean="0"/>
              <a:t>The client is a platform located on the user’s machine and communicates with both data services and the registry.</a:t>
            </a:r>
          </a:p>
          <a:p>
            <a:r>
              <a:rPr lang="en-US" sz="2000" dirty="0" smtClean="0"/>
              <a:t>Users can directly download hydrologic information from data providers if they already know of their existence or can search the registry for data that they might not know about.</a:t>
            </a:r>
          </a:p>
          <a:p>
            <a:r>
              <a:rPr lang="en-US" sz="2000" dirty="0" smtClean="0"/>
              <a:t>Once the data of interest has been discovered, users can download the information onto their local databases.</a:t>
            </a:r>
            <a:endParaRPr lang="en-US" sz="2000" dirty="0"/>
          </a:p>
        </p:txBody>
      </p:sp>
      <p:grpSp>
        <p:nvGrpSpPr>
          <p:cNvPr id="6" name="Gruppo 45"/>
          <p:cNvGrpSpPr/>
          <p:nvPr/>
        </p:nvGrpSpPr>
        <p:grpSpPr>
          <a:xfrm>
            <a:off x="3493972" y="4138863"/>
            <a:ext cx="2492038" cy="2964581"/>
            <a:chOff x="3635896" y="4509120"/>
            <a:chExt cx="2148189" cy="2579540"/>
          </a:xfrm>
        </p:grpSpPr>
        <p:pic>
          <p:nvPicPr>
            <p:cNvPr id="7" name="Immagine 6" descr="5.png"/>
            <p:cNvPicPr>
              <a:picLocks noChangeAspect="1"/>
            </p:cNvPicPr>
            <p:nvPr/>
          </p:nvPicPr>
          <p:blipFill>
            <a:blip r:embed="rId2" cstate="print"/>
            <a:stretch>
              <a:fillRect/>
            </a:stretch>
          </p:blipFill>
          <p:spPr>
            <a:xfrm>
              <a:off x="3635896" y="4869160"/>
              <a:ext cx="999983" cy="959521"/>
            </a:xfrm>
            <a:prstGeom prst="rect">
              <a:avLst/>
            </a:prstGeom>
          </p:spPr>
        </p:pic>
        <p:pic>
          <p:nvPicPr>
            <p:cNvPr id="8" name="Immagine 7" descr="e.png"/>
            <p:cNvPicPr>
              <a:picLocks noChangeAspect="1"/>
            </p:cNvPicPr>
            <p:nvPr/>
          </p:nvPicPr>
          <p:blipFill>
            <a:blip r:embed="rId3" cstate="print"/>
            <a:stretch>
              <a:fillRect/>
            </a:stretch>
          </p:blipFill>
          <p:spPr>
            <a:xfrm>
              <a:off x="3851920" y="4509120"/>
              <a:ext cx="1932165" cy="2579540"/>
            </a:xfrm>
            <a:prstGeom prst="rect">
              <a:avLst/>
            </a:prstGeom>
          </p:spPr>
        </p:pic>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p:cNvSpPr txBox="1"/>
          <p:nvPr/>
        </p:nvSpPr>
        <p:spPr>
          <a:xfrm>
            <a:off x="157244" y="174420"/>
            <a:ext cx="8986756" cy="1015663"/>
          </a:xfrm>
          <a:prstGeom prst="rect">
            <a:avLst/>
          </a:prstGeom>
          <a:noFill/>
        </p:spPr>
        <p:txBody>
          <a:bodyPr wrap="none" rtlCol="0">
            <a:spAutoFit/>
          </a:bodyPr>
          <a:lstStyle/>
          <a:p>
            <a:r>
              <a:rPr lang="it-IT" sz="6000" b="1" dirty="0" err="1" smtClean="0">
                <a:solidFill>
                  <a:schemeClr val="tx2"/>
                </a:solidFill>
                <a:latin typeface="Bradley Hand ITC" pitchFamily="66" charset="0"/>
              </a:rPr>
              <a:t>Combining</a:t>
            </a:r>
            <a:r>
              <a:rPr lang="it-IT" sz="6000" b="1" dirty="0" smtClean="0">
                <a:solidFill>
                  <a:schemeClr val="tx2"/>
                </a:solidFill>
                <a:latin typeface="Bradley Hand ITC" pitchFamily="66" charset="0"/>
              </a:rPr>
              <a:t> the </a:t>
            </a:r>
            <a:r>
              <a:rPr lang="it-IT" sz="6000" b="1" dirty="0" err="1" smtClean="0">
                <a:solidFill>
                  <a:schemeClr val="tx2"/>
                </a:solidFill>
                <a:latin typeface="Bradley Hand ITC" pitchFamily="66" charset="0"/>
              </a:rPr>
              <a:t>components</a:t>
            </a:r>
            <a:endParaRPr lang="en-US" sz="6000" b="1" dirty="0">
              <a:solidFill>
                <a:schemeClr val="tx2"/>
              </a:solidFill>
              <a:latin typeface="Bradley Hand ITC" pitchFamily="66" charset="0"/>
            </a:endParaRPr>
          </a:p>
        </p:txBody>
      </p:sp>
      <p:pic>
        <p:nvPicPr>
          <p:cNvPr id="6" name="Picture 3"/>
          <p:cNvPicPr>
            <a:picLocks noChangeAspect="1" noChangeArrowheads="1"/>
          </p:cNvPicPr>
          <p:nvPr/>
        </p:nvPicPr>
        <p:blipFill>
          <a:blip r:embed="rId2"/>
          <a:srcRect/>
          <a:stretch>
            <a:fillRect/>
          </a:stretch>
        </p:blipFill>
        <p:spPr bwMode="auto">
          <a:xfrm>
            <a:off x="7375704" y="1112810"/>
            <a:ext cx="981075" cy="1914525"/>
          </a:xfrm>
          <a:prstGeom prst="rect">
            <a:avLst/>
          </a:prstGeom>
          <a:noFill/>
          <a:ln w="9525">
            <a:noFill/>
            <a:miter lim="800000"/>
            <a:headEnd/>
            <a:tailEnd/>
          </a:ln>
        </p:spPr>
      </p:pic>
      <p:pic>
        <p:nvPicPr>
          <p:cNvPr id="7" name="Picture 2"/>
          <p:cNvPicPr>
            <a:picLocks noChangeAspect="1" noChangeArrowheads="1"/>
          </p:cNvPicPr>
          <p:nvPr/>
        </p:nvPicPr>
        <p:blipFill>
          <a:blip r:embed="rId3"/>
          <a:srcRect/>
          <a:stretch>
            <a:fillRect/>
          </a:stretch>
        </p:blipFill>
        <p:spPr bwMode="auto">
          <a:xfrm>
            <a:off x="2574567" y="5508396"/>
            <a:ext cx="1885950" cy="962025"/>
          </a:xfrm>
          <a:prstGeom prst="rect">
            <a:avLst/>
          </a:prstGeom>
          <a:noFill/>
          <a:ln w="9525">
            <a:noFill/>
            <a:miter lim="800000"/>
            <a:headEnd/>
            <a:tailEnd/>
          </a:ln>
        </p:spPr>
      </p:pic>
      <p:pic>
        <p:nvPicPr>
          <p:cNvPr id="8" name="Picture 3"/>
          <p:cNvPicPr>
            <a:picLocks noChangeAspect="1" noChangeArrowheads="1"/>
          </p:cNvPicPr>
          <p:nvPr/>
        </p:nvPicPr>
        <p:blipFill>
          <a:blip r:embed="rId4"/>
          <a:srcRect/>
          <a:stretch>
            <a:fillRect/>
          </a:stretch>
        </p:blipFill>
        <p:spPr bwMode="auto">
          <a:xfrm>
            <a:off x="660042" y="2379104"/>
            <a:ext cx="1933575" cy="3838575"/>
          </a:xfrm>
          <a:prstGeom prst="rect">
            <a:avLst/>
          </a:prstGeom>
          <a:noFill/>
          <a:ln w="9525">
            <a:noFill/>
            <a:miter lim="800000"/>
            <a:headEnd/>
            <a:tailEnd/>
          </a:ln>
        </p:spPr>
      </p:pic>
      <p:pic>
        <p:nvPicPr>
          <p:cNvPr id="9" name="Picture 1"/>
          <p:cNvPicPr>
            <a:picLocks noChangeAspect="1" noChangeArrowheads="1"/>
          </p:cNvPicPr>
          <p:nvPr/>
        </p:nvPicPr>
        <p:blipFill>
          <a:blip r:embed="rId5"/>
          <a:srcRect/>
          <a:stretch>
            <a:fillRect/>
          </a:stretch>
        </p:blipFill>
        <p:spPr bwMode="auto">
          <a:xfrm>
            <a:off x="4460517" y="4522558"/>
            <a:ext cx="3857625" cy="1971675"/>
          </a:xfrm>
          <a:prstGeom prst="rect">
            <a:avLst/>
          </a:prstGeom>
          <a:noFill/>
          <a:ln w="9525">
            <a:noFill/>
            <a:miter lim="800000"/>
            <a:headEnd/>
            <a:tailEnd/>
          </a:ln>
        </p:spPr>
      </p:pic>
      <p:pic>
        <p:nvPicPr>
          <p:cNvPr id="10" name="Picture 2"/>
          <p:cNvPicPr>
            <a:picLocks noChangeAspect="1" noChangeArrowheads="1"/>
          </p:cNvPicPr>
          <p:nvPr/>
        </p:nvPicPr>
        <p:blipFill>
          <a:blip r:embed="rId6"/>
          <a:srcRect/>
          <a:stretch>
            <a:fillRect/>
          </a:stretch>
        </p:blipFill>
        <p:spPr bwMode="auto">
          <a:xfrm>
            <a:off x="5827891" y="3317317"/>
            <a:ext cx="2905125" cy="981075"/>
          </a:xfrm>
          <a:prstGeom prst="rect">
            <a:avLst/>
          </a:prstGeom>
          <a:noFill/>
          <a:ln w="9525">
            <a:noFill/>
            <a:miter lim="800000"/>
            <a:headEnd/>
            <a:tailEnd/>
          </a:ln>
        </p:spPr>
      </p:pic>
      <p:pic>
        <p:nvPicPr>
          <p:cNvPr id="11" name="Picture 2"/>
          <p:cNvPicPr>
            <a:picLocks noChangeAspect="1" noChangeArrowheads="1"/>
          </p:cNvPicPr>
          <p:nvPr/>
        </p:nvPicPr>
        <p:blipFill>
          <a:blip r:embed="rId7"/>
          <a:srcRect/>
          <a:stretch>
            <a:fillRect/>
          </a:stretch>
        </p:blipFill>
        <p:spPr bwMode="auto">
          <a:xfrm>
            <a:off x="3517542" y="1864948"/>
            <a:ext cx="1924050" cy="1971675"/>
          </a:xfrm>
          <a:prstGeom prst="rect">
            <a:avLst/>
          </a:prstGeom>
          <a:noFill/>
          <a:ln w="9525">
            <a:noFill/>
            <a:miter lim="800000"/>
            <a:headEnd/>
            <a:tailEnd/>
          </a:ln>
        </p:spPr>
      </p:pic>
      <p:pic>
        <p:nvPicPr>
          <p:cNvPr id="5" name="Picture 2"/>
          <p:cNvPicPr>
            <a:picLocks noChangeAspect="1" noChangeArrowheads="1"/>
          </p:cNvPicPr>
          <p:nvPr/>
        </p:nvPicPr>
        <p:blipFill>
          <a:blip r:embed="rId8"/>
          <a:srcRect/>
          <a:stretch>
            <a:fillRect/>
          </a:stretch>
        </p:blipFill>
        <p:spPr bwMode="auto">
          <a:xfrm>
            <a:off x="1800240" y="1431367"/>
            <a:ext cx="1905000" cy="1885950"/>
          </a:xfrm>
          <a:prstGeom prst="rect">
            <a:avLst/>
          </a:prstGeom>
          <a:noFill/>
          <a:ln w="9525">
            <a:noFill/>
            <a:miter lim="800000"/>
            <a:headEnd/>
            <a:tailEnd/>
          </a:ln>
        </p:spPr>
      </p:pic>
      <p:pic>
        <p:nvPicPr>
          <p:cNvPr id="12" name="Picture 2" descr="File:Tangram base Nevit.svg"/>
          <p:cNvPicPr>
            <a:picLocks noChangeAspect="1" noChangeArrowheads="1"/>
          </p:cNvPicPr>
          <p:nvPr/>
        </p:nvPicPr>
        <p:blipFill>
          <a:blip r:embed="rId9"/>
          <a:srcRect/>
          <a:stretch>
            <a:fillRect/>
          </a:stretch>
        </p:blipFill>
        <p:spPr bwMode="auto">
          <a:xfrm>
            <a:off x="2619375" y="1476375"/>
            <a:ext cx="3905250" cy="3905251"/>
          </a:xfrm>
          <a:prstGeom prst="rect">
            <a:avLst/>
          </a:prstGeom>
          <a:noFill/>
        </p:spPr>
      </p:pic>
      <p:sp>
        <p:nvSpPr>
          <p:cNvPr id="13" name="CasellaDiTesto 12"/>
          <p:cNvSpPr txBox="1"/>
          <p:nvPr/>
        </p:nvSpPr>
        <p:spPr>
          <a:xfrm>
            <a:off x="448976" y="2995069"/>
            <a:ext cx="1554528" cy="553998"/>
          </a:xfrm>
          <a:prstGeom prst="rect">
            <a:avLst/>
          </a:prstGeom>
          <a:noFill/>
        </p:spPr>
        <p:txBody>
          <a:bodyPr wrap="none" rtlCol="0">
            <a:spAutoFit/>
          </a:bodyPr>
          <a:lstStyle/>
          <a:p>
            <a:r>
              <a:rPr lang="it-IT" sz="3000" b="1" dirty="0" err="1" smtClean="0">
                <a:solidFill>
                  <a:schemeClr val="tx2"/>
                </a:solidFill>
              </a:rPr>
              <a:t>Tangram</a:t>
            </a:r>
            <a:endParaRPr lang="en-US" sz="3000" b="1" dirty="0">
              <a:solidFill>
                <a:schemeClr val="tx2"/>
              </a:solidFill>
            </a:endParaRPr>
          </a:p>
        </p:txBody>
      </p:sp>
      <p:sp>
        <p:nvSpPr>
          <p:cNvPr id="15" name="CasellaDiTesto 14"/>
          <p:cNvSpPr txBox="1"/>
          <p:nvPr/>
        </p:nvSpPr>
        <p:spPr>
          <a:xfrm>
            <a:off x="448976" y="3040318"/>
            <a:ext cx="1742978" cy="553998"/>
          </a:xfrm>
          <a:prstGeom prst="rect">
            <a:avLst/>
          </a:prstGeom>
          <a:noFill/>
        </p:spPr>
        <p:txBody>
          <a:bodyPr wrap="none" rtlCol="0">
            <a:spAutoFit/>
          </a:bodyPr>
          <a:lstStyle/>
          <a:p>
            <a:r>
              <a:rPr lang="it-IT" sz="3000" b="1" dirty="0" err="1" smtClean="0">
                <a:solidFill>
                  <a:schemeClr val="tx2"/>
                </a:solidFill>
              </a:rPr>
              <a:t>Datagram</a:t>
            </a:r>
            <a:endParaRPr lang="en-US" sz="3000" b="1" dirty="0">
              <a:solidFill>
                <a:schemeClr val="tx2"/>
              </a:solidFill>
            </a:endParaRPr>
          </a:p>
        </p:txBody>
      </p:sp>
      <p:sp>
        <p:nvSpPr>
          <p:cNvPr id="16" name="CasellaDiTesto 15"/>
          <p:cNvSpPr txBox="1"/>
          <p:nvPr/>
        </p:nvSpPr>
        <p:spPr>
          <a:xfrm>
            <a:off x="2732319" y="5940680"/>
            <a:ext cx="3456395" cy="553998"/>
          </a:xfrm>
          <a:prstGeom prst="rect">
            <a:avLst/>
          </a:prstGeom>
          <a:noFill/>
        </p:spPr>
        <p:txBody>
          <a:bodyPr wrap="none" rtlCol="0">
            <a:spAutoFit/>
          </a:bodyPr>
          <a:lstStyle/>
          <a:p>
            <a:r>
              <a:rPr lang="en-US" sz="3000" b="1" dirty="0" smtClean="0">
                <a:solidFill>
                  <a:schemeClr val="tx2"/>
                </a:solidFill>
                <a:latin typeface="Bradley Hand ITC" pitchFamily="66" charset="0"/>
              </a:rPr>
              <a:t>seven boards of skill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xit" presetSubtype="0" fill="hold" nodeType="clickEffect">
                                  <p:stCondLst>
                                    <p:cond delay="0"/>
                                  </p:stCondLst>
                                  <p:childTnLst>
                                    <p:animEffect transition="out" filter="fade">
                                      <p:cBhvr>
                                        <p:cTn id="6" dur="2000"/>
                                        <p:tgtEl>
                                          <p:spTgt spid="8"/>
                                        </p:tgtEl>
                                      </p:cBhvr>
                                    </p:animEffect>
                                    <p:anim calcmode="lin" valueType="num">
                                      <p:cBhvr>
                                        <p:cTn id="7" dur="2000"/>
                                        <p:tgtEl>
                                          <p:spTgt spid="8"/>
                                        </p:tgtEl>
                                        <p:attrNameLst>
                                          <p:attrName>style.rotation</p:attrName>
                                        </p:attrNameLst>
                                      </p:cBhvr>
                                      <p:tavLst>
                                        <p:tav tm="0">
                                          <p:val>
                                            <p:fltVal val="0"/>
                                          </p:val>
                                        </p:tav>
                                        <p:tav tm="100000">
                                          <p:val>
                                            <p:fltVal val="720"/>
                                          </p:val>
                                        </p:tav>
                                      </p:tavLst>
                                    </p:anim>
                                    <p:anim calcmode="lin" valueType="num">
                                      <p:cBhvr>
                                        <p:cTn id="8" dur="2000"/>
                                        <p:tgtEl>
                                          <p:spTgt spid="8"/>
                                        </p:tgtEl>
                                        <p:attrNameLst>
                                          <p:attrName>ppt_h</p:attrName>
                                        </p:attrNameLst>
                                      </p:cBhvr>
                                      <p:tavLst>
                                        <p:tav tm="0">
                                          <p:val>
                                            <p:strVal val="ppt_h"/>
                                          </p:val>
                                        </p:tav>
                                        <p:tav tm="100000">
                                          <p:val>
                                            <p:fltVal val="0"/>
                                          </p:val>
                                        </p:tav>
                                      </p:tavLst>
                                    </p:anim>
                                    <p:anim calcmode="lin" valueType="num">
                                      <p:cBhvr>
                                        <p:cTn id="9" dur="2000"/>
                                        <p:tgtEl>
                                          <p:spTgt spid="8"/>
                                        </p:tgtEl>
                                        <p:attrNameLst>
                                          <p:attrName>ppt_w</p:attrName>
                                        </p:attrNameLst>
                                      </p:cBhvr>
                                      <p:tavLst>
                                        <p:tav tm="0">
                                          <p:val>
                                            <p:strVal val="ppt_w"/>
                                          </p:val>
                                        </p:tav>
                                        <p:tav tm="100000">
                                          <p:val>
                                            <p:fltVal val="0"/>
                                          </p:val>
                                        </p:tav>
                                      </p:tavLst>
                                    </p:anim>
                                    <p:set>
                                      <p:cBhvr>
                                        <p:cTn id="10" dur="1" fill="hold">
                                          <p:stCondLst>
                                            <p:cond delay="1999"/>
                                          </p:stCondLst>
                                        </p:cTn>
                                        <p:tgtEl>
                                          <p:spTgt spid="8"/>
                                        </p:tgtEl>
                                        <p:attrNameLst>
                                          <p:attrName>style.visibility</p:attrName>
                                        </p:attrNameLst>
                                      </p:cBhvr>
                                      <p:to>
                                        <p:strVal val="hidden"/>
                                      </p:to>
                                    </p:set>
                                  </p:childTnLst>
                                </p:cTn>
                              </p:par>
                              <p:par>
                                <p:cTn id="11" presetID="35" presetClass="exit" presetSubtype="0" fill="hold" nodeType="withEffect">
                                  <p:stCondLst>
                                    <p:cond delay="0"/>
                                  </p:stCondLst>
                                  <p:childTnLst>
                                    <p:animEffect transition="out" filter="fade">
                                      <p:cBhvr>
                                        <p:cTn id="12" dur="2000"/>
                                        <p:tgtEl>
                                          <p:spTgt spid="5"/>
                                        </p:tgtEl>
                                      </p:cBhvr>
                                    </p:animEffect>
                                    <p:anim calcmode="lin" valueType="num">
                                      <p:cBhvr>
                                        <p:cTn id="13" dur="2000"/>
                                        <p:tgtEl>
                                          <p:spTgt spid="5"/>
                                        </p:tgtEl>
                                        <p:attrNameLst>
                                          <p:attrName>style.rotation</p:attrName>
                                        </p:attrNameLst>
                                      </p:cBhvr>
                                      <p:tavLst>
                                        <p:tav tm="0">
                                          <p:val>
                                            <p:fltVal val="0"/>
                                          </p:val>
                                        </p:tav>
                                        <p:tav tm="100000">
                                          <p:val>
                                            <p:fltVal val="720"/>
                                          </p:val>
                                        </p:tav>
                                      </p:tavLst>
                                    </p:anim>
                                    <p:anim calcmode="lin" valueType="num">
                                      <p:cBhvr>
                                        <p:cTn id="14" dur="2000"/>
                                        <p:tgtEl>
                                          <p:spTgt spid="5"/>
                                        </p:tgtEl>
                                        <p:attrNameLst>
                                          <p:attrName>ppt_h</p:attrName>
                                        </p:attrNameLst>
                                      </p:cBhvr>
                                      <p:tavLst>
                                        <p:tav tm="0">
                                          <p:val>
                                            <p:strVal val="ppt_h"/>
                                          </p:val>
                                        </p:tav>
                                        <p:tav tm="100000">
                                          <p:val>
                                            <p:fltVal val="0"/>
                                          </p:val>
                                        </p:tav>
                                      </p:tavLst>
                                    </p:anim>
                                    <p:anim calcmode="lin" valueType="num">
                                      <p:cBhvr>
                                        <p:cTn id="15" dur="2000"/>
                                        <p:tgtEl>
                                          <p:spTgt spid="5"/>
                                        </p:tgtEl>
                                        <p:attrNameLst>
                                          <p:attrName>ppt_w</p:attrName>
                                        </p:attrNameLst>
                                      </p:cBhvr>
                                      <p:tavLst>
                                        <p:tav tm="0">
                                          <p:val>
                                            <p:strVal val="ppt_w"/>
                                          </p:val>
                                        </p:tav>
                                        <p:tav tm="100000">
                                          <p:val>
                                            <p:fltVal val="0"/>
                                          </p:val>
                                        </p:tav>
                                      </p:tavLst>
                                    </p:anim>
                                    <p:set>
                                      <p:cBhvr>
                                        <p:cTn id="16" dur="1" fill="hold">
                                          <p:stCondLst>
                                            <p:cond delay="1999"/>
                                          </p:stCondLst>
                                        </p:cTn>
                                        <p:tgtEl>
                                          <p:spTgt spid="5"/>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2000"/>
                                        <p:tgtEl>
                                          <p:spTgt spid="11"/>
                                        </p:tgtEl>
                                      </p:cBhvr>
                                    </p:animEffect>
                                    <p:anim calcmode="lin" valueType="num">
                                      <p:cBhvr>
                                        <p:cTn id="19" dur="2000"/>
                                        <p:tgtEl>
                                          <p:spTgt spid="11"/>
                                        </p:tgtEl>
                                        <p:attrNameLst>
                                          <p:attrName>style.rotation</p:attrName>
                                        </p:attrNameLst>
                                      </p:cBhvr>
                                      <p:tavLst>
                                        <p:tav tm="0">
                                          <p:val>
                                            <p:fltVal val="0"/>
                                          </p:val>
                                        </p:tav>
                                        <p:tav tm="100000">
                                          <p:val>
                                            <p:fltVal val="720"/>
                                          </p:val>
                                        </p:tav>
                                      </p:tavLst>
                                    </p:anim>
                                    <p:anim calcmode="lin" valueType="num">
                                      <p:cBhvr>
                                        <p:cTn id="20" dur="2000"/>
                                        <p:tgtEl>
                                          <p:spTgt spid="11"/>
                                        </p:tgtEl>
                                        <p:attrNameLst>
                                          <p:attrName>ppt_h</p:attrName>
                                        </p:attrNameLst>
                                      </p:cBhvr>
                                      <p:tavLst>
                                        <p:tav tm="0">
                                          <p:val>
                                            <p:strVal val="ppt_h"/>
                                          </p:val>
                                        </p:tav>
                                        <p:tav tm="100000">
                                          <p:val>
                                            <p:fltVal val="0"/>
                                          </p:val>
                                        </p:tav>
                                      </p:tavLst>
                                    </p:anim>
                                    <p:anim calcmode="lin" valueType="num">
                                      <p:cBhvr>
                                        <p:cTn id="21" dur="2000"/>
                                        <p:tgtEl>
                                          <p:spTgt spid="11"/>
                                        </p:tgtEl>
                                        <p:attrNameLst>
                                          <p:attrName>ppt_w</p:attrName>
                                        </p:attrNameLst>
                                      </p:cBhvr>
                                      <p:tavLst>
                                        <p:tav tm="0">
                                          <p:val>
                                            <p:strVal val="ppt_w"/>
                                          </p:val>
                                        </p:tav>
                                        <p:tav tm="100000">
                                          <p:val>
                                            <p:fltVal val="0"/>
                                          </p:val>
                                        </p:tav>
                                      </p:tavLst>
                                    </p:anim>
                                    <p:set>
                                      <p:cBhvr>
                                        <p:cTn id="22" dur="1" fill="hold">
                                          <p:stCondLst>
                                            <p:cond delay="1999"/>
                                          </p:stCondLst>
                                        </p:cTn>
                                        <p:tgtEl>
                                          <p:spTgt spid="11"/>
                                        </p:tgtEl>
                                        <p:attrNameLst>
                                          <p:attrName>style.visibility</p:attrName>
                                        </p:attrNameLst>
                                      </p:cBhvr>
                                      <p:to>
                                        <p:strVal val="hidden"/>
                                      </p:to>
                                    </p:set>
                                  </p:childTnLst>
                                </p:cTn>
                              </p:par>
                              <p:par>
                                <p:cTn id="23" presetID="35" presetClass="exit" presetSubtype="0" fill="hold" nodeType="withEffect">
                                  <p:stCondLst>
                                    <p:cond delay="0"/>
                                  </p:stCondLst>
                                  <p:childTnLst>
                                    <p:animEffect transition="out" filter="fade">
                                      <p:cBhvr>
                                        <p:cTn id="24" dur="2000"/>
                                        <p:tgtEl>
                                          <p:spTgt spid="7"/>
                                        </p:tgtEl>
                                      </p:cBhvr>
                                    </p:animEffect>
                                    <p:anim calcmode="lin" valueType="num">
                                      <p:cBhvr>
                                        <p:cTn id="25" dur="2000"/>
                                        <p:tgtEl>
                                          <p:spTgt spid="7"/>
                                        </p:tgtEl>
                                        <p:attrNameLst>
                                          <p:attrName>style.rotation</p:attrName>
                                        </p:attrNameLst>
                                      </p:cBhvr>
                                      <p:tavLst>
                                        <p:tav tm="0">
                                          <p:val>
                                            <p:fltVal val="0"/>
                                          </p:val>
                                        </p:tav>
                                        <p:tav tm="100000">
                                          <p:val>
                                            <p:fltVal val="720"/>
                                          </p:val>
                                        </p:tav>
                                      </p:tavLst>
                                    </p:anim>
                                    <p:anim calcmode="lin" valueType="num">
                                      <p:cBhvr>
                                        <p:cTn id="26" dur="2000"/>
                                        <p:tgtEl>
                                          <p:spTgt spid="7"/>
                                        </p:tgtEl>
                                        <p:attrNameLst>
                                          <p:attrName>ppt_h</p:attrName>
                                        </p:attrNameLst>
                                      </p:cBhvr>
                                      <p:tavLst>
                                        <p:tav tm="0">
                                          <p:val>
                                            <p:strVal val="ppt_h"/>
                                          </p:val>
                                        </p:tav>
                                        <p:tav tm="100000">
                                          <p:val>
                                            <p:fltVal val="0"/>
                                          </p:val>
                                        </p:tav>
                                      </p:tavLst>
                                    </p:anim>
                                    <p:anim calcmode="lin" valueType="num">
                                      <p:cBhvr>
                                        <p:cTn id="27" dur="2000"/>
                                        <p:tgtEl>
                                          <p:spTgt spid="7"/>
                                        </p:tgtEl>
                                        <p:attrNameLst>
                                          <p:attrName>ppt_w</p:attrName>
                                        </p:attrNameLst>
                                      </p:cBhvr>
                                      <p:tavLst>
                                        <p:tav tm="0">
                                          <p:val>
                                            <p:strVal val="ppt_w"/>
                                          </p:val>
                                        </p:tav>
                                        <p:tav tm="100000">
                                          <p:val>
                                            <p:fltVal val="0"/>
                                          </p:val>
                                        </p:tav>
                                      </p:tavLst>
                                    </p:anim>
                                    <p:set>
                                      <p:cBhvr>
                                        <p:cTn id="28" dur="1" fill="hold">
                                          <p:stCondLst>
                                            <p:cond delay="1999"/>
                                          </p:stCondLst>
                                        </p:cTn>
                                        <p:tgtEl>
                                          <p:spTgt spid="7"/>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2000"/>
                                        <p:tgtEl>
                                          <p:spTgt spid="9"/>
                                        </p:tgtEl>
                                      </p:cBhvr>
                                    </p:animEffect>
                                    <p:anim calcmode="lin" valueType="num">
                                      <p:cBhvr>
                                        <p:cTn id="31" dur="2000"/>
                                        <p:tgtEl>
                                          <p:spTgt spid="9"/>
                                        </p:tgtEl>
                                        <p:attrNameLst>
                                          <p:attrName>style.rotation</p:attrName>
                                        </p:attrNameLst>
                                      </p:cBhvr>
                                      <p:tavLst>
                                        <p:tav tm="0">
                                          <p:val>
                                            <p:fltVal val="0"/>
                                          </p:val>
                                        </p:tav>
                                        <p:tav tm="100000">
                                          <p:val>
                                            <p:fltVal val="720"/>
                                          </p:val>
                                        </p:tav>
                                      </p:tavLst>
                                    </p:anim>
                                    <p:anim calcmode="lin" valueType="num">
                                      <p:cBhvr>
                                        <p:cTn id="32" dur="2000"/>
                                        <p:tgtEl>
                                          <p:spTgt spid="9"/>
                                        </p:tgtEl>
                                        <p:attrNameLst>
                                          <p:attrName>ppt_h</p:attrName>
                                        </p:attrNameLst>
                                      </p:cBhvr>
                                      <p:tavLst>
                                        <p:tav tm="0">
                                          <p:val>
                                            <p:strVal val="ppt_h"/>
                                          </p:val>
                                        </p:tav>
                                        <p:tav tm="100000">
                                          <p:val>
                                            <p:fltVal val="0"/>
                                          </p:val>
                                        </p:tav>
                                      </p:tavLst>
                                    </p:anim>
                                    <p:anim calcmode="lin" valueType="num">
                                      <p:cBhvr>
                                        <p:cTn id="33" dur="2000"/>
                                        <p:tgtEl>
                                          <p:spTgt spid="9"/>
                                        </p:tgtEl>
                                        <p:attrNameLst>
                                          <p:attrName>ppt_w</p:attrName>
                                        </p:attrNameLst>
                                      </p:cBhvr>
                                      <p:tavLst>
                                        <p:tav tm="0">
                                          <p:val>
                                            <p:strVal val="ppt_w"/>
                                          </p:val>
                                        </p:tav>
                                        <p:tav tm="100000">
                                          <p:val>
                                            <p:fltVal val="0"/>
                                          </p:val>
                                        </p:tav>
                                      </p:tavLst>
                                    </p:anim>
                                    <p:set>
                                      <p:cBhvr>
                                        <p:cTn id="34" dur="1" fill="hold">
                                          <p:stCondLst>
                                            <p:cond delay="1999"/>
                                          </p:stCondLst>
                                        </p:cTn>
                                        <p:tgtEl>
                                          <p:spTgt spid="9"/>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2000"/>
                                        <p:tgtEl>
                                          <p:spTgt spid="10"/>
                                        </p:tgtEl>
                                      </p:cBhvr>
                                    </p:animEffect>
                                    <p:anim calcmode="lin" valueType="num">
                                      <p:cBhvr>
                                        <p:cTn id="37" dur="2000"/>
                                        <p:tgtEl>
                                          <p:spTgt spid="10"/>
                                        </p:tgtEl>
                                        <p:attrNameLst>
                                          <p:attrName>style.rotation</p:attrName>
                                        </p:attrNameLst>
                                      </p:cBhvr>
                                      <p:tavLst>
                                        <p:tav tm="0">
                                          <p:val>
                                            <p:fltVal val="0"/>
                                          </p:val>
                                        </p:tav>
                                        <p:tav tm="100000">
                                          <p:val>
                                            <p:fltVal val="720"/>
                                          </p:val>
                                        </p:tav>
                                      </p:tavLst>
                                    </p:anim>
                                    <p:anim calcmode="lin" valueType="num">
                                      <p:cBhvr>
                                        <p:cTn id="38" dur="2000"/>
                                        <p:tgtEl>
                                          <p:spTgt spid="10"/>
                                        </p:tgtEl>
                                        <p:attrNameLst>
                                          <p:attrName>ppt_h</p:attrName>
                                        </p:attrNameLst>
                                      </p:cBhvr>
                                      <p:tavLst>
                                        <p:tav tm="0">
                                          <p:val>
                                            <p:strVal val="ppt_h"/>
                                          </p:val>
                                        </p:tav>
                                        <p:tav tm="100000">
                                          <p:val>
                                            <p:fltVal val="0"/>
                                          </p:val>
                                        </p:tav>
                                      </p:tavLst>
                                    </p:anim>
                                    <p:anim calcmode="lin" valueType="num">
                                      <p:cBhvr>
                                        <p:cTn id="39" dur="2000"/>
                                        <p:tgtEl>
                                          <p:spTgt spid="10"/>
                                        </p:tgtEl>
                                        <p:attrNameLst>
                                          <p:attrName>ppt_w</p:attrName>
                                        </p:attrNameLst>
                                      </p:cBhvr>
                                      <p:tavLst>
                                        <p:tav tm="0">
                                          <p:val>
                                            <p:strVal val="ppt_w"/>
                                          </p:val>
                                        </p:tav>
                                        <p:tav tm="100000">
                                          <p:val>
                                            <p:fltVal val="0"/>
                                          </p:val>
                                        </p:tav>
                                      </p:tavLst>
                                    </p:anim>
                                    <p:set>
                                      <p:cBhvr>
                                        <p:cTn id="40" dur="1" fill="hold">
                                          <p:stCondLst>
                                            <p:cond delay="1999"/>
                                          </p:stCondLst>
                                        </p:cTn>
                                        <p:tgtEl>
                                          <p:spTgt spid="10"/>
                                        </p:tgtEl>
                                        <p:attrNameLst>
                                          <p:attrName>style.visibility</p:attrName>
                                        </p:attrNameLst>
                                      </p:cBhvr>
                                      <p:to>
                                        <p:strVal val="hidden"/>
                                      </p:to>
                                    </p:set>
                                  </p:childTnLst>
                                </p:cTn>
                              </p:par>
                              <p:par>
                                <p:cTn id="41" presetID="35" presetClass="exit" presetSubtype="0" fill="hold" nodeType="withEffect">
                                  <p:stCondLst>
                                    <p:cond delay="0"/>
                                  </p:stCondLst>
                                  <p:childTnLst>
                                    <p:animEffect transition="out" filter="fade">
                                      <p:cBhvr>
                                        <p:cTn id="42" dur="2000"/>
                                        <p:tgtEl>
                                          <p:spTgt spid="6"/>
                                        </p:tgtEl>
                                      </p:cBhvr>
                                    </p:animEffect>
                                    <p:anim calcmode="lin" valueType="num">
                                      <p:cBhvr>
                                        <p:cTn id="43" dur="2000"/>
                                        <p:tgtEl>
                                          <p:spTgt spid="6"/>
                                        </p:tgtEl>
                                        <p:attrNameLst>
                                          <p:attrName>style.rotation</p:attrName>
                                        </p:attrNameLst>
                                      </p:cBhvr>
                                      <p:tavLst>
                                        <p:tav tm="0">
                                          <p:val>
                                            <p:fltVal val="0"/>
                                          </p:val>
                                        </p:tav>
                                        <p:tav tm="100000">
                                          <p:val>
                                            <p:fltVal val="720"/>
                                          </p:val>
                                        </p:tav>
                                      </p:tavLst>
                                    </p:anim>
                                    <p:anim calcmode="lin" valueType="num">
                                      <p:cBhvr>
                                        <p:cTn id="44" dur="2000"/>
                                        <p:tgtEl>
                                          <p:spTgt spid="6"/>
                                        </p:tgtEl>
                                        <p:attrNameLst>
                                          <p:attrName>ppt_h</p:attrName>
                                        </p:attrNameLst>
                                      </p:cBhvr>
                                      <p:tavLst>
                                        <p:tav tm="0">
                                          <p:val>
                                            <p:strVal val="ppt_h"/>
                                          </p:val>
                                        </p:tav>
                                        <p:tav tm="100000">
                                          <p:val>
                                            <p:fltVal val="0"/>
                                          </p:val>
                                        </p:tav>
                                      </p:tavLst>
                                    </p:anim>
                                    <p:anim calcmode="lin" valueType="num">
                                      <p:cBhvr>
                                        <p:cTn id="45" dur="2000"/>
                                        <p:tgtEl>
                                          <p:spTgt spid="6"/>
                                        </p:tgtEl>
                                        <p:attrNameLst>
                                          <p:attrName>ppt_w</p:attrName>
                                        </p:attrNameLst>
                                      </p:cBhvr>
                                      <p:tavLst>
                                        <p:tav tm="0">
                                          <p:val>
                                            <p:strVal val="ppt_w"/>
                                          </p:val>
                                        </p:tav>
                                        <p:tav tm="100000">
                                          <p:val>
                                            <p:fltVal val="0"/>
                                          </p:val>
                                        </p:tav>
                                      </p:tavLst>
                                    </p:anim>
                                    <p:set>
                                      <p:cBhvr>
                                        <p:cTn id="46" dur="1" fill="hold">
                                          <p:stCondLst>
                                            <p:cond delay="1999"/>
                                          </p:stCondLst>
                                        </p:cTn>
                                        <p:tgtEl>
                                          <p:spTgt spid="6"/>
                                        </p:tgtEl>
                                        <p:attrNameLst>
                                          <p:attrName>style.visibility</p:attrName>
                                        </p:attrNameLst>
                                      </p:cBhvr>
                                      <p:to>
                                        <p:strVal val="hidden"/>
                                      </p:to>
                                    </p:set>
                                  </p:childTnLst>
                                </p:cTn>
                              </p:par>
                            </p:childTnLst>
                          </p:cTn>
                        </p:par>
                        <p:par>
                          <p:cTn id="47" fill="hold">
                            <p:stCondLst>
                              <p:cond delay="2000"/>
                            </p:stCondLst>
                            <p:childTnLst>
                              <p:par>
                                <p:cTn id="48" presetID="35" presetClass="entr" presetSubtype="0"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2000"/>
                                        <p:tgtEl>
                                          <p:spTgt spid="12"/>
                                        </p:tgtEl>
                                      </p:cBhvr>
                                    </p:animEffect>
                                    <p:anim calcmode="lin" valueType="num">
                                      <p:cBhvr>
                                        <p:cTn id="51" dur="2000" fill="hold"/>
                                        <p:tgtEl>
                                          <p:spTgt spid="12"/>
                                        </p:tgtEl>
                                        <p:attrNameLst>
                                          <p:attrName>style.rotation</p:attrName>
                                        </p:attrNameLst>
                                      </p:cBhvr>
                                      <p:tavLst>
                                        <p:tav tm="0">
                                          <p:val>
                                            <p:fltVal val="720"/>
                                          </p:val>
                                        </p:tav>
                                        <p:tav tm="100000">
                                          <p:val>
                                            <p:fltVal val="0"/>
                                          </p:val>
                                        </p:tav>
                                      </p:tavLst>
                                    </p:anim>
                                    <p:anim calcmode="lin" valueType="num">
                                      <p:cBhvr>
                                        <p:cTn id="52" dur="2000" fill="hold"/>
                                        <p:tgtEl>
                                          <p:spTgt spid="12"/>
                                        </p:tgtEl>
                                        <p:attrNameLst>
                                          <p:attrName>ppt_h</p:attrName>
                                        </p:attrNameLst>
                                      </p:cBhvr>
                                      <p:tavLst>
                                        <p:tav tm="0">
                                          <p:val>
                                            <p:fltVal val="0"/>
                                          </p:val>
                                        </p:tav>
                                        <p:tav tm="100000">
                                          <p:val>
                                            <p:strVal val="#ppt_h"/>
                                          </p:val>
                                        </p:tav>
                                      </p:tavLst>
                                    </p:anim>
                                    <p:anim calcmode="lin" valueType="num">
                                      <p:cBhvr>
                                        <p:cTn id="53" dur="2000" fill="hold"/>
                                        <p:tgtEl>
                                          <p:spTgt spid="12"/>
                                        </p:tgtEl>
                                        <p:attrNameLst>
                                          <p:attrName>ppt_w</p:attrName>
                                        </p:attrNameLst>
                                      </p:cBhvr>
                                      <p:tavLst>
                                        <p:tav tm="0">
                                          <p:val>
                                            <p:fltVal val="0"/>
                                          </p:val>
                                        </p:tav>
                                        <p:tav tm="100000">
                                          <p:val>
                                            <p:strVal val="#ppt_w"/>
                                          </p:val>
                                        </p:tav>
                                      </p:tavLst>
                                    </p:anim>
                                  </p:childTnLst>
                                </p:cTn>
                              </p:par>
                            </p:childTnLst>
                          </p:cTn>
                        </p:par>
                        <p:par>
                          <p:cTn id="54" fill="hold">
                            <p:stCondLst>
                              <p:cond delay="4000"/>
                            </p:stCondLst>
                            <p:childTnLst>
                              <p:par>
                                <p:cTn id="55" presetID="1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slide(fromBottom)">
                                      <p:cBhvr>
                                        <p:cTn id="57" dur="500"/>
                                        <p:tgtEl>
                                          <p:spTgt spid="13"/>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slide(fromBottom)">
                                      <p:cBhvr>
                                        <p:cTn id="60" dur="500"/>
                                        <p:tgtEl>
                                          <p:spTgt spid="16"/>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xit" presetSubtype="4" fill="hold" grpId="1" nodeType="clickEffect">
                                  <p:stCondLst>
                                    <p:cond delay="0"/>
                                  </p:stCondLst>
                                  <p:childTnLst>
                                    <p:animEffect transition="out" filter="wipe(down)">
                                      <p:cBhvr>
                                        <p:cTn id="64" dur="500"/>
                                        <p:tgtEl>
                                          <p:spTgt spid="13"/>
                                        </p:tgtEl>
                                      </p:cBhvr>
                                    </p:animEffect>
                                    <p:set>
                                      <p:cBhvr>
                                        <p:cTn id="65" dur="1" fill="hold">
                                          <p:stCondLst>
                                            <p:cond delay="499"/>
                                          </p:stCondLst>
                                        </p:cTn>
                                        <p:tgtEl>
                                          <p:spTgt spid="13"/>
                                        </p:tgtEl>
                                        <p:attrNameLst>
                                          <p:attrName>style.visibility</p:attrName>
                                        </p:attrNameLst>
                                      </p:cBhvr>
                                      <p:to>
                                        <p:strVal val="hidden"/>
                                      </p:to>
                                    </p:set>
                                  </p:childTnLst>
                                </p:cTn>
                              </p:par>
                            </p:childTnLst>
                          </p:cTn>
                        </p:par>
                        <p:par>
                          <p:cTn id="66" fill="hold">
                            <p:stCondLst>
                              <p:cond delay="500"/>
                            </p:stCondLst>
                            <p:childTnLst>
                              <p:par>
                                <p:cTn id="67" presetID="22" presetClass="entr" presetSubtype="4" fill="hold" grpId="0" nodeType="after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down)">
                                      <p:cBhvr>
                                        <p:cTn id="6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3" grpId="1"/>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File:Tangram base Nevit.svg"/>
          <p:cNvPicPr>
            <a:picLocks noChangeAspect="1" noChangeArrowheads="1"/>
          </p:cNvPicPr>
          <p:nvPr/>
        </p:nvPicPr>
        <p:blipFill>
          <a:blip r:embed="rId2"/>
          <a:srcRect/>
          <a:stretch>
            <a:fillRect/>
          </a:stretch>
        </p:blipFill>
        <p:spPr bwMode="auto">
          <a:xfrm>
            <a:off x="2619375" y="1476375"/>
            <a:ext cx="3905250" cy="3905251"/>
          </a:xfrm>
          <a:prstGeom prst="rect">
            <a:avLst/>
          </a:prstGeom>
          <a:noFill/>
        </p:spPr>
      </p:pic>
      <p:sp>
        <p:nvSpPr>
          <p:cNvPr id="5" name="CasellaDiTesto 4"/>
          <p:cNvSpPr txBox="1"/>
          <p:nvPr/>
        </p:nvSpPr>
        <p:spPr>
          <a:xfrm>
            <a:off x="3283025" y="174420"/>
            <a:ext cx="2577950" cy="1015663"/>
          </a:xfrm>
          <a:prstGeom prst="rect">
            <a:avLst/>
          </a:prstGeom>
          <a:noFill/>
        </p:spPr>
        <p:txBody>
          <a:bodyPr wrap="none" rtlCol="0">
            <a:spAutoFit/>
          </a:bodyPr>
          <a:lstStyle/>
          <a:p>
            <a:r>
              <a:rPr lang="it-IT" sz="6000" b="1" dirty="0" smtClean="0">
                <a:solidFill>
                  <a:schemeClr val="tx2"/>
                </a:solidFill>
                <a:latin typeface="Bradley Hand ITC" pitchFamily="66" charset="0"/>
              </a:rPr>
              <a:t>WHOS</a:t>
            </a:r>
            <a:endParaRPr lang="en-US" sz="6000" b="1" dirty="0">
              <a:solidFill>
                <a:schemeClr val="tx2"/>
              </a:solidFill>
              <a:latin typeface="Bradley Hand ITC" pitchFamily="66" charset="0"/>
            </a:endParaRPr>
          </a:p>
        </p:txBody>
      </p:sp>
      <p:sp>
        <p:nvSpPr>
          <p:cNvPr id="6" name="CasellaDiTesto 5"/>
          <p:cNvSpPr txBox="1"/>
          <p:nvPr/>
        </p:nvSpPr>
        <p:spPr>
          <a:xfrm>
            <a:off x="523305" y="5437989"/>
            <a:ext cx="7954422" cy="861774"/>
          </a:xfrm>
          <a:prstGeom prst="rect">
            <a:avLst/>
          </a:prstGeom>
          <a:noFill/>
        </p:spPr>
        <p:txBody>
          <a:bodyPr wrap="none" rtlCol="0">
            <a:spAutoFit/>
          </a:bodyPr>
          <a:lstStyle/>
          <a:p>
            <a:r>
              <a:rPr lang="it-IT" sz="5000" b="1" dirty="0" err="1" smtClean="0">
                <a:solidFill>
                  <a:schemeClr val="tx2"/>
                </a:solidFill>
                <a:latin typeface="Bradley Hand ITC" pitchFamily="66" charset="0"/>
              </a:rPr>
              <a:t>reshaping</a:t>
            </a:r>
            <a:r>
              <a:rPr lang="it-IT" sz="5000" b="1" dirty="0" smtClean="0">
                <a:solidFill>
                  <a:schemeClr val="tx2"/>
                </a:solidFill>
                <a:latin typeface="Bradley Hand ITC" pitchFamily="66" charset="0"/>
              </a:rPr>
              <a:t> data in </a:t>
            </a:r>
            <a:r>
              <a:rPr lang="it-IT" sz="5000" b="1" dirty="0" err="1" smtClean="0">
                <a:solidFill>
                  <a:schemeClr val="tx2"/>
                </a:solidFill>
                <a:latin typeface="Bradley Hand ITC" pitchFamily="66" charset="0"/>
              </a:rPr>
              <a:t>hydrology</a:t>
            </a:r>
            <a:endParaRPr lang="en-US" sz="5000" b="1" dirty="0">
              <a:solidFill>
                <a:schemeClr val="tx2"/>
              </a:solidFill>
              <a:latin typeface="Bradley Hand ITC" pitchFamily="66" charset="0"/>
            </a:endParaRPr>
          </a:p>
        </p:txBody>
      </p:sp>
      <p:sp>
        <p:nvSpPr>
          <p:cNvPr id="8" name="CasellaDiTesto 7"/>
          <p:cNvSpPr txBox="1"/>
          <p:nvPr/>
        </p:nvSpPr>
        <p:spPr>
          <a:xfrm>
            <a:off x="5147318" y="3291783"/>
            <a:ext cx="713657" cy="276999"/>
          </a:xfrm>
          <a:prstGeom prst="rect">
            <a:avLst/>
          </a:prstGeom>
          <a:noFill/>
        </p:spPr>
        <p:txBody>
          <a:bodyPr wrap="none" rtlCol="0">
            <a:spAutoFit/>
          </a:bodyPr>
          <a:lstStyle/>
          <a:p>
            <a:r>
              <a:rPr lang="it-IT" sz="1200" b="1" dirty="0" smtClean="0">
                <a:solidFill>
                  <a:schemeClr val="tx2"/>
                </a:solidFill>
                <a:latin typeface="Bradley Hand ITC" pitchFamily="66" charset="0"/>
              </a:rPr>
              <a:t>CLIENT</a:t>
            </a:r>
            <a:endParaRPr lang="en-US" sz="1200" b="1" dirty="0">
              <a:solidFill>
                <a:schemeClr val="tx2"/>
              </a:solidFill>
              <a:latin typeface="Bradley Hand ITC" pitchFamily="66" charset="0"/>
            </a:endParaRPr>
          </a:p>
        </p:txBody>
      </p:sp>
      <p:sp>
        <p:nvSpPr>
          <p:cNvPr id="9" name="CasellaDiTesto 8"/>
          <p:cNvSpPr txBox="1"/>
          <p:nvPr/>
        </p:nvSpPr>
        <p:spPr>
          <a:xfrm>
            <a:off x="5618581" y="2350555"/>
            <a:ext cx="827471" cy="276999"/>
          </a:xfrm>
          <a:prstGeom prst="rect">
            <a:avLst/>
          </a:prstGeom>
          <a:noFill/>
        </p:spPr>
        <p:txBody>
          <a:bodyPr wrap="none" rtlCol="0">
            <a:spAutoFit/>
          </a:bodyPr>
          <a:lstStyle/>
          <a:p>
            <a:r>
              <a:rPr lang="it-IT" sz="1200" b="1" dirty="0" smtClean="0">
                <a:solidFill>
                  <a:schemeClr val="tx2"/>
                </a:solidFill>
                <a:latin typeface="Bradley Hand ITC" pitchFamily="66" charset="0"/>
              </a:rPr>
              <a:t>BROKER</a:t>
            </a:r>
            <a:endParaRPr lang="en-US" sz="1200" b="1" dirty="0">
              <a:solidFill>
                <a:schemeClr val="tx2"/>
              </a:solidFill>
              <a:latin typeface="Bradley Hand ITC" pitchFamily="66" charset="0"/>
            </a:endParaRPr>
          </a:p>
        </p:txBody>
      </p:sp>
      <p:sp>
        <p:nvSpPr>
          <p:cNvPr id="10" name="CasellaDiTesto 9"/>
          <p:cNvSpPr txBox="1"/>
          <p:nvPr/>
        </p:nvSpPr>
        <p:spPr>
          <a:xfrm>
            <a:off x="4072201" y="3978397"/>
            <a:ext cx="966931" cy="276999"/>
          </a:xfrm>
          <a:prstGeom prst="rect">
            <a:avLst/>
          </a:prstGeom>
          <a:noFill/>
        </p:spPr>
        <p:txBody>
          <a:bodyPr wrap="none" rtlCol="0">
            <a:spAutoFit/>
          </a:bodyPr>
          <a:lstStyle/>
          <a:p>
            <a:r>
              <a:rPr lang="it-IT" sz="1200" b="1" dirty="0" smtClean="0">
                <a:solidFill>
                  <a:schemeClr val="tx2"/>
                </a:solidFill>
                <a:latin typeface="Bradley Hand ITC" pitchFamily="66" charset="0"/>
              </a:rPr>
              <a:t>MEDIATOR</a:t>
            </a:r>
            <a:endParaRPr lang="en-US" sz="1200" b="1" dirty="0">
              <a:solidFill>
                <a:schemeClr val="tx2"/>
              </a:solidFill>
              <a:latin typeface="Bradley Hand ITC" pitchFamily="66" charset="0"/>
            </a:endParaRPr>
          </a:p>
        </p:txBody>
      </p:sp>
      <p:sp>
        <p:nvSpPr>
          <p:cNvPr id="11" name="CasellaDiTesto 10"/>
          <p:cNvSpPr txBox="1"/>
          <p:nvPr/>
        </p:nvSpPr>
        <p:spPr>
          <a:xfrm>
            <a:off x="5281346" y="4599751"/>
            <a:ext cx="1023037" cy="276999"/>
          </a:xfrm>
          <a:prstGeom prst="rect">
            <a:avLst/>
          </a:prstGeom>
          <a:noFill/>
        </p:spPr>
        <p:txBody>
          <a:bodyPr wrap="none" rtlCol="0">
            <a:spAutoFit/>
          </a:bodyPr>
          <a:lstStyle/>
          <a:p>
            <a:r>
              <a:rPr lang="it-IT" sz="1200" b="1" dirty="0" smtClean="0">
                <a:solidFill>
                  <a:schemeClr val="tx2"/>
                </a:solidFill>
                <a:latin typeface="Bradley Hand ITC" pitchFamily="66" charset="0"/>
              </a:rPr>
              <a:t>ONTOLOGY</a:t>
            </a:r>
            <a:endParaRPr lang="en-US" sz="1200" b="1" dirty="0">
              <a:solidFill>
                <a:schemeClr val="tx2"/>
              </a:solidFill>
              <a:latin typeface="Bradley Hand ITC" pitchFamily="66" charset="0"/>
            </a:endParaRPr>
          </a:p>
        </p:txBody>
      </p:sp>
      <p:sp>
        <p:nvSpPr>
          <p:cNvPr id="12" name="CasellaDiTesto 11"/>
          <p:cNvSpPr txBox="1"/>
          <p:nvPr/>
        </p:nvSpPr>
        <p:spPr>
          <a:xfrm>
            <a:off x="3581993" y="4738250"/>
            <a:ext cx="825867" cy="276999"/>
          </a:xfrm>
          <a:prstGeom prst="rect">
            <a:avLst/>
          </a:prstGeom>
          <a:noFill/>
        </p:spPr>
        <p:txBody>
          <a:bodyPr wrap="none" rtlCol="0">
            <a:spAutoFit/>
          </a:bodyPr>
          <a:lstStyle/>
          <a:p>
            <a:r>
              <a:rPr lang="it-IT" sz="1200" b="1" dirty="0" smtClean="0">
                <a:solidFill>
                  <a:schemeClr val="tx2"/>
                </a:solidFill>
                <a:latin typeface="Bradley Hand ITC" pitchFamily="66" charset="0"/>
              </a:rPr>
              <a:t>SERVICE</a:t>
            </a:r>
            <a:endParaRPr lang="en-US" sz="1200" b="1" dirty="0">
              <a:solidFill>
                <a:schemeClr val="tx2"/>
              </a:solidFill>
              <a:latin typeface="Bradley Hand ITC" pitchFamily="66" charset="0"/>
            </a:endParaRPr>
          </a:p>
        </p:txBody>
      </p:sp>
      <p:sp>
        <p:nvSpPr>
          <p:cNvPr id="13" name="CasellaDiTesto 12"/>
          <p:cNvSpPr txBox="1"/>
          <p:nvPr/>
        </p:nvSpPr>
        <p:spPr>
          <a:xfrm>
            <a:off x="4072201" y="1922178"/>
            <a:ext cx="821059" cy="276999"/>
          </a:xfrm>
          <a:prstGeom prst="rect">
            <a:avLst/>
          </a:prstGeom>
          <a:noFill/>
        </p:spPr>
        <p:txBody>
          <a:bodyPr wrap="none" rtlCol="0">
            <a:spAutoFit/>
          </a:bodyPr>
          <a:lstStyle/>
          <a:p>
            <a:r>
              <a:rPr lang="it-IT" sz="1200" b="1" dirty="0" smtClean="0">
                <a:solidFill>
                  <a:schemeClr val="tx2"/>
                </a:solidFill>
                <a:latin typeface="Bradley Hand ITC" pitchFamily="66" charset="0"/>
              </a:rPr>
              <a:t>FORMAT</a:t>
            </a:r>
            <a:endParaRPr lang="en-US" sz="1200" b="1" dirty="0">
              <a:solidFill>
                <a:schemeClr val="tx2"/>
              </a:solidFill>
              <a:latin typeface="Bradley Hand ITC" pitchFamily="66" charset="0"/>
            </a:endParaRPr>
          </a:p>
        </p:txBody>
      </p:sp>
      <p:sp>
        <p:nvSpPr>
          <p:cNvPr id="14" name="CasellaDiTesto 13"/>
          <p:cNvSpPr txBox="1"/>
          <p:nvPr/>
        </p:nvSpPr>
        <p:spPr>
          <a:xfrm>
            <a:off x="2991767" y="3153284"/>
            <a:ext cx="590226" cy="276999"/>
          </a:xfrm>
          <a:prstGeom prst="rect">
            <a:avLst/>
          </a:prstGeom>
          <a:noFill/>
        </p:spPr>
        <p:txBody>
          <a:bodyPr wrap="none" rtlCol="0">
            <a:spAutoFit/>
          </a:bodyPr>
          <a:lstStyle/>
          <a:p>
            <a:r>
              <a:rPr lang="it-IT" sz="1200" b="1" dirty="0" smtClean="0">
                <a:solidFill>
                  <a:schemeClr val="tx2"/>
                </a:solidFill>
                <a:latin typeface="Bradley Hand ITC" pitchFamily="66" charset="0"/>
              </a:rPr>
              <a:t>DATA</a:t>
            </a:r>
            <a:endParaRPr lang="en-US" sz="1200" b="1" dirty="0">
              <a:solidFill>
                <a:schemeClr val="tx2"/>
              </a:solidFill>
              <a:latin typeface="Bradley Hand ITC" pitchFamily="66"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WHOS at LOCAL SCALE</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pic>
        <p:nvPicPr>
          <p:cNvPr id="81922" name="Picture 2" descr="https://upload.wikimedia.org/wikipedia/commons/thumb/d/d9/Tangram_001_Nevit.svg/320px-Tangram_001_Nevit.svg.png"/>
          <p:cNvPicPr>
            <a:picLocks noChangeAspect="1" noChangeArrowheads="1"/>
          </p:cNvPicPr>
          <p:nvPr/>
        </p:nvPicPr>
        <p:blipFill>
          <a:blip r:embed="rId2"/>
          <a:srcRect/>
          <a:stretch>
            <a:fillRect/>
          </a:stretch>
        </p:blipFill>
        <p:spPr bwMode="auto">
          <a:xfrm>
            <a:off x="748003" y="1515269"/>
            <a:ext cx="1524000" cy="3471863"/>
          </a:xfrm>
          <a:prstGeom prst="rect">
            <a:avLst/>
          </a:prstGeom>
          <a:noFill/>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989828" y="313691"/>
            <a:ext cx="7409842" cy="901699"/>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smtClean="0"/>
              <a:t>Hydrological Yearbooks</a:t>
            </a:r>
            <a:endParaRPr lang="en-US" dirty="0"/>
          </a:p>
        </p:txBody>
      </p:sp>
      <p:graphicFrame>
        <p:nvGraphicFramePr>
          <p:cNvPr id="1027" name="Object 3"/>
          <p:cNvGraphicFramePr>
            <a:graphicFrameLocks noChangeAspect="1"/>
          </p:cNvGraphicFramePr>
          <p:nvPr/>
        </p:nvGraphicFramePr>
        <p:xfrm>
          <a:off x="4738871" y="1439368"/>
          <a:ext cx="2973240" cy="2142577"/>
        </p:xfrm>
        <a:graphic>
          <a:graphicData uri="http://schemas.openxmlformats.org/presentationml/2006/ole">
            <p:oleObj spid="_x0000_s1027" name="Immagine bitmap" r:id="rId3" imgW="9752381" imgH="7028571" progId="PBrush">
              <p:embed/>
            </p:oleObj>
          </a:graphicData>
        </a:graphic>
      </p:graphicFrame>
      <p:pic>
        <p:nvPicPr>
          <p:cNvPr id="8" name="Picture 2" descr="interfacciaDEXTER"/>
          <p:cNvPicPr>
            <a:picLocks noChangeAspect="1" noChangeArrowheads="1"/>
          </p:cNvPicPr>
          <p:nvPr/>
        </p:nvPicPr>
        <p:blipFill>
          <a:blip r:embed="rId4" cstate="print"/>
          <a:srcRect/>
          <a:stretch>
            <a:fillRect/>
          </a:stretch>
        </p:blipFill>
        <p:spPr bwMode="auto">
          <a:xfrm>
            <a:off x="4738871" y="3755066"/>
            <a:ext cx="2973240" cy="2229774"/>
          </a:xfrm>
          <a:prstGeom prst="rect">
            <a:avLst/>
          </a:prstGeom>
          <a:noFill/>
          <a:ln w="9525">
            <a:noFill/>
            <a:miter lim="800000"/>
            <a:headEnd/>
            <a:tailEnd/>
          </a:ln>
        </p:spPr>
      </p:pic>
      <p:pic>
        <p:nvPicPr>
          <p:cNvPr id="11" name="Picture 6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885320" y="2726366"/>
            <a:ext cx="1028700" cy="1028700"/>
          </a:xfrm>
          <a:prstGeom prst="rect">
            <a:avLst/>
          </a:prstGeom>
        </p:spPr>
      </p:pic>
      <p:pic>
        <p:nvPicPr>
          <p:cNvPr id="12" name="Picture 6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7885320" y="1697666"/>
            <a:ext cx="1028700" cy="1028700"/>
          </a:xfrm>
          <a:prstGeom prst="rect">
            <a:avLst/>
          </a:prstGeom>
        </p:spPr>
      </p:pic>
      <p:pic>
        <p:nvPicPr>
          <p:cNvPr id="1029" name="Picture 5" descr="Database symbol by eternaltyro"/>
          <p:cNvPicPr>
            <a:picLocks noChangeAspect="1" noChangeArrowheads="1"/>
          </p:cNvPicPr>
          <p:nvPr/>
        </p:nvPicPr>
        <p:blipFill>
          <a:blip r:embed="rId7"/>
          <a:srcRect/>
          <a:stretch>
            <a:fillRect/>
          </a:stretch>
        </p:blipFill>
        <p:spPr bwMode="auto">
          <a:xfrm>
            <a:off x="474674" y="1491499"/>
            <a:ext cx="1507734" cy="2090446"/>
          </a:xfrm>
          <a:prstGeom prst="rect">
            <a:avLst/>
          </a:prstGeom>
          <a:noFill/>
        </p:spPr>
      </p:pic>
      <p:pic>
        <p:nvPicPr>
          <p:cNvPr id="14" name="Picture 5" descr="Database symbol by eternaltyro"/>
          <p:cNvPicPr>
            <a:picLocks noChangeAspect="1" noChangeArrowheads="1"/>
          </p:cNvPicPr>
          <p:nvPr/>
        </p:nvPicPr>
        <p:blipFill>
          <a:blip r:embed="rId7"/>
          <a:srcRect/>
          <a:stretch>
            <a:fillRect/>
          </a:stretch>
        </p:blipFill>
        <p:spPr bwMode="auto">
          <a:xfrm>
            <a:off x="989828" y="2536722"/>
            <a:ext cx="1507734" cy="2090446"/>
          </a:xfrm>
          <a:prstGeom prst="rect">
            <a:avLst/>
          </a:prstGeom>
          <a:noFill/>
        </p:spPr>
      </p:pic>
      <p:pic>
        <p:nvPicPr>
          <p:cNvPr id="15" name="Picture 5" descr="Database symbol by eternaltyro"/>
          <p:cNvPicPr>
            <a:picLocks noChangeAspect="1" noChangeArrowheads="1"/>
          </p:cNvPicPr>
          <p:nvPr/>
        </p:nvPicPr>
        <p:blipFill>
          <a:blip r:embed="rId7"/>
          <a:srcRect/>
          <a:stretch>
            <a:fillRect/>
          </a:stretch>
        </p:blipFill>
        <p:spPr bwMode="auto">
          <a:xfrm>
            <a:off x="474674" y="3734345"/>
            <a:ext cx="1507734" cy="2090446"/>
          </a:xfrm>
          <a:prstGeom prst="rect">
            <a:avLst/>
          </a:prstGeom>
          <a:noFill/>
        </p:spPr>
      </p:pic>
      <p:pic>
        <p:nvPicPr>
          <p:cNvPr id="1031" name="Picture 7" descr="File:Tangram 247 Nevit.svg"/>
          <p:cNvPicPr>
            <a:picLocks noChangeAspect="1" noChangeArrowheads="1"/>
          </p:cNvPicPr>
          <p:nvPr/>
        </p:nvPicPr>
        <p:blipFill>
          <a:blip r:embed="rId8"/>
          <a:srcRect/>
          <a:stretch>
            <a:fillRect/>
          </a:stretch>
        </p:blipFill>
        <p:spPr bwMode="auto">
          <a:xfrm>
            <a:off x="1982408" y="2684230"/>
            <a:ext cx="3570996" cy="210023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989828" y="313691"/>
            <a:ext cx="7409842" cy="901699"/>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smtClean="0"/>
              <a:t>Hydrological Models</a:t>
            </a:r>
            <a:endParaRPr lang="en-US" dirty="0"/>
          </a:p>
        </p:txBody>
      </p:sp>
      <p:pic>
        <p:nvPicPr>
          <p:cNvPr id="3" name="Picture 5" descr="Database symbol by eternaltyro"/>
          <p:cNvPicPr>
            <a:picLocks noChangeAspect="1" noChangeArrowheads="1"/>
          </p:cNvPicPr>
          <p:nvPr/>
        </p:nvPicPr>
        <p:blipFill>
          <a:blip r:embed="rId3"/>
          <a:srcRect/>
          <a:stretch>
            <a:fillRect/>
          </a:stretch>
        </p:blipFill>
        <p:spPr bwMode="auto">
          <a:xfrm>
            <a:off x="235961" y="446276"/>
            <a:ext cx="1507734" cy="2090446"/>
          </a:xfrm>
          <a:prstGeom prst="rect">
            <a:avLst/>
          </a:prstGeom>
          <a:noFill/>
        </p:spPr>
      </p:pic>
      <p:graphicFrame>
        <p:nvGraphicFramePr>
          <p:cNvPr id="750599" name="Object 7"/>
          <p:cNvGraphicFramePr>
            <a:graphicFrameLocks noChangeAspect="1"/>
          </p:cNvGraphicFramePr>
          <p:nvPr/>
        </p:nvGraphicFramePr>
        <p:xfrm>
          <a:off x="2764237" y="3549816"/>
          <a:ext cx="2612031" cy="2022781"/>
        </p:xfrm>
        <a:graphic>
          <a:graphicData uri="http://schemas.openxmlformats.org/presentationml/2006/ole">
            <p:oleObj spid="_x0000_s2049" r:id="rId4" imgW="3209524" imgH="2486372" progId="">
              <p:embed/>
            </p:oleObj>
          </a:graphicData>
        </a:graphic>
      </p:graphicFrame>
      <p:pic>
        <p:nvPicPr>
          <p:cNvPr id="9" name="Picture 6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885320" y="5572597"/>
            <a:ext cx="1028700" cy="1028700"/>
          </a:xfrm>
          <a:prstGeom prst="rect">
            <a:avLst/>
          </a:prstGeom>
        </p:spPr>
      </p:pic>
      <p:pic>
        <p:nvPicPr>
          <p:cNvPr id="10" name="Picture 6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7885320" y="4543897"/>
            <a:ext cx="1028700" cy="1028700"/>
          </a:xfrm>
          <a:prstGeom prst="rect">
            <a:avLst/>
          </a:prstGeom>
        </p:spPr>
      </p:pic>
      <p:graphicFrame>
        <p:nvGraphicFramePr>
          <p:cNvPr id="750600" name="Object 8"/>
          <p:cNvGraphicFramePr>
            <a:graphicFrameLocks noChangeAspect="1"/>
          </p:cNvGraphicFramePr>
          <p:nvPr/>
        </p:nvGraphicFramePr>
        <p:xfrm>
          <a:off x="4071678" y="1828939"/>
          <a:ext cx="3259757" cy="1879205"/>
        </p:xfrm>
        <a:graphic>
          <a:graphicData uri="http://schemas.openxmlformats.org/presentationml/2006/ole">
            <p:oleObj spid="_x0000_s2050" r:id="rId7" imgW="4123810" imgH="2847619" progId="">
              <p:embed/>
            </p:oleObj>
          </a:graphicData>
        </a:graphic>
      </p:graphicFrame>
      <p:pic>
        <p:nvPicPr>
          <p:cNvPr id="11" name="Picture 5" descr="Database symbol by eternaltyro"/>
          <p:cNvPicPr>
            <a:picLocks noChangeAspect="1" noChangeArrowheads="1"/>
          </p:cNvPicPr>
          <p:nvPr/>
        </p:nvPicPr>
        <p:blipFill>
          <a:blip r:embed="rId3">
            <a:duotone>
              <a:prstClr val="black"/>
              <a:schemeClr val="accent3">
                <a:tint val="45000"/>
                <a:satMod val="400000"/>
              </a:schemeClr>
            </a:duotone>
          </a:blip>
          <a:srcRect/>
          <a:stretch>
            <a:fillRect/>
          </a:stretch>
        </p:blipFill>
        <p:spPr bwMode="auto">
          <a:xfrm>
            <a:off x="5863934" y="3927511"/>
            <a:ext cx="975333" cy="1352282"/>
          </a:xfrm>
          <a:prstGeom prst="rect">
            <a:avLst/>
          </a:prstGeom>
          <a:noFill/>
        </p:spPr>
      </p:pic>
      <p:pic>
        <p:nvPicPr>
          <p:cNvPr id="12" name="Picture 5" descr="Database symbol by eternaltyro"/>
          <p:cNvPicPr>
            <a:picLocks noChangeAspect="1" noChangeArrowheads="1"/>
          </p:cNvPicPr>
          <p:nvPr/>
        </p:nvPicPr>
        <p:blipFill>
          <a:blip r:embed="rId3"/>
          <a:srcRect/>
          <a:stretch>
            <a:fillRect/>
          </a:stretch>
        </p:blipFill>
        <p:spPr bwMode="auto">
          <a:xfrm>
            <a:off x="588900" y="1215390"/>
            <a:ext cx="1507734" cy="2090446"/>
          </a:xfrm>
          <a:prstGeom prst="rect">
            <a:avLst/>
          </a:prstGeom>
          <a:noFill/>
        </p:spPr>
      </p:pic>
      <p:pic>
        <p:nvPicPr>
          <p:cNvPr id="2052" name="Picture 4" descr="File:Tangram 194 Nevit.svg"/>
          <p:cNvPicPr>
            <a:picLocks noChangeAspect="1" noChangeArrowheads="1"/>
          </p:cNvPicPr>
          <p:nvPr/>
        </p:nvPicPr>
        <p:blipFill>
          <a:blip r:embed="rId8"/>
          <a:srcRect/>
          <a:stretch>
            <a:fillRect/>
          </a:stretch>
        </p:blipFill>
        <p:spPr bwMode="auto">
          <a:xfrm>
            <a:off x="2327213" y="1545465"/>
            <a:ext cx="1311296" cy="1760371"/>
          </a:xfrm>
          <a:prstGeom prst="rect">
            <a:avLst/>
          </a:prstGeom>
          <a:noFill/>
        </p:spPr>
      </p:pic>
      <p:pic>
        <p:nvPicPr>
          <p:cNvPr id="14" name="Picture 5" descr="Database symbol by eternaltyro"/>
          <p:cNvPicPr>
            <a:picLocks noChangeAspect="1" noChangeArrowheads="1"/>
          </p:cNvPicPr>
          <p:nvPr/>
        </p:nvPicPr>
        <p:blipFill>
          <a:blip r:embed="rId3"/>
          <a:srcRect/>
          <a:stretch>
            <a:fillRect/>
          </a:stretch>
        </p:blipFill>
        <p:spPr bwMode="auto">
          <a:xfrm>
            <a:off x="235961" y="2662921"/>
            <a:ext cx="1507734" cy="2090446"/>
          </a:xfrm>
          <a:prstGeom prst="rect">
            <a:avLst/>
          </a:prstGeom>
          <a:noFill/>
        </p:spPr>
      </p:pic>
      <p:pic>
        <p:nvPicPr>
          <p:cNvPr id="2054" name="Picture 6" descr="File:Tangram 206 Nevit.svg"/>
          <p:cNvPicPr>
            <a:picLocks noChangeAspect="1" noChangeArrowheads="1"/>
          </p:cNvPicPr>
          <p:nvPr/>
        </p:nvPicPr>
        <p:blipFill>
          <a:blip r:embed="rId9"/>
          <a:srcRect/>
          <a:stretch>
            <a:fillRect/>
          </a:stretch>
        </p:blipFill>
        <p:spPr bwMode="auto">
          <a:xfrm flipH="1">
            <a:off x="5701557" y="5279793"/>
            <a:ext cx="2183763" cy="1321504"/>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989828" y="313691"/>
            <a:ext cx="7409842" cy="901699"/>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smtClean="0"/>
              <a:t>Hydraulic Models</a:t>
            </a:r>
            <a:endParaRPr lang="en-US" dirty="0"/>
          </a:p>
        </p:txBody>
      </p:sp>
      <p:pic>
        <p:nvPicPr>
          <p:cNvPr id="3" name="Picture 5" descr="Database symbol by eternaltyro"/>
          <p:cNvPicPr>
            <a:picLocks noChangeAspect="1" noChangeArrowheads="1"/>
          </p:cNvPicPr>
          <p:nvPr/>
        </p:nvPicPr>
        <p:blipFill>
          <a:blip r:embed="rId3"/>
          <a:srcRect/>
          <a:stretch>
            <a:fillRect/>
          </a:stretch>
        </p:blipFill>
        <p:spPr bwMode="auto">
          <a:xfrm>
            <a:off x="235961" y="446276"/>
            <a:ext cx="1507734" cy="2090446"/>
          </a:xfrm>
          <a:prstGeom prst="rect">
            <a:avLst/>
          </a:prstGeom>
          <a:noFill/>
        </p:spPr>
      </p:pic>
      <p:pic>
        <p:nvPicPr>
          <p:cNvPr id="9" name="Picture 6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885320" y="5572597"/>
            <a:ext cx="1028700" cy="1028700"/>
          </a:xfrm>
          <a:prstGeom prst="rect">
            <a:avLst/>
          </a:prstGeom>
        </p:spPr>
      </p:pic>
      <p:pic>
        <p:nvPicPr>
          <p:cNvPr id="10" name="Picture 6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885320" y="4543897"/>
            <a:ext cx="1028700" cy="1028700"/>
          </a:xfrm>
          <a:prstGeom prst="rect">
            <a:avLst/>
          </a:prstGeom>
        </p:spPr>
      </p:pic>
      <p:pic>
        <p:nvPicPr>
          <p:cNvPr id="11" name="Picture 5" descr="Database symbol by eternaltyro"/>
          <p:cNvPicPr>
            <a:picLocks noChangeAspect="1" noChangeArrowheads="1"/>
          </p:cNvPicPr>
          <p:nvPr/>
        </p:nvPicPr>
        <p:blipFill>
          <a:blip r:embed="rId3">
            <a:duotone>
              <a:prstClr val="black"/>
              <a:schemeClr val="accent3">
                <a:tint val="45000"/>
                <a:satMod val="400000"/>
              </a:schemeClr>
            </a:duotone>
          </a:blip>
          <a:srcRect/>
          <a:stretch>
            <a:fillRect/>
          </a:stretch>
        </p:blipFill>
        <p:spPr bwMode="auto">
          <a:xfrm>
            <a:off x="5863934" y="3927511"/>
            <a:ext cx="975333" cy="1352282"/>
          </a:xfrm>
          <a:prstGeom prst="rect">
            <a:avLst/>
          </a:prstGeom>
          <a:noFill/>
        </p:spPr>
      </p:pic>
      <p:pic>
        <p:nvPicPr>
          <p:cNvPr id="12" name="Picture 5" descr="Database symbol by eternaltyro"/>
          <p:cNvPicPr>
            <a:picLocks noChangeAspect="1" noChangeArrowheads="1"/>
          </p:cNvPicPr>
          <p:nvPr/>
        </p:nvPicPr>
        <p:blipFill>
          <a:blip r:embed="rId3"/>
          <a:srcRect/>
          <a:stretch>
            <a:fillRect/>
          </a:stretch>
        </p:blipFill>
        <p:spPr bwMode="auto">
          <a:xfrm>
            <a:off x="588900" y="1215390"/>
            <a:ext cx="1507734" cy="2090446"/>
          </a:xfrm>
          <a:prstGeom prst="rect">
            <a:avLst/>
          </a:prstGeom>
          <a:noFill/>
        </p:spPr>
      </p:pic>
      <p:pic>
        <p:nvPicPr>
          <p:cNvPr id="14" name="Picture 5" descr="Database symbol by eternaltyro"/>
          <p:cNvPicPr>
            <a:picLocks noChangeAspect="1" noChangeArrowheads="1"/>
          </p:cNvPicPr>
          <p:nvPr/>
        </p:nvPicPr>
        <p:blipFill>
          <a:blip r:embed="rId3"/>
          <a:srcRect/>
          <a:stretch>
            <a:fillRect/>
          </a:stretch>
        </p:blipFill>
        <p:spPr bwMode="auto">
          <a:xfrm>
            <a:off x="235961" y="2662921"/>
            <a:ext cx="1507734" cy="2090446"/>
          </a:xfrm>
          <a:prstGeom prst="rect">
            <a:avLst/>
          </a:prstGeom>
          <a:noFill/>
        </p:spPr>
      </p:pic>
      <p:pic>
        <p:nvPicPr>
          <p:cNvPr id="2054" name="Picture 6" descr="File:Tangram 206 Nevit.svg"/>
          <p:cNvPicPr>
            <a:picLocks noChangeAspect="1" noChangeArrowheads="1"/>
          </p:cNvPicPr>
          <p:nvPr/>
        </p:nvPicPr>
        <p:blipFill>
          <a:blip r:embed="rId6"/>
          <a:srcRect/>
          <a:stretch>
            <a:fillRect/>
          </a:stretch>
        </p:blipFill>
        <p:spPr bwMode="auto">
          <a:xfrm flipH="1">
            <a:off x="5701557" y="5279793"/>
            <a:ext cx="2183763" cy="1321504"/>
          </a:xfrm>
          <a:prstGeom prst="rect">
            <a:avLst/>
          </a:prstGeom>
          <a:noFill/>
        </p:spPr>
      </p:pic>
      <p:graphicFrame>
        <p:nvGraphicFramePr>
          <p:cNvPr id="887813" name="Object 5"/>
          <p:cNvGraphicFramePr>
            <a:graphicFrameLocks noChangeAspect="1"/>
          </p:cNvGraphicFramePr>
          <p:nvPr/>
        </p:nvGraphicFramePr>
        <p:xfrm>
          <a:off x="4336332" y="1454180"/>
          <a:ext cx="2730450" cy="2417482"/>
        </p:xfrm>
        <a:graphic>
          <a:graphicData uri="http://schemas.openxmlformats.org/presentationml/2006/ole">
            <p:oleObj spid="_x0000_s90116" name="Immagine bitmap" r:id="rId7" imgW="6152381" imgH="5447619" progId="PBrush">
              <p:embed/>
            </p:oleObj>
          </a:graphicData>
        </a:graphic>
      </p:graphicFrame>
      <p:pic>
        <p:nvPicPr>
          <p:cNvPr id="15" name="Picture 7"/>
          <p:cNvPicPr>
            <a:picLocks noChangeAspect="1" noChangeArrowheads="1"/>
          </p:cNvPicPr>
          <p:nvPr/>
        </p:nvPicPr>
        <p:blipFill>
          <a:blip r:embed="rId8" cstate="print"/>
          <a:srcRect l="42973" t="22437" r="11749" b="29958"/>
          <a:stretch>
            <a:fillRect/>
          </a:stretch>
        </p:blipFill>
        <p:spPr bwMode="auto">
          <a:xfrm>
            <a:off x="2800370" y="3576984"/>
            <a:ext cx="2616893" cy="1933826"/>
          </a:xfrm>
          <a:prstGeom prst="rect">
            <a:avLst/>
          </a:prstGeom>
          <a:noFill/>
          <a:ln w="60325" algn="ctr">
            <a:solidFill>
              <a:srgbClr val="FF0000"/>
            </a:solidFill>
            <a:miter lim="800000"/>
            <a:headEnd/>
            <a:tailEnd/>
          </a:ln>
        </p:spPr>
      </p:pic>
      <p:pic>
        <p:nvPicPr>
          <p:cNvPr id="90118" name="Picture 6" descr="File:Tangram 109 Nevit.svg"/>
          <p:cNvPicPr>
            <a:picLocks noChangeAspect="1" noChangeArrowheads="1"/>
          </p:cNvPicPr>
          <p:nvPr/>
        </p:nvPicPr>
        <p:blipFill>
          <a:blip r:embed="rId9"/>
          <a:srcRect/>
          <a:stretch>
            <a:fillRect/>
          </a:stretch>
        </p:blipFill>
        <p:spPr bwMode="auto">
          <a:xfrm>
            <a:off x="1743695" y="1215390"/>
            <a:ext cx="3050659" cy="2609536"/>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WHOS at NATIONAL SCALE</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pic>
        <p:nvPicPr>
          <p:cNvPr id="80898" name="Picture 2" descr="https://upload.wikimedia.org/wikipedia/commons/thumb/8/87/Tangram_002_Nevit.svg/463px-Tangram_002_Nevit.svg.png"/>
          <p:cNvPicPr>
            <a:picLocks noChangeAspect="1" noChangeArrowheads="1"/>
          </p:cNvPicPr>
          <p:nvPr/>
        </p:nvPicPr>
        <p:blipFill>
          <a:blip r:embed="rId2"/>
          <a:srcRect/>
          <a:stretch>
            <a:fillRect/>
          </a:stretch>
        </p:blipFill>
        <p:spPr bwMode="auto">
          <a:xfrm>
            <a:off x="321972" y="1498600"/>
            <a:ext cx="2205038" cy="3505200"/>
          </a:xfrm>
          <a:prstGeom prst="rect">
            <a:avLst/>
          </a:prstGeom>
          <a:noFill/>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02276" y="61764"/>
            <a:ext cx="7897394" cy="901699"/>
          </a:xfrm>
          <a:prstGeom prst="rect">
            <a:avLst/>
          </a:prstGeom>
        </p:spPr>
        <p:txBody>
          <a:bodyP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smtClean="0"/>
              <a:t>Federation of National Hydrological Data</a:t>
            </a:r>
            <a:endParaRPr lang="en-US" dirty="0"/>
          </a:p>
        </p:txBody>
      </p:sp>
      <p:pic>
        <p:nvPicPr>
          <p:cNvPr id="5" name="Picture 2"/>
          <p:cNvPicPr>
            <a:picLocks noChangeAspect="1" noChangeArrowheads="1"/>
          </p:cNvPicPr>
          <p:nvPr/>
        </p:nvPicPr>
        <p:blipFill>
          <a:blip r:embed="rId2"/>
          <a:srcRect/>
          <a:stretch>
            <a:fillRect/>
          </a:stretch>
        </p:blipFill>
        <p:spPr bwMode="auto">
          <a:xfrm>
            <a:off x="4816698" y="3153658"/>
            <a:ext cx="2820473" cy="1762796"/>
          </a:xfrm>
          <a:prstGeom prst="rect">
            <a:avLst/>
          </a:prstGeom>
          <a:noFill/>
          <a:ln w="9525">
            <a:noFill/>
            <a:miter lim="800000"/>
            <a:headEnd/>
            <a:tailEnd/>
          </a:ln>
        </p:spPr>
      </p:pic>
      <p:pic>
        <p:nvPicPr>
          <p:cNvPr id="6" name="Immagine 5" descr="fews_sections3.png"/>
          <p:cNvPicPr>
            <a:picLocks noChangeAspect="1"/>
          </p:cNvPicPr>
          <p:nvPr/>
        </p:nvPicPr>
        <p:blipFill>
          <a:blip r:embed="rId3" cstate="print"/>
          <a:stretch>
            <a:fillRect/>
          </a:stretch>
        </p:blipFill>
        <p:spPr>
          <a:xfrm>
            <a:off x="4340179" y="4644351"/>
            <a:ext cx="3296992" cy="1856492"/>
          </a:xfrm>
          <a:prstGeom prst="rect">
            <a:avLst/>
          </a:prstGeom>
        </p:spPr>
      </p:pic>
      <p:pic>
        <p:nvPicPr>
          <p:cNvPr id="7" name="Picture 6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885320" y="3668008"/>
            <a:ext cx="1028700" cy="1028700"/>
          </a:xfrm>
          <a:prstGeom prst="rect">
            <a:avLst/>
          </a:prstGeom>
        </p:spPr>
      </p:pic>
      <p:pic>
        <p:nvPicPr>
          <p:cNvPr id="8" name="Picture 6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885320" y="2639308"/>
            <a:ext cx="1028700" cy="1028700"/>
          </a:xfrm>
          <a:prstGeom prst="rect">
            <a:avLst/>
          </a:prstGeom>
        </p:spPr>
      </p:pic>
      <p:pic>
        <p:nvPicPr>
          <p:cNvPr id="9" name="Picture 2"/>
          <p:cNvPicPr>
            <a:picLocks noChangeAspect="1" noChangeArrowheads="1"/>
          </p:cNvPicPr>
          <p:nvPr/>
        </p:nvPicPr>
        <p:blipFill>
          <a:blip r:embed="rId6" cstate="print"/>
          <a:srcRect r="1693"/>
          <a:stretch>
            <a:fillRect/>
          </a:stretch>
        </p:blipFill>
        <p:spPr bwMode="auto">
          <a:xfrm>
            <a:off x="5138904" y="1247695"/>
            <a:ext cx="2498267" cy="1905963"/>
          </a:xfrm>
          <a:prstGeom prst="rect">
            <a:avLst/>
          </a:prstGeom>
          <a:noFill/>
          <a:ln w="9525">
            <a:noFill/>
            <a:miter lim="800000"/>
            <a:headEnd/>
            <a:tailEnd/>
          </a:ln>
          <a:effectLst/>
        </p:spPr>
      </p:pic>
      <p:pic>
        <p:nvPicPr>
          <p:cNvPr id="11" name="Picture 5" descr="Database symbol by eternaltyro"/>
          <p:cNvPicPr>
            <a:picLocks noChangeAspect="1" noChangeArrowheads="1"/>
          </p:cNvPicPr>
          <p:nvPr/>
        </p:nvPicPr>
        <p:blipFill>
          <a:blip r:embed="rId7"/>
          <a:srcRect/>
          <a:stretch>
            <a:fillRect/>
          </a:stretch>
        </p:blipFill>
        <p:spPr bwMode="auto">
          <a:xfrm>
            <a:off x="235961" y="788723"/>
            <a:ext cx="1280765" cy="1775757"/>
          </a:xfrm>
          <a:prstGeom prst="rect">
            <a:avLst/>
          </a:prstGeom>
          <a:noFill/>
        </p:spPr>
      </p:pic>
      <p:pic>
        <p:nvPicPr>
          <p:cNvPr id="12" name="Picture 5" descr="Database symbol by eternaltyro"/>
          <p:cNvPicPr>
            <a:picLocks noChangeAspect="1" noChangeArrowheads="1"/>
          </p:cNvPicPr>
          <p:nvPr/>
        </p:nvPicPr>
        <p:blipFill>
          <a:blip r:embed="rId7"/>
          <a:srcRect/>
          <a:stretch>
            <a:fillRect/>
          </a:stretch>
        </p:blipFill>
        <p:spPr bwMode="auto">
          <a:xfrm>
            <a:off x="1367155" y="512614"/>
            <a:ext cx="1507734" cy="2090446"/>
          </a:xfrm>
          <a:prstGeom prst="rect">
            <a:avLst/>
          </a:prstGeom>
          <a:noFill/>
        </p:spPr>
      </p:pic>
      <p:pic>
        <p:nvPicPr>
          <p:cNvPr id="13" name="Picture 5" descr="Database symbol by eternaltyro"/>
          <p:cNvPicPr>
            <a:picLocks noChangeAspect="1" noChangeArrowheads="1"/>
          </p:cNvPicPr>
          <p:nvPr/>
        </p:nvPicPr>
        <p:blipFill>
          <a:blip r:embed="rId7"/>
          <a:srcRect/>
          <a:stretch>
            <a:fillRect/>
          </a:stretch>
        </p:blipFill>
        <p:spPr bwMode="auto">
          <a:xfrm>
            <a:off x="2121022" y="788723"/>
            <a:ext cx="1280765" cy="1775757"/>
          </a:xfrm>
          <a:prstGeom prst="rect">
            <a:avLst/>
          </a:prstGeom>
          <a:noFill/>
        </p:spPr>
      </p:pic>
      <p:pic>
        <p:nvPicPr>
          <p:cNvPr id="14" name="Picture 5" descr="Database symbol by eternaltyro"/>
          <p:cNvPicPr>
            <a:picLocks noChangeAspect="1" noChangeArrowheads="1"/>
          </p:cNvPicPr>
          <p:nvPr/>
        </p:nvPicPr>
        <p:blipFill>
          <a:blip r:embed="rId7"/>
          <a:srcRect/>
          <a:stretch>
            <a:fillRect/>
          </a:stretch>
        </p:blipFill>
        <p:spPr bwMode="auto">
          <a:xfrm>
            <a:off x="2832445" y="1628385"/>
            <a:ext cx="1280765" cy="1775757"/>
          </a:xfrm>
          <a:prstGeom prst="rect">
            <a:avLst/>
          </a:prstGeom>
          <a:noFill/>
        </p:spPr>
      </p:pic>
      <p:pic>
        <p:nvPicPr>
          <p:cNvPr id="15" name="Picture 5" descr="Database symbol by eternaltyro"/>
          <p:cNvPicPr>
            <a:picLocks noChangeAspect="1" noChangeArrowheads="1"/>
          </p:cNvPicPr>
          <p:nvPr/>
        </p:nvPicPr>
        <p:blipFill>
          <a:blip r:embed="rId7"/>
          <a:srcRect/>
          <a:stretch>
            <a:fillRect/>
          </a:stretch>
        </p:blipFill>
        <p:spPr bwMode="auto">
          <a:xfrm>
            <a:off x="2078578" y="2603060"/>
            <a:ext cx="1280765" cy="1775757"/>
          </a:xfrm>
          <a:prstGeom prst="rect">
            <a:avLst/>
          </a:prstGeom>
          <a:noFill/>
        </p:spPr>
      </p:pic>
      <p:pic>
        <p:nvPicPr>
          <p:cNvPr id="16" name="Picture 5" descr="Database symbol by eternaltyro"/>
          <p:cNvPicPr>
            <a:picLocks noChangeAspect="1" noChangeArrowheads="1"/>
          </p:cNvPicPr>
          <p:nvPr/>
        </p:nvPicPr>
        <p:blipFill>
          <a:blip r:embed="rId7"/>
          <a:srcRect/>
          <a:stretch>
            <a:fillRect/>
          </a:stretch>
        </p:blipFill>
        <p:spPr bwMode="auto">
          <a:xfrm>
            <a:off x="798523" y="2826008"/>
            <a:ext cx="1280765" cy="1775757"/>
          </a:xfrm>
          <a:prstGeom prst="rect">
            <a:avLst/>
          </a:prstGeom>
          <a:noFill/>
        </p:spPr>
      </p:pic>
      <p:pic>
        <p:nvPicPr>
          <p:cNvPr id="17" name="Picture 5" descr="Database symbol by eternaltyro"/>
          <p:cNvPicPr>
            <a:picLocks noChangeAspect="1" noChangeArrowheads="1"/>
          </p:cNvPicPr>
          <p:nvPr/>
        </p:nvPicPr>
        <p:blipFill>
          <a:blip r:embed="rId7"/>
          <a:srcRect/>
          <a:stretch>
            <a:fillRect/>
          </a:stretch>
        </p:blipFill>
        <p:spPr bwMode="auto">
          <a:xfrm>
            <a:off x="44656" y="1936532"/>
            <a:ext cx="1280765" cy="1775757"/>
          </a:xfrm>
          <a:prstGeom prst="rect">
            <a:avLst/>
          </a:prstGeom>
          <a:noFill/>
        </p:spPr>
      </p:pic>
      <p:pic>
        <p:nvPicPr>
          <p:cNvPr id="10" name="Picture 2"/>
          <p:cNvPicPr>
            <a:picLocks noChangeAspect="1"/>
          </p:cNvPicPr>
          <p:nvPr/>
        </p:nvPicPr>
        <p:blipFill>
          <a:blip r:embed="rId8" cstate="print"/>
          <a:stretch>
            <a:fillRect/>
          </a:stretch>
        </p:blipFill>
        <p:spPr>
          <a:xfrm>
            <a:off x="798523" y="1408639"/>
            <a:ext cx="2063215" cy="2196111"/>
          </a:xfrm>
          <a:prstGeom prst="rect">
            <a:avLst/>
          </a:prstGeom>
        </p:spPr>
      </p:pic>
      <p:pic>
        <p:nvPicPr>
          <p:cNvPr id="53252" name="Picture 4" descr="File:Tangram 028 Nevit.svg"/>
          <p:cNvPicPr>
            <a:picLocks noChangeAspect="1" noChangeArrowheads="1"/>
          </p:cNvPicPr>
          <p:nvPr/>
        </p:nvPicPr>
        <p:blipFill>
          <a:blip r:embed="rId9"/>
          <a:srcRect/>
          <a:stretch>
            <a:fillRect/>
          </a:stretch>
        </p:blipFill>
        <p:spPr bwMode="auto">
          <a:xfrm>
            <a:off x="2592919" y="3535804"/>
            <a:ext cx="2223779" cy="2965039"/>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WHOS at TRANSBOUNDARY SCALE</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pic>
        <p:nvPicPr>
          <p:cNvPr id="5" name="Picture 2" descr="https://upload.wikimedia.org/wikipedia/commons/thumb/a/ae/Tangram_012_Nevit.svg/320px-Tangram_012_Nevit.svg.png"/>
          <p:cNvPicPr>
            <a:picLocks noChangeAspect="1" noChangeArrowheads="1"/>
          </p:cNvPicPr>
          <p:nvPr/>
        </p:nvPicPr>
        <p:blipFill>
          <a:blip r:embed="rId2"/>
          <a:srcRect/>
          <a:stretch>
            <a:fillRect/>
          </a:stretch>
        </p:blipFill>
        <p:spPr bwMode="auto">
          <a:xfrm>
            <a:off x="516183" y="1470025"/>
            <a:ext cx="1524000" cy="3562350"/>
          </a:xfrm>
          <a:prstGeom prst="rect">
            <a:avLst/>
          </a:prstGeom>
          <a:noFill/>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76716" y="104787"/>
            <a:ext cx="7409842" cy="901699"/>
          </a:xfrm>
          <a:prstGeom prst="rect">
            <a:avLst/>
          </a:prstGeom>
        </p:spPr>
        <p:txBody>
          <a:bodyP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smtClean="0"/>
              <a:t>Federation of Basin Hydrological Data</a:t>
            </a:r>
            <a:endParaRPr lang="en-US" dirty="0"/>
          </a:p>
        </p:txBody>
      </p:sp>
      <p:pic>
        <p:nvPicPr>
          <p:cNvPr id="5" name="Picture 2"/>
          <p:cNvPicPr>
            <a:picLocks noChangeAspect="1" noChangeArrowheads="1"/>
          </p:cNvPicPr>
          <p:nvPr/>
        </p:nvPicPr>
        <p:blipFill>
          <a:blip r:embed="rId2" cstate="print"/>
          <a:srcRect/>
          <a:stretch>
            <a:fillRect/>
          </a:stretch>
        </p:blipFill>
        <p:spPr bwMode="auto">
          <a:xfrm>
            <a:off x="4572000" y="1582550"/>
            <a:ext cx="1656184" cy="1035115"/>
          </a:xfrm>
          <a:prstGeom prst="rect">
            <a:avLst/>
          </a:prstGeom>
          <a:noFill/>
          <a:ln w="9525">
            <a:noFill/>
            <a:miter lim="800000"/>
            <a:headEnd/>
            <a:tailEnd/>
          </a:ln>
          <a:scene3d>
            <a:camera prst="isometricRightUp"/>
            <a:lightRig rig="threePt" dir="t"/>
          </a:scene3d>
        </p:spPr>
      </p:pic>
      <p:grpSp>
        <p:nvGrpSpPr>
          <p:cNvPr id="6" name="Gruppo 82"/>
          <p:cNvGrpSpPr/>
          <p:nvPr/>
        </p:nvGrpSpPr>
        <p:grpSpPr>
          <a:xfrm>
            <a:off x="555626" y="862470"/>
            <a:ext cx="4952478" cy="5206437"/>
            <a:chOff x="555626" y="534524"/>
            <a:chExt cx="4952478" cy="5508625"/>
          </a:xfrm>
        </p:grpSpPr>
        <p:sp>
          <p:nvSpPr>
            <p:cNvPr id="7" name="Fumetto 1 6"/>
            <p:cNvSpPr/>
            <p:nvPr/>
          </p:nvSpPr>
          <p:spPr bwMode="auto">
            <a:xfrm>
              <a:off x="611560" y="3068960"/>
              <a:ext cx="4896544" cy="2974189"/>
            </a:xfrm>
            <a:prstGeom prst="wedgeRectCallout">
              <a:avLst>
                <a:gd name="adj1" fmla="val 47171"/>
                <a:gd name="adj2" fmla="val 31749"/>
              </a:avLst>
            </a:prstGeom>
            <a:solidFill>
              <a:schemeClr val="accent5">
                <a:lumMod val="90000"/>
              </a:schemeClr>
            </a:solidFill>
            <a:ln>
              <a:noFill/>
            </a:ln>
            <a:effectLst/>
            <a:scene3d>
              <a:camera prst="perspectiveHeroicExtremeRightFacing"/>
              <a:lightRig rig="threePt" dir="t"/>
            </a:scene3d>
            <a:extLst>
              <a:ext uri="{909E8E84-426E-40dd-AFC4-6F175D3DCCD1}"/>
              <a:ext uri="{91240B29-F687-4f45-9708-019B960494DF}"/>
              <a:ext uri="{AF507438-7753-43e0-B8FC-AC1667EBCBE1}"/>
            </a:extLst>
          </p:spPr>
          <p:txBody>
            <a:bodyPr anchor="ctr"/>
            <a:lstStyle/>
            <a:p>
              <a:pPr algn="ctr" fontAlgn="base">
                <a:spcBef>
                  <a:spcPct val="0"/>
                </a:spcBef>
                <a:spcAft>
                  <a:spcPct val="0"/>
                </a:spcAft>
                <a:defRPr/>
              </a:pPr>
              <a:endParaRPr lang="en-US" sz="2000" b="1" u="sng" dirty="0">
                <a:solidFill>
                  <a:srgbClr val="000000"/>
                </a:solidFill>
                <a:latin typeface="Tahoma" panose="020B0604030504040204" pitchFamily="34" charset="0"/>
                <a:ea typeface="MS PGothic" panose="020B0600070205080204" pitchFamily="34" charset="-128"/>
              </a:endParaRPr>
            </a:p>
          </p:txBody>
        </p:sp>
        <p:sp>
          <p:nvSpPr>
            <p:cNvPr id="8" name="Fumetto 1 7"/>
            <p:cNvSpPr/>
            <p:nvPr/>
          </p:nvSpPr>
          <p:spPr bwMode="auto">
            <a:xfrm>
              <a:off x="555626" y="534524"/>
              <a:ext cx="4495799" cy="2925228"/>
            </a:xfrm>
            <a:prstGeom prst="wedgeRectCallout">
              <a:avLst>
                <a:gd name="adj1" fmla="val 86264"/>
                <a:gd name="adj2" fmla="val 53730"/>
              </a:avLst>
            </a:prstGeom>
            <a:solidFill>
              <a:schemeClr val="accent5">
                <a:lumMod val="90000"/>
              </a:schemeClr>
            </a:solidFill>
            <a:ln>
              <a:noFill/>
            </a:ln>
            <a:effectLst/>
            <a:scene3d>
              <a:camera prst="perspectiveHeroicExtremeRightFacing"/>
              <a:lightRig rig="threePt" dir="t"/>
            </a:scene3d>
            <a:extLst>
              <a:ext uri="{909E8E84-426E-40dd-AFC4-6F175D3DCCD1}"/>
              <a:ext uri="{91240B29-F687-4f45-9708-019B960494DF}"/>
              <a:ext uri="{AF507438-7753-43e0-B8FC-AC1667EBCBE1}"/>
            </a:extLst>
          </p:spPr>
          <p:txBody>
            <a:bodyPr anchor="ctr"/>
            <a:lstStyle/>
            <a:p>
              <a:pPr algn="ctr" fontAlgn="base">
                <a:spcBef>
                  <a:spcPct val="0"/>
                </a:spcBef>
                <a:spcAft>
                  <a:spcPct val="0"/>
                </a:spcAft>
                <a:defRPr/>
              </a:pPr>
              <a:endParaRPr lang="en-US" sz="2000" b="1" u="sng">
                <a:solidFill>
                  <a:srgbClr val="000000"/>
                </a:solidFill>
                <a:latin typeface="Tahoma" panose="020B0604030504040204" pitchFamily="34" charset="0"/>
                <a:ea typeface="MS PGothic" panose="020B0600070205080204" pitchFamily="34" charset="-128"/>
              </a:endParaRPr>
            </a:p>
          </p:txBody>
        </p:sp>
      </p:grpSp>
      <p:sp>
        <p:nvSpPr>
          <p:cNvPr id="9" name="TextBox 89"/>
          <p:cNvSpPr txBox="1">
            <a:spLocks noChangeArrowheads="1"/>
          </p:cNvSpPr>
          <p:nvPr/>
        </p:nvSpPr>
        <p:spPr bwMode="auto">
          <a:xfrm rot="21179596">
            <a:off x="811939" y="5618699"/>
            <a:ext cx="4498347" cy="276999"/>
          </a:xfrm>
          <a:prstGeom prst="rect">
            <a:avLst/>
          </a:prstGeom>
          <a:noFill/>
          <a:ln>
            <a:noFill/>
          </a:ln>
          <a:scene3d>
            <a:camera prst="perspectiveHeroicExtremeRightFacing"/>
            <a:lightRig rig="threePt" dir="t"/>
          </a:scene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a:spcBef>
                <a:spcPct val="0"/>
              </a:spcBef>
              <a:buNone/>
              <a:defRPr/>
            </a:pPr>
            <a:r>
              <a:rPr kumimoji="0" lang="fr-CH" altLang="ja-JP" sz="1200" b="1" dirty="0" err="1" smtClean="0">
                <a:solidFill>
                  <a:srgbClr val="C00000"/>
                </a:solidFill>
              </a:rPr>
              <a:t>Brokered</a:t>
            </a:r>
            <a:r>
              <a:rPr kumimoji="0" lang="fr-CH" altLang="ja-JP" sz="1200" b="1" dirty="0" smtClean="0">
                <a:solidFill>
                  <a:srgbClr val="C00000"/>
                </a:solidFill>
              </a:rPr>
              <a:t> Data Providers </a:t>
            </a:r>
            <a:r>
              <a:rPr kumimoji="0" lang="fr-CH" altLang="ja-JP" sz="1200" dirty="0" smtClean="0">
                <a:solidFill>
                  <a:srgbClr val="C00000"/>
                </a:solidFill>
              </a:rPr>
              <a:t>(</a:t>
            </a:r>
            <a:r>
              <a:rPr kumimoji="0" lang="fr-CH" altLang="ja-JP" sz="1200" dirty="0" err="1" smtClean="0">
                <a:solidFill>
                  <a:srgbClr val="C00000"/>
                </a:solidFill>
              </a:rPr>
              <a:t>capacities</a:t>
            </a:r>
            <a:r>
              <a:rPr kumimoji="0" lang="fr-CH" altLang="ja-JP" sz="1200" dirty="0" smtClean="0">
                <a:solidFill>
                  <a:srgbClr val="C00000"/>
                </a:solidFill>
              </a:rPr>
              <a:t>, </a:t>
            </a:r>
            <a:r>
              <a:rPr kumimoji="0" lang="fr-CH" altLang="ja-JP" sz="1200" dirty="0" err="1" smtClean="0">
                <a:solidFill>
                  <a:srgbClr val="C00000"/>
                </a:solidFill>
              </a:rPr>
              <a:t>systems</a:t>
            </a:r>
            <a:r>
              <a:rPr kumimoji="0" lang="fr-CH" altLang="ja-JP" sz="1200" dirty="0" smtClean="0">
                <a:solidFill>
                  <a:srgbClr val="C00000"/>
                </a:solidFill>
              </a:rPr>
              <a:t>, networks, etc.)</a:t>
            </a:r>
            <a:endParaRPr kumimoji="0" lang="en-US" altLang="ja-JP" sz="1200" dirty="0" smtClean="0">
              <a:solidFill>
                <a:srgbClr val="C00000"/>
              </a:solidFill>
            </a:endParaRPr>
          </a:p>
        </p:txBody>
      </p:sp>
      <p:sp>
        <p:nvSpPr>
          <p:cNvPr id="10" name="CasellaDiTesto 153"/>
          <p:cNvSpPr txBox="1">
            <a:spLocks noChangeArrowheads="1"/>
          </p:cNvSpPr>
          <p:nvPr/>
        </p:nvSpPr>
        <p:spPr bwMode="auto">
          <a:xfrm>
            <a:off x="2526344" y="5264973"/>
            <a:ext cx="511679" cy="523220"/>
          </a:xfrm>
          <a:prstGeom prst="rect">
            <a:avLst/>
          </a:prstGeom>
          <a:noFill/>
          <a:ln>
            <a:noFill/>
          </a:ln>
          <a:scene3d>
            <a:camera prst="perspectiveHeroicExtremeRightFacing"/>
            <a:lightRig rig="threePt" dir="t"/>
          </a:scene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en-US" sz="2800" dirty="0" smtClean="0">
                <a:solidFill>
                  <a:srgbClr val="000000"/>
                </a:solidFill>
                <a:latin typeface="Tahoma" panose="020B0604030504040204" pitchFamily="34" charset="0"/>
              </a:rPr>
              <a:t>...</a:t>
            </a:r>
          </a:p>
        </p:txBody>
      </p:sp>
      <p:grpSp>
        <p:nvGrpSpPr>
          <p:cNvPr id="11" name="Gruppo 1"/>
          <p:cNvGrpSpPr/>
          <p:nvPr/>
        </p:nvGrpSpPr>
        <p:grpSpPr>
          <a:xfrm>
            <a:off x="4572000" y="4581883"/>
            <a:ext cx="3859213" cy="2053412"/>
            <a:chOff x="5175250" y="4556125"/>
            <a:chExt cx="3859213" cy="2053412"/>
          </a:xfrm>
          <a:scene3d>
            <a:camera prst="perspectiveHeroicExtremeLeftFacing"/>
            <a:lightRig rig="threePt" dir="t"/>
          </a:scene3d>
        </p:grpSpPr>
        <p:grpSp>
          <p:nvGrpSpPr>
            <p:cNvPr id="12" name="Gruppo 3"/>
            <p:cNvGrpSpPr/>
            <p:nvPr/>
          </p:nvGrpSpPr>
          <p:grpSpPr>
            <a:xfrm>
              <a:off x="5175250" y="4556125"/>
              <a:ext cx="3859213" cy="2053412"/>
              <a:chOff x="5175250" y="4556125"/>
              <a:chExt cx="3859213" cy="2053412"/>
            </a:xfrm>
          </p:grpSpPr>
          <p:sp>
            <p:nvSpPr>
              <p:cNvPr id="14" name="Fumetto 1 151"/>
              <p:cNvSpPr>
                <a:spLocks noChangeArrowheads="1"/>
              </p:cNvSpPr>
              <p:nvPr/>
            </p:nvSpPr>
            <p:spPr bwMode="auto">
              <a:xfrm>
                <a:off x="5175250" y="4556125"/>
                <a:ext cx="3859213" cy="2038350"/>
              </a:xfrm>
              <a:prstGeom prst="wedgeRectCallout">
                <a:avLst>
                  <a:gd name="adj1" fmla="val -19398"/>
                  <a:gd name="adj2" fmla="val -87269"/>
                </a:avLst>
              </a:prstGeom>
              <a:solidFill>
                <a:srgbClr val="FFC000">
                  <a:alpha val="21960"/>
                </a:srgb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endParaRPr kumimoji="0" lang="en-US" sz="2000" b="1" u="sng" smtClean="0">
                  <a:solidFill>
                    <a:srgbClr val="000000"/>
                  </a:solidFill>
                  <a:latin typeface="Tahoma" panose="020B0604030504040204" pitchFamily="34" charset="0"/>
                </a:endParaRPr>
              </a:p>
            </p:txBody>
          </p:sp>
          <p:sp>
            <p:nvSpPr>
              <p:cNvPr id="15" name="TextBox 89"/>
              <p:cNvSpPr txBox="1">
                <a:spLocks noChangeArrowheads="1"/>
              </p:cNvSpPr>
              <p:nvPr/>
            </p:nvSpPr>
            <p:spPr bwMode="auto">
              <a:xfrm>
                <a:off x="5532843" y="6332538"/>
                <a:ext cx="3004349"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fr-CH" altLang="ja-JP" sz="1200" b="1" dirty="0" err="1" smtClean="0">
                    <a:solidFill>
                      <a:srgbClr val="002060"/>
                    </a:solidFill>
                  </a:rPr>
                  <a:t>Hydrologic</a:t>
                </a:r>
                <a:r>
                  <a:rPr kumimoji="0" lang="fr-CH" altLang="ja-JP" sz="1200" b="1" dirty="0" smtClean="0">
                    <a:solidFill>
                      <a:srgbClr val="002060"/>
                    </a:solidFill>
                  </a:rPr>
                  <a:t> </a:t>
                </a:r>
                <a:r>
                  <a:rPr kumimoji="0" lang="fr-CH" altLang="ja-JP" sz="1200" b="1" dirty="0" err="1" smtClean="0">
                    <a:solidFill>
                      <a:srgbClr val="002060"/>
                    </a:solidFill>
                  </a:rPr>
                  <a:t>tools</a:t>
                </a:r>
                <a:r>
                  <a:rPr kumimoji="0" lang="fr-CH" altLang="ja-JP" sz="1200" b="1" dirty="0" smtClean="0">
                    <a:solidFill>
                      <a:srgbClr val="002060"/>
                    </a:solidFill>
                  </a:rPr>
                  <a:t> </a:t>
                </a:r>
                <a:r>
                  <a:rPr kumimoji="0" lang="fr-CH" altLang="ja-JP" sz="1200" dirty="0" smtClean="0">
                    <a:solidFill>
                      <a:srgbClr val="002060"/>
                    </a:solidFill>
                  </a:rPr>
                  <a:t>(</a:t>
                </a:r>
                <a:r>
                  <a:rPr kumimoji="0" lang="fr-CH" altLang="ja-JP" sz="1200" dirty="0" err="1" smtClean="0">
                    <a:solidFill>
                      <a:srgbClr val="002060"/>
                    </a:solidFill>
                  </a:rPr>
                  <a:t>tested</a:t>
                </a:r>
                <a:r>
                  <a:rPr kumimoji="0" lang="fr-CH" altLang="ja-JP" sz="1200" dirty="0" smtClean="0">
                    <a:solidFill>
                      <a:srgbClr val="002060"/>
                    </a:solidFill>
                  </a:rPr>
                  <a:t> </a:t>
                </a:r>
                <a:r>
                  <a:rPr kumimoji="0" lang="fr-CH" altLang="ja-JP" sz="1200" dirty="0" err="1" smtClean="0">
                    <a:solidFill>
                      <a:srgbClr val="002060"/>
                    </a:solidFill>
                  </a:rPr>
                  <a:t>interoperability</a:t>
                </a:r>
                <a:r>
                  <a:rPr kumimoji="0" lang="fr-CH" altLang="ja-JP" sz="1200" dirty="0" smtClean="0">
                    <a:solidFill>
                      <a:srgbClr val="002060"/>
                    </a:solidFill>
                  </a:rPr>
                  <a:t>)</a:t>
                </a:r>
                <a:endParaRPr kumimoji="0" lang="en-US" altLang="ja-JP" sz="1200" dirty="0" smtClean="0">
                  <a:solidFill>
                    <a:srgbClr val="002060"/>
                  </a:solidFill>
                </a:endParaRPr>
              </a:p>
            </p:txBody>
          </p:sp>
          <p:pic>
            <p:nvPicPr>
              <p:cNvPr id="16" name="Immagine 15"/>
              <p:cNvPicPr>
                <a:picLocks noChangeAspect="1"/>
              </p:cNvPicPr>
              <p:nvPr/>
            </p:nvPicPr>
            <p:blipFill>
              <a:blip r:embed="rId3" cstate="print">
                <a:duotone>
                  <a:prstClr val="black"/>
                  <a:schemeClr val="accent3">
                    <a:tint val="45000"/>
                    <a:satMod val="400000"/>
                  </a:schemeClr>
                </a:duotone>
              </a:blip>
              <a:stretch>
                <a:fillRect/>
              </a:stretch>
            </p:blipFill>
            <p:spPr bwMode="auto">
              <a:xfrm flipH="1">
                <a:off x="5380186" y="5491661"/>
                <a:ext cx="1098550" cy="678170"/>
              </a:xfrm>
              <a:prstGeom prst="rect">
                <a:avLst/>
              </a:prstGeom>
            </p:spPr>
          </p:pic>
          <p:grpSp>
            <p:nvGrpSpPr>
              <p:cNvPr id="17" name="Gruppo 61"/>
              <p:cNvGrpSpPr>
                <a:grpSpLocks/>
              </p:cNvGrpSpPr>
              <p:nvPr/>
            </p:nvGrpSpPr>
            <p:grpSpPr bwMode="auto">
              <a:xfrm>
                <a:off x="5286375" y="4664075"/>
                <a:ext cx="1266825" cy="704850"/>
                <a:chOff x="5286174" y="4663844"/>
                <a:chExt cx="1267026" cy="704659"/>
              </a:xfrm>
            </p:grpSpPr>
            <p:pic>
              <p:nvPicPr>
                <p:cNvPr id="23" name="Picture 103"/>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569794" y="4876800"/>
                  <a:ext cx="983406" cy="4917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4" name="Immagine 23"/>
                <p:cNvPicPr>
                  <a:picLocks noChangeAspect="1"/>
                </p:cNvPicPr>
                <p:nvPr/>
              </p:nvPicPr>
              <p:blipFill>
                <a:blip r:embed="rId3" cstate="print">
                  <a:duotone>
                    <a:prstClr val="black"/>
                    <a:srgbClr val="FF0000">
                      <a:tint val="45000"/>
                      <a:satMod val="400000"/>
                    </a:srgbClr>
                  </a:duotone>
                </a:blip>
                <a:stretch>
                  <a:fillRect/>
                </a:stretch>
              </p:blipFill>
              <p:spPr>
                <a:xfrm flipH="1">
                  <a:off x="5286174" y="4663844"/>
                  <a:ext cx="1091767" cy="655979"/>
                </a:xfrm>
                <a:prstGeom prst="rect">
                  <a:avLst/>
                </a:prstGeom>
              </p:spPr>
            </p:pic>
          </p:grpSp>
          <p:pic>
            <p:nvPicPr>
              <p:cNvPr id="18" name="Immagine 17"/>
              <p:cNvPicPr>
                <a:picLocks noChangeAspect="1"/>
              </p:cNvPicPr>
              <p:nvPr/>
            </p:nvPicPr>
            <p:blipFill>
              <a:blip r:embed="rId3" cstate="print">
                <a:duotone>
                  <a:prstClr val="black"/>
                  <a:schemeClr val="accent3">
                    <a:tint val="45000"/>
                    <a:satMod val="400000"/>
                  </a:schemeClr>
                </a:duotone>
              </a:blip>
              <a:stretch>
                <a:fillRect/>
              </a:stretch>
            </p:blipFill>
            <p:spPr bwMode="auto">
              <a:xfrm flipH="1">
                <a:off x="7792649" y="5473111"/>
                <a:ext cx="1098550" cy="678170"/>
              </a:xfrm>
              <a:prstGeom prst="rect">
                <a:avLst/>
              </a:prstGeom>
            </p:spPr>
          </p:pic>
          <p:grpSp>
            <p:nvGrpSpPr>
              <p:cNvPr id="19" name="Gruppo 37"/>
              <p:cNvGrpSpPr/>
              <p:nvPr/>
            </p:nvGrpSpPr>
            <p:grpSpPr>
              <a:xfrm>
                <a:off x="6418097" y="4630101"/>
                <a:ext cx="1092200" cy="661671"/>
                <a:chOff x="7815263" y="4671288"/>
                <a:chExt cx="1092200" cy="661671"/>
              </a:xfrm>
            </p:grpSpPr>
            <p:pic>
              <p:nvPicPr>
                <p:cNvPr id="21" name="Immagine 190"/>
                <p:cNvPicPr>
                  <a:picLocks noChangeAspect="1"/>
                </p:cNvPicPr>
                <p:nvPr/>
              </p:nvPicPr>
              <p:blipFill>
                <a:blip r:embed="rId5" cstate="print">
                  <a:grayscl/>
                  <a:biLevel thresh="50000"/>
                  <a:extLst>
                    <a:ext uri="{28A0092B-C50C-407E-A947-70E740481C1C}">
                      <a14:useLocalDpi xmlns:a14="http://schemas.microsoft.com/office/drawing/2010/main" xmlns="" val="0"/>
                    </a:ext>
                  </a:extLst>
                </a:blip>
                <a:srcRect/>
                <a:stretch>
                  <a:fillRect/>
                </a:stretch>
              </p:blipFill>
              <p:spPr bwMode="auto">
                <a:xfrm>
                  <a:off x="7815263" y="4671288"/>
                  <a:ext cx="1092200" cy="655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 name="Immagine 21"/>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xmlns="" val="0"/>
                    </a:ext>
                  </a:extLst>
                </a:blip>
                <a:stretch>
                  <a:fillRect/>
                </a:stretch>
              </p:blipFill>
              <p:spPr>
                <a:xfrm>
                  <a:off x="8176161" y="4969164"/>
                  <a:ext cx="687903" cy="363795"/>
                </a:xfrm>
                <a:prstGeom prst="rect">
                  <a:avLst/>
                </a:prstGeom>
              </p:spPr>
            </p:pic>
          </p:grpSp>
          <p:sp>
            <p:nvSpPr>
              <p:cNvPr id="20" name="CasellaDiTesto 153"/>
              <p:cNvSpPr txBox="1">
                <a:spLocks noChangeArrowheads="1"/>
              </p:cNvSpPr>
              <p:nvPr/>
            </p:nvSpPr>
            <p:spPr bwMode="auto">
              <a:xfrm>
                <a:off x="8215883" y="5596832"/>
                <a:ext cx="623887" cy="5238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en-US" sz="2800" dirty="0" smtClean="0">
                    <a:solidFill>
                      <a:srgbClr val="000000"/>
                    </a:solidFill>
                    <a:latin typeface="Tahoma" panose="020B0604030504040204" pitchFamily="34" charset="0"/>
                  </a:rPr>
                  <a:t>.. .</a:t>
                </a:r>
              </a:p>
            </p:txBody>
          </p:sp>
        </p:grpSp>
        <p:pic>
          <p:nvPicPr>
            <p:cNvPr id="13" name="Immagine 12"/>
            <p:cNvPicPr>
              <a:picLocks noChangeAspect="1"/>
            </p:cNvPicPr>
            <p:nvPr/>
          </p:nvPicPr>
          <p:blipFill>
            <a:blip r:embed="rId3" cstate="print">
              <a:duotone>
                <a:prstClr val="black"/>
                <a:srgbClr val="FF66FF">
                  <a:tint val="45000"/>
                  <a:satMod val="400000"/>
                </a:srgbClr>
              </a:duotone>
            </a:blip>
            <a:stretch>
              <a:fillRect/>
            </a:stretch>
          </p:blipFill>
          <p:spPr bwMode="auto">
            <a:xfrm flipH="1">
              <a:off x="6422072" y="5584513"/>
              <a:ext cx="1092200" cy="655673"/>
            </a:xfrm>
            <a:prstGeom prst="rect">
              <a:avLst/>
            </a:prstGeom>
          </p:spPr>
        </p:pic>
      </p:grpSp>
      <p:pic>
        <p:nvPicPr>
          <p:cNvPr id="25" name="Picture 68" descr="GEOSS_Portal_Website_link2"/>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6804248" y="1078494"/>
            <a:ext cx="1682310" cy="18001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6" name="Line 69"/>
          <p:cNvSpPr>
            <a:spLocks noChangeShapeType="1"/>
          </p:cNvSpPr>
          <p:nvPr/>
        </p:nvSpPr>
        <p:spPr bwMode="auto">
          <a:xfrm flipH="1">
            <a:off x="6831541" y="1147859"/>
            <a:ext cx="962592" cy="384173"/>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27" name="Line 70"/>
          <p:cNvSpPr>
            <a:spLocks noChangeShapeType="1"/>
          </p:cNvSpPr>
          <p:nvPr/>
        </p:nvSpPr>
        <p:spPr bwMode="auto">
          <a:xfrm flipH="1">
            <a:off x="7867613" y="1290856"/>
            <a:ext cx="74530" cy="1581513"/>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28" name="Line 71"/>
          <p:cNvSpPr>
            <a:spLocks noChangeShapeType="1"/>
          </p:cNvSpPr>
          <p:nvPr/>
        </p:nvSpPr>
        <p:spPr bwMode="auto">
          <a:xfrm flipH="1">
            <a:off x="7370046" y="1230029"/>
            <a:ext cx="429335" cy="522902"/>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29" name="Freeform 72"/>
          <p:cNvSpPr>
            <a:spLocks/>
          </p:cNvSpPr>
          <p:nvPr/>
        </p:nvSpPr>
        <p:spPr bwMode="auto">
          <a:xfrm>
            <a:off x="7573691" y="1239633"/>
            <a:ext cx="354805" cy="402315"/>
          </a:xfrm>
          <a:custGeom>
            <a:avLst/>
            <a:gdLst>
              <a:gd name="T0" fmla="*/ 0 w 276"/>
              <a:gd name="T1" fmla="*/ 0 h 315"/>
              <a:gd name="T2" fmla="*/ 0 w 276"/>
              <a:gd name="T3" fmla="*/ 2147483646 h 315"/>
              <a:gd name="T4" fmla="*/ 2147483646 w 276"/>
              <a:gd name="T5" fmla="*/ 2147483646 h 315"/>
              <a:gd name="T6" fmla="*/ 2147483646 w 276"/>
              <a:gd name="T7" fmla="*/ 2147483646 h 315"/>
              <a:gd name="T8" fmla="*/ 0 w 276"/>
              <a:gd name="T9" fmla="*/ 0 h 315"/>
              <a:gd name="T10" fmla="*/ 0 60000 65536"/>
              <a:gd name="T11" fmla="*/ 0 60000 65536"/>
              <a:gd name="T12" fmla="*/ 0 60000 65536"/>
              <a:gd name="T13" fmla="*/ 0 60000 65536"/>
              <a:gd name="T14" fmla="*/ 0 60000 65536"/>
              <a:gd name="T15" fmla="*/ 0 w 276"/>
              <a:gd name="T16" fmla="*/ 0 h 315"/>
              <a:gd name="T17" fmla="*/ 276 w 276"/>
              <a:gd name="T18" fmla="*/ 315 h 315"/>
            </a:gdLst>
            <a:ahLst/>
            <a:cxnLst>
              <a:cxn ang="T10">
                <a:pos x="T0" y="T1"/>
              </a:cxn>
              <a:cxn ang="T11">
                <a:pos x="T2" y="T3"/>
              </a:cxn>
              <a:cxn ang="T12">
                <a:pos x="T4" y="T5"/>
              </a:cxn>
              <a:cxn ang="T13">
                <a:pos x="T6" y="T7"/>
              </a:cxn>
              <a:cxn ang="T14">
                <a:pos x="T8" y="T9"/>
              </a:cxn>
            </a:cxnLst>
            <a:rect l="T15" t="T16" r="T17" b="T18"/>
            <a:pathLst>
              <a:path w="276" h="315">
                <a:moveTo>
                  <a:pt x="0" y="0"/>
                </a:moveTo>
                <a:lnTo>
                  <a:pt x="0" y="204"/>
                </a:lnTo>
                <a:lnTo>
                  <a:pt x="276" y="315"/>
                </a:lnTo>
                <a:lnTo>
                  <a:pt x="274" y="103"/>
                </a:lnTo>
                <a:lnTo>
                  <a:pt x="0" y="0"/>
                </a:lnTo>
                <a:close/>
              </a:path>
            </a:pathLst>
          </a:custGeom>
          <a:solidFill>
            <a:schemeClr val="accent1">
              <a:alpha val="36862"/>
            </a:schemeClr>
          </a:solidFill>
          <a:ln w="9525">
            <a:solidFill>
              <a:schemeClr val="tx1"/>
            </a:solidFill>
            <a:round/>
            <a:headEnd/>
            <a:tailEnd/>
          </a:ln>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30" name="Line 73"/>
          <p:cNvSpPr>
            <a:spLocks noChangeShapeType="1"/>
          </p:cNvSpPr>
          <p:nvPr/>
        </p:nvSpPr>
        <p:spPr bwMode="auto">
          <a:xfrm flipH="1">
            <a:off x="7853966" y="1214022"/>
            <a:ext cx="88176" cy="729929"/>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pPr eaLnBrk="0" fontAlgn="base" hangingPunct="0">
              <a:spcBef>
                <a:spcPct val="0"/>
              </a:spcBef>
              <a:spcAft>
                <a:spcPct val="0"/>
              </a:spcAft>
            </a:pPr>
            <a:endParaRPr lang="en-US" sz="2000" b="1" u="sng">
              <a:solidFill>
                <a:srgbClr val="000000"/>
              </a:solidFill>
              <a:latin typeface="Tahoma" panose="020B0604030504040204" pitchFamily="34" charset="0"/>
              <a:ea typeface="MS PGothic" panose="020B0600070205080204" pitchFamily="34" charset="-128"/>
            </a:endParaRPr>
          </a:p>
        </p:txBody>
      </p:sp>
      <p:sp>
        <p:nvSpPr>
          <p:cNvPr id="31" name="Text Box 72"/>
          <p:cNvSpPr txBox="1">
            <a:spLocks noChangeArrowheads="1"/>
          </p:cNvSpPr>
          <p:nvPr/>
        </p:nvSpPr>
        <p:spPr bwMode="auto">
          <a:xfrm>
            <a:off x="8028384" y="760845"/>
            <a:ext cx="1043609"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smtClean="0">
                <a:solidFill>
                  <a:srgbClr val="C00000"/>
                </a:solidFill>
              </a:rPr>
              <a:t>CIC</a:t>
            </a:r>
            <a:r>
              <a:rPr kumimoji="0" lang="fr-CH" altLang="ja-JP" sz="1200" dirty="0" smtClean="0">
                <a:solidFill>
                  <a:srgbClr val="000000"/>
                </a:solidFill>
              </a:rPr>
              <a:t> </a:t>
            </a:r>
          </a:p>
          <a:p>
            <a:pPr fontAlgn="base">
              <a:spcBef>
                <a:spcPct val="0"/>
              </a:spcBef>
              <a:spcAft>
                <a:spcPct val="0"/>
              </a:spcAft>
              <a:buFontTx/>
              <a:buNone/>
            </a:pPr>
            <a:r>
              <a:rPr kumimoji="0" lang="fr-CH" altLang="ja-JP" sz="1200" i="1" dirty="0" smtClean="0">
                <a:solidFill>
                  <a:srgbClr val="C00000"/>
                </a:solidFill>
              </a:rPr>
              <a:t>Home Page</a:t>
            </a:r>
            <a:endParaRPr kumimoji="0" lang="en-US" altLang="ja-JP" sz="1800" dirty="0" smtClean="0">
              <a:solidFill>
                <a:srgbClr val="000000"/>
              </a:solidFill>
            </a:endParaRPr>
          </a:p>
        </p:txBody>
      </p:sp>
      <p:sp>
        <p:nvSpPr>
          <p:cNvPr id="32" name="Text Box 72"/>
          <p:cNvSpPr txBox="1">
            <a:spLocks noChangeArrowheads="1"/>
          </p:cNvSpPr>
          <p:nvPr/>
        </p:nvSpPr>
        <p:spPr bwMode="auto">
          <a:xfrm>
            <a:off x="7956376" y="2230622"/>
            <a:ext cx="118762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smtClean="0">
                <a:solidFill>
                  <a:srgbClr val="C00000"/>
                </a:solidFill>
              </a:rPr>
              <a:t>PLATA HIS</a:t>
            </a:r>
            <a:r>
              <a:rPr kumimoji="0" lang="fr-CH" altLang="ja-JP" sz="1200" dirty="0" smtClean="0">
                <a:solidFill>
                  <a:srgbClr val="000000"/>
                </a:solidFill>
              </a:rPr>
              <a:t>             </a:t>
            </a:r>
            <a:r>
              <a:rPr kumimoji="0" lang="fr-CH" altLang="ja-JP" sz="1200" i="1" dirty="0" smtClean="0">
                <a:solidFill>
                  <a:srgbClr val="C00000"/>
                </a:solidFill>
              </a:rPr>
              <a:t>Portal</a:t>
            </a:r>
            <a:endParaRPr kumimoji="0" lang="en-US" altLang="ja-JP" sz="1800" dirty="0" smtClean="0">
              <a:solidFill>
                <a:srgbClr val="000000"/>
              </a:solidFill>
            </a:endParaRPr>
          </a:p>
        </p:txBody>
      </p:sp>
      <p:pic>
        <p:nvPicPr>
          <p:cNvPr id="33" name="Immagine 3"/>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r="49464"/>
          <a:stretch>
            <a:fillRect/>
          </a:stretch>
        </p:blipFill>
        <p:spPr bwMode="auto">
          <a:xfrm>
            <a:off x="6155482" y="749634"/>
            <a:ext cx="641350" cy="6365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4" name="Immagine 25"/>
          <p:cNvPicPr>
            <a:picLocks noChangeAspect="1"/>
          </p:cNvPicPr>
          <p:nvPr/>
        </p:nvPicPr>
        <p:blipFill>
          <a:blip r:embed="rId9" cstate="print">
            <a:clrChange>
              <a:clrFrom>
                <a:srgbClr val="F5F6E8"/>
              </a:clrFrom>
              <a:clrTo>
                <a:srgbClr val="F5F6E8">
                  <a:alpha val="0"/>
                </a:srgbClr>
              </a:clrTo>
            </a:clrChange>
            <a:extLst>
              <a:ext uri="{28A0092B-C50C-407E-A947-70E740481C1C}">
                <a14:useLocalDpi xmlns:a14="http://schemas.microsoft.com/office/drawing/2010/main" xmlns="" val="0"/>
              </a:ext>
            </a:extLst>
          </a:blip>
          <a:srcRect t="86078" r="79437" b="2097"/>
          <a:stretch>
            <a:fillRect/>
          </a:stretch>
        </p:blipFill>
        <p:spPr bwMode="auto">
          <a:xfrm rot="706773">
            <a:off x="5943138" y="1438843"/>
            <a:ext cx="925513" cy="3628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 name="Immagine 9"/>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79410" t="59428" r="3648" b="25609"/>
          <a:stretch>
            <a:fillRect/>
          </a:stretch>
        </p:blipFill>
        <p:spPr bwMode="auto">
          <a:xfrm>
            <a:off x="6457107" y="646446"/>
            <a:ext cx="1620838" cy="5365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6" name="Freccia in giù 2"/>
          <p:cNvSpPr>
            <a:spLocks noChangeArrowheads="1"/>
          </p:cNvSpPr>
          <p:nvPr/>
        </p:nvSpPr>
        <p:spPr bwMode="auto">
          <a:xfrm rot="1877827">
            <a:off x="6615113" y="2521308"/>
            <a:ext cx="509587" cy="712788"/>
          </a:xfrm>
          <a:prstGeom prst="downArrow">
            <a:avLst>
              <a:gd name="adj1" fmla="val 50000"/>
              <a:gd name="adj2" fmla="val 49960"/>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pPr>
            <a:endParaRPr kumimoji="0" lang="en-US" altLang="en-US" sz="2000" b="1" u="sng" smtClean="0">
              <a:solidFill>
                <a:srgbClr val="000000"/>
              </a:solidFill>
              <a:latin typeface="Tahoma" panose="020B0604030504040204" pitchFamily="34" charset="0"/>
            </a:endParaRPr>
          </a:p>
        </p:txBody>
      </p:sp>
      <p:pic>
        <p:nvPicPr>
          <p:cNvPr id="37" name="Immagine 36"/>
          <p:cNvPicPr>
            <a:picLocks noChangeAspect="1"/>
          </p:cNvPicPr>
          <p:nvPr/>
        </p:nvPicPr>
        <p:blipFill>
          <a:blip r:embed="rId11" cstate="print">
            <a:clrChange>
              <a:clrFrom>
                <a:srgbClr val="FFFFFF"/>
              </a:clrFrom>
              <a:clrTo>
                <a:srgbClr val="FFFFFF">
                  <a:alpha val="0"/>
                </a:srgbClr>
              </a:clrTo>
            </a:clrChange>
            <a:duotone>
              <a:schemeClr val="accent6">
                <a:shade val="45000"/>
                <a:satMod val="135000"/>
              </a:schemeClr>
              <a:prstClr val="white"/>
            </a:duotone>
            <a:extLst>
              <a:ext uri="{28A0092B-C50C-407E-A947-70E740481C1C}">
                <a14:useLocalDpi xmlns:a14="http://schemas.microsoft.com/office/drawing/2010/main" xmlns="" val="0"/>
              </a:ext>
            </a:extLst>
          </a:blip>
          <a:stretch>
            <a:fillRect/>
          </a:stretch>
        </p:blipFill>
        <p:spPr>
          <a:xfrm>
            <a:off x="4860032" y="2518654"/>
            <a:ext cx="2448272" cy="2338920"/>
          </a:xfrm>
          <a:prstGeom prst="rect">
            <a:avLst/>
          </a:prstGeom>
          <a:scene3d>
            <a:camera prst="perspectiveHeroicExtremeLeftFacing"/>
            <a:lightRig rig="threePt" dir="t"/>
          </a:scene3d>
        </p:spPr>
      </p:pic>
      <p:pic>
        <p:nvPicPr>
          <p:cNvPr id="38" name="Immagine 37"/>
          <p:cNvPicPr>
            <a:picLocks noChangeAspect="1"/>
          </p:cNvPicPr>
          <p:nvPr/>
        </p:nvPicPr>
        <p:blipFill>
          <a:blip r:embed="rId12" cstate="print">
            <a:extLst>
              <a:ext uri="{28A0092B-C50C-407E-A947-70E740481C1C}">
                <a14:useLocalDpi xmlns:a14="http://schemas.microsoft.com/office/drawing/2010/main" xmlns="" val="0"/>
              </a:ext>
            </a:extLst>
          </a:blip>
          <a:stretch>
            <a:fillRect/>
          </a:stretch>
        </p:blipFill>
        <p:spPr>
          <a:xfrm>
            <a:off x="7515355" y="3953132"/>
            <a:ext cx="742210" cy="522605"/>
          </a:xfrm>
          <a:prstGeom prst="rect">
            <a:avLst/>
          </a:prstGeom>
        </p:spPr>
      </p:pic>
      <p:sp>
        <p:nvSpPr>
          <p:cNvPr id="39" name="Text Box 72"/>
          <p:cNvSpPr txBox="1">
            <a:spLocks noChangeArrowheads="1"/>
          </p:cNvSpPr>
          <p:nvPr/>
        </p:nvSpPr>
        <p:spPr bwMode="auto">
          <a:xfrm>
            <a:off x="8257565" y="4002858"/>
            <a:ext cx="90043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err="1" smtClean="0">
                <a:solidFill>
                  <a:srgbClr val="C00000"/>
                </a:solidFill>
              </a:rPr>
              <a:t>Semantic</a:t>
            </a:r>
            <a:r>
              <a:rPr kumimoji="0" lang="fr-CH" altLang="ja-JP" sz="1200" i="1" dirty="0" smtClean="0">
                <a:solidFill>
                  <a:srgbClr val="C00000"/>
                </a:solidFill>
              </a:rPr>
              <a:t> </a:t>
            </a:r>
            <a:r>
              <a:rPr kumimoji="0" lang="fr-CH" altLang="ja-JP" sz="1200" i="1" dirty="0" err="1" smtClean="0">
                <a:solidFill>
                  <a:srgbClr val="C00000"/>
                </a:solidFill>
              </a:rPr>
              <a:t>engines</a:t>
            </a:r>
            <a:endParaRPr kumimoji="0" lang="fr-CH" altLang="ja-JP" sz="1200" i="1" dirty="0" smtClean="0">
              <a:solidFill>
                <a:srgbClr val="C00000"/>
              </a:solidFill>
            </a:endParaRPr>
          </a:p>
        </p:txBody>
      </p:sp>
      <p:cxnSp>
        <p:nvCxnSpPr>
          <p:cNvPr id="40" name="Connettore 1 39"/>
          <p:cNvCxnSpPr>
            <a:stCxn id="38" idx="1"/>
          </p:cNvCxnSpPr>
          <p:nvPr/>
        </p:nvCxnSpPr>
        <p:spPr>
          <a:xfrm flipH="1" flipV="1">
            <a:off x="7189399" y="4129310"/>
            <a:ext cx="325956" cy="85125"/>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41" name="Immagine 40"/>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7593882" y="3448896"/>
            <a:ext cx="475184" cy="419514"/>
          </a:xfrm>
          <a:prstGeom prst="rect">
            <a:avLst/>
          </a:prstGeom>
        </p:spPr>
      </p:pic>
      <p:cxnSp>
        <p:nvCxnSpPr>
          <p:cNvPr id="42" name="Connettore 1 41"/>
          <p:cNvCxnSpPr>
            <a:stCxn id="41" idx="1"/>
          </p:cNvCxnSpPr>
          <p:nvPr/>
        </p:nvCxnSpPr>
        <p:spPr>
          <a:xfrm flipH="1">
            <a:off x="7188921" y="3658653"/>
            <a:ext cx="404961" cy="17389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3" name="Text Box 72"/>
          <p:cNvSpPr txBox="1">
            <a:spLocks noChangeArrowheads="1"/>
          </p:cNvSpPr>
          <p:nvPr/>
        </p:nvSpPr>
        <p:spPr bwMode="auto">
          <a:xfrm>
            <a:off x="8138649" y="3384031"/>
            <a:ext cx="90043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err="1" smtClean="0">
                <a:solidFill>
                  <a:srgbClr val="C00000"/>
                </a:solidFill>
              </a:rPr>
              <a:t>Systems</a:t>
            </a:r>
            <a:endParaRPr kumimoji="0" lang="fr-CH" altLang="ja-JP" sz="1200" i="1" dirty="0" smtClean="0">
              <a:solidFill>
                <a:srgbClr val="C00000"/>
              </a:solidFill>
            </a:endParaRPr>
          </a:p>
          <a:p>
            <a:pPr fontAlgn="base">
              <a:spcBef>
                <a:spcPct val="0"/>
              </a:spcBef>
              <a:spcAft>
                <a:spcPct val="0"/>
              </a:spcAft>
              <a:buFontTx/>
              <a:buNone/>
            </a:pPr>
            <a:r>
              <a:rPr kumimoji="0" lang="fr-CH" altLang="ja-JP" sz="1200" i="1" dirty="0" err="1" smtClean="0">
                <a:solidFill>
                  <a:srgbClr val="C00000"/>
                </a:solidFill>
              </a:rPr>
              <a:t>Registry</a:t>
            </a:r>
            <a:endParaRPr kumimoji="0" lang="fr-CH" altLang="ja-JP" sz="1200" i="1" dirty="0" smtClean="0">
              <a:solidFill>
                <a:srgbClr val="C00000"/>
              </a:solidFill>
            </a:endParaRPr>
          </a:p>
        </p:txBody>
      </p:sp>
      <p:grpSp>
        <p:nvGrpSpPr>
          <p:cNvPr id="44" name="Gruppo 84"/>
          <p:cNvGrpSpPr/>
          <p:nvPr/>
        </p:nvGrpSpPr>
        <p:grpSpPr>
          <a:xfrm>
            <a:off x="251520" y="862470"/>
            <a:ext cx="2088232" cy="1506688"/>
            <a:chOff x="323528" y="1124744"/>
            <a:chExt cx="2088232" cy="1506688"/>
          </a:xfrm>
        </p:grpSpPr>
        <p:pic>
          <p:nvPicPr>
            <p:cNvPr id="45" name="Immagine 44"/>
            <p:cNvPicPr>
              <a:picLocks noChangeAspect="1"/>
            </p:cNvPicPr>
            <p:nvPr/>
          </p:nvPicPr>
          <p:blipFill>
            <a:blip r:embed="rId14" cstate="print"/>
            <a:stretch>
              <a:fillRect/>
            </a:stretch>
          </p:blipFill>
          <p:spPr>
            <a:xfrm>
              <a:off x="323528" y="1124744"/>
              <a:ext cx="2088232" cy="1506688"/>
            </a:xfrm>
            <a:prstGeom prst="rect">
              <a:avLst/>
            </a:prstGeom>
            <a:scene3d>
              <a:camera prst="perspectiveHeroicExtremeRightFacing"/>
              <a:lightRig rig="threePt" dir="t"/>
            </a:scene3d>
          </p:spPr>
        </p:pic>
        <p:sp>
          <p:nvSpPr>
            <p:cNvPr id="46" name="CasellaDiTesto 45"/>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smtClean="0">
                  <a:ea typeface="+mn-ea"/>
                  <a:cs typeface="+mn-cs"/>
                </a:rPr>
                <a:t>Argentina</a:t>
              </a:r>
            </a:p>
          </p:txBody>
        </p:sp>
      </p:grpSp>
      <p:grpSp>
        <p:nvGrpSpPr>
          <p:cNvPr id="47" name="Gruppo 85"/>
          <p:cNvGrpSpPr/>
          <p:nvPr/>
        </p:nvGrpSpPr>
        <p:grpSpPr>
          <a:xfrm>
            <a:off x="2483768" y="1006486"/>
            <a:ext cx="2088232" cy="1506688"/>
            <a:chOff x="323528" y="1124744"/>
            <a:chExt cx="2088232" cy="1506688"/>
          </a:xfrm>
        </p:grpSpPr>
        <p:pic>
          <p:nvPicPr>
            <p:cNvPr id="48" name="Immagine 47"/>
            <p:cNvPicPr>
              <a:picLocks noChangeAspect="1"/>
            </p:cNvPicPr>
            <p:nvPr/>
          </p:nvPicPr>
          <p:blipFill>
            <a:blip r:embed="rId14" cstate="print"/>
            <a:stretch>
              <a:fillRect/>
            </a:stretch>
          </p:blipFill>
          <p:spPr>
            <a:xfrm>
              <a:off x="323528" y="1124744"/>
              <a:ext cx="2088232" cy="1506688"/>
            </a:xfrm>
            <a:prstGeom prst="rect">
              <a:avLst/>
            </a:prstGeom>
            <a:scene3d>
              <a:camera prst="perspectiveHeroicExtremeRightFacing"/>
              <a:lightRig rig="threePt" dir="t"/>
            </a:scene3d>
          </p:spPr>
        </p:pic>
        <p:sp>
          <p:nvSpPr>
            <p:cNvPr id="49" name="CasellaDiTesto 48"/>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smtClean="0">
                  <a:ea typeface="+mn-ea"/>
                  <a:cs typeface="+mn-cs"/>
                </a:rPr>
                <a:t>Bolivia</a:t>
              </a:r>
            </a:p>
          </p:txBody>
        </p:sp>
      </p:grpSp>
      <p:grpSp>
        <p:nvGrpSpPr>
          <p:cNvPr id="50" name="Gruppo 89"/>
          <p:cNvGrpSpPr/>
          <p:nvPr/>
        </p:nvGrpSpPr>
        <p:grpSpPr>
          <a:xfrm>
            <a:off x="395536" y="2590662"/>
            <a:ext cx="2088232" cy="1506688"/>
            <a:chOff x="323528" y="1124744"/>
            <a:chExt cx="2088232" cy="1506688"/>
          </a:xfrm>
        </p:grpSpPr>
        <p:pic>
          <p:nvPicPr>
            <p:cNvPr id="51" name="Immagine 50"/>
            <p:cNvPicPr>
              <a:picLocks noChangeAspect="1"/>
            </p:cNvPicPr>
            <p:nvPr/>
          </p:nvPicPr>
          <p:blipFill>
            <a:blip r:embed="rId14" cstate="print"/>
            <a:stretch>
              <a:fillRect/>
            </a:stretch>
          </p:blipFill>
          <p:spPr>
            <a:xfrm>
              <a:off x="323528" y="1124744"/>
              <a:ext cx="2088232" cy="1506688"/>
            </a:xfrm>
            <a:prstGeom prst="rect">
              <a:avLst/>
            </a:prstGeom>
            <a:scene3d>
              <a:camera prst="perspectiveHeroicExtremeRightFacing"/>
              <a:lightRig rig="threePt" dir="t"/>
            </a:scene3d>
          </p:spPr>
        </p:pic>
        <p:sp>
          <p:nvSpPr>
            <p:cNvPr id="52" name="CasellaDiTesto 51"/>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err="1" smtClean="0">
                  <a:ea typeface="+mn-ea"/>
                  <a:cs typeface="+mn-cs"/>
                </a:rPr>
                <a:t>Brasil</a:t>
              </a:r>
              <a:endParaRPr lang="it-IT" sz="1400" b="1" dirty="0" smtClean="0">
                <a:ea typeface="+mn-ea"/>
                <a:cs typeface="+mn-cs"/>
              </a:endParaRPr>
            </a:p>
          </p:txBody>
        </p:sp>
      </p:grpSp>
      <p:grpSp>
        <p:nvGrpSpPr>
          <p:cNvPr id="53" name="Gruppo 93"/>
          <p:cNvGrpSpPr/>
          <p:nvPr/>
        </p:nvGrpSpPr>
        <p:grpSpPr>
          <a:xfrm>
            <a:off x="2483768" y="2590662"/>
            <a:ext cx="2088232" cy="1506688"/>
            <a:chOff x="323528" y="1124744"/>
            <a:chExt cx="2088232" cy="1506688"/>
          </a:xfrm>
        </p:grpSpPr>
        <p:pic>
          <p:nvPicPr>
            <p:cNvPr id="54" name="Immagine 53"/>
            <p:cNvPicPr>
              <a:picLocks noChangeAspect="1"/>
            </p:cNvPicPr>
            <p:nvPr/>
          </p:nvPicPr>
          <p:blipFill>
            <a:blip r:embed="rId14" cstate="print"/>
            <a:stretch>
              <a:fillRect/>
            </a:stretch>
          </p:blipFill>
          <p:spPr>
            <a:xfrm>
              <a:off x="323528" y="1124744"/>
              <a:ext cx="2088232" cy="1506688"/>
            </a:xfrm>
            <a:prstGeom prst="rect">
              <a:avLst/>
            </a:prstGeom>
            <a:scene3d>
              <a:camera prst="perspectiveHeroicExtremeRightFacing"/>
              <a:lightRig rig="threePt" dir="t"/>
            </a:scene3d>
          </p:spPr>
        </p:pic>
        <p:sp>
          <p:nvSpPr>
            <p:cNvPr id="55" name="CasellaDiTesto 54"/>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smtClean="0">
                  <a:ea typeface="+mn-ea"/>
                  <a:cs typeface="+mn-cs"/>
                </a:rPr>
                <a:t>Paraguay</a:t>
              </a:r>
            </a:p>
          </p:txBody>
        </p:sp>
      </p:grpSp>
      <p:grpSp>
        <p:nvGrpSpPr>
          <p:cNvPr id="56" name="Gruppo 96"/>
          <p:cNvGrpSpPr/>
          <p:nvPr/>
        </p:nvGrpSpPr>
        <p:grpSpPr>
          <a:xfrm>
            <a:off x="1475656" y="3886806"/>
            <a:ext cx="2088232" cy="1506688"/>
            <a:chOff x="323528" y="1124744"/>
            <a:chExt cx="2088232" cy="1506688"/>
          </a:xfrm>
        </p:grpSpPr>
        <p:pic>
          <p:nvPicPr>
            <p:cNvPr id="57" name="Immagine 56"/>
            <p:cNvPicPr>
              <a:picLocks noChangeAspect="1"/>
            </p:cNvPicPr>
            <p:nvPr/>
          </p:nvPicPr>
          <p:blipFill>
            <a:blip r:embed="rId14" cstate="print"/>
            <a:stretch>
              <a:fillRect/>
            </a:stretch>
          </p:blipFill>
          <p:spPr>
            <a:xfrm>
              <a:off x="323528" y="1124744"/>
              <a:ext cx="2088232" cy="1506688"/>
            </a:xfrm>
            <a:prstGeom prst="rect">
              <a:avLst/>
            </a:prstGeom>
            <a:scene3d>
              <a:camera prst="perspectiveHeroicExtremeRightFacing"/>
              <a:lightRig rig="threePt" dir="t"/>
            </a:scene3d>
          </p:spPr>
        </p:pic>
        <p:sp>
          <p:nvSpPr>
            <p:cNvPr id="58" name="CasellaDiTesto 57"/>
            <p:cNvSpPr txBox="1"/>
            <p:nvPr/>
          </p:nvSpPr>
          <p:spPr>
            <a:xfrm rot="20890386">
              <a:off x="755576" y="1718224"/>
              <a:ext cx="914400" cy="504056"/>
            </a:xfrm>
            <a:prstGeom prst="rect">
              <a:avLst/>
            </a:prstGeom>
            <a:noFill/>
            <a:effectLst/>
          </p:spPr>
          <p:txBody>
            <a:bodyPr wrap="none" lIns="0" tIns="0" rIns="0" bIns="0" rtlCol="0">
              <a:noAutofit/>
            </a:bodyPr>
            <a:lstStyle/>
            <a:p>
              <a:pPr algn="ctr" eaLnBrk="0" hangingPunct="0">
                <a:lnSpc>
                  <a:spcPts val="1800"/>
                </a:lnSpc>
              </a:pPr>
              <a:r>
                <a:rPr lang="it-IT" sz="1400" b="1" dirty="0" smtClean="0">
                  <a:ea typeface="+mn-ea"/>
                  <a:cs typeface="+mn-cs"/>
                </a:rPr>
                <a:t>Uruguay</a:t>
              </a:r>
            </a:p>
          </p:txBody>
        </p:sp>
      </p:grpSp>
      <p:sp>
        <p:nvSpPr>
          <p:cNvPr id="59" name="CasellaDiTesto 4"/>
          <p:cNvSpPr txBox="1"/>
          <p:nvPr/>
        </p:nvSpPr>
        <p:spPr>
          <a:xfrm>
            <a:off x="323528" y="2446646"/>
            <a:ext cx="5017720" cy="1785104"/>
          </a:xfrm>
          <a:prstGeom prst="rect">
            <a:avLst/>
          </a:prstGeom>
          <a:solidFill>
            <a:schemeClr val="accent5">
              <a:lumMod val="50000"/>
              <a:alpha val="74000"/>
            </a:schemeClr>
          </a:solidFill>
          <a:effectLst>
            <a:softEdge rad="63500"/>
          </a:effectLst>
          <a:scene3d>
            <a:camera prst="perspectiveContrastingRightFacing"/>
            <a:lightRig rig="threePt" dir="t"/>
          </a:scene3d>
        </p:spPr>
        <p:txBody>
          <a:bodyPr wrap="none" rtlCol="0">
            <a:spAutoFit/>
          </a:bodyPr>
          <a:lstStyle/>
          <a:p>
            <a:pPr algn="ctr"/>
            <a:r>
              <a:rPr lang="en-US" sz="4400" b="1" dirty="0" smtClean="0">
                <a:solidFill>
                  <a:srgbClr val="FFC000"/>
                </a:solidFill>
              </a:rPr>
              <a:t>5 national </a:t>
            </a:r>
          </a:p>
          <a:p>
            <a:pPr algn="ctr"/>
            <a:r>
              <a:rPr lang="en-US" sz="4400" b="1" dirty="0" smtClean="0">
                <a:solidFill>
                  <a:srgbClr val="FFC000"/>
                </a:solidFill>
              </a:rPr>
              <a:t>brokered systems</a:t>
            </a:r>
            <a:endParaRPr lang="en-US" sz="4400" b="1" dirty="0">
              <a:solidFill>
                <a:srgbClr val="FFC000"/>
              </a:solidFill>
            </a:endParaRPr>
          </a:p>
        </p:txBody>
      </p:sp>
      <p:pic>
        <p:nvPicPr>
          <p:cNvPr id="60" name="Immagine 59"/>
          <p:cNvPicPr>
            <a:picLocks noChangeAspect="1"/>
          </p:cNvPicPr>
          <p:nvPr/>
        </p:nvPicPr>
        <p:blipFill>
          <a:blip r:embed="rId3" cstate="print">
            <a:duotone>
              <a:prstClr val="black"/>
              <a:schemeClr val="accent3">
                <a:tint val="45000"/>
                <a:satMod val="400000"/>
              </a:schemeClr>
            </a:duotone>
          </a:blip>
          <a:stretch>
            <a:fillRect/>
          </a:stretch>
        </p:blipFill>
        <p:spPr bwMode="auto">
          <a:xfrm flipH="1">
            <a:off x="7020272" y="4894918"/>
            <a:ext cx="1098550" cy="678170"/>
          </a:xfrm>
          <a:prstGeom prst="rect">
            <a:avLst/>
          </a:prstGeom>
          <a:scene3d>
            <a:camera prst="perspectiveHeroicExtremeLeftFacing"/>
            <a:lightRig rig="threePt" dir="t"/>
          </a:scene3d>
        </p:spPr>
      </p:pic>
      <p:sp>
        <p:nvSpPr>
          <p:cNvPr id="61" name="CasellaDiTesto 153"/>
          <p:cNvSpPr txBox="1">
            <a:spLocks noChangeArrowheads="1"/>
          </p:cNvSpPr>
          <p:nvPr/>
        </p:nvSpPr>
        <p:spPr bwMode="auto">
          <a:xfrm>
            <a:off x="5292080" y="5470982"/>
            <a:ext cx="623887" cy="523875"/>
          </a:xfrm>
          <a:prstGeom prst="rect">
            <a:avLst/>
          </a:prstGeom>
          <a:noFill/>
          <a:ln>
            <a:noFill/>
          </a:ln>
          <a:scene3d>
            <a:camera prst="perspectiveHeroicExtremeLeftFacing"/>
            <a:lightRig rig="threePt" dir="t"/>
          </a:scene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en-US" sz="2800" dirty="0" smtClean="0">
                <a:solidFill>
                  <a:srgbClr val="000000"/>
                </a:solidFill>
                <a:latin typeface="Tahoma" panose="020B0604030504040204" pitchFamily="34" charset="0"/>
              </a:rPr>
              <a:t>.. .</a:t>
            </a:r>
          </a:p>
        </p:txBody>
      </p:sp>
      <p:sp>
        <p:nvSpPr>
          <p:cNvPr id="62" name="CasellaDiTesto 153"/>
          <p:cNvSpPr txBox="1">
            <a:spLocks noChangeArrowheads="1"/>
          </p:cNvSpPr>
          <p:nvPr/>
        </p:nvSpPr>
        <p:spPr bwMode="auto">
          <a:xfrm>
            <a:off x="6156176" y="5759014"/>
            <a:ext cx="623887" cy="523875"/>
          </a:xfrm>
          <a:prstGeom prst="rect">
            <a:avLst/>
          </a:prstGeom>
          <a:noFill/>
          <a:ln>
            <a:noFill/>
          </a:ln>
          <a:scene3d>
            <a:camera prst="perspectiveHeroicExtremeLeftFacing"/>
            <a:lightRig rig="threePt" dir="t"/>
          </a:scene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algn="ctr" fontAlgn="base">
              <a:spcBef>
                <a:spcPct val="0"/>
              </a:spcBef>
              <a:spcAft>
                <a:spcPct val="0"/>
              </a:spcAft>
              <a:buFontTx/>
              <a:buNone/>
              <a:defRPr/>
            </a:pPr>
            <a:r>
              <a:rPr kumimoji="0" lang="en-US" sz="2800" dirty="0" smtClean="0">
                <a:solidFill>
                  <a:srgbClr val="000000"/>
                </a:solidFill>
                <a:latin typeface="Tahoma" panose="020B0604030504040204" pitchFamily="34" charset="0"/>
              </a:rPr>
              <a:t>.. .</a:t>
            </a:r>
          </a:p>
        </p:txBody>
      </p:sp>
      <p:pic>
        <p:nvPicPr>
          <p:cNvPr id="64" name="Immagine 25"/>
          <p:cNvPicPr>
            <a:picLocks noChangeAspect="1"/>
          </p:cNvPicPr>
          <p:nvPr/>
        </p:nvPicPr>
        <p:blipFill>
          <a:blip r:embed="rId9" cstate="print">
            <a:clrChange>
              <a:clrFrom>
                <a:srgbClr val="F5F6E8"/>
              </a:clrFrom>
              <a:clrTo>
                <a:srgbClr val="F5F6E8">
                  <a:alpha val="0"/>
                </a:srgbClr>
              </a:clrTo>
            </a:clrChange>
            <a:extLst>
              <a:ext uri="{28A0092B-C50C-407E-A947-70E740481C1C}">
                <a14:useLocalDpi xmlns:a14="http://schemas.microsoft.com/office/drawing/2010/main" xmlns="" val="0"/>
              </a:ext>
            </a:extLst>
          </a:blip>
          <a:srcRect t="86078" r="79437" b="2097"/>
          <a:stretch>
            <a:fillRect/>
          </a:stretch>
        </p:blipFill>
        <p:spPr bwMode="auto">
          <a:xfrm rot="7808897">
            <a:off x="5472395" y="938058"/>
            <a:ext cx="925513" cy="392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5" name="Freccia in giù 64"/>
          <p:cNvSpPr/>
          <p:nvPr/>
        </p:nvSpPr>
        <p:spPr bwMode="auto">
          <a:xfrm rot="9587761">
            <a:off x="5484375" y="2295834"/>
            <a:ext cx="432048" cy="671119"/>
          </a:xfrm>
          <a:prstGeom prst="down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it-IT" sz="1400" b="1" dirty="0">
              <a:solidFill>
                <a:srgbClr val="000000"/>
              </a:solidFill>
              <a:latin typeface="Arial" charset="0"/>
              <a:ea typeface="ＭＳ Ｐゴシック" pitchFamily="16" charset="-128"/>
              <a:cs typeface="ＭＳ Ｐゴシック" pitchFamily="-97" charset="-128"/>
            </a:endParaRPr>
          </a:p>
        </p:txBody>
      </p:sp>
      <p:pic>
        <p:nvPicPr>
          <p:cNvPr id="66" name="Picture 2"/>
          <p:cNvPicPr>
            <a:picLocks noChangeAspect="1" noChangeArrowheads="1"/>
          </p:cNvPicPr>
          <p:nvPr/>
        </p:nvPicPr>
        <p:blipFill>
          <a:blip r:embed="rId15" cstate="print"/>
          <a:srcRect/>
          <a:stretch>
            <a:fillRect/>
          </a:stretch>
        </p:blipFill>
        <p:spPr bwMode="auto">
          <a:xfrm rot="670447" flipV="1">
            <a:off x="7308304" y="5254958"/>
            <a:ext cx="609228" cy="251537"/>
          </a:xfrm>
          <a:prstGeom prst="rect">
            <a:avLst/>
          </a:prstGeom>
          <a:noFill/>
          <a:ln w="9525">
            <a:noFill/>
            <a:miter lim="800000"/>
            <a:headEnd/>
            <a:tailEnd/>
          </a:ln>
        </p:spPr>
      </p:pic>
      <p:sp>
        <p:nvSpPr>
          <p:cNvPr id="67" name="Text Box 72"/>
          <p:cNvSpPr txBox="1">
            <a:spLocks noChangeArrowheads="1"/>
          </p:cNvSpPr>
          <p:nvPr/>
        </p:nvSpPr>
        <p:spPr bwMode="auto">
          <a:xfrm>
            <a:off x="4644008" y="1222510"/>
            <a:ext cx="115212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Char char="•"/>
              <a:defRPr kumimoji="1" sz="2400">
                <a:solidFill>
                  <a:schemeClr val="tx1"/>
                </a:solidFill>
                <a:latin typeface="Arial" panose="020B0604020202020204" pitchFamily="34" charset="0"/>
                <a:ea typeface="MS PGothic" panose="020B0600070205080204" pitchFamily="34" charset="-128"/>
              </a:defRPr>
            </a:lvl1pPr>
            <a:lvl2pPr marL="742950" indent="-285750">
              <a:spcBef>
                <a:spcPct val="20000"/>
              </a:spcBef>
              <a:buChar char="–"/>
              <a:defRPr kumimoji="1" sz="2400">
                <a:solidFill>
                  <a:schemeClr val="tx1"/>
                </a:solidFill>
                <a:latin typeface="Arial" panose="020B0604020202020204" pitchFamily="34" charset="0"/>
                <a:ea typeface="MS PGothic" panose="020B0600070205080204" pitchFamily="34" charset="-128"/>
              </a:defRPr>
            </a:lvl2pPr>
            <a:lvl3pPr marL="11430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4pPr>
            <a:lvl5pPr marL="2057400" indent="-228600">
              <a:spcBef>
                <a:spcPct val="20000"/>
              </a:spcBef>
              <a:buChar char="»"/>
              <a:defRPr kumimoji="1"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Char char="»"/>
              <a:defRPr kumimoji="1" sz="2400">
                <a:solidFill>
                  <a:schemeClr val="tx1"/>
                </a:solidFill>
                <a:latin typeface="Arial" panose="020B0604020202020204" pitchFamily="34" charset="0"/>
                <a:ea typeface="MS PGothic" panose="020B0600070205080204" pitchFamily="34" charset="-128"/>
              </a:defRPr>
            </a:lvl9pPr>
          </a:lstStyle>
          <a:p>
            <a:pPr fontAlgn="base">
              <a:spcBef>
                <a:spcPct val="0"/>
              </a:spcBef>
              <a:spcAft>
                <a:spcPct val="0"/>
              </a:spcAft>
              <a:buFontTx/>
              <a:buNone/>
            </a:pPr>
            <a:r>
              <a:rPr kumimoji="0" lang="fr-CH" altLang="ja-JP" sz="1200" i="1" dirty="0" smtClean="0">
                <a:solidFill>
                  <a:srgbClr val="C00000"/>
                </a:solidFill>
              </a:rPr>
              <a:t>GISC Brasilia</a:t>
            </a:r>
            <a:endParaRPr kumimoji="0" lang="fr-CH" altLang="ja-JP" sz="1200" dirty="0" smtClean="0">
              <a:solidFill>
                <a:srgbClr val="000000"/>
              </a:solidFill>
            </a:endParaRPr>
          </a:p>
          <a:p>
            <a:pPr fontAlgn="base">
              <a:spcBef>
                <a:spcPct val="0"/>
              </a:spcBef>
              <a:spcAft>
                <a:spcPct val="0"/>
              </a:spcAft>
              <a:buFontTx/>
              <a:buNone/>
            </a:pPr>
            <a:r>
              <a:rPr kumimoji="0" lang="fr-CH" altLang="ja-JP" sz="1200" i="1" dirty="0" smtClean="0">
                <a:solidFill>
                  <a:srgbClr val="C00000"/>
                </a:solidFill>
              </a:rPr>
              <a:t>Home Page</a:t>
            </a:r>
            <a:endParaRPr kumimoji="0" lang="en-US" altLang="ja-JP" sz="1800" dirty="0" smtClean="0">
              <a:solidFill>
                <a:srgbClr val="000000"/>
              </a:solidFill>
            </a:endParaRPr>
          </a:p>
        </p:txBody>
      </p:sp>
      <p:pic>
        <p:nvPicPr>
          <p:cNvPr id="51202" name="Picture 2" descr="File:Tangram 020 Nevit.svg"/>
          <p:cNvPicPr>
            <a:picLocks noChangeAspect="1" noChangeArrowheads="1"/>
          </p:cNvPicPr>
          <p:nvPr/>
        </p:nvPicPr>
        <p:blipFill>
          <a:blip r:embed="rId16"/>
          <a:srcRect/>
          <a:stretch>
            <a:fillRect/>
          </a:stretch>
        </p:blipFill>
        <p:spPr bwMode="auto">
          <a:xfrm>
            <a:off x="3343817" y="4581883"/>
            <a:ext cx="1707608" cy="2256751"/>
          </a:xfrm>
          <a:prstGeom prst="rect">
            <a:avLst/>
          </a:prstGeom>
          <a:noFill/>
        </p:spPr>
      </p:pic>
      <p:pic>
        <p:nvPicPr>
          <p:cNvPr id="51204" name="Picture 4" descr="File:Tangram 223 Nevit.svg"/>
          <p:cNvPicPr>
            <a:picLocks noChangeAspect="1" noChangeArrowheads="1"/>
          </p:cNvPicPr>
          <p:nvPr/>
        </p:nvPicPr>
        <p:blipFill>
          <a:blip r:embed="rId17"/>
          <a:srcRect/>
          <a:stretch>
            <a:fillRect/>
          </a:stretch>
        </p:blipFill>
        <p:spPr bwMode="auto">
          <a:xfrm>
            <a:off x="5814847" y="3483010"/>
            <a:ext cx="701130" cy="470122"/>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WHOS at REGIONAL SCALE</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pic>
        <p:nvPicPr>
          <p:cNvPr id="79876" name="Picture 4" descr="https://upload.wikimedia.org/wikipedia/commons/thumb/d/dc/Tangram_010_Nevit.svg/306px-Tangram_010_Nevit.svg.png"/>
          <p:cNvPicPr>
            <a:picLocks noChangeAspect="1" noChangeArrowheads="1"/>
          </p:cNvPicPr>
          <p:nvPr/>
        </p:nvPicPr>
        <p:blipFill>
          <a:blip r:embed="rId2"/>
          <a:srcRect/>
          <a:stretch>
            <a:fillRect/>
          </a:stretch>
        </p:blipFill>
        <p:spPr bwMode="auto">
          <a:xfrm>
            <a:off x="554821" y="1273175"/>
            <a:ext cx="1457325" cy="3443288"/>
          </a:xfrm>
          <a:prstGeom prst="rect">
            <a:avLst/>
          </a:prstGeom>
          <a:noFill/>
        </p:spPr>
      </p:pic>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450761" y="313691"/>
            <a:ext cx="7948909" cy="901699"/>
          </a:xfrm>
          <a:prstGeom prst="rect">
            <a:avLst/>
          </a:prstGeom>
        </p:spPr>
        <p:txBody>
          <a:bodyP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smtClean="0"/>
              <a:t>Federation of Regional Hydrological Data</a:t>
            </a:r>
            <a:endParaRPr lang="en-US" dirty="0"/>
          </a:p>
        </p:txBody>
      </p:sp>
      <p:pic>
        <p:nvPicPr>
          <p:cNvPr id="4" name="Immagine 3" descr="Arctic4Map.jpg"/>
          <p:cNvPicPr>
            <a:picLocks noChangeAspect="1"/>
          </p:cNvPicPr>
          <p:nvPr/>
        </p:nvPicPr>
        <p:blipFill>
          <a:blip r:embed="rId2" cstate="print"/>
          <a:srcRect r="2343"/>
          <a:stretch>
            <a:fillRect/>
          </a:stretch>
        </p:blipFill>
        <p:spPr>
          <a:xfrm>
            <a:off x="1547364" y="920767"/>
            <a:ext cx="5986778" cy="4597830"/>
          </a:xfrm>
          <a:prstGeom prst="rect">
            <a:avLst/>
          </a:prstGeom>
        </p:spPr>
      </p:pic>
      <p:pic>
        <p:nvPicPr>
          <p:cNvPr id="49154" name="Picture 2" descr="File:Tangram 222 Nevit.svg"/>
          <p:cNvPicPr>
            <a:picLocks noChangeAspect="1" noChangeArrowheads="1"/>
          </p:cNvPicPr>
          <p:nvPr/>
        </p:nvPicPr>
        <p:blipFill>
          <a:blip r:embed="rId3"/>
          <a:srcRect/>
          <a:stretch>
            <a:fillRect/>
          </a:stretch>
        </p:blipFill>
        <p:spPr bwMode="auto">
          <a:xfrm>
            <a:off x="2974907" y="4438364"/>
            <a:ext cx="2936495" cy="2160466"/>
          </a:xfrm>
          <a:prstGeom prst="rect">
            <a:avLst/>
          </a:prstGeom>
          <a:noFill/>
        </p:spPr>
      </p:pic>
      <p:pic>
        <p:nvPicPr>
          <p:cNvPr id="6" name="Picture 6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885320" y="2070225"/>
            <a:ext cx="1028700" cy="1028700"/>
          </a:xfrm>
          <a:prstGeom prst="rect">
            <a:avLst/>
          </a:prstGeom>
        </p:spPr>
      </p:pic>
      <p:pic>
        <p:nvPicPr>
          <p:cNvPr id="7" name="Picture 6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885320" y="920767"/>
            <a:ext cx="1028700" cy="1028700"/>
          </a:xfrm>
          <a:prstGeom prst="rect">
            <a:avLst/>
          </a:prstGeom>
        </p:spPr>
      </p:pic>
      <p:pic>
        <p:nvPicPr>
          <p:cNvPr id="8" name="Picture 6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885320" y="4369141"/>
            <a:ext cx="1028700" cy="1028700"/>
          </a:xfrm>
          <a:prstGeom prst="rect">
            <a:avLst/>
          </a:prstGeom>
        </p:spPr>
      </p:pic>
      <p:pic>
        <p:nvPicPr>
          <p:cNvPr id="9" name="Picture 6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885320" y="3219683"/>
            <a:ext cx="1028700" cy="1028700"/>
          </a:xfrm>
          <a:prstGeom prst="rect">
            <a:avLst/>
          </a:prstGeom>
        </p:spPr>
      </p:pic>
      <p:pic>
        <p:nvPicPr>
          <p:cNvPr id="10" name="Picture 6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6505442" y="5570130"/>
            <a:ext cx="1028700" cy="1028700"/>
          </a:xfrm>
          <a:prstGeom prst="rect">
            <a:avLst/>
          </a:prstGeom>
        </p:spPr>
      </p:pic>
      <p:pic>
        <p:nvPicPr>
          <p:cNvPr id="11" name="Picture 6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885320" y="5518597"/>
            <a:ext cx="1028700" cy="1028700"/>
          </a:xfrm>
          <a:prstGeom prst="rect">
            <a:avLst/>
          </a:prstGeom>
        </p:spPr>
      </p:pic>
      <p:pic>
        <p:nvPicPr>
          <p:cNvPr id="12" name="Picture 6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flipH="1">
            <a:off x="257578" y="1850498"/>
            <a:ext cx="1028700" cy="1028700"/>
          </a:xfrm>
          <a:prstGeom prst="rect">
            <a:avLst/>
          </a:prstGeom>
        </p:spPr>
      </p:pic>
      <p:pic>
        <p:nvPicPr>
          <p:cNvPr id="13" name="Picture 6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flipH="1">
            <a:off x="257578" y="701040"/>
            <a:ext cx="1028700" cy="1028700"/>
          </a:xfrm>
          <a:prstGeom prst="rect">
            <a:avLst/>
          </a:prstGeom>
        </p:spPr>
      </p:pic>
      <p:pic>
        <p:nvPicPr>
          <p:cNvPr id="14" name="Picture 6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flipH="1">
            <a:off x="257578" y="4149414"/>
            <a:ext cx="1028700" cy="1028700"/>
          </a:xfrm>
          <a:prstGeom prst="rect">
            <a:avLst/>
          </a:prstGeom>
        </p:spPr>
      </p:pic>
      <p:pic>
        <p:nvPicPr>
          <p:cNvPr id="15" name="Picture 6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flipH="1">
            <a:off x="257578" y="2999956"/>
            <a:ext cx="1028700" cy="1028700"/>
          </a:xfrm>
          <a:prstGeom prst="rect">
            <a:avLst/>
          </a:prstGeom>
        </p:spPr>
      </p:pic>
      <p:pic>
        <p:nvPicPr>
          <p:cNvPr id="16" name="Picture 68"/>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flipH="1">
            <a:off x="257578" y="5298870"/>
            <a:ext cx="1028700" cy="1028700"/>
          </a:xfrm>
          <a:prstGeom prst="rect">
            <a:avLst/>
          </a:prstGeom>
        </p:spPr>
      </p:pic>
      <p:pic>
        <p:nvPicPr>
          <p:cNvPr id="17" name="Picture 6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flipH="1">
            <a:off x="1547364" y="5570130"/>
            <a:ext cx="1028700" cy="1028700"/>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WHOS at GLOBAL SCALE</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pic>
        <p:nvPicPr>
          <p:cNvPr id="4" name="Picture 2" descr="https://upload.wikimedia.org/wikipedia/commons/thumb/d/d6/Tangram_015_Nevit.svg/537px-Tangram_015_Nevit.svg.png"/>
          <p:cNvPicPr>
            <a:picLocks noChangeAspect="1" noChangeArrowheads="1"/>
          </p:cNvPicPr>
          <p:nvPr/>
        </p:nvPicPr>
        <p:blipFill>
          <a:blip r:embed="rId2"/>
          <a:srcRect/>
          <a:stretch>
            <a:fillRect/>
          </a:stretch>
        </p:blipFill>
        <p:spPr bwMode="auto">
          <a:xfrm>
            <a:off x="226499" y="1523016"/>
            <a:ext cx="2557463" cy="2981325"/>
          </a:xfrm>
          <a:prstGeom prst="rect">
            <a:avLst/>
          </a:prstGeom>
          <a:noFill/>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66" y="1144081"/>
            <a:ext cx="4848899" cy="5022339"/>
          </a:xfrm>
        </p:spPr>
        <p:txBody>
          <a:bodyPr>
            <a:normAutofit fontScale="62500" lnSpcReduction="20000"/>
          </a:bodyPr>
          <a:lstStyle/>
          <a:p>
            <a:r>
              <a:rPr lang="en-US" dirty="0" smtClean="0"/>
              <a:t>WHOS National level</a:t>
            </a:r>
          </a:p>
          <a:p>
            <a:pPr lvl="1">
              <a:buFont typeface="Arial" pitchFamily="34" charset="0"/>
              <a:buChar char="•"/>
            </a:pPr>
            <a:r>
              <a:rPr lang="en-US" sz="2400" dirty="0" smtClean="0"/>
              <a:t>National Data Systems</a:t>
            </a:r>
          </a:p>
          <a:p>
            <a:endParaRPr lang="en-US" dirty="0" smtClean="0"/>
          </a:p>
          <a:p>
            <a:r>
              <a:rPr lang="en-US" dirty="0" smtClean="0"/>
              <a:t>WHOS Regional level</a:t>
            </a:r>
          </a:p>
          <a:p>
            <a:pPr lvl="1">
              <a:buFont typeface="Arial" pitchFamily="34" charset="0"/>
              <a:buChar char="•"/>
            </a:pPr>
            <a:r>
              <a:rPr lang="en-US" dirty="0" smtClean="0"/>
              <a:t>WHOS Regional Nodes</a:t>
            </a:r>
          </a:p>
          <a:p>
            <a:pPr lvl="2"/>
            <a:r>
              <a:rPr lang="en-US" sz="2800" dirty="0" smtClean="0"/>
              <a:t>Africa</a:t>
            </a:r>
          </a:p>
          <a:p>
            <a:pPr lvl="2"/>
            <a:r>
              <a:rPr lang="en-US" sz="2800" dirty="0" smtClean="0"/>
              <a:t>Asia</a:t>
            </a:r>
          </a:p>
          <a:p>
            <a:pPr lvl="2"/>
            <a:r>
              <a:rPr lang="en-US" sz="2800" dirty="0" smtClean="0"/>
              <a:t>South America</a:t>
            </a:r>
          </a:p>
          <a:p>
            <a:pPr lvl="2"/>
            <a:r>
              <a:rPr lang="en-US" sz="2800" dirty="0" smtClean="0"/>
              <a:t>North America, Central America and the Caribbean</a:t>
            </a:r>
          </a:p>
          <a:p>
            <a:pPr lvl="2"/>
            <a:r>
              <a:rPr lang="en-US" sz="2800" dirty="0" smtClean="0"/>
              <a:t>South-West Pacific</a:t>
            </a:r>
          </a:p>
          <a:p>
            <a:pPr lvl="2"/>
            <a:r>
              <a:rPr lang="en-US" sz="2800" dirty="0" smtClean="0"/>
              <a:t>Europe</a:t>
            </a:r>
          </a:p>
          <a:p>
            <a:pPr lvl="1"/>
            <a:endParaRPr lang="en-US" dirty="0" smtClean="0"/>
          </a:p>
          <a:p>
            <a:r>
              <a:rPr lang="en-US" dirty="0" smtClean="0"/>
              <a:t>WHOS Community level</a:t>
            </a:r>
          </a:p>
          <a:p>
            <a:pPr lvl="1">
              <a:buFont typeface="Arial" pitchFamily="34" charset="0"/>
              <a:buChar char="•"/>
            </a:pPr>
            <a:r>
              <a:rPr lang="en-US" sz="2900" dirty="0" smtClean="0"/>
              <a:t>WHOS Special data systems (e.g. virtual views)</a:t>
            </a:r>
          </a:p>
          <a:p>
            <a:pPr lvl="1">
              <a:buFont typeface="Arial" pitchFamily="34" charset="0"/>
              <a:buChar char="•"/>
            </a:pPr>
            <a:r>
              <a:rPr lang="en-US" sz="2900" dirty="0" smtClean="0"/>
              <a:t>WHOS Services nodes</a:t>
            </a:r>
          </a:p>
          <a:p>
            <a:endParaRPr lang="en-US" dirty="0" smtClean="0"/>
          </a:p>
          <a:p>
            <a:pPr lvl="1"/>
            <a:endParaRPr lang="en-US" dirty="0"/>
          </a:p>
        </p:txBody>
      </p:sp>
      <p:sp>
        <p:nvSpPr>
          <p:cNvPr id="25" name="Block Arc 24"/>
          <p:cNvSpPr/>
          <p:nvPr/>
        </p:nvSpPr>
        <p:spPr>
          <a:xfrm>
            <a:off x="5468378" y="1894355"/>
            <a:ext cx="3140430" cy="3353102"/>
          </a:xfrm>
          <a:prstGeom prst="blockArc">
            <a:avLst>
              <a:gd name="adj1" fmla="val 17527788"/>
              <a:gd name="adj2" fmla="val 4153735"/>
              <a:gd name="adj3" fmla="val 4502"/>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2" name="Title 1"/>
          <p:cNvSpPr>
            <a:spLocks noGrp="1"/>
          </p:cNvSpPr>
          <p:nvPr>
            <p:ph type="title"/>
          </p:nvPr>
        </p:nvSpPr>
        <p:spPr>
          <a:xfrm>
            <a:off x="628650" y="167425"/>
            <a:ext cx="7886700" cy="882649"/>
          </a:xfrm>
        </p:spPr>
        <p:txBody>
          <a:bodyPr/>
          <a:lstStyle/>
          <a:p>
            <a:r>
              <a:rPr lang="en-US" dirty="0" smtClean="0"/>
              <a:t>Software and Social </a:t>
            </a:r>
            <a:r>
              <a:rPr lang="en-US" dirty="0" err="1" smtClean="0"/>
              <a:t>Hydrosystem</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flipH="1">
            <a:off x="5077565" y="1613884"/>
            <a:ext cx="772045" cy="772045"/>
          </a:xfrm>
          <a:prstGeom prst="rect">
            <a:avLst/>
          </a:prstGeom>
        </p:spPr>
      </p:pic>
      <p:sp>
        <p:nvSpPr>
          <p:cNvPr id="9" name="Right Arrow 8"/>
          <p:cNvSpPr/>
          <p:nvPr/>
        </p:nvSpPr>
        <p:spPr>
          <a:xfrm>
            <a:off x="5964314" y="2140524"/>
            <a:ext cx="411504" cy="35162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0" name="Right Arrow 9"/>
          <p:cNvSpPr/>
          <p:nvPr/>
        </p:nvSpPr>
        <p:spPr>
          <a:xfrm rot="5400000">
            <a:off x="5487051" y="2465141"/>
            <a:ext cx="426572" cy="402518"/>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3" name="Freeform 12"/>
          <p:cNvSpPr/>
          <p:nvPr/>
        </p:nvSpPr>
        <p:spPr>
          <a:xfrm>
            <a:off x="5034149" y="2943510"/>
            <a:ext cx="1347322" cy="1347388"/>
          </a:xfrm>
          <a:custGeom>
            <a:avLst/>
            <a:gdLst>
              <a:gd name="connsiteX0" fmla="*/ 0 w 1347322"/>
              <a:gd name="connsiteY0" fmla="*/ 673694 h 1347388"/>
              <a:gd name="connsiteX1" fmla="*/ 673661 w 1347322"/>
              <a:gd name="connsiteY1" fmla="*/ 0 h 1347388"/>
              <a:gd name="connsiteX2" fmla="*/ 1347322 w 1347322"/>
              <a:gd name="connsiteY2" fmla="*/ 673694 h 1347388"/>
              <a:gd name="connsiteX3" fmla="*/ 673661 w 1347322"/>
              <a:gd name="connsiteY3" fmla="*/ 1347388 h 1347388"/>
              <a:gd name="connsiteX4" fmla="*/ 0 w 1347322"/>
              <a:gd name="connsiteY4" fmla="*/ 673694 h 1347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7322" h="1347388">
                <a:moveTo>
                  <a:pt x="0" y="673694"/>
                </a:moveTo>
                <a:cubicBezTo>
                  <a:pt x="0" y="301623"/>
                  <a:pt x="301608" y="0"/>
                  <a:pt x="673661" y="0"/>
                </a:cubicBezTo>
                <a:cubicBezTo>
                  <a:pt x="1045714" y="0"/>
                  <a:pt x="1347322" y="301623"/>
                  <a:pt x="1347322" y="673694"/>
                </a:cubicBezTo>
                <a:cubicBezTo>
                  <a:pt x="1347322" y="1045765"/>
                  <a:pt x="1045714" y="1347388"/>
                  <a:pt x="673661" y="1347388"/>
                </a:cubicBezTo>
                <a:cubicBezTo>
                  <a:pt x="301608" y="1347388"/>
                  <a:pt x="0" y="1045765"/>
                  <a:pt x="0" y="673694"/>
                </a:cubicBez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2711" tIns="222720" rIns="222711" bIns="222720" numCol="1" spcCol="1270" anchor="ctr" anchorCtr="0">
            <a:noAutofit/>
          </a:bodyPr>
          <a:lstStyle/>
          <a:p>
            <a:pPr lvl="0" algn="ctr" defTabSz="889000">
              <a:lnSpc>
                <a:spcPct val="90000"/>
              </a:lnSpc>
              <a:spcBef>
                <a:spcPct val="0"/>
              </a:spcBef>
              <a:spcAft>
                <a:spcPct val="35000"/>
              </a:spcAft>
            </a:pPr>
            <a:r>
              <a:rPr lang="en-US" sz="2000" i="1" kern="1200" dirty="0" smtClean="0"/>
              <a:t>National</a:t>
            </a:r>
          </a:p>
          <a:p>
            <a:pPr lvl="0" algn="ctr" defTabSz="889000">
              <a:lnSpc>
                <a:spcPct val="90000"/>
              </a:lnSpc>
              <a:spcBef>
                <a:spcPct val="0"/>
              </a:spcBef>
              <a:spcAft>
                <a:spcPct val="35000"/>
              </a:spcAft>
            </a:pPr>
            <a:r>
              <a:rPr lang="en-US" sz="2000" i="1" dirty="0" smtClean="0"/>
              <a:t>level</a:t>
            </a:r>
            <a:endParaRPr lang="en-US" sz="2000" i="1" kern="1200" dirty="0"/>
          </a:p>
        </p:txBody>
      </p:sp>
      <p:sp>
        <p:nvSpPr>
          <p:cNvPr id="14" name="Block Arc 13"/>
          <p:cNvSpPr/>
          <p:nvPr/>
        </p:nvSpPr>
        <p:spPr>
          <a:xfrm>
            <a:off x="4606325" y="2436380"/>
            <a:ext cx="2715979" cy="2831243"/>
          </a:xfrm>
          <a:prstGeom prst="blockArc">
            <a:avLst>
              <a:gd name="adj1" fmla="val 17527788"/>
              <a:gd name="adj2" fmla="val 4119114"/>
              <a:gd name="adj3" fmla="val 5750"/>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5" name="Oval 14"/>
          <p:cNvSpPr/>
          <p:nvPr/>
        </p:nvSpPr>
        <p:spPr>
          <a:xfrm>
            <a:off x="6606174" y="2433038"/>
            <a:ext cx="721765" cy="721967"/>
          </a:xfrm>
          <a:prstGeom prst="ellipse">
            <a:avLst/>
          </a:prstGeom>
        </p:spPr>
        <p:style>
          <a:lnRef idx="2">
            <a:schemeClr val="lt1">
              <a:hueOff val="0"/>
              <a:satOff val="0"/>
              <a:lumOff val="0"/>
              <a:alphaOff val="0"/>
            </a:schemeClr>
          </a:lnRef>
          <a:fillRef idx="1">
            <a:schemeClr val="accent2">
              <a:tint val="50000"/>
              <a:hueOff val="0"/>
              <a:satOff val="0"/>
              <a:lumOff val="0"/>
              <a:alphaOff val="0"/>
            </a:schemeClr>
          </a:fillRef>
          <a:effectRef idx="0">
            <a:schemeClr val="accent2">
              <a:tint val="50000"/>
              <a:hueOff val="0"/>
              <a:satOff val="0"/>
              <a:lumOff val="0"/>
              <a:alphaOff val="0"/>
            </a:schemeClr>
          </a:effectRef>
          <a:fontRef idx="minor">
            <a:schemeClr val="lt1">
              <a:hueOff val="0"/>
              <a:satOff val="0"/>
              <a:lumOff val="0"/>
              <a:alphaOff val="0"/>
            </a:schemeClr>
          </a:fontRef>
        </p:style>
      </p:sp>
      <p:sp>
        <p:nvSpPr>
          <p:cNvPr id="17" name="Oval 16"/>
          <p:cNvSpPr/>
          <p:nvPr/>
        </p:nvSpPr>
        <p:spPr>
          <a:xfrm>
            <a:off x="6885139" y="3254381"/>
            <a:ext cx="721765" cy="721967"/>
          </a:xfrm>
          <a:prstGeom prst="ellipse">
            <a:avLst/>
          </a:prstGeom>
        </p:spPr>
        <p:style>
          <a:lnRef idx="2">
            <a:schemeClr val="lt1">
              <a:hueOff val="0"/>
              <a:satOff val="0"/>
              <a:lumOff val="0"/>
              <a:alphaOff val="0"/>
            </a:schemeClr>
          </a:lnRef>
          <a:fillRef idx="1">
            <a:schemeClr val="accent3">
              <a:tint val="50000"/>
              <a:hueOff val="0"/>
              <a:satOff val="0"/>
              <a:lumOff val="0"/>
              <a:alphaOff val="0"/>
            </a:schemeClr>
          </a:fillRef>
          <a:effectRef idx="0">
            <a:schemeClr val="accent3">
              <a:tint val="50000"/>
              <a:hueOff val="0"/>
              <a:satOff val="0"/>
              <a:lumOff val="0"/>
              <a:alphaOff val="0"/>
            </a:schemeClr>
          </a:effectRef>
          <a:fontRef idx="minor">
            <a:schemeClr val="lt1">
              <a:hueOff val="0"/>
              <a:satOff val="0"/>
              <a:lumOff val="0"/>
              <a:alphaOff val="0"/>
            </a:schemeClr>
          </a:fontRef>
        </p:style>
      </p:sp>
      <p:sp>
        <p:nvSpPr>
          <p:cNvPr id="18" name="Freeform 17"/>
          <p:cNvSpPr/>
          <p:nvPr/>
        </p:nvSpPr>
        <p:spPr>
          <a:xfrm>
            <a:off x="6503172" y="1657233"/>
            <a:ext cx="966110" cy="698750"/>
          </a:xfrm>
          <a:custGeom>
            <a:avLst/>
            <a:gdLst>
              <a:gd name="connsiteX0" fmla="*/ 0 w 966110"/>
              <a:gd name="connsiteY0" fmla="*/ 0 h 698750"/>
              <a:gd name="connsiteX1" fmla="*/ 966110 w 966110"/>
              <a:gd name="connsiteY1" fmla="*/ 0 h 698750"/>
              <a:gd name="connsiteX2" fmla="*/ 966110 w 966110"/>
              <a:gd name="connsiteY2" fmla="*/ 698750 h 698750"/>
              <a:gd name="connsiteX3" fmla="*/ 0 w 966110"/>
              <a:gd name="connsiteY3" fmla="*/ 698750 h 698750"/>
              <a:gd name="connsiteX4" fmla="*/ 0 w 966110"/>
              <a:gd name="connsiteY4" fmla="*/ 0 h 698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6110" h="698750">
                <a:moveTo>
                  <a:pt x="0" y="0"/>
                </a:moveTo>
                <a:lnTo>
                  <a:pt x="966110" y="0"/>
                </a:lnTo>
                <a:lnTo>
                  <a:pt x="966110" y="698750"/>
                </a:lnTo>
                <a:lnTo>
                  <a:pt x="0" y="6987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en-US" sz="2000" i="1" kern="1200" dirty="0" smtClean="0">
                <a:solidFill>
                  <a:srgbClr val="2F57A1"/>
                </a:solidFill>
              </a:rPr>
              <a:t>Regional level</a:t>
            </a:r>
            <a:endParaRPr lang="en-US" sz="2000" i="1" kern="1200" dirty="0">
              <a:solidFill>
                <a:srgbClr val="2F57A1"/>
              </a:solidFill>
            </a:endParaRPr>
          </a:p>
        </p:txBody>
      </p:sp>
      <p:sp>
        <p:nvSpPr>
          <p:cNvPr id="19" name="Oval 18"/>
          <p:cNvSpPr/>
          <p:nvPr/>
        </p:nvSpPr>
        <p:spPr>
          <a:xfrm>
            <a:off x="6606174" y="4087333"/>
            <a:ext cx="721765" cy="721967"/>
          </a:xfrm>
          <a:prstGeom prst="ellipse">
            <a:avLst/>
          </a:prstGeom>
        </p:spPr>
        <p:style>
          <a:lnRef idx="2">
            <a:schemeClr val="lt1">
              <a:hueOff val="0"/>
              <a:satOff val="0"/>
              <a:lumOff val="0"/>
              <a:alphaOff val="0"/>
            </a:schemeClr>
          </a:lnRef>
          <a:fillRef idx="1">
            <a:schemeClr val="accent4">
              <a:tint val="50000"/>
              <a:hueOff val="0"/>
              <a:satOff val="0"/>
              <a:lumOff val="0"/>
              <a:alphaOff val="0"/>
            </a:schemeClr>
          </a:fillRef>
          <a:effectRef idx="0">
            <a:schemeClr val="accent4">
              <a:tint val="50000"/>
              <a:hueOff val="0"/>
              <a:satOff val="0"/>
              <a:lumOff val="0"/>
              <a:alphaOff val="0"/>
            </a:schemeClr>
          </a:effectRef>
          <a:fontRef idx="minor">
            <a:schemeClr val="lt1">
              <a:hueOff val="0"/>
              <a:satOff val="0"/>
              <a:lumOff val="0"/>
              <a:alphaOff val="0"/>
            </a:schemeClr>
          </a:fontRef>
        </p:style>
      </p:sp>
      <p:sp>
        <p:nvSpPr>
          <p:cNvPr id="21" name="Oval 20"/>
          <p:cNvSpPr/>
          <p:nvPr/>
        </p:nvSpPr>
        <p:spPr>
          <a:xfrm>
            <a:off x="7891833" y="2194364"/>
            <a:ext cx="721765" cy="721967"/>
          </a:xfrm>
          <a:prstGeom prst="ellipse">
            <a:avLst/>
          </a:prstGeom>
          <a:solidFill>
            <a:srgbClr val="FFCCCC"/>
          </a:solidFill>
        </p:spPr>
        <p:style>
          <a:lnRef idx="2">
            <a:schemeClr val="lt1">
              <a:hueOff val="0"/>
              <a:satOff val="0"/>
              <a:lumOff val="0"/>
              <a:alphaOff val="0"/>
            </a:schemeClr>
          </a:lnRef>
          <a:fillRef idx="1">
            <a:schemeClr val="accent2">
              <a:tint val="50000"/>
              <a:hueOff val="0"/>
              <a:satOff val="0"/>
              <a:lumOff val="0"/>
              <a:alphaOff val="0"/>
            </a:schemeClr>
          </a:fillRef>
          <a:effectRef idx="0">
            <a:schemeClr val="accent2">
              <a:tint val="50000"/>
              <a:hueOff val="0"/>
              <a:satOff val="0"/>
              <a:lumOff val="0"/>
              <a:alphaOff val="0"/>
            </a:schemeClr>
          </a:effectRef>
          <a:fontRef idx="minor">
            <a:schemeClr val="lt1">
              <a:hueOff val="0"/>
              <a:satOff val="0"/>
              <a:lumOff val="0"/>
              <a:alphaOff val="0"/>
            </a:schemeClr>
          </a:fontRef>
        </p:style>
      </p:sp>
      <p:sp>
        <p:nvSpPr>
          <p:cNvPr id="22" name="Oval 21"/>
          <p:cNvSpPr/>
          <p:nvPr/>
        </p:nvSpPr>
        <p:spPr>
          <a:xfrm>
            <a:off x="8180999" y="3498237"/>
            <a:ext cx="721765" cy="721967"/>
          </a:xfrm>
          <a:prstGeom prst="ellipse">
            <a:avLst/>
          </a:prstGeom>
          <a:solidFill>
            <a:schemeClr val="accent6">
              <a:lumMod val="20000"/>
              <a:lumOff val="80000"/>
            </a:schemeClr>
          </a:solidFill>
        </p:spPr>
        <p:style>
          <a:lnRef idx="2">
            <a:schemeClr val="lt1">
              <a:hueOff val="0"/>
              <a:satOff val="0"/>
              <a:lumOff val="0"/>
              <a:alphaOff val="0"/>
            </a:schemeClr>
          </a:lnRef>
          <a:fillRef idx="1">
            <a:schemeClr val="accent3">
              <a:tint val="50000"/>
              <a:hueOff val="0"/>
              <a:satOff val="0"/>
              <a:lumOff val="0"/>
              <a:alphaOff val="0"/>
            </a:schemeClr>
          </a:fillRef>
          <a:effectRef idx="0">
            <a:schemeClr val="accent3">
              <a:tint val="50000"/>
              <a:hueOff val="0"/>
              <a:satOff val="0"/>
              <a:lumOff val="0"/>
              <a:alphaOff val="0"/>
            </a:schemeClr>
          </a:effectRef>
          <a:fontRef idx="minor">
            <a:schemeClr val="lt1">
              <a:hueOff val="0"/>
              <a:satOff val="0"/>
              <a:lumOff val="0"/>
              <a:alphaOff val="0"/>
            </a:schemeClr>
          </a:fontRef>
        </p:style>
      </p:sp>
      <p:sp>
        <p:nvSpPr>
          <p:cNvPr id="23" name="Freeform 22"/>
          <p:cNvSpPr/>
          <p:nvPr/>
        </p:nvSpPr>
        <p:spPr>
          <a:xfrm>
            <a:off x="7730473" y="1374510"/>
            <a:ext cx="1583193" cy="698750"/>
          </a:xfrm>
          <a:custGeom>
            <a:avLst/>
            <a:gdLst>
              <a:gd name="connsiteX0" fmla="*/ 0 w 966110"/>
              <a:gd name="connsiteY0" fmla="*/ 0 h 698750"/>
              <a:gd name="connsiteX1" fmla="*/ 966110 w 966110"/>
              <a:gd name="connsiteY1" fmla="*/ 0 h 698750"/>
              <a:gd name="connsiteX2" fmla="*/ 966110 w 966110"/>
              <a:gd name="connsiteY2" fmla="*/ 698750 h 698750"/>
              <a:gd name="connsiteX3" fmla="*/ 0 w 966110"/>
              <a:gd name="connsiteY3" fmla="*/ 698750 h 698750"/>
              <a:gd name="connsiteX4" fmla="*/ 0 w 966110"/>
              <a:gd name="connsiteY4" fmla="*/ 0 h 698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6110" h="698750">
                <a:moveTo>
                  <a:pt x="0" y="0"/>
                </a:moveTo>
                <a:lnTo>
                  <a:pt x="966110" y="0"/>
                </a:lnTo>
                <a:lnTo>
                  <a:pt x="966110" y="698750"/>
                </a:lnTo>
                <a:lnTo>
                  <a:pt x="0" y="6987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en-US" sz="2000" i="1" kern="1200" dirty="0" smtClean="0">
                <a:solidFill>
                  <a:srgbClr val="2F57A1"/>
                </a:solidFill>
              </a:rPr>
              <a:t>Community level</a:t>
            </a:r>
            <a:endParaRPr lang="en-US" sz="2000" i="1" kern="1200" dirty="0">
              <a:solidFill>
                <a:srgbClr val="2F57A1"/>
              </a:solidFill>
            </a:endParaRPr>
          </a:p>
        </p:txBody>
      </p:sp>
      <p:sp>
        <p:nvSpPr>
          <p:cNvPr id="24" name="Oval 23"/>
          <p:cNvSpPr/>
          <p:nvPr/>
        </p:nvSpPr>
        <p:spPr>
          <a:xfrm>
            <a:off x="7891833" y="4187723"/>
            <a:ext cx="721765" cy="721967"/>
          </a:xfrm>
          <a:prstGeom prst="ellipse">
            <a:avLst/>
          </a:prstGeom>
          <a:solidFill>
            <a:schemeClr val="accent1">
              <a:lumMod val="20000"/>
              <a:lumOff val="80000"/>
            </a:schemeClr>
          </a:solidFill>
        </p:spPr>
        <p:style>
          <a:lnRef idx="2">
            <a:schemeClr val="lt1">
              <a:hueOff val="0"/>
              <a:satOff val="0"/>
              <a:lumOff val="0"/>
              <a:alphaOff val="0"/>
            </a:schemeClr>
          </a:lnRef>
          <a:fillRef idx="1">
            <a:schemeClr val="accent4">
              <a:tint val="50000"/>
              <a:hueOff val="0"/>
              <a:satOff val="0"/>
              <a:lumOff val="0"/>
              <a:alphaOff val="0"/>
            </a:schemeClr>
          </a:fillRef>
          <a:effectRef idx="0">
            <a:schemeClr val="accent4">
              <a:tint val="50000"/>
              <a:hueOff val="0"/>
              <a:satOff val="0"/>
              <a:lumOff val="0"/>
              <a:alphaOff val="0"/>
            </a:schemeClr>
          </a:effectRef>
          <a:fontRef idx="minor">
            <a:schemeClr val="lt1">
              <a:hueOff val="0"/>
              <a:satOff val="0"/>
              <a:lumOff val="0"/>
              <a:alphaOff val="0"/>
            </a:schemeClr>
          </a:fontRef>
        </p:style>
      </p:sp>
      <p:cxnSp>
        <p:nvCxnSpPr>
          <p:cNvPr id="27" name="Straight Connector 26"/>
          <p:cNvCxnSpPr/>
          <p:nvPr/>
        </p:nvCxnSpPr>
        <p:spPr>
          <a:xfrm flipV="1">
            <a:off x="6214797" y="2979875"/>
            <a:ext cx="400333" cy="255580"/>
          </a:xfrm>
          <a:prstGeom prst="line">
            <a:avLst/>
          </a:prstGeom>
          <a:ln w="28575">
            <a:solidFill>
              <a:srgbClr val="ED7D3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13" idx="2"/>
            <a:endCxn id="17" idx="2"/>
          </p:cNvCxnSpPr>
          <p:nvPr/>
        </p:nvCxnSpPr>
        <p:spPr>
          <a:xfrm flipV="1">
            <a:off x="6381471" y="3615365"/>
            <a:ext cx="503668" cy="1839"/>
          </a:xfrm>
          <a:prstGeom prst="line">
            <a:avLst/>
          </a:prstGeom>
          <a:ln w="28575">
            <a:solidFill>
              <a:srgbClr val="ED7D3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6241072" y="4004626"/>
            <a:ext cx="400333" cy="255580"/>
          </a:xfrm>
          <a:prstGeom prst="line">
            <a:avLst/>
          </a:prstGeom>
          <a:ln w="28575">
            <a:solidFill>
              <a:srgbClr val="ED7D31"/>
            </a:solidFill>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stCxn id="15" idx="6"/>
          </p:cNvCxnSpPr>
          <p:nvPr/>
        </p:nvCxnSpPr>
        <p:spPr>
          <a:xfrm flipV="1">
            <a:off x="7327939" y="2675246"/>
            <a:ext cx="490301" cy="118776"/>
          </a:xfrm>
          <a:prstGeom prst="straightConnector1">
            <a:avLst/>
          </a:prstGeom>
          <a:ln w="38100">
            <a:solidFill>
              <a:srgbClr val="A5A5A5"/>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7327939" y="2983069"/>
            <a:ext cx="816338" cy="410610"/>
          </a:xfrm>
          <a:prstGeom prst="straightConnector1">
            <a:avLst/>
          </a:prstGeom>
          <a:ln w="38100">
            <a:solidFill>
              <a:srgbClr val="A5A5A5"/>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17" idx="6"/>
          </p:cNvCxnSpPr>
          <p:nvPr/>
        </p:nvCxnSpPr>
        <p:spPr>
          <a:xfrm>
            <a:off x="7606904" y="3615365"/>
            <a:ext cx="574095" cy="1840"/>
          </a:xfrm>
          <a:prstGeom prst="straightConnector1">
            <a:avLst/>
          </a:prstGeom>
          <a:ln w="38100">
            <a:solidFill>
              <a:srgbClr val="A5A5A5"/>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19" idx="6"/>
          </p:cNvCxnSpPr>
          <p:nvPr/>
        </p:nvCxnSpPr>
        <p:spPr>
          <a:xfrm>
            <a:off x="7327939" y="4448317"/>
            <a:ext cx="490301" cy="66239"/>
          </a:xfrm>
          <a:prstGeom prst="straightConnector1">
            <a:avLst/>
          </a:prstGeom>
          <a:ln w="38100">
            <a:solidFill>
              <a:srgbClr val="A5A5A5"/>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flipV="1">
            <a:off x="7322304" y="3871737"/>
            <a:ext cx="816338" cy="410610"/>
          </a:xfrm>
          <a:prstGeom prst="straightConnector1">
            <a:avLst/>
          </a:prstGeom>
          <a:ln w="38100">
            <a:solidFill>
              <a:srgbClr val="A5A5A5"/>
            </a:solidFill>
            <a:prstDash val="sysDot"/>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3054087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Picture 69"/>
          <p:cNvPicPr>
            <a:picLocks noChangeAspect="1"/>
          </p:cNvPicPr>
          <p:nvPr/>
        </p:nvPicPr>
        <p:blipFill>
          <a:blip r:embed="rId2">
            <a:clrChange>
              <a:clrFrom>
                <a:srgbClr val="FF0000"/>
              </a:clrFrom>
              <a:clrTo>
                <a:srgbClr val="FF0000">
                  <a:alpha val="0"/>
                </a:srgbClr>
              </a:clrTo>
            </a:clrChange>
          </a:blip>
          <a:stretch>
            <a:fillRect/>
          </a:stretch>
        </p:blipFill>
        <p:spPr>
          <a:xfrm>
            <a:off x="5314416" y="2399793"/>
            <a:ext cx="923925" cy="866775"/>
          </a:xfrm>
          <a:prstGeom prst="rect">
            <a:avLst/>
          </a:prstGeom>
        </p:spPr>
      </p:pic>
      <p:pic>
        <p:nvPicPr>
          <p:cNvPr id="2" name="Picture 4" descr="Risultati immagini per cloud icon transparent"/>
          <p:cNvPicPr>
            <a:picLocks noChangeAspect="1" noChangeArrowheads="1"/>
          </p:cNvPicPr>
          <p:nvPr/>
        </p:nvPicPr>
        <p:blipFill>
          <a:blip r:embed="rId3" cstate="print">
            <a:clrChange>
              <a:clrFrom>
                <a:srgbClr val="FFFFFF"/>
              </a:clrFrom>
              <a:clrTo>
                <a:srgbClr val="FFFFFF">
                  <a:alpha val="0"/>
                </a:srgbClr>
              </a:clrTo>
            </a:clrChange>
            <a:duotone>
              <a:schemeClr val="accent3">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20840" y="1605280"/>
            <a:ext cx="9248457" cy="4891747"/>
          </a:xfrm>
          <a:prstGeom prst="rect">
            <a:avLst/>
          </a:prstGeom>
          <a:noFill/>
          <a:extLst>
            <a:ext uri="{909E8E84-426E-40DD-AFC4-6F175D3DCCD1}">
              <a14:hiddenFill xmlns:a14="http://schemas.microsoft.com/office/drawing/2010/main" xmlns="">
                <a:solidFill>
                  <a:srgbClr val="FFFFFF"/>
                </a:solidFill>
              </a14:hiddenFill>
            </a:ext>
          </a:extLst>
        </p:spPr>
      </p:pic>
      <p:pic>
        <p:nvPicPr>
          <p:cNvPr id="35" name="Picture 34"/>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6522874" y="3240303"/>
            <a:ext cx="595107" cy="397094"/>
          </a:xfrm>
          <a:prstGeom prst="rect">
            <a:avLst/>
          </a:prstGeom>
        </p:spPr>
      </p:pic>
      <p:pic>
        <p:nvPicPr>
          <p:cNvPr id="34" name="Picture 33"/>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3501735" y="3219280"/>
            <a:ext cx="595107" cy="397094"/>
          </a:xfrm>
          <a:prstGeom prst="rect">
            <a:avLst/>
          </a:prstGeom>
        </p:spPr>
      </p:pic>
      <p:sp>
        <p:nvSpPr>
          <p:cNvPr id="5" name="Title 1"/>
          <p:cNvSpPr txBox="1">
            <a:spLocks/>
          </p:cNvSpPr>
          <p:nvPr/>
        </p:nvSpPr>
        <p:spPr>
          <a:xfrm>
            <a:off x="989828" y="313691"/>
            <a:ext cx="7409842" cy="901699"/>
          </a:xfrm>
          <a:prstGeom prst="rect">
            <a:avLst/>
          </a:prstGeom>
        </p:spPr>
        <p:txBody>
          <a:bodyP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smtClean="0"/>
              <a:t>WHOS brokering/mediation layers</a:t>
            </a:r>
            <a:endParaRPr lang="en-US" dirty="0"/>
          </a:p>
        </p:txBody>
      </p:sp>
      <p:sp>
        <p:nvSpPr>
          <p:cNvPr id="6" name="TextBox 5"/>
          <p:cNvSpPr txBox="1"/>
          <p:nvPr/>
        </p:nvSpPr>
        <p:spPr>
          <a:xfrm>
            <a:off x="187304" y="4542228"/>
            <a:ext cx="1527615"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rtlCol="0">
            <a:spAutoFit/>
          </a:bodyPr>
          <a:lstStyle/>
          <a:p>
            <a:pPr algn="ctr"/>
            <a:r>
              <a:rPr lang="en-US" sz="1600" dirty="0" smtClean="0">
                <a:solidFill>
                  <a:schemeClr val="bg1"/>
                </a:solidFill>
              </a:rPr>
              <a:t>National/Local</a:t>
            </a:r>
            <a:br>
              <a:rPr lang="en-US" sz="1600" dirty="0" smtClean="0">
                <a:solidFill>
                  <a:schemeClr val="bg1"/>
                </a:solidFill>
              </a:rPr>
            </a:br>
            <a:r>
              <a:rPr lang="en-US" sz="1600" dirty="0" smtClean="0">
                <a:solidFill>
                  <a:schemeClr val="bg1"/>
                </a:solidFill>
              </a:rPr>
              <a:t> Data Systems</a:t>
            </a:r>
            <a:endParaRPr lang="en-US" sz="1600" dirty="0">
              <a:solidFill>
                <a:schemeClr val="bg1"/>
              </a:solidFill>
            </a:endParaRPr>
          </a:p>
        </p:txBody>
      </p:sp>
      <p:sp>
        <p:nvSpPr>
          <p:cNvPr id="7" name="TextBox 6"/>
          <p:cNvSpPr txBox="1"/>
          <p:nvPr/>
        </p:nvSpPr>
        <p:spPr>
          <a:xfrm>
            <a:off x="187304" y="3682390"/>
            <a:ext cx="1500636" cy="338554"/>
          </a:xfrm>
          <a:prstGeom prst="rect">
            <a:avLst/>
          </a:prstGeom>
        </p:spPr>
        <p:style>
          <a:lnRef idx="0">
            <a:schemeClr val="accent5"/>
          </a:lnRef>
          <a:fillRef idx="3">
            <a:schemeClr val="accent5"/>
          </a:fillRef>
          <a:effectRef idx="3">
            <a:schemeClr val="accent5"/>
          </a:effectRef>
          <a:fontRef idx="minor">
            <a:schemeClr val="lt1"/>
          </a:fontRef>
        </p:style>
        <p:txBody>
          <a:bodyPr vert="horz" wrap="square" rtlCol="0">
            <a:spAutoFit/>
          </a:bodyPr>
          <a:lstStyle/>
          <a:p>
            <a:pPr algn="ctr"/>
            <a:r>
              <a:rPr lang="en-US" sz="1600" dirty="0" smtClean="0">
                <a:solidFill>
                  <a:schemeClr val="bg1"/>
                </a:solidFill>
              </a:rPr>
              <a:t>Regional Nodes</a:t>
            </a:r>
            <a:endParaRPr lang="en-US" sz="1600" dirty="0">
              <a:solidFill>
                <a:schemeClr val="bg1"/>
              </a:solidFill>
            </a:endParaRPr>
          </a:p>
        </p:txBody>
      </p:sp>
      <p:sp>
        <p:nvSpPr>
          <p:cNvPr id="8" name="TextBox 7"/>
          <p:cNvSpPr txBox="1"/>
          <p:nvPr/>
        </p:nvSpPr>
        <p:spPr>
          <a:xfrm>
            <a:off x="189382" y="2460606"/>
            <a:ext cx="1500636"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rtlCol="0">
            <a:spAutoFit/>
          </a:bodyPr>
          <a:lstStyle/>
          <a:p>
            <a:pPr algn="ctr"/>
            <a:r>
              <a:rPr lang="en-US" sz="1600" dirty="0" smtClean="0">
                <a:solidFill>
                  <a:schemeClr val="bg1"/>
                </a:solidFill>
              </a:rPr>
              <a:t>Community Nodes</a:t>
            </a:r>
            <a:endParaRPr lang="en-US" sz="1600" dirty="0">
              <a:solidFill>
                <a:schemeClr val="bg1"/>
              </a:solidFill>
            </a:endParaRPr>
          </a:p>
        </p:txBody>
      </p:sp>
      <p:pic>
        <p:nvPicPr>
          <p:cNvPr id="14" name="Picture 13"/>
          <p:cNvPicPr>
            <a:picLocks noChangeAspect="1"/>
          </p:cNvPicPr>
          <p:nvPr/>
        </p:nvPicPr>
        <p:blipFill>
          <a:blip r:embed="rId5">
            <a:clrChange>
              <a:clrFrom>
                <a:srgbClr val="FF0000"/>
              </a:clrFrom>
              <a:clrTo>
                <a:srgbClr val="FF0000">
                  <a:alpha val="0"/>
                </a:srgbClr>
              </a:clrTo>
            </a:clrChange>
          </a:blip>
          <a:stretch>
            <a:fillRect/>
          </a:stretch>
        </p:blipFill>
        <p:spPr>
          <a:xfrm>
            <a:off x="3540015" y="2241808"/>
            <a:ext cx="1209675" cy="1066800"/>
          </a:xfrm>
          <a:prstGeom prst="rect">
            <a:avLst/>
          </a:prstGeom>
        </p:spPr>
      </p:pic>
      <p:sp>
        <p:nvSpPr>
          <p:cNvPr id="15" name="TextBox 14"/>
          <p:cNvSpPr txBox="1"/>
          <p:nvPr/>
        </p:nvSpPr>
        <p:spPr>
          <a:xfrm rot="1548697">
            <a:off x="2318965" y="1815133"/>
            <a:ext cx="1847301" cy="369332"/>
          </a:xfrm>
          <a:prstGeom prst="rect">
            <a:avLst/>
          </a:prstGeom>
          <a:noFill/>
        </p:spPr>
        <p:txBody>
          <a:bodyPr wrap="none" rtlCol="0">
            <a:spAutoFit/>
          </a:bodyPr>
          <a:lstStyle/>
          <a:p>
            <a:r>
              <a:rPr lang="en-US" dirty="0" smtClean="0"/>
              <a:t>Special Data View</a:t>
            </a:r>
            <a:endParaRPr lang="en-US" dirty="0"/>
          </a:p>
        </p:txBody>
      </p:sp>
      <p:sp>
        <p:nvSpPr>
          <p:cNvPr id="16" name="TextBox 15"/>
          <p:cNvSpPr txBox="1"/>
          <p:nvPr/>
        </p:nvSpPr>
        <p:spPr>
          <a:xfrm rot="1548697">
            <a:off x="3917113" y="1830740"/>
            <a:ext cx="2752035" cy="369332"/>
          </a:xfrm>
          <a:prstGeom prst="rect">
            <a:avLst/>
          </a:prstGeom>
          <a:noFill/>
        </p:spPr>
        <p:txBody>
          <a:bodyPr wrap="none" rtlCol="0">
            <a:spAutoFit/>
          </a:bodyPr>
          <a:lstStyle/>
          <a:p>
            <a:r>
              <a:rPr lang="en-US" dirty="0" smtClean="0"/>
              <a:t>Common Ontology services</a:t>
            </a:r>
            <a:endParaRPr lang="en-US" dirty="0"/>
          </a:p>
        </p:txBody>
      </p:sp>
      <p:pic>
        <p:nvPicPr>
          <p:cNvPr id="20" name="Picture 19"/>
          <p:cNvPicPr>
            <a:picLocks noChangeAspect="1"/>
          </p:cNvPicPr>
          <p:nvPr/>
        </p:nvPicPr>
        <p:blipFill>
          <a:blip r:embed="rId2">
            <a:clrChange>
              <a:clrFrom>
                <a:srgbClr val="FF0000"/>
              </a:clrFrom>
              <a:clrTo>
                <a:srgbClr val="FF0000">
                  <a:alpha val="0"/>
                </a:srgbClr>
              </a:clrTo>
            </a:clrChange>
          </a:blip>
          <a:stretch>
            <a:fillRect/>
          </a:stretch>
        </p:blipFill>
        <p:spPr>
          <a:xfrm>
            <a:off x="6722528" y="2399793"/>
            <a:ext cx="923925" cy="866775"/>
          </a:xfrm>
          <a:prstGeom prst="rect">
            <a:avLst/>
          </a:prstGeom>
        </p:spPr>
      </p:pic>
      <p:pic>
        <p:nvPicPr>
          <p:cNvPr id="22" name="Picture 21"/>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4589554" y="3235044"/>
            <a:ext cx="595107" cy="397094"/>
          </a:xfrm>
          <a:prstGeom prst="rect">
            <a:avLst/>
          </a:prstGeom>
        </p:spPr>
      </p:pic>
      <p:cxnSp>
        <p:nvCxnSpPr>
          <p:cNvPr id="24" name="Straight Connector 23"/>
          <p:cNvCxnSpPr/>
          <p:nvPr/>
        </p:nvCxnSpPr>
        <p:spPr>
          <a:xfrm>
            <a:off x="3540015" y="3191695"/>
            <a:ext cx="4106438" cy="0"/>
          </a:xfrm>
          <a:prstGeom prst="line">
            <a:avLst/>
          </a:prstGeom>
          <a:ln w="28575">
            <a:solidFill>
              <a:srgbClr val="2F57A1"/>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4823140" y="2577370"/>
            <a:ext cx="606256" cy="523220"/>
          </a:xfrm>
          <a:prstGeom prst="rect">
            <a:avLst/>
          </a:prstGeom>
          <a:noFill/>
        </p:spPr>
        <p:txBody>
          <a:bodyPr wrap="none" rtlCol="0">
            <a:spAutoFit/>
          </a:bodyPr>
          <a:lstStyle/>
          <a:p>
            <a:r>
              <a:rPr lang="en-US" sz="2800" dirty="0" smtClean="0">
                <a:solidFill>
                  <a:srgbClr val="2F57A1"/>
                </a:solidFill>
              </a:rPr>
              <a:t>… .</a:t>
            </a:r>
            <a:endParaRPr lang="en-US" sz="2800" dirty="0">
              <a:solidFill>
                <a:srgbClr val="2F57A1"/>
              </a:solidFill>
            </a:endParaRPr>
          </a:p>
        </p:txBody>
      </p:sp>
      <p:sp>
        <p:nvSpPr>
          <p:cNvPr id="26" name="TextBox 25"/>
          <p:cNvSpPr txBox="1"/>
          <p:nvPr/>
        </p:nvSpPr>
        <p:spPr>
          <a:xfrm>
            <a:off x="6285627" y="2572376"/>
            <a:ext cx="606256" cy="523220"/>
          </a:xfrm>
          <a:prstGeom prst="rect">
            <a:avLst/>
          </a:prstGeom>
          <a:noFill/>
        </p:spPr>
        <p:txBody>
          <a:bodyPr wrap="none" rtlCol="0">
            <a:spAutoFit/>
          </a:bodyPr>
          <a:lstStyle/>
          <a:p>
            <a:r>
              <a:rPr lang="en-US" sz="2800" dirty="0" smtClean="0">
                <a:solidFill>
                  <a:srgbClr val="2F57A1"/>
                </a:solidFill>
              </a:rPr>
              <a:t>… .</a:t>
            </a:r>
            <a:endParaRPr lang="en-US" sz="2800" dirty="0">
              <a:solidFill>
                <a:srgbClr val="2F57A1"/>
              </a:solidFill>
            </a:endParaRPr>
          </a:p>
        </p:txBody>
      </p:sp>
      <p:grpSp>
        <p:nvGrpSpPr>
          <p:cNvPr id="3" name="Group 31"/>
          <p:cNvGrpSpPr/>
          <p:nvPr/>
        </p:nvGrpSpPr>
        <p:grpSpPr>
          <a:xfrm>
            <a:off x="1865475" y="3503199"/>
            <a:ext cx="6292879" cy="1071215"/>
            <a:chOff x="2136418" y="3650344"/>
            <a:chExt cx="6292879" cy="1071215"/>
          </a:xfrm>
        </p:grpSpPr>
        <p:pic>
          <p:nvPicPr>
            <p:cNvPr id="27" name="Picture 26"/>
            <p:cNvPicPr>
              <a:picLocks noChangeAspect="1"/>
            </p:cNvPicPr>
            <p:nvPr/>
          </p:nvPicPr>
          <p:blipFill>
            <a:blip r:embed="rId5">
              <a:clrChange>
                <a:clrFrom>
                  <a:srgbClr val="FF0000"/>
                </a:clrFrom>
                <a:clrTo>
                  <a:srgbClr val="FF0000">
                    <a:alpha val="0"/>
                  </a:srgbClr>
                </a:clrTo>
              </a:clrChange>
            </a:blip>
            <a:stretch>
              <a:fillRect/>
            </a:stretch>
          </p:blipFill>
          <p:spPr>
            <a:xfrm>
              <a:off x="3197961" y="3650344"/>
              <a:ext cx="1209675" cy="1066800"/>
            </a:xfrm>
            <a:prstGeom prst="rect">
              <a:avLst/>
            </a:prstGeom>
          </p:spPr>
        </p:pic>
        <p:pic>
          <p:nvPicPr>
            <p:cNvPr id="28" name="Picture 27"/>
            <p:cNvPicPr>
              <a:picLocks noChangeAspect="1"/>
            </p:cNvPicPr>
            <p:nvPr/>
          </p:nvPicPr>
          <p:blipFill>
            <a:blip r:embed="rId5">
              <a:clrChange>
                <a:clrFrom>
                  <a:srgbClr val="FF0000"/>
                </a:clrFrom>
                <a:clrTo>
                  <a:srgbClr val="FF0000">
                    <a:alpha val="0"/>
                  </a:srgbClr>
                </a:clrTo>
              </a:clrChange>
            </a:blip>
            <a:stretch>
              <a:fillRect/>
            </a:stretch>
          </p:blipFill>
          <p:spPr>
            <a:xfrm>
              <a:off x="4300904" y="3654759"/>
              <a:ext cx="1209675" cy="1066800"/>
            </a:xfrm>
            <a:prstGeom prst="rect">
              <a:avLst/>
            </a:prstGeom>
          </p:spPr>
        </p:pic>
        <p:pic>
          <p:nvPicPr>
            <p:cNvPr id="29" name="Picture 28"/>
            <p:cNvPicPr>
              <a:picLocks noChangeAspect="1"/>
            </p:cNvPicPr>
            <p:nvPr/>
          </p:nvPicPr>
          <p:blipFill>
            <a:blip r:embed="rId5">
              <a:clrChange>
                <a:clrFrom>
                  <a:srgbClr val="FF0000"/>
                </a:clrFrom>
                <a:clrTo>
                  <a:srgbClr val="FF0000">
                    <a:alpha val="0"/>
                  </a:srgbClr>
                </a:clrTo>
              </a:clrChange>
            </a:blip>
            <a:stretch>
              <a:fillRect/>
            </a:stretch>
          </p:blipFill>
          <p:spPr>
            <a:xfrm>
              <a:off x="6292661" y="3650878"/>
              <a:ext cx="1209675" cy="1066800"/>
            </a:xfrm>
            <a:prstGeom prst="rect">
              <a:avLst/>
            </a:prstGeom>
          </p:spPr>
        </p:pic>
        <p:cxnSp>
          <p:nvCxnSpPr>
            <p:cNvPr id="30" name="Straight Connector 29"/>
            <p:cNvCxnSpPr/>
            <p:nvPr/>
          </p:nvCxnSpPr>
          <p:spPr>
            <a:xfrm>
              <a:off x="2136418" y="4594826"/>
              <a:ext cx="6292879" cy="8705"/>
            </a:xfrm>
            <a:prstGeom prst="line">
              <a:avLst/>
            </a:prstGeom>
            <a:ln w="28575">
              <a:solidFill>
                <a:srgbClr val="2F57A1"/>
              </a:solidFill>
            </a:ln>
          </p:spPr>
          <p:style>
            <a:lnRef idx="1">
              <a:schemeClr val="accent1"/>
            </a:lnRef>
            <a:fillRef idx="0">
              <a:schemeClr val="accent1"/>
            </a:fillRef>
            <a:effectRef idx="0">
              <a:schemeClr val="accent1"/>
            </a:effectRef>
            <a:fontRef idx="minor">
              <a:schemeClr val="tx1"/>
            </a:fontRef>
          </p:style>
        </p:cxnSp>
      </p:grpSp>
      <p:sp>
        <p:nvSpPr>
          <p:cNvPr id="33" name="TextBox 32"/>
          <p:cNvSpPr txBox="1"/>
          <p:nvPr/>
        </p:nvSpPr>
        <p:spPr>
          <a:xfrm>
            <a:off x="5395081" y="3789751"/>
            <a:ext cx="606256" cy="523220"/>
          </a:xfrm>
          <a:prstGeom prst="rect">
            <a:avLst/>
          </a:prstGeom>
          <a:noFill/>
        </p:spPr>
        <p:txBody>
          <a:bodyPr wrap="none" rtlCol="0">
            <a:spAutoFit/>
          </a:bodyPr>
          <a:lstStyle/>
          <a:p>
            <a:r>
              <a:rPr lang="en-US" sz="2800" dirty="0" smtClean="0">
                <a:solidFill>
                  <a:srgbClr val="2F57A1"/>
                </a:solidFill>
              </a:rPr>
              <a:t>… .</a:t>
            </a:r>
            <a:endParaRPr lang="en-US" sz="2800" dirty="0">
              <a:solidFill>
                <a:srgbClr val="2F57A1"/>
              </a:solidFill>
            </a:endParaRPr>
          </a:p>
        </p:txBody>
      </p:sp>
      <p:sp>
        <p:nvSpPr>
          <p:cNvPr id="36" name="TextBox 35"/>
          <p:cNvSpPr txBox="1"/>
          <p:nvPr/>
        </p:nvSpPr>
        <p:spPr>
          <a:xfrm rot="1667560">
            <a:off x="3330654" y="4509037"/>
            <a:ext cx="854208" cy="369332"/>
          </a:xfrm>
          <a:prstGeom prst="rect">
            <a:avLst/>
          </a:prstGeom>
          <a:noFill/>
        </p:spPr>
        <p:txBody>
          <a:bodyPr wrap="none" rtlCol="0">
            <a:spAutoFit/>
          </a:bodyPr>
          <a:lstStyle/>
          <a:p>
            <a:r>
              <a:rPr lang="en-US" dirty="0" smtClean="0"/>
              <a:t>Europe</a:t>
            </a:r>
            <a:endParaRPr lang="en-US" dirty="0"/>
          </a:p>
        </p:txBody>
      </p:sp>
      <p:sp>
        <p:nvSpPr>
          <p:cNvPr id="37" name="TextBox 36"/>
          <p:cNvSpPr txBox="1"/>
          <p:nvPr/>
        </p:nvSpPr>
        <p:spPr>
          <a:xfrm rot="1667560">
            <a:off x="4367819" y="4451853"/>
            <a:ext cx="727763" cy="369332"/>
          </a:xfrm>
          <a:prstGeom prst="rect">
            <a:avLst/>
          </a:prstGeom>
          <a:noFill/>
        </p:spPr>
        <p:txBody>
          <a:bodyPr wrap="none" rtlCol="0">
            <a:spAutoFit/>
          </a:bodyPr>
          <a:lstStyle/>
          <a:p>
            <a:r>
              <a:rPr lang="en-US" dirty="0" smtClean="0"/>
              <a:t>Africa</a:t>
            </a:r>
            <a:endParaRPr lang="en-US" dirty="0"/>
          </a:p>
        </p:txBody>
      </p:sp>
      <p:sp>
        <p:nvSpPr>
          <p:cNvPr id="38" name="TextBox 37"/>
          <p:cNvSpPr txBox="1"/>
          <p:nvPr/>
        </p:nvSpPr>
        <p:spPr>
          <a:xfrm rot="1667560">
            <a:off x="6747788" y="4566435"/>
            <a:ext cx="1054891" cy="369332"/>
          </a:xfrm>
          <a:prstGeom prst="rect">
            <a:avLst/>
          </a:prstGeom>
          <a:noFill/>
        </p:spPr>
        <p:txBody>
          <a:bodyPr wrap="square" rtlCol="0">
            <a:spAutoFit/>
          </a:bodyPr>
          <a:lstStyle/>
          <a:p>
            <a:r>
              <a:rPr lang="en-US" dirty="0" smtClean="0"/>
              <a:t>Asia</a:t>
            </a:r>
            <a:endParaRPr lang="en-US" dirty="0"/>
          </a:p>
        </p:txBody>
      </p:sp>
      <p:pic>
        <p:nvPicPr>
          <p:cNvPr id="45" name="Picture 44"/>
          <p:cNvPicPr>
            <a:picLocks noChangeAspect="1"/>
          </p:cNvPicPr>
          <p:nvPr/>
        </p:nvPicPr>
        <p:blipFill>
          <a:blip r:embed="rId6">
            <a:clrChange>
              <a:clrFrom>
                <a:srgbClr val="FF0000"/>
              </a:clrFrom>
              <a:clrTo>
                <a:srgbClr val="FF0000">
                  <a:alpha val="0"/>
                </a:srgbClr>
              </a:clrTo>
            </a:clrChange>
          </a:blip>
          <a:stretch>
            <a:fillRect/>
          </a:stretch>
        </p:blipFill>
        <p:spPr>
          <a:xfrm>
            <a:off x="1603395" y="5179814"/>
            <a:ext cx="6567667" cy="943183"/>
          </a:xfrm>
          <a:prstGeom prst="rect">
            <a:avLst/>
          </a:prstGeom>
        </p:spPr>
      </p:pic>
      <p:grpSp>
        <p:nvGrpSpPr>
          <p:cNvPr id="4" name="Group 51"/>
          <p:cNvGrpSpPr/>
          <p:nvPr/>
        </p:nvGrpSpPr>
        <p:grpSpPr>
          <a:xfrm>
            <a:off x="2055623" y="4485849"/>
            <a:ext cx="397094" cy="880120"/>
            <a:chOff x="2326566" y="4485849"/>
            <a:chExt cx="397094" cy="880120"/>
          </a:xfrm>
        </p:grpSpPr>
        <p:pic>
          <p:nvPicPr>
            <p:cNvPr id="46" name="Picture 45"/>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48" name="Straight Connector 47"/>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52"/>
          <p:cNvGrpSpPr/>
          <p:nvPr/>
        </p:nvGrpSpPr>
        <p:grpSpPr>
          <a:xfrm>
            <a:off x="2889117" y="4484063"/>
            <a:ext cx="397094" cy="880120"/>
            <a:chOff x="2326566" y="4485849"/>
            <a:chExt cx="397094" cy="880120"/>
          </a:xfrm>
        </p:grpSpPr>
        <p:pic>
          <p:nvPicPr>
            <p:cNvPr id="54" name="Picture 53"/>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55" name="Straight Connector 54"/>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55"/>
          <p:cNvGrpSpPr/>
          <p:nvPr/>
        </p:nvGrpSpPr>
        <p:grpSpPr>
          <a:xfrm>
            <a:off x="4088422" y="4484063"/>
            <a:ext cx="397094" cy="880120"/>
            <a:chOff x="2326566" y="4485849"/>
            <a:chExt cx="397094" cy="880120"/>
          </a:xfrm>
        </p:grpSpPr>
        <p:pic>
          <p:nvPicPr>
            <p:cNvPr id="57" name="Picture 56"/>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58" name="Straight Connector 57"/>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58"/>
          <p:cNvGrpSpPr/>
          <p:nvPr/>
        </p:nvGrpSpPr>
        <p:grpSpPr>
          <a:xfrm>
            <a:off x="5025370" y="4489607"/>
            <a:ext cx="397094" cy="880120"/>
            <a:chOff x="2326566" y="4485849"/>
            <a:chExt cx="397094" cy="880120"/>
          </a:xfrm>
        </p:grpSpPr>
        <p:pic>
          <p:nvPicPr>
            <p:cNvPr id="60" name="Picture 59"/>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61" name="Straight Connector 60"/>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61"/>
          <p:cNvGrpSpPr/>
          <p:nvPr/>
        </p:nvGrpSpPr>
        <p:grpSpPr>
          <a:xfrm>
            <a:off x="7558595" y="4484063"/>
            <a:ext cx="397094" cy="880120"/>
            <a:chOff x="2326566" y="4485849"/>
            <a:chExt cx="397094" cy="880120"/>
          </a:xfrm>
        </p:grpSpPr>
        <p:pic>
          <p:nvPicPr>
            <p:cNvPr id="63" name="Picture 62"/>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64" name="Straight Connector 63"/>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sp>
        <p:nvSpPr>
          <p:cNvPr id="66" name="Right Arrow 65"/>
          <p:cNvSpPr/>
          <p:nvPr/>
        </p:nvSpPr>
        <p:spPr>
          <a:xfrm flipH="1">
            <a:off x="8072457" y="3875282"/>
            <a:ext cx="350488" cy="25043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67" name="Picture 6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8560541" y="4696832"/>
            <a:ext cx="597590" cy="597590"/>
          </a:xfrm>
          <a:prstGeom prst="rect">
            <a:avLst/>
          </a:prstGeom>
        </p:spPr>
      </p:pic>
      <p:sp>
        <p:nvSpPr>
          <p:cNvPr id="68" name="Right Arrow 67"/>
          <p:cNvSpPr/>
          <p:nvPr/>
        </p:nvSpPr>
        <p:spPr>
          <a:xfrm flipH="1">
            <a:off x="8148664" y="4941916"/>
            <a:ext cx="350488" cy="25043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69" name="Picture 68"/>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8474658" y="3629498"/>
            <a:ext cx="683473" cy="683473"/>
          </a:xfrm>
          <a:prstGeom prst="rect">
            <a:avLst/>
          </a:prstGeom>
        </p:spPr>
      </p:pic>
      <p:sp>
        <p:nvSpPr>
          <p:cNvPr id="71" name="TextBox 70"/>
          <p:cNvSpPr txBox="1"/>
          <p:nvPr/>
        </p:nvSpPr>
        <p:spPr>
          <a:xfrm rot="1548697">
            <a:off x="6014327" y="1781623"/>
            <a:ext cx="2560312" cy="646331"/>
          </a:xfrm>
          <a:prstGeom prst="rect">
            <a:avLst/>
          </a:prstGeom>
          <a:noFill/>
        </p:spPr>
        <p:txBody>
          <a:bodyPr wrap="square" rtlCol="0">
            <a:spAutoFit/>
          </a:bodyPr>
          <a:lstStyle/>
          <a:p>
            <a:pPr algn="ctr"/>
            <a:r>
              <a:rPr lang="en-US" dirty="0" smtClean="0"/>
              <a:t>Regional nodes synchronization service</a:t>
            </a:r>
            <a:endParaRPr lang="en-US" dirty="0"/>
          </a:p>
        </p:txBody>
      </p:sp>
    </p:spTree>
    <p:extLst>
      <p:ext uri="{BB962C8B-B14F-4D97-AF65-F5344CB8AC3E}">
        <p14:creationId xmlns:p14="http://schemas.microsoft.com/office/powerpoint/2010/main" xmlns="" val="26527509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Picture 69"/>
          <p:cNvPicPr>
            <a:picLocks noChangeAspect="1"/>
          </p:cNvPicPr>
          <p:nvPr/>
        </p:nvPicPr>
        <p:blipFill>
          <a:blip r:embed="rId2">
            <a:clrChange>
              <a:clrFrom>
                <a:srgbClr val="FF0000"/>
              </a:clrFrom>
              <a:clrTo>
                <a:srgbClr val="FF0000">
                  <a:alpha val="0"/>
                </a:srgbClr>
              </a:clrTo>
            </a:clrChange>
          </a:blip>
          <a:stretch>
            <a:fillRect/>
          </a:stretch>
        </p:blipFill>
        <p:spPr>
          <a:xfrm>
            <a:off x="5314416" y="2399793"/>
            <a:ext cx="923925" cy="866775"/>
          </a:xfrm>
          <a:prstGeom prst="rect">
            <a:avLst/>
          </a:prstGeom>
        </p:spPr>
      </p:pic>
      <p:pic>
        <p:nvPicPr>
          <p:cNvPr id="2" name="Picture 4" descr="Risultati immagini per cloud icon transparent"/>
          <p:cNvPicPr>
            <a:picLocks noChangeAspect="1" noChangeArrowheads="1"/>
          </p:cNvPicPr>
          <p:nvPr/>
        </p:nvPicPr>
        <p:blipFill>
          <a:blip r:embed="rId3" cstate="print">
            <a:clrChange>
              <a:clrFrom>
                <a:srgbClr val="FFFFFF"/>
              </a:clrFrom>
              <a:clrTo>
                <a:srgbClr val="FFFFFF">
                  <a:alpha val="0"/>
                </a:srgbClr>
              </a:clrTo>
            </a:clrChange>
            <a:duotone>
              <a:schemeClr val="accent3">
                <a:shade val="45000"/>
                <a:satMod val="135000"/>
              </a:schemeClr>
              <a:prstClr val="white"/>
            </a:duotone>
            <a:extLst>
              <a:ext uri="{28A0092B-C50C-407E-A947-70E740481C1C}">
                <a14:useLocalDpi xmlns:a14="http://schemas.microsoft.com/office/drawing/2010/main" xmlns="" val="0"/>
              </a:ext>
            </a:extLst>
          </a:blip>
          <a:srcRect/>
          <a:stretch>
            <a:fillRect/>
          </a:stretch>
        </p:blipFill>
        <p:spPr bwMode="auto">
          <a:xfrm>
            <a:off x="20840" y="1605280"/>
            <a:ext cx="9248457" cy="4891747"/>
          </a:xfrm>
          <a:prstGeom prst="rect">
            <a:avLst/>
          </a:prstGeom>
          <a:noFill/>
          <a:extLst>
            <a:ext uri="{909E8E84-426E-40DD-AFC4-6F175D3DCCD1}">
              <a14:hiddenFill xmlns:a14="http://schemas.microsoft.com/office/drawing/2010/main" xmlns="">
                <a:solidFill>
                  <a:srgbClr val="FFFFFF"/>
                </a:solidFill>
              </a14:hiddenFill>
            </a:ext>
          </a:extLst>
        </p:spPr>
      </p:pic>
      <p:pic>
        <p:nvPicPr>
          <p:cNvPr id="35" name="Picture 34"/>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6522874" y="3240303"/>
            <a:ext cx="595107" cy="397094"/>
          </a:xfrm>
          <a:prstGeom prst="rect">
            <a:avLst/>
          </a:prstGeom>
        </p:spPr>
      </p:pic>
      <p:pic>
        <p:nvPicPr>
          <p:cNvPr id="34" name="Picture 33"/>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3501735" y="3219280"/>
            <a:ext cx="595107" cy="397094"/>
          </a:xfrm>
          <a:prstGeom prst="rect">
            <a:avLst/>
          </a:prstGeom>
        </p:spPr>
      </p:pic>
      <p:sp>
        <p:nvSpPr>
          <p:cNvPr id="5" name="Title 1"/>
          <p:cNvSpPr txBox="1">
            <a:spLocks/>
          </p:cNvSpPr>
          <p:nvPr/>
        </p:nvSpPr>
        <p:spPr>
          <a:xfrm>
            <a:off x="989828" y="313691"/>
            <a:ext cx="7409842" cy="901699"/>
          </a:xfrm>
          <a:prstGeom prst="rect">
            <a:avLst/>
          </a:prstGeom>
        </p:spPr>
        <p:txBody>
          <a:bodyP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smtClean="0"/>
              <a:t>Interoperability and Information Flow</a:t>
            </a:r>
            <a:endParaRPr lang="en-US" dirty="0"/>
          </a:p>
        </p:txBody>
      </p:sp>
      <p:sp>
        <p:nvSpPr>
          <p:cNvPr id="6" name="TextBox 5"/>
          <p:cNvSpPr txBox="1"/>
          <p:nvPr/>
        </p:nvSpPr>
        <p:spPr>
          <a:xfrm>
            <a:off x="187304" y="4542228"/>
            <a:ext cx="1527615"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rtlCol="0">
            <a:spAutoFit/>
          </a:bodyPr>
          <a:lstStyle/>
          <a:p>
            <a:pPr algn="ctr"/>
            <a:r>
              <a:rPr lang="en-US" sz="1600" dirty="0" smtClean="0">
                <a:solidFill>
                  <a:schemeClr val="bg1"/>
                </a:solidFill>
              </a:rPr>
              <a:t>National/Local</a:t>
            </a:r>
            <a:br>
              <a:rPr lang="en-US" sz="1600" dirty="0" smtClean="0">
                <a:solidFill>
                  <a:schemeClr val="bg1"/>
                </a:solidFill>
              </a:rPr>
            </a:br>
            <a:r>
              <a:rPr lang="en-US" sz="1600" dirty="0" smtClean="0">
                <a:solidFill>
                  <a:schemeClr val="bg1"/>
                </a:solidFill>
              </a:rPr>
              <a:t> Data Systems</a:t>
            </a:r>
            <a:endParaRPr lang="en-US" sz="1600" dirty="0">
              <a:solidFill>
                <a:schemeClr val="bg1"/>
              </a:solidFill>
            </a:endParaRPr>
          </a:p>
        </p:txBody>
      </p:sp>
      <p:sp>
        <p:nvSpPr>
          <p:cNvPr id="7" name="TextBox 6"/>
          <p:cNvSpPr txBox="1"/>
          <p:nvPr/>
        </p:nvSpPr>
        <p:spPr>
          <a:xfrm>
            <a:off x="187304" y="3682390"/>
            <a:ext cx="1500636" cy="338554"/>
          </a:xfrm>
          <a:prstGeom prst="rect">
            <a:avLst/>
          </a:prstGeom>
        </p:spPr>
        <p:style>
          <a:lnRef idx="0">
            <a:schemeClr val="accent5"/>
          </a:lnRef>
          <a:fillRef idx="3">
            <a:schemeClr val="accent5"/>
          </a:fillRef>
          <a:effectRef idx="3">
            <a:schemeClr val="accent5"/>
          </a:effectRef>
          <a:fontRef idx="minor">
            <a:schemeClr val="lt1"/>
          </a:fontRef>
        </p:style>
        <p:txBody>
          <a:bodyPr vert="horz" wrap="square" rtlCol="0">
            <a:spAutoFit/>
          </a:bodyPr>
          <a:lstStyle/>
          <a:p>
            <a:pPr algn="ctr"/>
            <a:r>
              <a:rPr lang="en-US" sz="1600" dirty="0" smtClean="0">
                <a:solidFill>
                  <a:schemeClr val="bg1"/>
                </a:solidFill>
              </a:rPr>
              <a:t>Regional Nodes</a:t>
            </a:r>
            <a:endParaRPr lang="en-US" sz="1600" dirty="0">
              <a:solidFill>
                <a:schemeClr val="bg1"/>
              </a:solidFill>
            </a:endParaRPr>
          </a:p>
        </p:txBody>
      </p:sp>
      <p:sp>
        <p:nvSpPr>
          <p:cNvPr id="8" name="TextBox 7"/>
          <p:cNvSpPr txBox="1"/>
          <p:nvPr/>
        </p:nvSpPr>
        <p:spPr>
          <a:xfrm>
            <a:off x="189382" y="2460606"/>
            <a:ext cx="1500636"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rtlCol="0">
            <a:spAutoFit/>
          </a:bodyPr>
          <a:lstStyle/>
          <a:p>
            <a:pPr algn="ctr"/>
            <a:r>
              <a:rPr lang="en-US" sz="1600" dirty="0" smtClean="0">
                <a:solidFill>
                  <a:schemeClr val="bg1"/>
                </a:solidFill>
              </a:rPr>
              <a:t>Community Nodes</a:t>
            </a:r>
            <a:endParaRPr lang="en-US" sz="1600" dirty="0">
              <a:solidFill>
                <a:schemeClr val="bg1"/>
              </a:solidFill>
            </a:endParaRPr>
          </a:p>
        </p:txBody>
      </p:sp>
      <p:pic>
        <p:nvPicPr>
          <p:cNvPr id="14" name="Picture 13"/>
          <p:cNvPicPr>
            <a:picLocks noChangeAspect="1"/>
          </p:cNvPicPr>
          <p:nvPr/>
        </p:nvPicPr>
        <p:blipFill>
          <a:blip r:embed="rId5">
            <a:clrChange>
              <a:clrFrom>
                <a:srgbClr val="FF0000"/>
              </a:clrFrom>
              <a:clrTo>
                <a:srgbClr val="FF0000">
                  <a:alpha val="0"/>
                </a:srgbClr>
              </a:clrTo>
            </a:clrChange>
          </a:blip>
          <a:stretch>
            <a:fillRect/>
          </a:stretch>
        </p:blipFill>
        <p:spPr>
          <a:xfrm>
            <a:off x="3540015" y="2241808"/>
            <a:ext cx="1209675" cy="1066800"/>
          </a:xfrm>
          <a:prstGeom prst="rect">
            <a:avLst/>
          </a:prstGeom>
        </p:spPr>
      </p:pic>
      <p:sp>
        <p:nvSpPr>
          <p:cNvPr id="15" name="TextBox 14"/>
          <p:cNvSpPr txBox="1"/>
          <p:nvPr/>
        </p:nvSpPr>
        <p:spPr>
          <a:xfrm rot="1548697">
            <a:off x="2318965" y="1815133"/>
            <a:ext cx="1847301" cy="369332"/>
          </a:xfrm>
          <a:prstGeom prst="rect">
            <a:avLst/>
          </a:prstGeom>
          <a:noFill/>
        </p:spPr>
        <p:txBody>
          <a:bodyPr wrap="none" rtlCol="0">
            <a:spAutoFit/>
          </a:bodyPr>
          <a:lstStyle/>
          <a:p>
            <a:r>
              <a:rPr lang="en-US" dirty="0" smtClean="0"/>
              <a:t>Special Data View</a:t>
            </a:r>
            <a:endParaRPr lang="en-US" dirty="0"/>
          </a:p>
        </p:txBody>
      </p:sp>
      <p:sp>
        <p:nvSpPr>
          <p:cNvPr id="16" name="TextBox 15"/>
          <p:cNvSpPr txBox="1"/>
          <p:nvPr/>
        </p:nvSpPr>
        <p:spPr>
          <a:xfrm rot="1548697">
            <a:off x="3917113" y="1830740"/>
            <a:ext cx="2752035" cy="369332"/>
          </a:xfrm>
          <a:prstGeom prst="rect">
            <a:avLst/>
          </a:prstGeom>
          <a:noFill/>
        </p:spPr>
        <p:txBody>
          <a:bodyPr wrap="none" rtlCol="0">
            <a:spAutoFit/>
          </a:bodyPr>
          <a:lstStyle/>
          <a:p>
            <a:r>
              <a:rPr lang="en-US" dirty="0" smtClean="0"/>
              <a:t>Common Ontology services</a:t>
            </a:r>
            <a:endParaRPr lang="en-US" dirty="0"/>
          </a:p>
        </p:txBody>
      </p:sp>
      <p:pic>
        <p:nvPicPr>
          <p:cNvPr id="20" name="Picture 19"/>
          <p:cNvPicPr>
            <a:picLocks noChangeAspect="1"/>
          </p:cNvPicPr>
          <p:nvPr/>
        </p:nvPicPr>
        <p:blipFill>
          <a:blip r:embed="rId2">
            <a:clrChange>
              <a:clrFrom>
                <a:srgbClr val="FF0000"/>
              </a:clrFrom>
              <a:clrTo>
                <a:srgbClr val="FF0000">
                  <a:alpha val="0"/>
                </a:srgbClr>
              </a:clrTo>
            </a:clrChange>
          </a:blip>
          <a:stretch>
            <a:fillRect/>
          </a:stretch>
        </p:blipFill>
        <p:spPr>
          <a:xfrm>
            <a:off x="6722528" y="2399793"/>
            <a:ext cx="923925" cy="866775"/>
          </a:xfrm>
          <a:prstGeom prst="rect">
            <a:avLst/>
          </a:prstGeom>
        </p:spPr>
      </p:pic>
      <p:sp>
        <p:nvSpPr>
          <p:cNvPr id="21" name="TextBox 20"/>
          <p:cNvSpPr txBox="1"/>
          <p:nvPr/>
        </p:nvSpPr>
        <p:spPr>
          <a:xfrm rot="1548697">
            <a:off x="6014327" y="1781623"/>
            <a:ext cx="2560312" cy="646331"/>
          </a:xfrm>
          <a:prstGeom prst="rect">
            <a:avLst/>
          </a:prstGeom>
          <a:noFill/>
        </p:spPr>
        <p:txBody>
          <a:bodyPr wrap="square" rtlCol="0">
            <a:spAutoFit/>
          </a:bodyPr>
          <a:lstStyle/>
          <a:p>
            <a:pPr algn="ctr"/>
            <a:r>
              <a:rPr lang="en-US" dirty="0" smtClean="0"/>
              <a:t>Regional nodes synchronization service</a:t>
            </a:r>
            <a:endParaRPr lang="en-US" dirty="0"/>
          </a:p>
        </p:txBody>
      </p:sp>
      <p:pic>
        <p:nvPicPr>
          <p:cNvPr id="22" name="Picture 21"/>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4589554" y="3235044"/>
            <a:ext cx="595107" cy="397094"/>
          </a:xfrm>
          <a:prstGeom prst="rect">
            <a:avLst/>
          </a:prstGeom>
        </p:spPr>
      </p:pic>
      <p:cxnSp>
        <p:nvCxnSpPr>
          <p:cNvPr id="24" name="Straight Connector 23"/>
          <p:cNvCxnSpPr/>
          <p:nvPr/>
        </p:nvCxnSpPr>
        <p:spPr>
          <a:xfrm>
            <a:off x="3540015" y="3191695"/>
            <a:ext cx="4106438" cy="0"/>
          </a:xfrm>
          <a:prstGeom prst="line">
            <a:avLst/>
          </a:prstGeom>
          <a:ln w="28575">
            <a:solidFill>
              <a:srgbClr val="2F57A1"/>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4823140" y="2577370"/>
            <a:ext cx="606256" cy="523220"/>
          </a:xfrm>
          <a:prstGeom prst="rect">
            <a:avLst/>
          </a:prstGeom>
          <a:noFill/>
        </p:spPr>
        <p:txBody>
          <a:bodyPr wrap="none" rtlCol="0">
            <a:spAutoFit/>
          </a:bodyPr>
          <a:lstStyle/>
          <a:p>
            <a:r>
              <a:rPr lang="en-US" sz="2800" dirty="0" smtClean="0">
                <a:solidFill>
                  <a:srgbClr val="2F57A1"/>
                </a:solidFill>
              </a:rPr>
              <a:t>… .</a:t>
            </a:r>
            <a:endParaRPr lang="en-US" sz="2800" dirty="0">
              <a:solidFill>
                <a:srgbClr val="2F57A1"/>
              </a:solidFill>
            </a:endParaRPr>
          </a:p>
        </p:txBody>
      </p:sp>
      <p:sp>
        <p:nvSpPr>
          <p:cNvPr id="26" name="TextBox 25"/>
          <p:cNvSpPr txBox="1"/>
          <p:nvPr/>
        </p:nvSpPr>
        <p:spPr>
          <a:xfrm>
            <a:off x="6285627" y="2572376"/>
            <a:ext cx="606256" cy="523220"/>
          </a:xfrm>
          <a:prstGeom prst="rect">
            <a:avLst/>
          </a:prstGeom>
          <a:noFill/>
        </p:spPr>
        <p:txBody>
          <a:bodyPr wrap="none" rtlCol="0">
            <a:spAutoFit/>
          </a:bodyPr>
          <a:lstStyle/>
          <a:p>
            <a:r>
              <a:rPr lang="en-US" sz="2800" dirty="0" smtClean="0">
                <a:solidFill>
                  <a:srgbClr val="2F57A1"/>
                </a:solidFill>
              </a:rPr>
              <a:t>… .</a:t>
            </a:r>
            <a:endParaRPr lang="en-US" sz="2800" dirty="0">
              <a:solidFill>
                <a:srgbClr val="2F57A1"/>
              </a:solidFill>
            </a:endParaRPr>
          </a:p>
        </p:txBody>
      </p:sp>
      <p:grpSp>
        <p:nvGrpSpPr>
          <p:cNvPr id="3" name="Group 31"/>
          <p:cNvGrpSpPr/>
          <p:nvPr/>
        </p:nvGrpSpPr>
        <p:grpSpPr>
          <a:xfrm>
            <a:off x="1865475" y="3503199"/>
            <a:ext cx="6292879" cy="1071215"/>
            <a:chOff x="2136418" y="3650344"/>
            <a:chExt cx="6292879" cy="1071215"/>
          </a:xfrm>
        </p:grpSpPr>
        <p:pic>
          <p:nvPicPr>
            <p:cNvPr id="27" name="Picture 26"/>
            <p:cNvPicPr>
              <a:picLocks noChangeAspect="1"/>
            </p:cNvPicPr>
            <p:nvPr/>
          </p:nvPicPr>
          <p:blipFill>
            <a:blip r:embed="rId5">
              <a:clrChange>
                <a:clrFrom>
                  <a:srgbClr val="FF0000"/>
                </a:clrFrom>
                <a:clrTo>
                  <a:srgbClr val="FF0000">
                    <a:alpha val="0"/>
                  </a:srgbClr>
                </a:clrTo>
              </a:clrChange>
            </a:blip>
            <a:stretch>
              <a:fillRect/>
            </a:stretch>
          </p:blipFill>
          <p:spPr>
            <a:xfrm>
              <a:off x="3197961" y="3650344"/>
              <a:ext cx="1209675" cy="1066800"/>
            </a:xfrm>
            <a:prstGeom prst="rect">
              <a:avLst/>
            </a:prstGeom>
          </p:spPr>
        </p:pic>
        <p:pic>
          <p:nvPicPr>
            <p:cNvPr id="28" name="Picture 27"/>
            <p:cNvPicPr>
              <a:picLocks noChangeAspect="1"/>
            </p:cNvPicPr>
            <p:nvPr/>
          </p:nvPicPr>
          <p:blipFill>
            <a:blip r:embed="rId5">
              <a:clrChange>
                <a:clrFrom>
                  <a:srgbClr val="FF0000"/>
                </a:clrFrom>
                <a:clrTo>
                  <a:srgbClr val="FF0000">
                    <a:alpha val="0"/>
                  </a:srgbClr>
                </a:clrTo>
              </a:clrChange>
            </a:blip>
            <a:stretch>
              <a:fillRect/>
            </a:stretch>
          </p:blipFill>
          <p:spPr>
            <a:xfrm>
              <a:off x="4300904" y="3654759"/>
              <a:ext cx="1209675" cy="1066800"/>
            </a:xfrm>
            <a:prstGeom prst="rect">
              <a:avLst/>
            </a:prstGeom>
          </p:spPr>
        </p:pic>
        <p:pic>
          <p:nvPicPr>
            <p:cNvPr id="29" name="Picture 28"/>
            <p:cNvPicPr>
              <a:picLocks noChangeAspect="1"/>
            </p:cNvPicPr>
            <p:nvPr/>
          </p:nvPicPr>
          <p:blipFill>
            <a:blip r:embed="rId5">
              <a:clrChange>
                <a:clrFrom>
                  <a:srgbClr val="FF0000"/>
                </a:clrFrom>
                <a:clrTo>
                  <a:srgbClr val="FF0000">
                    <a:alpha val="0"/>
                  </a:srgbClr>
                </a:clrTo>
              </a:clrChange>
            </a:blip>
            <a:stretch>
              <a:fillRect/>
            </a:stretch>
          </p:blipFill>
          <p:spPr>
            <a:xfrm>
              <a:off x="6292661" y="3650878"/>
              <a:ext cx="1209675" cy="1066800"/>
            </a:xfrm>
            <a:prstGeom prst="rect">
              <a:avLst/>
            </a:prstGeom>
          </p:spPr>
        </p:pic>
        <p:cxnSp>
          <p:nvCxnSpPr>
            <p:cNvPr id="30" name="Straight Connector 29"/>
            <p:cNvCxnSpPr/>
            <p:nvPr/>
          </p:nvCxnSpPr>
          <p:spPr>
            <a:xfrm>
              <a:off x="2136418" y="4594826"/>
              <a:ext cx="6292879" cy="8705"/>
            </a:xfrm>
            <a:prstGeom prst="line">
              <a:avLst/>
            </a:prstGeom>
            <a:ln w="28575">
              <a:solidFill>
                <a:srgbClr val="2F57A1"/>
              </a:solidFill>
            </a:ln>
          </p:spPr>
          <p:style>
            <a:lnRef idx="1">
              <a:schemeClr val="accent1"/>
            </a:lnRef>
            <a:fillRef idx="0">
              <a:schemeClr val="accent1"/>
            </a:fillRef>
            <a:effectRef idx="0">
              <a:schemeClr val="accent1"/>
            </a:effectRef>
            <a:fontRef idx="minor">
              <a:schemeClr val="tx1"/>
            </a:fontRef>
          </p:style>
        </p:cxnSp>
      </p:grpSp>
      <p:sp>
        <p:nvSpPr>
          <p:cNvPr id="33" name="TextBox 32"/>
          <p:cNvSpPr txBox="1"/>
          <p:nvPr/>
        </p:nvSpPr>
        <p:spPr>
          <a:xfrm>
            <a:off x="5395081" y="3789751"/>
            <a:ext cx="606256" cy="523220"/>
          </a:xfrm>
          <a:prstGeom prst="rect">
            <a:avLst/>
          </a:prstGeom>
          <a:noFill/>
        </p:spPr>
        <p:txBody>
          <a:bodyPr wrap="none" rtlCol="0">
            <a:spAutoFit/>
          </a:bodyPr>
          <a:lstStyle/>
          <a:p>
            <a:r>
              <a:rPr lang="en-US" sz="2800" dirty="0" smtClean="0">
                <a:solidFill>
                  <a:srgbClr val="2F57A1"/>
                </a:solidFill>
              </a:rPr>
              <a:t>… .</a:t>
            </a:r>
            <a:endParaRPr lang="en-US" sz="2800" dirty="0">
              <a:solidFill>
                <a:srgbClr val="2F57A1"/>
              </a:solidFill>
            </a:endParaRPr>
          </a:p>
        </p:txBody>
      </p:sp>
      <p:sp>
        <p:nvSpPr>
          <p:cNvPr id="36" name="TextBox 35"/>
          <p:cNvSpPr txBox="1"/>
          <p:nvPr/>
        </p:nvSpPr>
        <p:spPr>
          <a:xfrm rot="1667560">
            <a:off x="3330654" y="4509037"/>
            <a:ext cx="854208" cy="369332"/>
          </a:xfrm>
          <a:prstGeom prst="rect">
            <a:avLst/>
          </a:prstGeom>
          <a:noFill/>
        </p:spPr>
        <p:txBody>
          <a:bodyPr wrap="none" rtlCol="0">
            <a:spAutoFit/>
          </a:bodyPr>
          <a:lstStyle/>
          <a:p>
            <a:r>
              <a:rPr lang="en-US" dirty="0" smtClean="0"/>
              <a:t>Europe</a:t>
            </a:r>
            <a:endParaRPr lang="en-US" dirty="0"/>
          </a:p>
        </p:txBody>
      </p:sp>
      <p:sp>
        <p:nvSpPr>
          <p:cNvPr id="37" name="TextBox 36"/>
          <p:cNvSpPr txBox="1"/>
          <p:nvPr/>
        </p:nvSpPr>
        <p:spPr>
          <a:xfrm rot="1667560">
            <a:off x="4367819" y="4451853"/>
            <a:ext cx="727763" cy="369332"/>
          </a:xfrm>
          <a:prstGeom prst="rect">
            <a:avLst/>
          </a:prstGeom>
          <a:noFill/>
        </p:spPr>
        <p:txBody>
          <a:bodyPr wrap="none" rtlCol="0">
            <a:spAutoFit/>
          </a:bodyPr>
          <a:lstStyle/>
          <a:p>
            <a:r>
              <a:rPr lang="en-US" dirty="0" smtClean="0"/>
              <a:t>Africa</a:t>
            </a:r>
            <a:endParaRPr lang="en-US" dirty="0"/>
          </a:p>
        </p:txBody>
      </p:sp>
      <p:sp>
        <p:nvSpPr>
          <p:cNvPr id="38" name="TextBox 37"/>
          <p:cNvSpPr txBox="1"/>
          <p:nvPr/>
        </p:nvSpPr>
        <p:spPr>
          <a:xfrm rot="1667560">
            <a:off x="6747788" y="4566435"/>
            <a:ext cx="1054891" cy="369332"/>
          </a:xfrm>
          <a:prstGeom prst="rect">
            <a:avLst/>
          </a:prstGeom>
          <a:noFill/>
        </p:spPr>
        <p:txBody>
          <a:bodyPr wrap="square" rtlCol="0">
            <a:spAutoFit/>
          </a:bodyPr>
          <a:lstStyle/>
          <a:p>
            <a:r>
              <a:rPr lang="en-US" dirty="0" smtClean="0"/>
              <a:t>Asia</a:t>
            </a:r>
            <a:endParaRPr lang="en-US" dirty="0"/>
          </a:p>
        </p:txBody>
      </p:sp>
      <p:pic>
        <p:nvPicPr>
          <p:cNvPr id="45" name="Picture 44"/>
          <p:cNvPicPr>
            <a:picLocks noChangeAspect="1"/>
          </p:cNvPicPr>
          <p:nvPr/>
        </p:nvPicPr>
        <p:blipFill>
          <a:blip r:embed="rId6">
            <a:clrChange>
              <a:clrFrom>
                <a:srgbClr val="FF0000"/>
              </a:clrFrom>
              <a:clrTo>
                <a:srgbClr val="FF0000">
                  <a:alpha val="0"/>
                </a:srgbClr>
              </a:clrTo>
            </a:clrChange>
          </a:blip>
          <a:stretch>
            <a:fillRect/>
          </a:stretch>
        </p:blipFill>
        <p:spPr>
          <a:xfrm>
            <a:off x="1603395" y="5179814"/>
            <a:ext cx="6567667" cy="943183"/>
          </a:xfrm>
          <a:prstGeom prst="rect">
            <a:avLst/>
          </a:prstGeom>
        </p:spPr>
      </p:pic>
      <p:grpSp>
        <p:nvGrpSpPr>
          <p:cNvPr id="4" name="Group 51"/>
          <p:cNvGrpSpPr/>
          <p:nvPr/>
        </p:nvGrpSpPr>
        <p:grpSpPr>
          <a:xfrm>
            <a:off x="2055623" y="4485849"/>
            <a:ext cx="397094" cy="880120"/>
            <a:chOff x="2326566" y="4485849"/>
            <a:chExt cx="397094" cy="880120"/>
          </a:xfrm>
        </p:grpSpPr>
        <p:pic>
          <p:nvPicPr>
            <p:cNvPr id="46" name="Picture 45"/>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48" name="Straight Connector 47"/>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grpSp>
        <p:nvGrpSpPr>
          <p:cNvPr id="9" name="Group 52"/>
          <p:cNvGrpSpPr/>
          <p:nvPr/>
        </p:nvGrpSpPr>
        <p:grpSpPr>
          <a:xfrm>
            <a:off x="2889117" y="4484063"/>
            <a:ext cx="397094" cy="880120"/>
            <a:chOff x="2326566" y="4485849"/>
            <a:chExt cx="397094" cy="880120"/>
          </a:xfrm>
        </p:grpSpPr>
        <p:pic>
          <p:nvPicPr>
            <p:cNvPr id="54" name="Picture 53"/>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55" name="Straight Connector 54"/>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grpSp>
        <p:nvGrpSpPr>
          <p:cNvPr id="10" name="Group 55"/>
          <p:cNvGrpSpPr/>
          <p:nvPr/>
        </p:nvGrpSpPr>
        <p:grpSpPr>
          <a:xfrm>
            <a:off x="4088422" y="4484063"/>
            <a:ext cx="397094" cy="880120"/>
            <a:chOff x="2326566" y="4485849"/>
            <a:chExt cx="397094" cy="880120"/>
          </a:xfrm>
        </p:grpSpPr>
        <p:pic>
          <p:nvPicPr>
            <p:cNvPr id="57" name="Picture 56"/>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58" name="Straight Connector 57"/>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Group 58"/>
          <p:cNvGrpSpPr/>
          <p:nvPr/>
        </p:nvGrpSpPr>
        <p:grpSpPr>
          <a:xfrm>
            <a:off x="5025370" y="4489607"/>
            <a:ext cx="397094" cy="880120"/>
            <a:chOff x="2326566" y="4485849"/>
            <a:chExt cx="397094" cy="880120"/>
          </a:xfrm>
        </p:grpSpPr>
        <p:pic>
          <p:nvPicPr>
            <p:cNvPr id="60" name="Picture 59"/>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61" name="Straight Connector 60"/>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grpSp>
        <p:nvGrpSpPr>
          <p:cNvPr id="12" name="Group 61"/>
          <p:cNvGrpSpPr/>
          <p:nvPr/>
        </p:nvGrpSpPr>
        <p:grpSpPr>
          <a:xfrm>
            <a:off x="7558595" y="4484063"/>
            <a:ext cx="397094" cy="880120"/>
            <a:chOff x="2326566" y="4485849"/>
            <a:chExt cx="397094" cy="880120"/>
          </a:xfrm>
        </p:grpSpPr>
        <p:pic>
          <p:nvPicPr>
            <p:cNvPr id="63" name="Picture 62"/>
            <p:cNvPicPr>
              <a:picLocks noChangeAspect="1"/>
            </p:cNvPicPr>
            <p:nvPr/>
          </p:nvPicPr>
          <p:blipFill rotWithShape="1">
            <a:blip r:embed="rId4">
              <a:clrChange>
                <a:clrFrom>
                  <a:srgbClr val="FFFFFF"/>
                </a:clrFrom>
                <a:clrTo>
                  <a:srgbClr val="FFFFFF">
                    <a:alpha val="0"/>
                  </a:srgbClr>
                </a:clrTo>
              </a:clrChange>
              <a:duotone>
                <a:schemeClr val="accent5">
                  <a:shade val="45000"/>
                  <a:satMod val="135000"/>
                </a:schemeClr>
                <a:prstClr val="white"/>
              </a:duotone>
            </a:blip>
            <a:srcRect l="74639" t="45003" r="3" b="38075"/>
            <a:stretch/>
          </p:blipFill>
          <p:spPr>
            <a:xfrm rot="16200000">
              <a:off x="2227559" y="4869869"/>
              <a:ext cx="595107" cy="397094"/>
            </a:xfrm>
            <a:prstGeom prst="rect">
              <a:avLst/>
            </a:prstGeom>
          </p:spPr>
        </p:pic>
        <p:cxnSp>
          <p:nvCxnSpPr>
            <p:cNvPr id="64" name="Straight Connector 63"/>
            <p:cNvCxnSpPr/>
            <p:nvPr/>
          </p:nvCxnSpPr>
          <p:spPr>
            <a:xfrm>
              <a:off x="2556201" y="4485849"/>
              <a:ext cx="0" cy="381331"/>
            </a:xfrm>
            <a:prstGeom prst="line">
              <a:avLst/>
            </a:prstGeom>
            <a:ln w="28575">
              <a:solidFill>
                <a:srgbClr val="2F57A1"/>
              </a:solidFill>
              <a:prstDash val="sysDot"/>
            </a:ln>
          </p:spPr>
          <p:style>
            <a:lnRef idx="1">
              <a:schemeClr val="accent1"/>
            </a:lnRef>
            <a:fillRef idx="0">
              <a:schemeClr val="accent1"/>
            </a:fillRef>
            <a:effectRef idx="0">
              <a:schemeClr val="accent1"/>
            </a:effectRef>
            <a:fontRef idx="minor">
              <a:schemeClr val="tx1"/>
            </a:fontRef>
          </p:style>
        </p:cxnSp>
      </p:grpSp>
      <p:sp>
        <p:nvSpPr>
          <p:cNvPr id="66" name="Right Arrow 65"/>
          <p:cNvSpPr/>
          <p:nvPr/>
        </p:nvSpPr>
        <p:spPr>
          <a:xfrm flipH="1">
            <a:off x="8072457" y="3875282"/>
            <a:ext cx="350488" cy="25043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67" name="Picture 6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8560541" y="4696832"/>
            <a:ext cx="597590" cy="597590"/>
          </a:xfrm>
          <a:prstGeom prst="rect">
            <a:avLst/>
          </a:prstGeom>
        </p:spPr>
      </p:pic>
      <p:sp>
        <p:nvSpPr>
          <p:cNvPr id="68" name="Right Arrow 67"/>
          <p:cNvSpPr/>
          <p:nvPr/>
        </p:nvSpPr>
        <p:spPr>
          <a:xfrm flipH="1">
            <a:off x="8148664" y="4941916"/>
            <a:ext cx="350488" cy="25043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69" name="Picture 68"/>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8474658" y="3629498"/>
            <a:ext cx="683473" cy="683473"/>
          </a:xfrm>
          <a:prstGeom prst="rect">
            <a:avLst/>
          </a:prstGeom>
        </p:spPr>
      </p:pic>
      <p:grpSp>
        <p:nvGrpSpPr>
          <p:cNvPr id="13" name="Group 64"/>
          <p:cNvGrpSpPr/>
          <p:nvPr/>
        </p:nvGrpSpPr>
        <p:grpSpPr>
          <a:xfrm>
            <a:off x="2417126" y="4412913"/>
            <a:ext cx="1401896" cy="836550"/>
            <a:chOff x="-2910660" y="3612743"/>
            <a:chExt cx="1401896" cy="1075395"/>
          </a:xfrm>
        </p:grpSpPr>
        <p:sp>
          <p:nvSpPr>
            <p:cNvPr id="71" name="Freeform 70"/>
            <p:cNvSpPr/>
            <p:nvPr/>
          </p:nvSpPr>
          <p:spPr>
            <a:xfrm>
              <a:off x="-2910660" y="3612743"/>
              <a:ext cx="703488" cy="1072055"/>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Lst>
              <a:ahLst/>
              <a:cxnLst>
                <a:cxn ang="0">
                  <a:pos x="connsiteX0" y="connsiteY0"/>
                </a:cxn>
                <a:cxn ang="0">
                  <a:pos x="connsiteX1" y="connsiteY1"/>
                </a:cxn>
                <a:cxn ang="0">
                  <a:pos x="connsiteX2" y="connsiteY2"/>
                </a:cxn>
                <a:cxn ang="0">
                  <a:pos x="connsiteX3" y="connsiteY3"/>
                </a:cxn>
              </a:cxnLst>
              <a:rect l="l" t="t" r="r" b="b"/>
              <a:pathLst>
                <a:path w="2589057" h="1072055">
                  <a:moveTo>
                    <a:pt x="28128" y="1072055"/>
                  </a:moveTo>
                  <a:cubicBezTo>
                    <a:pt x="93818" y="741855"/>
                    <a:pt x="-171569" y="674415"/>
                    <a:pt x="217314" y="588580"/>
                  </a:cubicBezTo>
                  <a:cubicBezTo>
                    <a:pt x="606197" y="502745"/>
                    <a:pt x="1988307" y="571062"/>
                    <a:pt x="2361424" y="557048"/>
                  </a:cubicBezTo>
                  <a:cubicBezTo>
                    <a:pt x="2734541" y="543034"/>
                    <a:pt x="2521707" y="217213"/>
                    <a:pt x="2582141" y="0"/>
                  </a:cubicBezTo>
                </a:path>
              </a:pathLst>
            </a:custGeom>
            <a:noFill/>
            <a:ln w="57150">
              <a:solidFill>
                <a:srgbClr val="FFC000"/>
              </a:solidFill>
              <a:prstDash val="sysDot"/>
              <a:headEnd type="triangl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reeform 71"/>
            <p:cNvSpPr/>
            <p:nvPr/>
          </p:nvSpPr>
          <p:spPr>
            <a:xfrm flipH="1">
              <a:off x="-2212252" y="3616083"/>
              <a:ext cx="703488" cy="1072055"/>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Lst>
              <a:ahLst/>
              <a:cxnLst>
                <a:cxn ang="0">
                  <a:pos x="connsiteX0" y="connsiteY0"/>
                </a:cxn>
                <a:cxn ang="0">
                  <a:pos x="connsiteX1" y="connsiteY1"/>
                </a:cxn>
                <a:cxn ang="0">
                  <a:pos x="connsiteX2" y="connsiteY2"/>
                </a:cxn>
                <a:cxn ang="0">
                  <a:pos x="connsiteX3" y="connsiteY3"/>
                </a:cxn>
              </a:cxnLst>
              <a:rect l="l" t="t" r="r" b="b"/>
              <a:pathLst>
                <a:path w="2589057" h="1072055">
                  <a:moveTo>
                    <a:pt x="28128" y="1072055"/>
                  </a:moveTo>
                  <a:cubicBezTo>
                    <a:pt x="93818" y="741855"/>
                    <a:pt x="-171569" y="674415"/>
                    <a:pt x="217314" y="588580"/>
                  </a:cubicBezTo>
                  <a:cubicBezTo>
                    <a:pt x="606197" y="502745"/>
                    <a:pt x="1988307" y="571062"/>
                    <a:pt x="2361424" y="557048"/>
                  </a:cubicBezTo>
                  <a:cubicBezTo>
                    <a:pt x="2734541" y="543034"/>
                    <a:pt x="2521707" y="217213"/>
                    <a:pt x="2582141" y="0"/>
                  </a:cubicBezTo>
                </a:path>
              </a:pathLst>
            </a:custGeom>
            <a:noFill/>
            <a:ln w="57150">
              <a:solidFill>
                <a:srgbClr val="FFC000"/>
              </a:solidFill>
              <a:prstDash val="sysDot"/>
              <a:headEnd type="triangl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3" name="Straight Connector 72"/>
            <p:cNvCxnSpPr/>
            <p:nvPr/>
          </p:nvCxnSpPr>
          <p:spPr>
            <a:xfrm>
              <a:off x="-2214704" y="4177335"/>
              <a:ext cx="7532" cy="348945"/>
            </a:xfrm>
            <a:prstGeom prst="line">
              <a:avLst/>
            </a:prstGeom>
            <a:noFill/>
            <a:ln w="57150">
              <a:solidFill>
                <a:srgbClr val="FFC000"/>
              </a:solidFill>
              <a:prstDash val="sysDot"/>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Group 2"/>
          <p:cNvGrpSpPr/>
          <p:nvPr/>
        </p:nvGrpSpPr>
        <p:grpSpPr>
          <a:xfrm>
            <a:off x="3451471" y="3224290"/>
            <a:ext cx="3170801" cy="744020"/>
            <a:chOff x="7584544" y="935565"/>
            <a:chExt cx="2181814" cy="1072056"/>
          </a:xfrm>
        </p:grpSpPr>
        <p:sp>
          <p:nvSpPr>
            <p:cNvPr id="49" name="Freeform 48"/>
            <p:cNvSpPr/>
            <p:nvPr/>
          </p:nvSpPr>
          <p:spPr>
            <a:xfrm>
              <a:off x="7584544" y="935566"/>
              <a:ext cx="1094793" cy="1072055"/>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Lst>
              <a:ahLst/>
              <a:cxnLst>
                <a:cxn ang="0">
                  <a:pos x="connsiteX0" y="connsiteY0"/>
                </a:cxn>
                <a:cxn ang="0">
                  <a:pos x="connsiteX1" y="connsiteY1"/>
                </a:cxn>
                <a:cxn ang="0">
                  <a:pos x="connsiteX2" y="connsiteY2"/>
                </a:cxn>
                <a:cxn ang="0">
                  <a:pos x="connsiteX3" y="connsiteY3"/>
                </a:cxn>
              </a:cxnLst>
              <a:rect l="l" t="t" r="r" b="b"/>
              <a:pathLst>
                <a:path w="2589057" h="1072055">
                  <a:moveTo>
                    <a:pt x="28128" y="1072055"/>
                  </a:moveTo>
                  <a:cubicBezTo>
                    <a:pt x="93818" y="741855"/>
                    <a:pt x="-171569" y="674415"/>
                    <a:pt x="217314" y="588580"/>
                  </a:cubicBezTo>
                  <a:cubicBezTo>
                    <a:pt x="606197" y="502745"/>
                    <a:pt x="1988307" y="571062"/>
                    <a:pt x="2361424" y="557048"/>
                  </a:cubicBezTo>
                  <a:cubicBezTo>
                    <a:pt x="2734541" y="543034"/>
                    <a:pt x="2521707" y="217213"/>
                    <a:pt x="2582141" y="0"/>
                  </a:cubicBezTo>
                </a:path>
              </a:pathLst>
            </a:custGeom>
            <a:noFill/>
            <a:ln w="76200">
              <a:solidFill>
                <a:srgbClr val="FFC000"/>
              </a:solidFill>
              <a:prstDash val="sysDot"/>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Freeform 81"/>
            <p:cNvSpPr/>
            <p:nvPr/>
          </p:nvSpPr>
          <p:spPr>
            <a:xfrm flipH="1">
              <a:off x="8671565" y="935565"/>
              <a:ext cx="1094793" cy="1072055"/>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Lst>
              <a:ahLst/>
              <a:cxnLst>
                <a:cxn ang="0">
                  <a:pos x="connsiteX0" y="connsiteY0"/>
                </a:cxn>
                <a:cxn ang="0">
                  <a:pos x="connsiteX1" y="connsiteY1"/>
                </a:cxn>
                <a:cxn ang="0">
                  <a:pos x="connsiteX2" y="connsiteY2"/>
                </a:cxn>
                <a:cxn ang="0">
                  <a:pos x="connsiteX3" y="connsiteY3"/>
                </a:cxn>
              </a:cxnLst>
              <a:rect l="l" t="t" r="r" b="b"/>
              <a:pathLst>
                <a:path w="2589057" h="1072055">
                  <a:moveTo>
                    <a:pt x="28128" y="1072055"/>
                  </a:moveTo>
                  <a:cubicBezTo>
                    <a:pt x="93818" y="741855"/>
                    <a:pt x="-171569" y="674415"/>
                    <a:pt x="217314" y="588580"/>
                  </a:cubicBezTo>
                  <a:cubicBezTo>
                    <a:pt x="606197" y="502745"/>
                    <a:pt x="1988307" y="571062"/>
                    <a:pt x="2361424" y="557048"/>
                  </a:cubicBezTo>
                  <a:cubicBezTo>
                    <a:pt x="2734541" y="543034"/>
                    <a:pt x="2521707" y="217213"/>
                    <a:pt x="2582141" y="0"/>
                  </a:cubicBezTo>
                </a:path>
              </a:pathLst>
            </a:custGeom>
            <a:noFill/>
            <a:ln w="76200">
              <a:solidFill>
                <a:srgbClr val="FFC000"/>
              </a:solidFill>
              <a:prstDash val="sysDot"/>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83"/>
          <p:cNvGrpSpPr/>
          <p:nvPr/>
        </p:nvGrpSpPr>
        <p:grpSpPr>
          <a:xfrm>
            <a:off x="4261761" y="4412913"/>
            <a:ext cx="1401896" cy="836550"/>
            <a:chOff x="-2910660" y="3612743"/>
            <a:chExt cx="1401896" cy="1075395"/>
          </a:xfrm>
        </p:grpSpPr>
        <p:sp>
          <p:nvSpPr>
            <p:cNvPr id="85" name="Freeform 84"/>
            <p:cNvSpPr/>
            <p:nvPr/>
          </p:nvSpPr>
          <p:spPr>
            <a:xfrm>
              <a:off x="-2910660" y="3612743"/>
              <a:ext cx="703488" cy="1072055"/>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Lst>
              <a:ahLst/>
              <a:cxnLst>
                <a:cxn ang="0">
                  <a:pos x="connsiteX0" y="connsiteY0"/>
                </a:cxn>
                <a:cxn ang="0">
                  <a:pos x="connsiteX1" y="connsiteY1"/>
                </a:cxn>
                <a:cxn ang="0">
                  <a:pos x="connsiteX2" y="connsiteY2"/>
                </a:cxn>
                <a:cxn ang="0">
                  <a:pos x="connsiteX3" y="connsiteY3"/>
                </a:cxn>
              </a:cxnLst>
              <a:rect l="l" t="t" r="r" b="b"/>
              <a:pathLst>
                <a:path w="2589057" h="1072055">
                  <a:moveTo>
                    <a:pt x="28128" y="1072055"/>
                  </a:moveTo>
                  <a:cubicBezTo>
                    <a:pt x="93818" y="741855"/>
                    <a:pt x="-171569" y="674415"/>
                    <a:pt x="217314" y="588580"/>
                  </a:cubicBezTo>
                  <a:cubicBezTo>
                    <a:pt x="606197" y="502745"/>
                    <a:pt x="1988307" y="571062"/>
                    <a:pt x="2361424" y="557048"/>
                  </a:cubicBezTo>
                  <a:cubicBezTo>
                    <a:pt x="2734541" y="543034"/>
                    <a:pt x="2521707" y="217213"/>
                    <a:pt x="2582141" y="0"/>
                  </a:cubicBezTo>
                </a:path>
              </a:pathLst>
            </a:custGeom>
            <a:noFill/>
            <a:ln w="57150">
              <a:solidFill>
                <a:srgbClr val="FFC000"/>
              </a:solidFill>
              <a:prstDash val="sysDot"/>
              <a:headEnd type="triangl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Freeform 85"/>
            <p:cNvSpPr/>
            <p:nvPr/>
          </p:nvSpPr>
          <p:spPr>
            <a:xfrm flipH="1">
              <a:off x="-2212252" y="3616083"/>
              <a:ext cx="703488" cy="1072055"/>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Lst>
              <a:ahLst/>
              <a:cxnLst>
                <a:cxn ang="0">
                  <a:pos x="connsiteX0" y="connsiteY0"/>
                </a:cxn>
                <a:cxn ang="0">
                  <a:pos x="connsiteX1" y="connsiteY1"/>
                </a:cxn>
                <a:cxn ang="0">
                  <a:pos x="connsiteX2" y="connsiteY2"/>
                </a:cxn>
                <a:cxn ang="0">
                  <a:pos x="connsiteX3" y="connsiteY3"/>
                </a:cxn>
              </a:cxnLst>
              <a:rect l="l" t="t" r="r" b="b"/>
              <a:pathLst>
                <a:path w="2589057" h="1072055">
                  <a:moveTo>
                    <a:pt x="28128" y="1072055"/>
                  </a:moveTo>
                  <a:cubicBezTo>
                    <a:pt x="93818" y="741855"/>
                    <a:pt x="-171569" y="674415"/>
                    <a:pt x="217314" y="588580"/>
                  </a:cubicBezTo>
                  <a:cubicBezTo>
                    <a:pt x="606197" y="502745"/>
                    <a:pt x="1988307" y="571062"/>
                    <a:pt x="2361424" y="557048"/>
                  </a:cubicBezTo>
                  <a:cubicBezTo>
                    <a:pt x="2734541" y="543034"/>
                    <a:pt x="2521707" y="217213"/>
                    <a:pt x="2582141" y="0"/>
                  </a:cubicBezTo>
                </a:path>
              </a:pathLst>
            </a:custGeom>
            <a:noFill/>
            <a:ln w="57150">
              <a:solidFill>
                <a:srgbClr val="FFC000"/>
              </a:solidFill>
              <a:prstDash val="sysDot"/>
              <a:headEnd type="triangl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7" name="Straight Connector 86"/>
            <p:cNvCxnSpPr/>
            <p:nvPr/>
          </p:nvCxnSpPr>
          <p:spPr>
            <a:xfrm>
              <a:off x="-2214704" y="4177335"/>
              <a:ext cx="7532" cy="348945"/>
            </a:xfrm>
            <a:prstGeom prst="line">
              <a:avLst/>
            </a:prstGeom>
            <a:noFill/>
            <a:ln w="57150">
              <a:solidFill>
                <a:srgbClr val="FFC000"/>
              </a:solidFill>
              <a:prstDash val="sysDot"/>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Group 87"/>
          <p:cNvGrpSpPr/>
          <p:nvPr/>
        </p:nvGrpSpPr>
        <p:grpSpPr>
          <a:xfrm>
            <a:off x="6456615" y="4443096"/>
            <a:ext cx="1401896" cy="836550"/>
            <a:chOff x="-2910660" y="3612743"/>
            <a:chExt cx="1401896" cy="1075395"/>
          </a:xfrm>
        </p:grpSpPr>
        <p:sp>
          <p:nvSpPr>
            <p:cNvPr id="89" name="Freeform 88"/>
            <p:cNvSpPr/>
            <p:nvPr/>
          </p:nvSpPr>
          <p:spPr>
            <a:xfrm>
              <a:off x="-2910660" y="3612743"/>
              <a:ext cx="703488" cy="1072055"/>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Lst>
              <a:ahLst/>
              <a:cxnLst>
                <a:cxn ang="0">
                  <a:pos x="connsiteX0" y="connsiteY0"/>
                </a:cxn>
                <a:cxn ang="0">
                  <a:pos x="connsiteX1" y="connsiteY1"/>
                </a:cxn>
                <a:cxn ang="0">
                  <a:pos x="connsiteX2" y="connsiteY2"/>
                </a:cxn>
                <a:cxn ang="0">
                  <a:pos x="connsiteX3" y="connsiteY3"/>
                </a:cxn>
              </a:cxnLst>
              <a:rect l="l" t="t" r="r" b="b"/>
              <a:pathLst>
                <a:path w="2589057" h="1072055">
                  <a:moveTo>
                    <a:pt x="28128" y="1072055"/>
                  </a:moveTo>
                  <a:cubicBezTo>
                    <a:pt x="93818" y="741855"/>
                    <a:pt x="-171569" y="674415"/>
                    <a:pt x="217314" y="588580"/>
                  </a:cubicBezTo>
                  <a:cubicBezTo>
                    <a:pt x="606197" y="502745"/>
                    <a:pt x="1988307" y="571062"/>
                    <a:pt x="2361424" y="557048"/>
                  </a:cubicBezTo>
                  <a:cubicBezTo>
                    <a:pt x="2734541" y="543034"/>
                    <a:pt x="2521707" y="217213"/>
                    <a:pt x="2582141" y="0"/>
                  </a:cubicBezTo>
                </a:path>
              </a:pathLst>
            </a:custGeom>
            <a:noFill/>
            <a:ln w="57150">
              <a:solidFill>
                <a:srgbClr val="FFC000"/>
              </a:solidFill>
              <a:prstDash val="sysDot"/>
              <a:headEnd type="triangl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Freeform 89"/>
            <p:cNvSpPr/>
            <p:nvPr/>
          </p:nvSpPr>
          <p:spPr>
            <a:xfrm flipH="1">
              <a:off x="-2212252" y="3616083"/>
              <a:ext cx="703488" cy="1072055"/>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Lst>
              <a:ahLst/>
              <a:cxnLst>
                <a:cxn ang="0">
                  <a:pos x="connsiteX0" y="connsiteY0"/>
                </a:cxn>
                <a:cxn ang="0">
                  <a:pos x="connsiteX1" y="connsiteY1"/>
                </a:cxn>
                <a:cxn ang="0">
                  <a:pos x="connsiteX2" y="connsiteY2"/>
                </a:cxn>
                <a:cxn ang="0">
                  <a:pos x="connsiteX3" y="connsiteY3"/>
                </a:cxn>
              </a:cxnLst>
              <a:rect l="l" t="t" r="r" b="b"/>
              <a:pathLst>
                <a:path w="2589057" h="1072055">
                  <a:moveTo>
                    <a:pt x="28128" y="1072055"/>
                  </a:moveTo>
                  <a:cubicBezTo>
                    <a:pt x="93818" y="741855"/>
                    <a:pt x="-171569" y="674415"/>
                    <a:pt x="217314" y="588580"/>
                  </a:cubicBezTo>
                  <a:cubicBezTo>
                    <a:pt x="606197" y="502745"/>
                    <a:pt x="1988307" y="571062"/>
                    <a:pt x="2361424" y="557048"/>
                  </a:cubicBezTo>
                  <a:cubicBezTo>
                    <a:pt x="2734541" y="543034"/>
                    <a:pt x="2521707" y="217213"/>
                    <a:pt x="2582141" y="0"/>
                  </a:cubicBezTo>
                </a:path>
              </a:pathLst>
            </a:custGeom>
            <a:noFill/>
            <a:ln w="57150">
              <a:solidFill>
                <a:srgbClr val="FFC000"/>
              </a:solidFill>
              <a:prstDash val="sysDot"/>
              <a:headEnd type="triangl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1" name="Straight Connector 90"/>
            <p:cNvCxnSpPr/>
            <p:nvPr/>
          </p:nvCxnSpPr>
          <p:spPr>
            <a:xfrm>
              <a:off x="-2214704" y="4177335"/>
              <a:ext cx="7532" cy="348945"/>
            </a:xfrm>
            <a:prstGeom prst="line">
              <a:avLst/>
            </a:prstGeom>
            <a:noFill/>
            <a:ln w="57150">
              <a:solidFill>
                <a:srgbClr val="FFC000"/>
              </a:solidFill>
              <a:prstDash val="sysDot"/>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cxnSp>
      </p:grpSp>
      <p:sp>
        <p:nvSpPr>
          <p:cNvPr id="92" name="Freeform 91"/>
          <p:cNvSpPr/>
          <p:nvPr/>
        </p:nvSpPr>
        <p:spPr>
          <a:xfrm flipV="1">
            <a:off x="3533126" y="4174847"/>
            <a:ext cx="3094802" cy="45719"/>
          </a:xfrm>
          <a:custGeom>
            <a:avLst/>
            <a:gdLst>
              <a:gd name="connsiteX0" fmla="*/ 185353 w 2655354"/>
              <a:gd name="connsiteY0" fmla="*/ 1135117 h 1135117"/>
              <a:gd name="connsiteX1" fmla="*/ 216884 w 2655354"/>
              <a:gd name="connsiteY1" fmla="*/ 609600 h 1135117"/>
              <a:gd name="connsiteX2" fmla="*/ 2360994 w 2655354"/>
              <a:gd name="connsiteY2" fmla="*/ 557048 h 1135117"/>
              <a:gd name="connsiteX3" fmla="*/ 2581711 w 2655354"/>
              <a:gd name="connsiteY3" fmla="*/ 0 h 1135117"/>
              <a:gd name="connsiteX0" fmla="*/ 169493 w 2671025"/>
              <a:gd name="connsiteY0" fmla="*/ 1072055 h 1072055"/>
              <a:gd name="connsiteX1" fmla="*/ 232555 w 2671025"/>
              <a:gd name="connsiteY1" fmla="*/ 609600 h 1072055"/>
              <a:gd name="connsiteX2" fmla="*/ 2376665 w 2671025"/>
              <a:gd name="connsiteY2" fmla="*/ 557048 h 1072055"/>
              <a:gd name="connsiteX3" fmla="*/ 2597382 w 2671025"/>
              <a:gd name="connsiteY3" fmla="*/ 0 h 1072055"/>
              <a:gd name="connsiteX0" fmla="*/ 112432 w 2613964"/>
              <a:gd name="connsiteY0" fmla="*/ 1072055 h 1072055"/>
              <a:gd name="connsiteX1" fmla="*/ 175494 w 2613964"/>
              <a:gd name="connsiteY1" fmla="*/ 609600 h 1072055"/>
              <a:gd name="connsiteX2" fmla="*/ 2319604 w 2613964"/>
              <a:gd name="connsiteY2" fmla="*/ 557048 h 1072055"/>
              <a:gd name="connsiteX3" fmla="*/ 2540321 w 2613964"/>
              <a:gd name="connsiteY3" fmla="*/ 0 h 1072055"/>
              <a:gd name="connsiteX0" fmla="*/ 112432 w 2613964"/>
              <a:gd name="connsiteY0" fmla="*/ 1072055 h 1072055"/>
              <a:gd name="connsiteX1" fmla="*/ 175494 w 2613964"/>
              <a:gd name="connsiteY1" fmla="*/ 588580 h 1072055"/>
              <a:gd name="connsiteX2" fmla="*/ 2319604 w 2613964"/>
              <a:gd name="connsiteY2" fmla="*/ 557048 h 1072055"/>
              <a:gd name="connsiteX3" fmla="*/ 2540321 w 2613964"/>
              <a:gd name="connsiteY3" fmla="*/ 0 h 1072055"/>
              <a:gd name="connsiteX0" fmla="*/ 107790 w 2609322"/>
              <a:gd name="connsiteY0" fmla="*/ 1072055 h 1072055"/>
              <a:gd name="connsiteX1" fmla="*/ 170852 w 2609322"/>
              <a:gd name="connsiteY1" fmla="*/ 588580 h 1072055"/>
              <a:gd name="connsiteX2" fmla="*/ 2314962 w 2609322"/>
              <a:gd name="connsiteY2" fmla="*/ 557048 h 1072055"/>
              <a:gd name="connsiteX3" fmla="*/ 2535679 w 2609322"/>
              <a:gd name="connsiteY3" fmla="*/ 0 h 1072055"/>
              <a:gd name="connsiteX0" fmla="*/ 95193 w 2596725"/>
              <a:gd name="connsiteY0" fmla="*/ 1072055 h 1072055"/>
              <a:gd name="connsiteX1" fmla="*/ 158255 w 2596725"/>
              <a:gd name="connsiteY1" fmla="*/ 588580 h 1072055"/>
              <a:gd name="connsiteX2" fmla="*/ 2302365 w 2596725"/>
              <a:gd name="connsiteY2" fmla="*/ 557048 h 1072055"/>
              <a:gd name="connsiteX3" fmla="*/ 2523082 w 2596725"/>
              <a:gd name="connsiteY3" fmla="*/ 0 h 1072055"/>
              <a:gd name="connsiteX0" fmla="*/ 121866 w 2623398"/>
              <a:gd name="connsiteY0" fmla="*/ 1072055 h 1072055"/>
              <a:gd name="connsiteX1" fmla="*/ 184928 w 2623398"/>
              <a:gd name="connsiteY1" fmla="*/ 588580 h 1072055"/>
              <a:gd name="connsiteX2" fmla="*/ 2329038 w 2623398"/>
              <a:gd name="connsiteY2" fmla="*/ 557048 h 1072055"/>
              <a:gd name="connsiteX3" fmla="*/ 2549755 w 2623398"/>
              <a:gd name="connsiteY3" fmla="*/ 0 h 1072055"/>
              <a:gd name="connsiteX0" fmla="*/ 121866 w 2593005"/>
              <a:gd name="connsiteY0" fmla="*/ 1072055 h 1072055"/>
              <a:gd name="connsiteX1" fmla="*/ 184928 w 2593005"/>
              <a:gd name="connsiteY1" fmla="*/ 588580 h 1072055"/>
              <a:gd name="connsiteX2" fmla="*/ 2329038 w 2593005"/>
              <a:gd name="connsiteY2" fmla="*/ 557048 h 1072055"/>
              <a:gd name="connsiteX3" fmla="*/ 2549755 w 2593005"/>
              <a:gd name="connsiteY3" fmla="*/ 0 h 1072055"/>
              <a:gd name="connsiteX0" fmla="*/ 121866 w 2585961"/>
              <a:gd name="connsiteY0" fmla="*/ 1072055 h 1072055"/>
              <a:gd name="connsiteX1" fmla="*/ 184928 w 2585961"/>
              <a:gd name="connsiteY1" fmla="*/ 588580 h 1072055"/>
              <a:gd name="connsiteX2" fmla="*/ 2329038 w 2585961"/>
              <a:gd name="connsiteY2" fmla="*/ 557048 h 1072055"/>
              <a:gd name="connsiteX3" fmla="*/ 2549755 w 2585961"/>
              <a:gd name="connsiteY3" fmla="*/ 0 h 1072055"/>
              <a:gd name="connsiteX0" fmla="*/ 62153 w 2652372"/>
              <a:gd name="connsiteY0" fmla="*/ 1072055 h 1072055"/>
              <a:gd name="connsiteX1" fmla="*/ 251339 w 2652372"/>
              <a:gd name="connsiteY1" fmla="*/ 588580 h 1072055"/>
              <a:gd name="connsiteX2" fmla="*/ 2395449 w 2652372"/>
              <a:gd name="connsiteY2" fmla="*/ 557048 h 1072055"/>
              <a:gd name="connsiteX3" fmla="*/ 2616166 w 2652372"/>
              <a:gd name="connsiteY3" fmla="*/ 0 h 1072055"/>
              <a:gd name="connsiteX0" fmla="*/ 28128 w 2618347"/>
              <a:gd name="connsiteY0" fmla="*/ 1072055 h 1072055"/>
              <a:gd name="connsiteX1" fmla="*/ 217314 w 2618347"/>
              <a:gd name="connsiteY1" fmla="*/ 588580 h 1072055"/>
              <a:gd name="connsiteX2" fmla="*/ 2361424 w 2618347"/>
              <a:gd name="connsiteY2" fmla="*/ 557048 h 1072055"/>
              <a:gd name="connsiteX3" fmla="*/ 2582141 w 2618347"/>
              <a:gd name="connsiteY3" fmla="*/ 0 h 1072055"/>
              <a:gd name="connsiteX0" fmla="*/ 28128 w 2582141"/>
              <a:gd name="connsiteY0" fmla="*/ 1072055 h 1072055"/>
              <a:gd name="connsiteX1" fmla="*/ 217314 w 2582141"/>
              <a:gd name="connsiteY1" fmla="*/ 588580 h 1072055"/>
              <a:gd name="connsiteX2" fmla="*/ 2361424 w 2582141"/>
              <a:gd name="connsiteY2" fmla="*/ 557048 h 1072055"/>
              <a:gd name="connsiteX3" fmla="*/ 2582141 w 2582141"/>
              <a:gd name="connsiteY3" fmla="*/ 0 h 1072055"/>
              <a:gd name="connsiteX0" fmla="*/ 28128 w 2589057"/>
              <a:gd name="connsiteY0" fmla="*/ 1072055 h 1072055"/>
              <a:gd name="connsiteX1" fmla="*/ 217314 w 2589057"/>
              <a:gd name="connsiteY1" fmla="*/ 588580 h 1072055"/>
              <a:gd name="connsiteX2" fmla="*/ 2361424 w 2589057"/>
              <a:gd name="connsiteY2" fmla="*/ 557048 h 1072055"/>
              <a:gd name="connsiteX3" fmla="*/ 2582141 w 2589057"/>
              <a:gd name="connsiteY3" fmla="*/ 0 h 1072055"/>
              <a:gd name="connsiteX0" fmla="*/ 28128 w 2589057"/>
              <a:gd name="connsiteY0" fmla="*/ 1072055 h 1072055"/>
              <a:gd name="connsiteX1" fmla="*/ 217313 w 2589057"/>
              <a:gd name="connsiteY1" fmla="*/ 588581 h 1072055"/>
              <a:gd name="connsiteX2" fmla="*/ 2361424 w 2589057"/>
              <a:gd name="connsiteY2" fmla="*/ 557048 h 1072055"/>
              <a:gd name="connsiteX3" fmla="*/ 2582141 w 2589057"/>
              <a:gd name="connsiteY3" fmla="*/ 0 h 1072055"/>
              <a:gd name="connsiteX0" fmla="*/ 0 w 2560929"/>
              <a:gd name="connsiteY0" fmla="*/ 1072055 h 1072055"/>
              <a:gd name="connsiteX1" fmla="*/ 2333296 w 2560929"/>
              <a:gd name="connsiteY1" fmla="*/ 557048 h 1072055"/>
              <a:gd name="connsiteX2" fmla="*/ 2554013 w 2560929"/>
              <a:gd name="connsiteY2" fmla="*/ 0 h 1072055"/>
              <a:gd name="connsiteX0" fmla="*/ 0 w 2554013"/>
              <a:gd name="connsiteY0" fmla="*/ 1072055 h 1072055"/>
              <a:gd name="connsiteX1" fmla="*/ 2554013 w 2554013"/>
              <a:gd name="connsiteY1" fmla="*/ 0 h 1072055"/>
              <a:gd name="connsiteX0" fmla="*/ 0 w 1769683"/>
              <a:gd name="connsiteY0" fmla="*/ 45747 h 45747"/>
              <a:gd name="connsiteX1" fmla="*/ 1769683 w 1769683"/>
              <a:gd name="connsiteY1" fmla="*/ 0 h 45747"/>
              <a:gd name="connsiteX0" fmla="*/ 0 w 1769683"/>
              <a:gd name="connsiteY0" fmla="*/ 18008 h 18008"/>
              <a:gd name="connsiteX1" fmla="*/ 1769683 w 1769683"/>
              <a:gd name="connsiteY1" fmla="*/ 0 h 18008"/>
            </a:gdLst>
            <a:ahLst/>
            <a:cxnLst>
              <a:cxn ang="0">
                <a:pos x="connsiteX0" y="connsiteY0"/>
              </a:cxn>
              <a:cxn ang="0">
                <a:pos x="connsiteX1" y="connsiteY1"/>
              </a:cxn>
            </a:cxnLst>
            <a:rect l="l" t="t" r="r" b="b"/>
            <a:pathLst>
              <a:path w="1769683" h="18008">
                <a:moveTo>
                  <a:pt x="0" y="18008"/>
                </a:moveTo>
                <a:lnTo>
                  <a:pt x="1769683" y="0"/>
                </a:lnTo>
              </a:path>
            </a:pathLst>
          </a:custGeom>
          <a:noFill/>
          <a:ln w="76200">
            <a:solidFill>
              <a:srgbClr val="FFC000"/>
            </a:solidFill>
            <a:prstDash val="sysDot"/>
            <a:headEnd type="triangl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387748092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WHOS Implementation</a:t>
            </a:r>
            <a:endParaRPr lang="en-US" dirty="0"/>
          </a:p>
        </p:txBody>
      </p:sp>
      <p:sp>
        <p:nvSpPr>
          <p:cNvPr id="3" name="Content Placeholder 2"/>
          <p:cNvSpPr>
            <a:spLocks noGrp="1"/>
          </p:cNvSpPr>
          <p:nvPr>
            <p:ph idx="1"/>
          </p:nvPr>
        </p:nvSpPr>
        <p:spPr>
          <a:xfrm>
            <a:off x="723244" y="1417638"/>
            <a:ext cx="7886700" cy="4351338"/>
          </a:xfrm>
        </p:spPr>
        <p:txBody>
          <a:bodyPr>
            <a:normAutofit fontScale="70000" lnSpcReduction="20000"/>
          </a:bodyPr>
          <a:lstStyle/>
          <a:p>
            <a:r>
              <a:rPr lang="en-US" dirty="0" smtClean="0"/>
              <a:t>Suite</a:t>
            </a:r>
          </a:p>
          <a:p>
            <a:pPr lvl="1"/>
            <a:r>
              <a:rPr lang="en-US" dirty="0" smtClean="0"/>
              <a:t>Cloud-based middleware framework</a:t>
            </a:r>
          </a:p>
          <a:p>
            <a:pPr lvl="1"/>
            <a:r>
              <a:rPr lang="en-US" dirty="0" smtClean="0"/>
              <a:t>Realizes mediation and adaptation</a:t>
            </a:r>
          </a:p>
          <a:p>
            <a:pPr lvl="1"/>
            <a:r>
              <a:rPr lang="en-US" dirty="0" smtClean="0"/>
              <a:t>Implements: discovery, access, views, semantic search, visualization</a:t>
            </a:r>
          </a:p>
          <a:p>
            <a:pPr lvl="1"/>
            <a:r>
              <a:rPr lang="en-US" dirty="0" smtClean="0"/>
              <a:t>Exposes a set of: standard Web/Internet interfaces, APIs</a:t>
            </a:r>
          </a:p>
          <a:p>
            <a:pPr lvl="1"/>
            <a:r>
              <a:rPr lang="en-US" dirty="0" smtClean="0"/>
              <a:t>Extensible and scalable</a:t>
            </a:r>
          </a:p>
          <a:p>
            <a:pPr lvl="1"/>
            <a:endParaRPr lang="en-US" dirty="0"/>
          </a:p>
          <a:p>
            <a:r>
              <a:rPr lang="en-US" dirty="0" smtClean="0"/>
              <a:t>Deployments and configurations</a:t>
            </a:r>
          </a:p>
          <a:p>
            <a:pPr lvl="1"/>
            <a:r>
              <a:rPr lang="en-US" dirty="0"/>
              <a:t>WHOS-G(</a:t>
            </a:r>
            <a:r>
              <a:rPr lang="en-US" dirty="0" err="1"/>
              <a:t>lobal</a:t>
            </a:r>
            <a:r>
              <a:rPr lang="en-US" dirty="0" smtClean="0"/>
              <a:t>) – for Special Views and Community services</a:t>
            </a:r>
            <a:endParaRPr lang="en-US" dirty="0"/>
          </a:p>
          <a:p>
            <a:pPr lvl="1"/>
            <a:r>
              <a:rPr lang="en-US" dirty="0" smtClean="0"/>
              <a:t>WHOS-R(</a:t>
            </a:r>
            <a:r>
              <a:rPr lang="en-US" dirty="0" err="1" smtClean="0"/>
              <a:t>egional</a:t>
            </a:r>
            <a:r>
              <a:rPr lang="en-US" dirty="0" smtClean="0"/>
              <a:t>) – for Regional nodes</a:t>
            </a:r>
          </a:p>
          <a:p>
            <a:pPr lvl="1"/>
            <a:r>
              <a:rPr lang="en-US" dirty="0" smtClean="0"/>
              <a:t>WHOS-N(</a:t>
            </a:r>
            <a:r>
              <a:rPr lang="en-US" dirty="0" err="1" smtClean="0"/>
              <a:t>ational</a:t>
            </a:r>
            <a:r>
              <a:rPr lang="en-US" dirty="0" smtClean="0"/>
              <a:t>) – for National nodes</a:t>
            </a:r>
          </a:p>
          <a:p>
            <a:pPr lvl="1"/>
            <a:r>
              <a:rPr lang="en-US" dirty="0" smtClean="0"/>
              <a:t>WHOS-L(</a:t>
            </a:r>
            <a:r>
              <a:rPr lang="en-US" dirty="0" err="1" smtClean="0"/>
              <a:t>ocal</a:t>
            </a:r>
            <a:r>
              <a:rPr lang="en-US" dirty="0" smtClean="0"/>
              <a:t>) – for Local nodes</a:t>
            </a:r>
          </a:p>
          <a:p>
            <a:pPr lvl="1"/>
            <a:endParaRPr lang="en-US" dirty="0"/>
          </a:p>
          <a:p>
            <a:endParaRPr lang="en-US" dirty="0"/>
          </a:p>
        </p:txBody>
      </p:sp>
    </p:spTree>
    <p:extLst>
      <p:ext uri="{BB962C8B-B14F-4D97-AF65-F5344CB8AC3E}">
        <p14:creationId xmlns:p14="http://schemas.microsoft.com/office/powerpoint/2010/main" xmlns="" val="40460975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110530" y="846447"/>
            <a:ext cx="9254530" cy="5297883"/>
          </a:xfrm>
          <a:prstGeom prst="rect">
            <a:avLst/>
          </a:prstGeom>
        </p:spPr>
      </p:pic>
      <p:sp>
        <p:nvSpPr>
          <p:cNvPr id="5" name="Title 1"/>
          <p:cNvSpPr txBox="1">
            <a:spLocks/>
          </p:cNvSpPr>
          <p:nvPr/>
        </p:nvSpPr>
        <p:spPr>
          <a:xfrm>
            <a:off x="469875" y="116403"/>
            <a:ext cx="7931966" cy="90169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smtClean="0"/>
              <a:t>WHOS software suites deployment</a:t>
            </a:r>
            <a:endParaRPr lang="en-US" sz="4000" dirty="0"/>
          </a:p>
        </p:txBody>
      </p:sp>
      <p:sp>
        <p:nvSpPr>
          <p:cNvPr id="3" name="TextBox 2"/>
          <p:cNvSpPr txBox="1"/>
          <p:nvPr/>
        </p:nvSpPr>
        <p:spPr>
          <a:xfrm rot="21325601">
            <a:off x="4586594" y="2950611"/>
            <a:ext cx="2394373" cy="461665"/>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r>
              <a:rPr lang="en-US" sz="2400" dirty="0" smtClean="0"/>
              <a:t>WHOS-G instance</a:t>
            </a:r>
            <a:endParaRPr lang="en-US" sz="2400" dirty="0"/>
          </a:p>
        </p:txBody>
      </p:sp>
      <p:sp>
        <p:nvSpPr>
          <p:cNvPr id="9" name="TextBox 8"/>
          <p:cNvSpPr txBox="1"/>
          <p:nvPr/>
        </p:nvSpPr>
        <p:spPr>
          <a:xfrm rot="21325601">
            <a:off x="989532" y="4465914"/>
            <a:ext cx="2367123" cy="461665"/>
          </a:xfrm>
          <a:prstGeom prst="rect">
            <a:avLst/>
          </a:prstGeom>
        </p:spPr>
        <p:style>
          <a:lnRef idx="0">
            <a:schemeClr val="accent6"/>
          </a:lnRef>
          <a:fillRef idx="3">
            <a:schemeClr val="accent6"/>
          </a:fillRef>
          <a:effectRef idx="3">
            <a:schemeClr val="accent6"/>
          </a:effectRef>
          <a:fontRef idx="minor">
            <a:schemeClr val="lt1"/>
          </a:fontRef>
        </p:style>
        <p:txBody>
          <a:bodyPr wrap="none" rtlCol="0">
            <a:spAutoFit/>
          </a:bodyPr>
          <a:lstStyle/>
          <a:p>
            <a:r>
              <a:rPr lang="en-US" sz="2400" dirty="0" smtClean="0"/>
              <a:t>WHOS-R instance</a:t>
            </a:r>
            <a:endParaRPr lang="en-US" sz="2400" dirty="0"/>
          </a:p>
        </p:txBody>
      </p:sp>
      <p:sp>
        <p:nvSpPr>
          <p:cNvPr id="10" name="TextBox 9"/>
          <p:cNvSpPr txBox="1"/>
          <p:nvPr/>
        </p:nvSpPr>
        <p:spPr>
          <a:xfrm rot="21325601">
            <a:off x="3903518" y="4107586"/>
            <a:ext cx="2367123" cy="461665"/>
          </a:xfrm>
          <a:prstGeom prst="rect">
            <a:avLst/>
          </a:prstGeom>
        </p:spPr>
        <p:style>
          <a:lnRef idx="0">
            <a:schemeClr val="accent6"/>
          </a:lnRef>
          <a:fillRef idx="3">
            <a:schemeClr val="accent6"/>
          </a:fillRef>
          <a:effectRef idx="3">
            <a:schemeClr val="accent6"/>
          </a:effectRef>
          <a:fontRef idx="minor">
            <a:schemeClr val="lt1"/>
          </a:fontRef>
        </p:style>
        <p:txBody>
          <a:bodyPr wrap="none" rtlCol="0">
            <a:spAutoFit/>
          </a:bodyPr>
          <a:lstStyle/>
          <a:p>
            <a:r>
              <a:rPr lang="en-US" sz="2400" dirty="0" smtClean="0"/>
              <a:t>WHOS-R instance</a:t>
            </a:r>
            <a:endParaRPr lang="en-US" sz="2400" dirty="0"/>
          </a:p>
        </p:txBody>
      </p:sp>
      <p:sp>
        <p:nvSpPr>
          <p:cNvPr id="11" name="TextBox 10"/>
          <p:cNvSpPr txBox="1"/>
          <p:nvPr/>
        </p:nvSpPr>
        <p:spPr>
          <a:xfrm rot="21325601">
            <a:off x="6558710" y="4432054"/>
            <a:ext cx="2367123" cy="461665"/>
          </a:xfrm>
          <a:prstGeom prst="rect">
            <a:avLst/>
          </a:prstGeom>
        </p:spPr>
        <p:style>
          <a:lnRef idx="0">
            <a:schemeClr val="accent6"/>
          </a:lnRef>
          <a:fillRef idx="3">
            <a:schemeClr val="accent6"/>
          </a:fillRef>
          <a:effectRef idx="3">
            <a:schemeClr val="accent6"/>
          </a:effectRef>
          <a:fontRef idx="minor">
            <a:schemeClr val="lt1"/>
          </a:fontRef>
        </p:style>
        <p:txBody>
          <a:bodyPr wrap="none" rtlCol="0">
            <a:spAutoFit/>
          </a:bodyPr>
          <a:lstStyle/>
          <a:p>
            <a:r>
              <a:rPr lang="en-US" sz="2400" dirty="0" smtClean="0"/>
              <a:t>WHOS-R instance</a:t>
            </a:r>
            <a:endParaRPr lang="en-US" sz="2400" dirty="0"/>
          </a:p>
        </p:txBody>
      </p:sp>
      <p:sp>
        <p:nvSpPr>
          <p:cNvPr id="12" name="TextBox 11"/>
          <p:cNvSpPr txBox="1"/>
          <p:nvPr/>
        </p:nvSpPr>
        <p:spPr>
          <a:xfrm>
            <a:off x="2030931" y="5682665"/>
            <a:ext cx="5188015" cy="830997"/>
          </a:xfrm>
          <a:prstGeom prst="rect">
            <a:avLst/>
          </a:prstGeom>
          <a:ln w="38100">
            <a:prstDash val="sysDash"/>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endParaRPr lang="en-US" sz="2400" dirty="0" smtClean="0"/>
          </a:p>
          <a:p>
            <a:pPr algn="ctr"/>
            <a:r>
              <a:rPr lang="en-US" sz="2400" dirty="0" smtClean="0"/>
              <a:t>….. Heterogeneous software …..</a:t>
            </a:r>
            <a:endParaRPr lang="en-US" sz="2400" dirty="0"/>
          </a:p>
        </p:txBody>
      </p:sp>
      <p:sp>
        <p:nvSpPr>
          <p:cNvPr id="14" name="TextBox 8"/>
          <p:cNvSpPr txBox="1"/>
          <p:nvPr/>
        </p:nvSpPr>
        <p:spPr>
          <a:xfrm>
            <a:off x="1489697" y="5682665"/>
            <a:ext cx="2399183" cy="461665"/>
          </a:xfrm>
          <a:prstGeom prst="rect">
            <a:avLst/>
          </a:prstGeom>
          <a:gradFill>
            <a:gsLst>
              <a:gs pos="0">
                <a:srgbClr val="5E9EFF"/>
              </a:gs>
              <a:gs pos="39999">
                <a:srgbClr val="85C2FF"/>
              </a:gs>
              <a:gs pos="70000">
                <a:srgbClr val="C4D6EB"/>
              </a:gs>
              <a:gs pos="100000">
                <a:srgbClr val="FFEBFA"/>
              </a:gs>
            </a:gsLst>
            <a:lin ang="16200000" scaled="0"/>
          </a:gradFill>
        </p:spPr>
        <p:style>
          <a:lnRef idx="0">
            <a:schemeClr val="accent6"/>
          </a:lnRef>
          <a:fillRef idx="3">
            <a:schemeClr val="accent6"/>
          </a:fillRef>
          <a:effectRef idx="3">
            <a:schemeClr val="accent6"/>
          </a:effectRef>
          <a:fontRef idx="minor">
            <a:schemeClr val="lt1"/>
          </a:fontRef>
        </p:style>
        <p:txBody>
          <a:bodyPr wrap="none" rtlCol="0">
            <a:spAutoFit/>
          </a:bodyPr>
          <a:lstStyle/>
          <a:p>
            <a:r>
              <a:rPr lang="en-US" sz="2400" dirty="0" smtClean="0"/>
              <a:t>WHOS-N instance</a:t>
            </a:r>
            <a:endParaRPr lang="en-US" sz="2400" dirty="0"/>
          </a:p>
        </p:txBody>
      </p:sp>
      <p:sp>
        <p:nvSpPr>
          <p:cNvPr id="15" name="TextBox 8"/>
          <p:cNvSpPr txBox="1"/>
          <p:nvPr/>
        </p:nvSpPr>
        <p:spPr>
          <a:xfrm>
            <a:off x="4596378" y="5682665"/>
            <a:ext cx="2399183" cy="461665"/>
          </a:xfrm>
          <a:prstGeom prst="rect">
            <a:avLst/>
          </a:prstGeom>
          <a:gradFill>
            <a:gsLst>
              <a:gs pos="0">
                <a:srgbClr val="5E9EFF"/>
              </a:gs>
              <a:gs pos="39999">
                <a:srgbClr val="85C2FF"/>
              </a:gs>
              <a:gs pos="70000">
                <a:srgbClr val="C4D6EB"/>
              </a:gs>
              <a:gs pos="100000">
                <a:srgbClr val="FFEBFA"/>
              </a:gs>
            </a:gsLst>
            <a:lin ang="16200000" scaled="0"/>
          </a:gradFill>
        </p:spPr>
        <p:style>
          <a:lnRef idx="0">
            <a:schemeClr val="accent6"/>
          </a:lnRef>
          <a:fillRef idx="3">
            <a:schemeClr val="accent6"/>
          </a:fillRef>
          <a:effectRef idx="3">
            <a:schemeClr val="accent6"/>
          </a:effectRef>
          <a:fontRef idx="minor">
            <a:schemeClr val="lt1"/>
          </a:fontRef>
        </p:style>
        <p:txBody>
          <a:bodyPr wrap="none" rtlCol="0">
            <a:spAutoFit/>
          </a:bodyPr>
          <a:lstStyle/>
          <a:p>
            <a:r>
              <a:rPr lang="en-US" sz="2400" dirty="0" smtClean="0"/>
              <a:t>WHOS-L instance</a:t>
            </a:r>
            <a:endParaRPr lang="en-US" sz="2400" dirty="0"/>
          </a:p>
        </p:txBody>
      </p:sp>
    </p:spTree>
    <p:extLst>
      <p:ext uri="{BB962C8B-B14F-4D97-AF65-F5344CB8AC3E}">
        <p14:creationId xmlns:p14="http://schemas.microsoft.com/office/powerpoint/2010/main" xmlns="" val="344752214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9259AF2F-52C6-9B46-B8B2-0579234AE62E}" type="slidenum">
              <a:rPr lang="en-US" smtClean="0"/>
              <a:pPr/>
              <a:t>39</a:t>
            </a:fld>
            <a:endParaRPr lang="en-US"/>
          </a:p>
        </p:txBody>
      </p:sp>
      <p:pic>
        <p:nvPicPr>
          <p:cNvPr id="1026" name="Picture 2" descr="http://www.didatticarte.it/public/tangram_planisfero.jpg"/>
          <p:cNvPicPr>
            <a:picLocks noChangeAspect="1" noChangeArrowheads="1"/>
          </p:cNvPicPr>
          <p:nvPr/>
        </p:nvPicPr>
        <p:blipFill>
          <a:blip r:embed="rId2"/>
          <a:srcRect/>
          <a:stretch>
            <a:fillRect/>
          </a:stretch>
        </p:blipFill>
        <p:spPr bwMode="auto">
          <a:xfrm>
            <a:off x="1048019" y="759853"/>
            <a:ext cx="7402689" cy="5223009"/>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THE OPERATIONAL PROTOTYPE</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p:cNvPicPr>
            <a:picLocks noChangeAspect="1" noChangeArrowheads="1"/>
          </p:cNvPicPr>
          <p:nvPr/>
        </p:nvPicPr>
        <p:blipFill>
          <a:blip r:embed="rId2"/>
          <a:srcRect/>
          <a:stretch>
            <a:fillRect/>
          </a:stretch>
        </p:blipFill>
        <p:spPr bwMode="auto">
          <a:xfrm>
            <a:off x="0" y="212501"/>
            <a:ext cx="9169758" cy="5731099"/>
          </a:xfrm>
          <a:prstGeom prst="rect">
            <a:avLst/>
          </a:prstGeom>
          <a:noFill/>
          <a:ln w="9525">
            <a:noFill/>
            <a:miter lim="800000"/>
            <a:headEnd/>
            <a:tailEnd/>
          </a:ln>
        </p:spPr>
      </p:pic>
      <p:sp>
        <p:nvSpPr>
          <p:cNvPr id="5" name="Rettangolo 4"/>
          <p:cNvSpPr/>
          <p:nvPr/>
        </p:nvSpPr>
        <p:spPr>
          <a:xfrm>
            <a:off x="2964316" y="6175420"/>
            <a:ext cx="4378571" cy="461665"/>
          </a:xfrm>
          <a:prstGeom prst="rect">
            <a:avLst/>
          </a:prstGeom>
        </p:spPr>
        <p:txBody>
          <a:bodyPr wrap="none">
            <a:spAutoFit/>
          </a:bodyPr>
          <a:lstStyle/>
          <a:p>
            <a:r>
              <a:rPr lang="it-IT" sz="2400" b="1" dirty="0" smtClean="0">
                <a:solidFill>
                  <a:schemeClr val="tx2"/>
                </a:solidFill>
              </a:rPr>
              <a:t>http://hydrolite.ddns.net/whos/</a:t>
            </a:r>
            <a:endParaRPr lang="it-IT" sz="2400" b="1" dirty="0">
              <a:solidFill>
                <a:schemeClr val="tx2"/>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p:cNvPicPr>
            <a:picLocks noChangeAspect="1" noChangeArrowheads="1"/>
          </p:cNvPicPr>
          <p:nvPr/>
        </p:nvPicPr>
        <p:blipFill>
          <a:blip r:embed="rId2"/>
          <a:srcRect/>
          <a:stretch>
            <a:fillRect/>
          </a:stretch>
        </p:blipFill>
        <p:spPr bwMode="auto">
          <a:xfrm>
            <a:off x="0" y="412125"/>
            <a:ext cx="9169759" cy="57310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p:cNvPicPr>
            <a:picLocks noChangeAspect="1" noChangeArrowheads="1"/>
          </p:cNvPicPr>
          <p:nvPr/>
        </p:nvPicPr>
        <p:blipFill>
          <a:blip r:embed="rId2"/>
          <a:srcRect/>
          <a:stretch>
            <a:fillRect/>
          </a:stretch>
        </p:blipFill>
        <p:spPr bwMode="auto">
          <a:xfrm>
            <a:off x="1" y="450761"/>
            <a:ext cx="9143999" cy="57149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p:cNvPicPr>
            <a:picLocks noChangeAspect="1" noChangeArrowheads="1"/>
          </p:cNvPicPr>
          <p:nvPr/>
        </p:nvPicPr>
        <p:blipFill>
          <a:blip r:embed="rId2"/>
          <a:srcRect/>
          <a:stretch>
            <a:fillRect/>
          </a:stretch>
        </p:blipFill>
        <p:spPr bwMode="auto">
          <a:xfrm>
            <a:off x="0" y="476518"/>
            <a:ext cx="9144000" cy="571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p:cNvPicPr>
            <a:picLocks noChangeAspect="1" noChangeArrowheads="1"/>
          </p:cNvPicPr>
          <p:nvPr/>
        </p:nvPicPr>
        <p:blipFill>
          <a:blip r:embed="rId2"/>
          <a:srcRect/>
          <a:stretch>
            <a:fillRect/>
          </a:stretch>
        </p:blipFill>
        <p:spPr bwMode="auto">
          <a:xfrm>
            <a:off x="0" y="476518"/>
            <a:ext cx="9144000" cy="5715000"/>
          </a:xfrm>
          <a:prstGeom prst="rect">
            <a:avLst/>
          </a:prstGeom>
          <a:noFill/>
          <a:ln w="9525">
            <a:noFill/>
            <a:miter lim="800000"/>
            <a:headEnd/>
            <a:tailEnd/>
          </a:ln>
        </p:spPr>
      </p:pic>
      <p:sp>
        <p:nvSpPr>
          <p:cNvPr id="3" name="Rettangolo arrotondato 2"/>
          <p:cNvSpPr/>
          <p:nvPr/>
        </p:nvSpPr>
        <p:spPr>
          <a:xfrm>
            <a:off x="2086377" y="2923504"/>
            <a:ext cx="6748530" cy="682581"/>
          </a:xfrm>
          <a:prstGeom prst="round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4294967295"/>
          </p:nvPr>
        </p:nvSpPr>
        <p:spPr>
          <a:xfrm>
            <a:off x="6553200" y="6356350"/>
            <a:ext cx="2133600" cy="365125"/>
          </a:xfrm>
          <a:prstGeom prst="rect">
            <a:avLst/>
          </a:prstGeom>
        </p:spPr>
        <p:txBody>
          <a:bodyPr/>
          <a:lstStyle/>
          <a:p>
            <a:fld id="{947CD9D8-4C11-4D56-84AC-F9003AC5D8FC}" type="slidenum">
              <a:rPr lang="en-US" smtClean="0">
                <a:latin typeface="Arial"/>
                <a:ea typeface="ＭＳ Ｐゴシック"/>
                <a:cs typeface="ＭＳ Ｐゴシック"/>
              </a:rPr>
              <a:pPr/>
              <a:t>46</a:t>
            </a:fld>
            <a:endParaRPr lang="en-US">
              <a:latin typeface="Arial"/>
              <a:ea typeface="ＭＳ Ｐゴシック"/>
              <a:cs typeface="ＭＳ Ｐゴシック"/>
            </a:endParaRPr>
          </a:p>
        </p:txBody>
      </p:sp>
      <p:pic>
        <p:nvPicPr>
          <p:cNvPr id="3" name="Immagine 2" descr="Screenshot 2015-06-01 12.14.26.png"/>
          <p:cNvPicPr>
            <a:picLocks noChangeAspect="1"/>
          </p:cNvPicPr>
          <p:nvPr/>
        </p:nvPicPr>
        <p:blipFill>
          <a:blip r:embed="rId2" cstate="print"/>
          <a:stretch>
            <a:fillRect/>
          </a:stretch>
        </p:blipFill>
        <p:spPr>
          <a:xfrm>
            <a:off x="0" y="773893"/>
            <a:ext cx="9144000" cy="5310213"/>
          </a:xfrm>
          <a:prstGeom prst="rect">
            <a:avLst/>
          </a:prstGeom>
        </p:spPr>
      </p:pic>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Screenshot 2015-05-29 16.12.25.png"/>
          <p:cNvPicPr>
            <a:picLocks noChangeAspect="1"/>
          </p:cNvPicPr>
          <p:nvPr/>
        </p:nvPicPr>
        <p:blipFill>
          <a:blip r:embed="rId3" cstate="print"/>
          <a:stretch>
            <a:fillRect/>
          </a:stretch>
        </p:blipFill>
        <p:spPr>
          <a:xfrm>
            <a:off x="0" y="0"/>
            <a:ext cx="9144000" cy="5309419"/>
          </a:xfrm>
          <a:prstGeom prst="rect">
            <a:avLst/>
          </a:prstGeom>
        </p:spPr>
      </p:pic>
      <p:pic>
        <p:nvPicPr>
          <p:cNvPr id="3" name="Immagine 2" descr="Screenshot 2015-05-29 16.12.01.png"/>
          <p:cNvPicPr>
            <a:picLocks noChangeAspect="1"/>
          </p:cNvPicPr>
          <p:nvPr/>
        </p:nvPicPr>
        <p:blipFill>
          <a:blip r:embed="rId4" cstate="print"/>
          <a:stretch>
            <a:fillRect/>
          </a:stretch>
        </p:blipFill>
        <p:spPr>
          <a:xfrm>
            <a:off x="0" y="774290"/>
            <a:ext cx="9144000" cy="5309419"/>
          </a:xfrm>
          <a:prstGeom prst="rect">
            <a:avLst/>
          </a:prstGeom>
        </p:spPr>
      </p:pic>
      <p:pic>
        <p:nvPicPr>
          <p:cNvPr id="4" name="Immagine 3" descr="Screenshot 2015-05-29 16.12.42.png"/>
          <p:cNvPicPr>
            <a:picLocks noChangeAspect="1"/>
          </p:cNvPicPr>
          <p:nvPr/>
        </p:nvPicPr>
        <p:blipFill>
          <a:blip r:embed="rId5" cstate="print"/>
          <a:stretch>
            <a:fillRect/>
          </a:stretch>
        </p:blipFill>
        <p:spPr>
          <a:xfrm>
            <a:off x="0" y="1548581"/>
            <a:ext cx="9144000" cy="5309419"/>
          </a:xfrm>
          <a:prstGeom prst="rect">
            <a:avLst/>
          </a:prstGeom>
        </p:spPr>
      </p:pic>
    </p:spTree>
    <p:extLst>
      <p:ext uri="{BB962C8B-B14F-4D97-AF65-F5344CB8AC3E}">
        <p14:creationId xmlns="" xmlns:p14="http://schemas.microsoft.com/office/powerpoint/2010/main" val="14460906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4294967295"/>
          </p:nvPr>
        </p:nvSpPr>
        <p:spPr>
          <a:xfrm>
            <a:off x="6553200" y="6356350"/>
            <a:ext cx="2133600" cy="365125"/>
          </a:xfrm>
          <a:prstGeom prst="rect">
            <a:avLst/>
          </a:prstGeom>
        </p:spPr>
        <p:txBody>
          <a:bodyPr/>
          <a:lstStyle/>
          <a:p>
            <a:fld id="{947CD9D8-4C11-4D56-84AC-F9003AC5D8FC}" type="slidenum">
              <a:rPr lang="en-US" smtClean="0">
                <a:latin typeface="Arial"/>
                <a:ea typeface="ＭＳ Ｐゴシック"/>
                <a:cs typeface="ＭＳ Ｐゴシック"/>
              </a:rPr>
              <a:pPr/>
              <a:t>48</a:t>
            </a:fld>
            <a:endParaRPr lang="en-US">
              <a:latin typeface="Arial"/>
              <a:ea typeface="ＭＳ Ｐゴシック"/>
              <a:cs typeface="ＭＳ Ｐゴシック"/>
            </a:endParaRPr>
          </a:p>
        </p:txBody>
      </p:sp>
      <p:pic>
        <p:nvPicPr>
          <p:cNvPr id="3" name="Immagine 2" descr="canada-52n.png"/>
          <p:cNvPicPr>
            <a:picLocks noChangeAspect="1"/>
          </p:cNvPicPr>
          <p:nvPr/>
        </p:nvPicPr>
        <p:blipFill>
          <a:blip r:embed="rId2" cstate="print"/>
          <a:stretch>
            <a:fillRect/>
          </a:stretch>
        </p:blipFill>
        <p:spPr>
          <a:xfrm>
            <a:off x="0" y="571500"/>
            <a:ext cx="9144000" cy="5715000"/>
          </a:xfrm>
          <a:prstGeom prst="rect">
            <a:avLst/>
          </a:prstGeom>
        </p:spPr>
      </p:pic>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descr="sweb1.png"/>
          <p:cNvPicPr>
            <a:picLocks noChangeAspect="1"/>
          </p:cNvPicPr>
          <p:nvPr/>
        </p:nvPicPr>
        <p:blipFill>
          <a:blip r:embed="rId3" cstate="print"/>
          <a:stretch>
            <a:fillRect/>
          </a:stretch>
        </p:blipFill>
        <p:spPr>
          <a:xfrm>
            <a:off x="0" y="0"/>
            <a:ext cx="9144000" cy="5114940"/>
          </a:xfrm>
          <a:prstGeom prst="rect">
            <a:avLst/>
          </a:prstGeom>
        </p:spPr>
      </p:pic>
      <p:pic>
        <p:nvPicPr>
          <p:cNvPr id="3" name="Immagine 2" descr="sweb2.png"/>
          <p:cNvPicPr>
            <a:picLocks noChangeAspect="1"/>
          </p:cNvPicPr>
          <p:nvPr/>
        </p:nvPicPr>
        <p:blipFill>
          <a:blip r:embed="rId4" cstate="print"/>
          <a:stretch>
            <a:fillRect/>
          </a:stretch>
        </p:blipFill>
        <p:spPr>
          <a:xfrm>
            <a:off x="0" y="1715115"/>
            <a:ext cx="9144000" cy="5142885"/>
          </a:xfrm>
          <a:prstGeom prst="rect">
            <a:avLst/>
          </a:prstGeom>
        </p:spPr>
      </p:pic>
    </p:spTree>
    <p:extLst>
      <p:ext uri="{BB962C8B-B14F-4D97-AF65-F5344CB8AC3E}">
        <p14:creationId xmlns="" xmlns:p14="http://schemas.microsoft.com/office/powerpoint/2010/main" val="14460906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p:cNvPicPr>
            <a:picLocks noChangeAspect="1" noChangeArrowheads="1"/>
          </p:cNvPicPr>
          <p:nvPr/>
        </p:nvPicPr>
        <p:blipFill>
          <a:blip r:embed="rId2"/>
          <a:srcRect/>
          <a:stretch>
            <a:fillRect/>
          </a:stretch>
        </p:blipFill>
        <p:spPr bwMode="auto">
          <a:xfrm>
            <a:off x="0" y="347731"/>
            <a:ext cx="9107939" cy="5692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p:cNvPicPr>
            <a:picLocks noChangeAspect="1" noChangeArrowheads="1"/>
          </p:cNvPicPr>
          <p:nvPr/>
        </p:nvPicPr>
        <p:blipFill>
          <a:blip r:embed="rId2"/>
          <a:srcRect/>
          <a:stretch>
            <a:fillRect/>
          </a:stretch>
        </p:blipFill>
        <p:spPr bwMode="auto">
          <a:xfrm>
            <a:off x="0" y="283335"/>
            <a:ext cx="9143999" cy="57149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2"/>
          <p:cNvPicPr>
            <a:picLocks noChangeAspect="1" noChangeArrowheads="1"/>
          </p:cNvPicPr>
          <p:nvPr/>
        </p:nvPicPr>
        <p:blipFill>
          <a:blip r:embed="rId2"/>
          <a:srcRect/>
          <a:stretch>
            <a:fillRect/>
          </a:stretch>
        </p:blipFill>
        <p:spPr bwMode="auto">
          <a:xfrm>
            <a:off x="1" y="270456"/>
            <a:ext cx="9143999" cy="57149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p:cNvPicPr>
            <a:picLocks noChangeAspect="1" noChangeArrowheads="1"/>
          </p:cNvPicPr>
          <p:nvPr/>
        </p:nvPicPr>
        <p:blipFill>
          <a:blip r:embed="rId2"/>
          <a:srcRect/>
          <a:stretch>
            <a:fillRect/>
          </a:stretch>
        </p:blipFill>
        <p:spPr bwMode="auto">
          <a:xfrm>
            <a:off x="0" y="373487"/>
            <a:ext cx="9128545" cy="570534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05950" y="502277"/>
            <a:ext cx="8947897" cy="5370489"/>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3826"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4850"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5874" name="Picture 2"/>
          <p:cNvPicPr>
            <a:picLocks noChangeAspect="1" noChangeArrowheads="1"/>
          </p:cNvPicPr>
          <p:nvPr/>
        </p:nvPicPr>
        <p:blipFill>
          <a:blip r:embed="rId3" cstate="print"/>
          <a:srcRect r="1446"/>
          <a:stretch>
            <a:fillRect/>
          </a:stretch>
        </p:blipFill>
        <p:spPr bwMode="auto">
          <a:xfrm>
            <a:off x="51543" y="0"/>
            <a:ext cx="9011775" cy="68580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rco 6"/>
          <p:cNvSpPr/>
          <p:nvPr/>
        </p:nvSpPr>
        <p:spPr>
          <a:xfrm flipH="1">
            <a:off x="3027293" y="2427413"/>
            <a:ext cx="2157513" cy="4114022"/>
          </a:xfrm>
          <a:prstGeom prst="arc">
            <a:avLst>
              <a:gd name="adj1" fmla="val 16400732"/>
              <a:gd name="adj2" fmla="val 5530688"/>
            </a:avLst>
          </a:prstGeom>
          <a:ln w="76200">
            <a:solidFill>
              <a:srgbClr val="996633"/>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Arco 7"/>
          <p:cNvSpPr/>
          <p:nvPr/>
        </p:nvSpPr>
        <p:spPr>
          <a:xfrm>
            <a:off x="4935320" y="2427414"/>
            <a:ext cx="2157513" cy="4114022"/>
          </a:xfrm>
          <a:prstGeom prst="arc">
            <a:avLst>
              <a:gd name="adj1" fmla="val 16400732"/>
              <a:gd name="adj2" fmla="val 5530688"/>
            </a:avLst>
          </a:prstGeom>
          <a:ln w="76200">
            <a:solidFill>
              <a:srgbClr val="996633"/>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9" name="Immagine 8"/>
          <p:cNvPicPr>
            <a:picLocks noChangeAspect="1"/>
          </p:cNvPicPr>
          <p:nvPr/>
        </p:nvPicPr>
        <p:blipFill>
          <a:blip r:embed="rId2" cstate="print">
            <a:clrChange>
              <a:clrFrom>
                <a:srgbClr val="FFFFFF"/>
              </a:clrFrom>
              <a:clrTo>
                <a:srgbClr val="FFFFFF">
                  <a:alpha val="0"/>
                </a:srgbClr>
              </a:clrTo>
            </a:clrChange>
          </a:blip>
          <a:stretch>
            <a:fillRect/>
          </a:stretch>
        </p:blipFill>
        <p:spPr>
          <a:xfrm>
            <a:off x="3667142" y="5527608"/>
            <a:ext cx="2524125" cy="1428750"/>
          </a:xfrm>
          <a:prstGeom prst="rect">
            <a:avLst/>
          </a:prstGeom>
        </p:spPr>
      </p:pic>
      <p:grpSp>
        <p:nvGrpSpPr>
          <p:cNvPr id="2" name="Gruppo 9"/>
          <p:cNvGrpSpPr/>
          <p:nvPr/>
        </p:nvGrpSpPr>
        <p:grpSpPr>
          <a:xfrm>
            <a:off x="2065870" y="4284495"/>
            <a:ext cx="2233016" cy="2033986"/>
            <a:chOff x="2065870" y="4020335"/>
            <a:chExt cx="2233016" cy="2033986"/>
          </a:xfrm>
        </p:grpSpPr>
        <p:pic>
          <p:nvPicPr>
            <p:cNvPr id="11" name="Immagine 10"/>
            <p:cNvPicPr>
              <a:picLocks noChangeAspect="1"/>
            </p:cNvPicPr>
            <p:nvPr/>
          </p:nvPicPr>
          <p:blipFill rotWithShape="1">
            <a:blip r:embed="rId3" cstate="print"/>
            <a:srcRect l="20006" t="419" r="59528" b="49984"/>
            <a:stretch/>
          </p:blipFill>
          <p:spPr>
            <a:xfrm>
              <a:off x="3324158" y="4020335"/>
              <a:ext cx="974728" cy="1303867"/>
            </a:xfrm>
            <a:prstGeom prst="rect">
              <a:avLst/>
            </a:prstGeom>
          </p:spPr>
        </p:pic>
        <p:pic>
          <p:nvPicPr>
            <p:cNvPr id="12" name="Immagine 11"/>
            <p:cNvPicPr>
              <a:picLocks noChangeAspect="1"/>
            </p:cNvPicPr>
            <p:nvPr/>
          </p:nvPicPr>
          <p:blipFill>
            <a:blip r:embed="rId4" cstate="print">
              <a:clrChange>
                <a:clrFrom>
                  <a:srgbClr val="FFFFFF"/>
                </a:clrFrom>
                <a:clrTo>
                  <a:srgbClr val="FFFFFF">
                    <a:alpha val="0"/>
                  </a:srgbClr>
                </a:clrTo>
              </a:clrChange>
            </a:blip>
            <a:stretch>
              <a:fillRect/>
            </a:stretch>
          </p:blipFill>
          <p:spPr>
            <a:xfrm>
              <a:off x="2065870" y="4816369"/>
              <a:ext cx="1525990" cy="1237952"/>
            </a:xfrm>
            <a:prstGeom prst="rect">
              <a:avLst/>
            </a:prstGeom>
          </p:spPr>
        </p:pic>
      </p:grpSp>
      <p:grpSp>
        <p:nvGrpSpPr>
          <p:cNvPr id="3" name="Gruppo 12"/>
          <p:cNvGrpSpPr/>
          <p:nvPr/>
        </p:nvGrpSpPr>
        <p:grpSpPr>
          <a:xfrm>
            <a:off x="1702807" y="2981478"/>
            <a:ext cx="1841441" cy="1558130"/>
            <a:chOff x="1702807" y="2717318"/>
            <a:chExt cx="1841441" cy="1558130"/>
          </a:xfrm>
        </p:grpSpPr>
        <p:pic>
          <p:nvPicPr>
            <p:cNvPr id="14" name="Immagine 13"/>
            <p:cNvPicPr>
              <a:picLocks noChangeAspect="1"/>
            </p:cNvPicPr>
            <p:nvPr/>
          </p:nvPicPr>
          <p:blipFill rotWithShape="1">
            <a:blip r:embed="rId3" cstate="print">
              <a:clrChange>
                <a:clrFrom>
                  <a:srgbClr val="FFFFFF"/>
                </a:clrFrom>
                <a:clrTo>
                  <a:srgbClr val="FFFFFF">
                    <a:alpha val="0"/>
                  </a:srgbClr>
                </a:clrTo>
              </a:clrChange>
            </a:blip>
            <a:srcRect l="78765" t="50894"/>
            <a:stretch/>
          </p:blipFill>
          <p:spPr>
            <a:xfrm>
              <a:off x="2532938" y="2717318"/>
              <a:ext cx="1011310" cy="1290954"/>
            </a:xfrm>
            <a:prstGeom prst="rect">
              <a:avLst/>
            </a:prstGeom>
          </p:spPr>
        </p:pic>
        <p:pic>
          <p:nvPicPr>
            <p:cNvPr id="15" name="Immagine 14"/>
            <p:cNvPicPr>
              <a:picLocks noChangeAspect="1"/>
            </p:cNvPicPr>
            <p:nvPr/>
          </p:nvPicPr>
          <p:blipFill>
            <a:blip r:embed="rId5" cstate="print">
              <a:clrChange>
                <a:clrFrom>
                  <a:srgbClr val="FFFFFF"/>
                </a:clrFrom>
                <a:clrTo>
                  <a:srgbClr val="FFFFFF">
                    <a:alpha val="0"/>
                  </a:srgbClr>
                </a:clrTo>
              </a:clrChange>
            </a:blip>
            <a:stretch>
              <a:fillRect/>
            </a:stretch>
          </p:blipFill>
          <p:spPr>
            <a:xfrm flipH="1">
              <a:off x="1702807" y="3118953"/>
              <a:ext cx="1197876" cy="1156495"/>
            </a:xfrm>
            <a:prstGeom prst="rect">
              <a:avLst/>
            </a:prstGeom>
          </p:spPr>
        </p:pic>
      </p:grpSp>
      <p:grpSp>
        <p:nvGrpSpPr>
          <p:cNvPr id="5" name="Gruppo 15"/>
          <p:cNvGrpSpPr/>
          <p:nvPr/>
        </p:nvGrpSpPr>
        <p:grpSpPr>
          <a:xfrm>
            <a:off x="5672066" y="4272432"/>
            <a:ext cx="1304205" cy="1454392"/>
            <a:chOff x="5672066" y="4008272"/>
            <a:chExt cx="1304205" cy="1454392"/>
          </a:xfrm>
        </p:grpSpPr>
        <p:pic>
          <p:nvPicPr>
            <p:cNvPr id="17" name="Immagine 16"/>
            <p:cNvPicPr>
              <a:picLocks noChangeAspect="1"/>
            </p:cNvPicPr>
            <p:nvPr/>
          </p:nvPicPr>
          <p:blipFill rotWithShape="1">
            <a:blip r:embed="rId3" cstate="print"/>
            <a:srcRect l="59845" t="48414" r="19889" b="1666"/>
            <a:stretch/>
          </p:blipFill>
          <p:spPr>
            <a:xfrm>
              <a:off x="5672066" y="4008272"/>
              <a:ext cx="965200" cy="1312334"/>
            </a:xfrm>
            <a:prstGeom prst="rect">
              <a:avLst/>
            </a:prstGeom>
          </p:spPr>
        </p:pic>
        <p:pic>
          <p:nvPicPr>
            <p:cNvPr id="18" name="Immagine 17"/>
            <p:cNvPicPr>
              <a:picLocks noChangeAspect="1"/>
            </p:cNvPicPr>
            <p:nvPr/>
          </p:nvPicPr>
          <p:blipFill>
            <a:blip r:embed="rId6" cstate="print">
              <a:duotone>
                <a:prstClr val="black"/>
                <a:schemeClr val="accent3">
                  <a:tint val="45000"/>
                  <a:satMod val="400000"/>
                </a:schemeClr>
              </a:duotone>
              <a:extLst>
                <a:ext uri="{28A0092B-C50C-407E-A947-70E740481C1C}">
                  <a14:useLocalDpi xmlns:a14="http://schemas.microsoft.com/office/drawing/2010/main" xmlns="" val="0"/>
                </a:ext>
              </a:extLst>
            </a:blip>
            <a:stretch>
              <a:fillRect/>
            </a:stretch>
          </p:blipFill>
          <p:spPr>
            <a:xfrm>
              <a:off x="6315193" y="4801586"/>
              <a:ext cx="661078" cy="661078"/>
            </a:xfrm>
            <a:prstGeom prst="rect">
              <a:avLst/>
            </a:prstGeom>
          </p:spPr>
        </p:pic>
      </p:grpSp>
      <p:grpSp>
        <p:nvGrpSpPr>
          <p:cNvPr id="6" name="Gruppo 18"/>
          <p:cNvGrpSpPr/>
          <p:nvPr/>
        </p:nvGrpSpPr>
        <p:grpSpPr>
          <a:xfrm>
            <a:off x="5672066" y="1441852"/>
            <a:ext cx="1366729" cy="1323535"/>
            <a:chOff x="5672066" y="1177692"/>
            <a:chExt cx="1366729" cy="1323535"/>
          </a:xfrm>
        </p:grpSpPr>
        <p:pic>
          <p:nvPicPr>
            <p:cNvPr id="20" name="Immagine 19"/>
            <p:cNvPicPr>
              <a:picLocks noChangeAspect="1"/>
            </p:cNvPicPr>
            <p:nvPr/>
          </p:nvPicPr>
          <p:blipFill rotWithShape="1">
            <a:blip r:embed="rId3" cstate="print">
              <a:clrChange>
                <a:clrFrom>
                  <a:srgbClr val="FFFFFF"/>
                </a:clrFrom>
                <a:clrTo>
                  <a:srgbClr val="FFFFFF">
                    <a:alpha val="0"/>
                  </a:srgbClr>
                </a:clrTo>
              </a:clrChange>
            </a:blip>
            <a:srcRect l="39688" t="48809" r="39867" b="949"/>
            <a:stretch/>
          </p:blipFill>
          <p:spPr>
            <a:xfrm>
              <a:off x="5672066" y="1177692"/>
              <a:ext cx="973666" cy="1320801"/>
            </a:xfrm>
            <a:prstGeom prst="rect">
              <a:avLst/>
            </a:prstGeom>
          </p:spPr>
        </p:pic>
        <p:pic>
          <p:nvPicPr>
            <p:cNvPr id="21" name="Immagine 20"/>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6377717" y="1840149"/>
              <a:ext cx="661078" cy="661078"/>
            </a:xfrm>
            <a:prstGeom prst="rect">
              <a:avLst/>
            </a:prstGeom>
          </p:spPr>
        </p:pic>
      </p:grpSp>
      <p:grpSp>
        <p:nvGrpSpPr>
          <p:cNvPr id="10" name="Gruppo 21"/>
          <p:cNvGrpSpPr/>
          <p:nvPr/>
        </p:nvGrpSpPr>
        <p:grpSpPr>
          <a:xfrm>
            <a:off x="6548648" y="3022079"/>
            <a:ext cx="1287635" cy="1542891"/>
            <a:chOff x="6548648" y="2757919"/>
            <a:chExt cx="1287635" cy="1542891"/>
          </a:xfrm>
        </p:grpSpPr>
        <p:pic>
          <p:nvPicPr>
            <p:cNvPr id="23" name="Immagine 22"/>
            <p:cNvPicPr>
              <a:picLocks noChangeAspect="1"/>
            </p:cNvPicPr>
            <p:nvPr/>
          </p:nvPicPr>
          <p:blipFill rotWithShape="1">
            <a:blip r:embed="rId3" cstate="print">
              <a:clrChange>
                <a:clrFrom>
                  <a:srgbClr val="FFFFFF"/>
                </a:clrFrom>
                <a:clrTo>
                  <a:srgbClr val="FFFFFF">
                    <a:alpha val="0"/>
                  </a:srgbClr>
                </a:clrTo>
              </a:clrChange>
            </a:blip>
            <a:srcRect l="79045" t="-303" b="47807"/>
            <a:stretch/>
          </p:blipFill>
          <p:spPr>
            <a:xfrm>
              <a:off x="6548648" y="2757919"/>
              <a:ext cx="998006" cy="1380066"/>
            </a:xfrm>
            <a:prstGeom prst="rect">
              <a:avLst/>
            </a:prstGeom>
          </p:spPr>
        </p:pic>
        <p:pic>
          <p:nvPicPr>
            <p:cNvPr id="24" name="Immagine 23"/>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191413" y="3655940"/>
              <a:ext cx="644870" cy="644870"/>
            </a:xfrm>
            <a:prstGeom prst="rect">
              <a:avLst/>
            </a:prstGeom>
          </p:spPr>
        </p:pic>
      </p:grpSp>
      <p:grpSp>
        <p:nvGrpSpPr>
          <p:cNvPr id="13" name="Gruppo 24"/>
          <p:cNvGrpSpPr/>
          <p:nvPr/>
        </p:nvGrpSpPr>
        <p:grpSpPr>
          <a:xfrm>
            <a:off x="2111906" y="1428951"/>
            <a:ext cx="2472410" cy="1331651"/>
            <a:chOff x="2111906" y="1164791"/>
            <a:chExt cx="2472410" cy="1331651"/>
          </a:xfrm>
        </p:grpSpPr>
        <p:pic>
          <p:nvPicPr>
            <p:cNvPr id="26" name="Immagine 25"/>
            <p:cNvPicPr>
              <a:picLocks noChangeAspect="1"/>
            </p:cNvPicPr>
            <p:nvPr/>
          </p:nvPicPr>
          <p:blipFill rotWithShape="1">
            <a:blip r:embed="rId3" cstate="print">
              <a:clrChange>
                <a:clrFrom>
                  <a:srgbClr val="FFFFFF"/>
                </a:clrFrom>
                <a:clrTo>
                  <a:srgbClr val="FFFFFF">
                    <a:alpha val="0"/>
                  </a:srgbClr>
                </a:clrTo>
              </a:clrChange>
            </a:blip>
            <a:srcRect r="78657" b="49346"/>
            <a:stretch/>
          </p:blipFill>
          <p:spPr>
            <a:xfrm>
              <a:off x="3567860" y="1164791"/>
              <a:ext cx="1016456" cy="1331651"/>
            </a:xfrm>
            <a:prstGeom prst="rect">
              <a:avLst/>
            </a:prstGeom>
          </p:spPr>
        </p:pic>
        <p:pic>
          <p:nvPicPr>
            <p:cNvPr id="27" name="Immagine 26"/>
            <p:cNvPicPr>
              <a:picLocks noChangeAspect="1"/>
            </p:cNvPicPr>
            <p:nvPr/>
          </p:nvPicPr>
          <p:blipFill>
            <a:blip r:embed="rId8" cstate="print">
              <a:clrChange>
                <a:clrFrom>
                  <a:srgbClr val="FFFFFF"/>
                </a:clrFrom>
                <a:clrTo>
                  <a:srgbClr val="FFFFFF">
                    <a:alpha val="0"/>
                  </a:srgbClr>
                </a:clrTo>
              </a:clrChange>
            </a:blip>
            <a:stretch>
              <a:fillRect/>
            </a:stretch>
          </p:blipFill>
          <p:spPr>
            <a:xfrm>
              <a:off x="2111906" y="1265888"/>
              <a:ext cx="1577553" cy="1187734"/>
            </a:xfrm>
            <a:prstGeom prst="rect">
              <a:avLst/>
            </a:prstGeom>
          </p:spPr>
        </p:pic>
      </p:grpSp>
      <p:sp>
        <p:nvSpPr>
          <p:cNvPr id="28" name="CasellaDiTesto 27"/>
          <p:cNvSpPr txBox="1"/>
          <p:nvPr/>
        </p:nvSpPr>
        <p:spPr>
          <a:xfrm rot="16200000">
            <a:off x="5401815" y="2694164"/>
            <a:ext cx="5354283" cy="1063315"/>
          </a:xfrm>
          <a:prstGeom prst="rect">
            <a:avLst/>
          </a:prstGeom>
          <a:noFill/>
        </p:spPr>
        <p:txBody>
          <a:bodyPr wrap="none" rtlCol="0">
            <a:prstTxWarp prst="textArchDown">
              <a:avLst>
                <a:gd name="adj" fmla="val 319546"/>
              </a:avLst>
            </a:prstTxWarp>
            <a:spAutoFit/>
          </a:bodyPr>
          <a:lstStyle/>
          <a:p>
            <a:r>
              <a:rPr lang="en-US" sz="4400" dirty="0">
                <a:solidFill>
                  <a:srgbClr val="E64823">
                    <a:lumMod val="75000"/>
                  </a:srgbClr>
                </a:solidFill>
              </a:rPr>
              <a:t>Data  Infrastructures</a:t>
            </a:r>
          </a:p>
        </p:txBody>
      </p:sp>
      <p:sp>
        <p:nvSpPr>
          <p:cNvPr id="29" name="CasellaDiTesto 28"/>
          <p:cNvSpPr txBox="1"/>
          <p:nvPr/>
        </p:nvSpPr>
        <p:spPr>
          <a:xfrm rot="16200000">
            <a:off x="-891264" y="2817059"/>
            <a:ext cx="4879993" cy="1063315"/>
          </a:xfrm>
          <a:prstGeom prst="rect">
            <a:avLst/>
          </a:prstGeom>
          <a:noFill/>
        </p:spPr>
        <p:txBody>
          <a:bodyPr wrap="none" rtlCol="0">
            <a:prstTxWarp prst="textArchUp">
              <a:avLst/>
            </a:prstTxWarp>
            <a:spAutoFit/>
          </a:bodyPr>
          <a:lstStyle/>
          <a:p>
            <a:pPr algn="ctr"/>
            <a:r>
              <a:rPr lang="en-US" sz="4400" dirty="0">
                <a:solidFill>
                  <a:srgbClr val="0070C0"/>
                </a:solidFill>
              </a:rPr>
              <a:t>Data  Applications</a:t>
            </a:r>
          </a:p>
        </p:txBody>
      </p:sp>
      <p:cxnSp>
        <p:nvCxnSpPr>
          <p:cNvPr id="30" name="Connettore 1 29"/>
          <p:cNvCxnSpPr>
            <a:stCxn id="57" idx="6"/>
            <a:endCxn id="52" idx="1"/>
          </p:cNvCxnSpPr>
          <p:nvPr/>
        </p:nvCxnSpPr>
        <p:spPr>
          <a:xfrm>
            <a:off x="4243638" y="2777211"/>
            <a:ext cx="2179991" cy="842237"/>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1" name="Connettore 1 30"/>
          <p:cNvCxnSpPr>
            <a:stCxn id="55" idx="6"/>
            <a:endCxn id="52" idx="2"/>
          </p:cNvCxnSpPr>
          <p:nvPr/>
        </p:nvCxnSpPr>
        <p:spPr>
          <a:xfrm>
            <a:off x="3734657" y="3619125"/>
            <a:ext cx="2656984" cy="78400"/>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Connettore 1 31"/>
          <p:cNvCxnSpPr>
            <a:stCxn id="56" idx="7"/>
            <a:endCxn id="54" idx="3"/>
          </p:cNvCxnSpPr>
          <p:nvPr/>
        </p:nvCxnSpPr>
        <p:spPr>
          <a:xfrm flipV="1">
            <a:off x="4412695" y="2861369"/>
            <a:ext cx="1655945" cy="1951225"/>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Connettore 1 32"/>
          <p:cNvCxnSpPr>
            <a:stCxn id="55" idx="5"/>
            <a:endCxn id="53" idx="2"/>
          </p:cNvCxnSpPr>
          <p:nvPr/>
        </p:nvCxnSpPr>
        <p:spPr>
          <a:xfrm>
            <a:off x="3702669" y="3697202"/>
            <a:ext cx="1856853" cy="1209757"/>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4" name="Connettore 1 33"/>
          <p:cNvCxnSpPr>
            <a:stCxn id="57" idx="5"/>
            <a:endCxn id="53" idx="1"/>
          </p:cNvCxnSpPr>
          <p:nvPr/>
        </p:nvCxnSpPr>
        <p:spPr>
          <a:xfrm>
            <a:off x="4211650" y="2855288"/>
            <a:ext cx="1379860" cy="1973594"/>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5" name="Connettore 1 34"/>
          <p:cNvCxnSpPr>
            <a:stCxn id="57" idx="6"/>
            <a:endCxn id="54" idx="2"/>
          </p:cNvCxnSpPr>
          <p:nvPr/>
        </p:nvCxnSpPr>
        <p:spPr>
          <a:xfrm>
            <a:off x="4243638" y="2777211"/>
            <a:ext cx="1793014" cy="6081"/>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Connettore 1 35"/>
          <p:cNvCxnSpPr>
            <a:endCxn id="53" idx="2"/>
          </p:cNvCxnSpPr>
          <p:nvPr/>
        </p:nvCxnSpPr>
        <p:spPr>
          <a:xfrm flipV="1">
            <a:off x="4444683" y="4906959"/>
            <a:ext cx="1114839" cy="17010"/>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Connettore 1 36"/>
          <p:cNvCxnSpPr>
            <a:stCxn id="56" idx="6"/>
            <a:endCxn id="52" idx="3"/>
          </p:cNvCxnSpPr>
          <p:nvPr/>
        </p:nvCxnSpPr>
        <p:spPr>
          <a:xfrm flipV="1">
            <a:off x="4444683" y="3775602"/>
            <a:ext cx="1978946" cy="1115069"/>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Connettore 1 37"/>
          <p:cNvCxnSpPr>
            <a:stCxn id="55" idx="7"/>
            <a:endCxn id="54" idx="2"/>
          </p:cNvCxnSpPr>
          <p:nvPr/>
        </p:nvCxnSpPr>
        <p:spPr>
          <a:xfrm flipV="1">
            <a:off x="3702669" y="2783292"/>
            <a:ext cx="2333983" cy="757756"/>
          </a:xfrm>
          <a:prstGeom prst="line">
            <a:avLst/>
          </a:prstGeom>
          <a:ln w="38100">
            <a:solidFill>
              <a:srgbClr val="C00000"/>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9" name="Connettore 1 38"/>
          <p:cNvCxnSpPr/>
          <p:nvPr/>
        </p:nvCxnSpPr>
        <p:spPr>
          <a:xfrm>
            <a:off x="3528498" y="3815314"/>
            <a:ext cx="770388" cy="0"/>
          </a:xfrm>
          <a:prstGeom prst="line">
            <a:avLst/>
          </a:prstGeom>
          <a:ln w="57150">
            <a:solidFill>
              <a:srgbClr val="996633"/>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0" name="Connettore 1 39"/>
          <p:cNvCxnSpPr/>
          <p:nvPr/>
        </p:nvCxnSpPr>
        <p:spPr>
          <a:xfrm>
            <a:off x="5786287" y="3815314"/>
            <a:ext cx="762361" cy="0"/>
          </a:xfrm>
          <a:prstGeom prst="line">
            <a:avLst/>
          </a:prstGeom>
          <a:ln w="57150">
            <a:solidFill>
              <a:srgbClr val="996633"/>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1" name="Connettore 1 40"/>
          <p:cNvCxnSpPr/>
          <p:nvPr/>
        </p:nvCxnSpPr>
        <p:spPr>
          <a:xfrm>
            <a:off x="3997993" y="2794472"/>
            <a:ext cx="506115" cy="483820"/>
          </a:xfrm>
          <a:prstGeom prst="line">
            <a:avLst/>
          </a:prstGeom>
          <a:ln w="57150">
            <a:solidFill>
              <a:srgbClr val="996633"/>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2" name="Connettore 1 41"/>
          <p:cNvCxnSpPr/>
          <p:nvPr/>
        </p:nvCxnSpPr>
        <p:spPr>
          <a:xfrm flipH="1">
            <a:off x="4193004" y="4242535"/>
            <a:ext cx="397476" cy="367052"/>
          </a:xfrm>
          <a:prstGeom prst="line">
            <a:avLst/>
          </a:prstGeom>
          <a:ln w="57150">
            <a:solidFill>
              <a:srgbClr val="996633"/>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3" name="Connettore 1 42"/>
          <p:cNvCxnSpPr/>
          <p:nvPr/>
        </p:nvCxnSpPr>
        <p:spPr>
          <a:xfrm flipH="1">
            <a:off x="5456124" y="2791965"/>
            <a:ext cx="452290" cy="486327"/>
          </a:xfrm>
          <a:prstGeom prst="line">
            <a:avLst/>
          </a:prstGeom>
          <a:ln w="57150">
            <a:solidFill>
              <a:srgbClr val="996633"/>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4" name="Connettore 1 43"/>
          <p:cNvCxnSpPr/>
          <p:nvPr/>
        </p:nvCxnSpPr>
        <p:spPr>
          <a:xfrm>
            <a:off x="5456124" y="4274202"/>
            <a:ext cx="377455" cy="334648"/>
          </a:xfrm>
          <a:prstGeom prst="line">
            <a:avLst/>
          </a:prstGeom>
          <a:ln w="57150">
            <a:solidFill>
              <a:srgbClr val="996633"/>
            </a:solidFill>
            <a:headEnd type="stealth" w="med" len="med"/>
            <a:tailEnd type="stealth" w="med" len="med"/>
          </a:ln>
        </p:spPr>
        <p:style>
          <a:lnRef idx="1">
            <a:schemeClr val="accent1"/>
          </a:lnRef>
          <a:fillRef idx="0">
            <a:schemeClr val="accent1"/>
          </a:fillRef>
          <a:effectRef idx="0">
            <a:schemeClr val="accent1"/>
          </a:effectRef>
          <a:fontRef idx="minor">
            <a:schemeClr val="tx1"/>
          </a:fontRef>
        </p:style>
      </p:cxnSp>
      <p:sp>
        <p:nvSpPr>
          <p:cNvPr id="45" name="CasellaDiTesto 44"/>
          <p:cNvSpPr txBox="1"/>
          <p:nvPr/>
        </p:nvSpPr>
        <p:spPr>
          <a:xfrm>
            <a:off x="5605453" y="3489189"/>
            <a:ext cx="1067600" cy="338554"/>
          </a:xfrm>
          <a:prstGeom prst="rect">
            <a:avLst/>
          </a:prstGeom>
          <a:noFill/>
        </p:spPr>
        <p:txBody>
          <a:bodyPr wrap="none" rtlCol="0">
            <a:spAutoFit/>
          </a:bodyPr>
          <a:lstStyle/>
          <a:p>
            <a:r>
              <a:rPr lang="en-US" sz="1600" b="1" dirty="0">
                <a:ln w="9525">
                  <a:solidFill>
                    <a:prstClr val="white"/>
                  </a:solidFill>
                  <a:prstDash val="solid"/>
                </a:ln>
                <a:solidFill>
                  <a:srgbClr val="FF0000"/>
                </a:solidFill>
              </a:rPr>
              <a:t>Mediation</a:t>
            </a:r>
          </a:p>
        </p:txBody>
      </p:sp>
      <p:sp>
        <p:nvSpPr>
          <p:cNvPr id="46" name="CasellaDiTesto 45"/>
          <p:cNvSpPr txBox="1"/>
          <p:nvPr/>
        </p:nvSpPr>
        <p:spPr>
          <a:xfrm rot="18814794">
            <a:off x="5071653" y="2707584"/>
            <a:ext cx="1067600" cy="338554"/>
          </a:xfrm>
          <a:prstGeom prst="rect">
            <a:avLst/>
          </a:prstGeom>
          <a:noFill/>
        </p:spPr>
        <p:txBody>
          <a:bodyPr wrap="none" rtlCol="0">
            <a:spAutoFit/>
          </a:bodyPr>
          <a:lstStyle/>
          <a:p>
            <a:r>
              <a:rPr lang="en-US" sz="1600" b="1" dirty="0">
                <a:ln w="9525">
                  <a:solidFill>
                    <a:prstClr val="white"/>
                  </a:solidFill>
                  <a:prstDash val="solid"/>
                </a:ln>
                <a:solidFill>
                  <a:srgbClr val="FF0000"/>
                </a:solidFill>
              </a:rPr>
              <a:t>Mediation</a:t>
            </a:r>
          </a:p>
        </p:txBody>
      </p:sp>
      <p:sp>
        <p:nvSpPr>
          <p:cNvPr id="47" name="CasellaDiTesto 46"/>
          <p:cNvSpPr txBox="1"/>
          <p:nvPr/>
        </p:nvSpPr>
        <p:spPr>
          <a:xfrm rot="2541384">
            <a:off x="5144070" y="4500856"/>
            <a:ext cx="1067600" cy="338554"/>
          </a:xfrm>
          <a:prstGeom prst="rect">
            <a:avLst/>
          </a:prstGeom>
          <a:noFill/>
        </p:spPr>
        <p:txBody>
          <a:bodyPr wrap="none" rtlCol="0">
            <a:spAutoFit/>
          </a:bodyPr>
          <a:lstStyle/>
          <a:p>
            <a:r>
              <a:rPr lang="en-US" sz="1600" b="1" dirty="0">
                <a:ln w="9525">
                  <a:solidFill>
                    <a:prstClr val="white"/>
                  </a:solidFill>
                  <a:prstDash val="solid"/>
                </a:ln>
                <a:solidFill>
                  <a:srgbClr val="FF0000"/>
                </a:solidFill>
              </a:rPr>
              <a:t>Mediation</a:t>
            </a:r>
          </a:p>
        </p:txBody>
      </p:sp>
      <p:sp>
        <p:nvSpPr>
          <p:cNvPr id="48" name="CasellaDiTesto 47"/>
          <p:cNvSpPr txBox="1"/>
          <p:nvPr/>
        </p:nvSpPr>
        <p:spPr>
          <a:xfrm rot="18814794">
            <a:off x="3867594" y="4482202"/>
            <a:ext cx="1067600" cy="338554"/>
          </a:xfrm>
          <a:prstGeom prst="rect">
            <a:avLst/>
          </a:prstGeom>
          <a:noFill/>
        </p:spPr>
        <p:txBody>
          <a:bodyPr wrap="none" rtlCol="0">
            <a:spAutoFit/>
          </a:bodyPr>
          <a:lstStyle/>
          <a:p>
            <a:r>
              <a:rPr lang="en-US" sz="1600" b="1" dirty="0">
                <a:ln w="9525">
                  <a:solidFill>
                    <a:prstClr val="white"/>
                  </a:solidFill>
                  <a:prstDash val="solid"/>
                </a:ln>
                <a:solidFill>
                  <a:srgbClr val="E64823"/>
                </a:solidFill>
                <a:effectLst>
                  <a:outerShdw blurRad="12700" dist="38100" dir="2700000" algn="tl" rotWithShape="0">
                    <a:srgbClr val="E64823">
                      <a:lumMod val="60000"/>
                      <a:lumOff val="40000"/>
                    </a:srgbClr>
                  </a:outerShdw>
                </a:effectLst>
              </a:rPr>
              <a:t>Mediation</a:t>
            </a:r>
          </a:p>
        </p:txBody>
      </p:sp>
      <p:sp>
        <p:nvSpPr>
          <p:cNvPr id="49" name="CasellaDiTesto 48"/>
          <p:cNvSpPr txBox="1"/>
          <p:nvPr/>
        </p:nvSpPr>
        <p:spPr>
          <a:xfrm>
            <a:off x="3311506" y="3467895"/>
            <a:ext cx="1067600" cy="338554"/>
          </a:xfrm>
          <a:prstGeom prst="rect">
            <a:avLst/>
          </a:prstGeom>
          <a:noFill/>
        </p:spPr>
        <p:txBody>
          <a:bodyPr wrap="none" rtlCol="0">
            <a:spAutoFit/>
          </a:bodyPr>
          <a:lstStyle/>
          <a:p>
            <a:r>
              <a:rPr lang="en-US" sz="1600" b="1" dirty="0">
                <a:ln w="9525">
                  <a:solidFill>
                    <a:prstClr val="white"/>
                  </a:solidFill>
                  <a:prstDash val="solid"/>
                </a:ln>
                <a:solidFill>
                  <a:srgbClr val="E64823"/>
                </a:solidFill>
                <a:effectLst>
                  <a:outerShdw blurRad="12700" dist="38100" dir="2700000" algn="tl" rotWithShape="0">
                    <a:srgbClr val="E64823">
                      <a:lumMod val="60000"/>
                      <a:lumOff val="40000"/>
                    </a:srgbClr>
                  </a:outerShdw>
                </a:effectLst>
              </a:rPr>
              <a:t>Mediation</a:t>
            </a:r>
          </a:p>
        </p:txBody>
      </p:sp>
      <p:pic>
        <p:nvPicPr>
          <p:cNvPr id="50" name="Immagine 49"/>
          <p:cNvPicPr>
            <a:picLocks noChangeAspect="1"/>
          </p:cNvPicPr>
          <p:nvPr/>
        </p:nvPicPr>
        <p:blipFill>
          <a:blip r:embed="rId9" cstate="print">
            <a:clrChange>
              <a:clrFrom>
                <a:srgbClr val="FDFDFD"/>
              </a:clrFrom>
              <a:clrTo>
                <a:srgbClr val="FDFDFD">
                  <a:alpha val="0"/>
                </a:srgbClr>
              </a:clrTo>
            </a:clrChange>
            <a:extLst>
              <a:ext uri="{28A0092B-C50C-407E-A947-70E740481C1C}">
                <a14:useLocalDpi xmlns:a14="http://schemas.microsoft.com/office/drawing/2010/main" xmlns="" val="0"/>
              </a:ext>
            </a:extLst>
          </a:blip>
          <a:stretch>
            <a:fillRect/>
          </a:stretch>
        </p:blipFill>
        <p:spPr>
          <a:xfrm>
            <a:off x="4289994" y="3114923"/>
            <a:ext cx="1426859" cy="1383052"/>
          </a:xfrm>
          <a:prstGeom prst="rect">
            <a:avLst/>
          </a:prstGeom>
        </p:spPr>
      </p:pic>
      <p:sp>
        <p:nvSpPr>
          <p:cNvPr id="51" name="CasellaDiTesto 50"/>
          <p:cNvSpPr txBox="1"/>
          <p:nvPr/>
        </p:nvSpPr>
        <p:spPr>
          <a:xfrm rot="2612663">
            <a:off x="3842909" y="2715354"/>
            <a:ext cx="1067600" cy="338554"/>
          </a:xfrm>
          <a:prstGeom prst="rect">
            <a:avLst/>
          </a:prstGeom>
          <a:noFill/>
        </p:spPr>
        <p:txBody>
          <a:bodyPr wrap="none" rtlCol="0">
            <a:spAutoFit/>
          </a:bodyPr>
          <a:lstStyle/>
          <a:p>
            <a:r>
              <a:rPr lang="en-US" sz="1600" b="1" dirty="0">
                <a:ln w="9525">
                  <a:solidFill>
                    <a:prstClr val="white"/>
                  </a:solidFill>
                  <a:prstDash val="solid"/>
                </a:ln>
                <a:solidFill>
                  <a:srgbClr val="E64823"/>
                </a:solidFill>
                <a:effectLst>
                  <a:outerShdw blurRad="12700" dist="38100" dir="2700000" algn="tl" rotWithShape="0">
                    <a:srgbClr val="E64823">
                      <a:lumMod val="60000"/>
                      <a:lumOff val="40000"/>
                    </a:srgbClr>
                  </a:outerShdw>
                </a:effectLst>
              </a:rPr>
              <a:t>Mediation</a:t>
            </a:r>
          </a:p>
        </p:txBody>
      </p:sp>
      <p:sp>
        <p:nvSpPr>
          <p:cNvPr id="52" name="Ovale 51"/>
          <p:cNvSpPr/>
          <p:nvPr/>
        </p:nvSpPr>
        <p:spPr>
          <a:xfrm>
            <a:off x="6391641" y="3587108"/>
            <a:ext cx="218426" cy="220834"/>
          </a:xfrm>
          <a:prstGeom prst="ellipse">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3" name="Ovale 52"/>
          <p:cNvSpPr/>
          <p:nvPr/>
        </p:nvSpPr>
        <p:spPr>
          <a:xfrm>
            <a:off x="5559522" y="4796542"/>
            <a:ext cx="218426" cy="220834"/>
          </a:xfrm>
          <a:prstGeom prst="ellipse">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Ovale 53"/>
          <p:cNvSpPr/>
          <p:nvPr/>
        </p:nvSpPr>
        <p:spPr>
          <a:xfrm>
            <a:off x="6036652" y="2672875"/>
            <a:ext cx="218426" cy="220834"/>
          </a:xfrm>
          <a:prstGeom prst="ellipse">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Ovale 54"/>
          <p:cNvSpPr/>
          <p:nvPr/>
        </p:nvSpPr>
        <p:spPr>
          <a:xfrm>
            <a:off x="3516231" y="3508708"/>
            <a:ext cx="218426" cy="220834"/>
          </a:xfrm>
          <a:prstGeom prst="ellipse">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Ovale 55"/>
          <p:cNvSpPr/>
          <p:nvPr/>
        </p:nvSpPr>
        <p:spPr>
          <a:xfrm>
            <a:off x="4226257" y="4780254"/>
            <a:ext cx="218426" cy="220834"/>
          </a:xfrm>
          <a:prstGeom prst="ellipse">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Ovale 56"/>
          <p:cNvSpPr/>
          <p:nvPr/>
        </p:nvSpPr>
        <p:spPr>
          <a:xfrm>
            <a:off x="4025212" y="2666794"/>
            <a:ext cx="218426" cy="220834"/>
          </a:xfrm>
          <a:prstGeom prst="ellipse">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1" name="Immagine 60"/>
          <p:cNvPicPr>
            <a:picLocks noChangeAspect="1"/>
          </p:cNvPicPr>
          <p:nvPr/>
        </p:nvPicPr>
        <p:blipFill>
          <a:blip r:embed="rId10" cstate="print"/>
          <a:stretch>
            <a:fillRect/>
          </a:stretch>
        </p:blipFill>
        <p:spPr>
          <a:xfrm>
            <a:off x="1176949" y="1188054"/>
            <a:ext cx="7067298" cy="4967301"/>
          </a:xfrm>
          <a:prstGeom prst="rect">
            <a:avLst/>
          </a:prstGeom>
          <a:effectLst>
            <a:softEdge rad="127000"/>
          </a:effectLst>
        </p:spPr>
      </p:pic>
      <p:sp>
        <p:nvSpPr>
          <p:cNvPr id="59" name="CasellaDiTesto 58"/>
          <p:cNvSpPr txBox="1"/>
          <p:nvPr/>
        </p:nvSpPr>
        <p:spPr>
          <a:xfrm>
            <a:off x="1670591" y="2642028"/>
            <a:ext cx="553998" cy="2371148"/>
          </a:xfrm>
          <a:prstGeom prst="rect">
            <a:avLst/>
          </a:prstGeom>
          <a:solidFill>
            <a:schemeClr val="accent3">
              <a:lumMod val="60000"/>
              <a:lumOff val="40000"/>
            </a:schemeClr>
          </a:solidFill>
          <a:effectLst>
            <a:softEdge rad="127000"/>
          </a:effectLst>
        </p:spPr>
        <p:txBody>
          <a:bodyPr vert="vert270" wrap="square" rtlCol="0">
            <a:spAutoFit/>
          </a:bodyPr>
          <a:lstStyle/>
          <a:p>
            <a:pPr algn="ctr"/>
            <a:r>
              <a:rPr lang="en-US" sz="2400" dirty="0" smtClean="0">
                <a:solidFill>
                  <a:schemeClr val="bg1">
                    <a:lumMod val="50000"/>
                    <a:lumOff val="50000"/>
                  </a:schemeClr>
                </a:solidFill>
              </a:rPr>
              <a:t>Service Users</a:t>
            </a:r>
            <a:endParaRPr lang="en-US" sz="2400" dirty="0">
              <a:solidFill>
                <a:schemeClr val="bg1">
                  <a:lumMod val="50000"/>
                  <a:lumOff val="50000"/>
                </a:schemeClr>
              </a:solidFill>
            </a:endParaRPr>
          </a:p>
        </p:txBody>
      </p:sp>
      <p:sp>
        <p:nvSpPr>
          <p:cNvPr id="60" name="CasellaDiTesto 59"/>
          <p:cNvSpPr txBox="1"/>
          <p:nvPr/>
        </p:nvSpPr>
        <p:spPr>
          <a:xfrm>
            <a:off x="7167990" y="2180302"/>
            <a:ext cx="553998" cy="2832874"/>
          </a:xfrm>
          <a:prstGeom prst="rect">
            <a:avLst/>
          </a:prstGeom>
          <a:solidFill>
            <a:schemeClr val="accent3">
              <a:lumMod val="60000"/>
              <a:lumOff val="40000"/>
            </a:schemeClr>
          </a:solidFill>
          <a:effectLst>
            <a:softEdge rad="127000"/>
          </a:effectLst>
        </p:spPr>
        <p:txBody>
          <a:bodyPr vert="vert270" wrap="square" rtlCol="0">
            <a:spAutoFit/>
          </a:bodyPr>
          <a:lstStyle>
            <a:defPPr>
              <a:defRPr lang="en-US"/>
            </a:defPPr>
            <a:lvl1pPr>
              <a:defRPr sz="2400">
                <a:solidFill>
                  <a:srgbClr val="002060"/>
                </a:solidFill>
              </a:defRPr>
            </a:lvl1pPr>
          </a:lstStyle>
          <a:p>
            <a:pPr algn="ctr"/>
            <a:r>
              <a:rPr lang="en-US" dirty="0">
                <a:solidFill>
                  <a:schemeClr val="bg1">
                    <a:lumMod val="50000"/>
                    <a:lumOff val="50000"/>
                  </a:schemeClr>
                </a:solidFill>
              </a:rPr>
              <a:t>Service Providers</a:t>
            </a:r>
          </a:p>
        </p:txBody>
      </p:sp>
      <p:grpSp>
        <p:nvGrpSpPr>
          <p:cNvPr id="16" name="Gruppo 2"/>
          <p:cNvGrpSpPr/>
          <p:nvPr/>
        </p:nvGrpSpPr>
        <p:grpSpPr>
          <a:xfrm>
            <a:off x="580482" y="3594921"/>
            <a:ext cx="6244374" cy="3067319"/>
            <a:chOff x="1222987" y="3749765"/>
            <a:chExt cx="6244374" cy="3067319"/>
          </a:xfrm>
        </p:grpSpPr>
        <p:grpSp>
          <p:nvGrpSpPr>
            <p:cNvPr id="19" name="Gruppo 61"/>
            <p:cNvGrpSpPr/>
            <p:nvPr/>
          </p:nvGrpSpPr>
          <p:grpSpPr>
            <a:xfrm>
              <a:off x="1222987" y="3749765"/>
              <a:ext cx="6244374" cy="3067319"/>
              <a:chOff x="1302280" y="2896460"/>
              <a:chExt cx="5790553" cy="2570313"/>
            </a:xfrm>
          </p:grpSpPr>
          <p:sp>
            <p:nvSpPr>
              <p:cNvPr id="63" name="Onda 1 62"/>
              <p:cNvSpPr/>
              <p:nvPr/>
            </p:nvSpPr>
            <p:spPr>
              <a:xfrm>
                <a:off x="1302280" y="2896460"/>
                <a:ext cx="5790553" cy="2570313"/>
              </a:xfrm>
              <a:prstGeom prst="wave">
                <a:avLst>
                  <a:gd name="adj1" fmla="val 11709"/>
                  <a:gd name="adj2" fmla="val 0"/>
                </a:avLst>
              </a:prstGeom>
            </p:spPr>
            <p:style>
              <a:lnRef idx="3">
                <a:schemeClr val="lt1"/>
              </a:lnRef>
              <a:fillRef idx="1">
                <a:schemeClr val="accent6"/>
              </a:fillRef>
              <a:effectRef idx="1">
                <a:schemeClr val="accent6"/>
              </a:effectRef>
              <a:fontRef idx="minor">
                <a:schemeClr val="lt1"/>
              </a:fontRef>
            </p:style>
            <p:txBody>
              <a:bodyPr rtlCol="0" anchor="ctr">
                <a:prstTxWarp prst="textWave1">
                  <a:avLst/>
                </a:prstTxWarp>
              </a:bodyPr>
              <a:lstStyle/>
              <a:p>
                <a:pPr algn="ctr"/>
                <a:r>
                  <a:rPr lang="en-US" dirty="0" smtClean="0"/>
                  <a:t>   </a:t>
                </a:r>
                <a:endParaRPr lang="en-US" dirty="0"/>
              </a:p>
            </p:txBody>
          </p:sp>
          <p:sp>
            <p:nvSpPr>
              <p:cNvPr id="64" name="Rettangolo 63"/>
              <p:cNvSpPr/>
              <p:nvPr/>
            </p:nvSpPr>
            <p:spPr>
              <a:xfrm>
                <a:off x="1573303" y="3453192"/>
                <a:ext cx="5305907" cy="1437479"/>
              </a:xfrm>
              <a:prstGeom prst="rect">
                <a:avLst/>
              </a:prstGeom>
            </p:spPr>
            <p:txBody>
              <a:bodyPr>
                <a:prstTxWarp prst="textWave1">
                  <a:avLst>
                    <a:gd name="adj1" fmla="val 12500"/>
                    <a:gd name="adj2" fmla="val -201"/>
                  </a:avLst>
                </a:prstTxWarp>
                <a:spAutoFit/>
              </a:bodyPr>
              <a:lstStyle/>
              <a:p>
                <a:pPr algn="ctr"/>
                <a:r>
                  <a:rPr lang="en-US" sz="2000" b="1" dirty="0" smtClean="0"/>
                  <a:t>Collaborative-Acknowledged </a:t>
                </a:r>
                <a:br>
                  <a:rPr lang="en-US" sz="2000" b="1" dirty="0" smtClean="0"/>
                </a:br>
                <a:r>
                  <a:rPr lang="en-US" sz="2000" b="1" dirty="0" smtClean="0"/>
                  <a:t>Management approach </a:t>
                </a:r>
                <a:endParaRPr lang="en-US" sz="2000" b="1" dirty="0"/>
              </a:p>
            </p:txBody>
          </p:sp>
        </p:grpSp>
        <p:sp>
          <p:nvSpPr>
            <p:cNvPr id="58" name="CasellaDiTesto 57"/>
            <p:cNvSpPr txBox="1"/>
            <p:nvPr/>
          </p:nvSpPr>
          <p:spPr>
            <a:xfrm rot="21086907">
              <a:off x="5615007" y="6331624"/>
              <a:ext cx="1760888" cy="381867"/>
            </a:xfrm>
            <a:prstGeom prst="rect">
              <a:avLst/>
            </a:prstGeom>
            <a:noFill/>
          </p:spPr>
          <p:txBody>
            <a:bodyPr wrap="none" rtlCol="0">
              <a:prstTxWarp prst="textTriangleInverted">
                <a:avLst/>
              </a:prstTxWarp>
              <a:spAutoFit/>
            </a:bodyPr>
            <a:lstStyle/>
            <a:p>
              <a:r>
                <a:rPr lang="en-US" b="1"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rPr>
                <a:t>[Governance]</a:t>
              </a:r>
              <a:endParaRPr lang="en-US" b="1"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grpSp>
      <p:pic>
        <p:nvPicPr>
          <p:cNvPr id="4" name="Immagine 3"/>
          <p:cNvPicPr>
            <a:picLocks noChangeAspect="1"/>
          </p:cNvPicPr>
          <p:nvPr/>
        </p:nvPicPr>
        <p:blipFill>
          <a:blip r:embed="rId11" cstate="print"/>
          <a:stretch>
            <a:fillRect/>
          </a:stretch>
        </p:blipFill>
        <p:spPr>
          <a:xfrm>
            <a:off x="3886279" y="3547129"/>
            <a:ext cx="4851610" cy="1801717"/>
          </a:xfrm>
          <a:prstGeom prst="rect">
            <a:avLst/>
          </a:prstGeom>
        </p:spPr>
      </p:pic>
      <p:sp>
        <p:nvSpPr>
          <p:cNvPr id="65" name="Titolo 5"/>
          <p:cNvSpPr txBox="1">
            <a:spLocks/>
          </p:cNvSpPr>
          <p:nvPr/>
        </p:nvSpPr>
        <p:spPr>
          <a:xfrm>
            <a:off x="579438" y="119063"/>
            <a:ext cx="8564562" cy="973137"/>
          </a:xfrm>
          <a:prstGeom prst="rect">
            <a:avLst/>
          </a:prstGeom>
        </p:spPr>
        <p:txBody>
          <a:bodyPr vert="horz" lIns="0" tIns="0" rIns="0" bIns="0" rtlCol="0" anchor="t">
            <a:noAutofit/>
          </a:body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4400" b="1" i="0" u="none" strike="noStrike" kern="1200" cap="none" spc="0" normalizeH="0" baseline="0" noProof="0" dirty="0" smtClean="0">
                <a:ln>
                  <a:noFill/>
                </a:ln>
                <a:solidFill>
                  <a:srgbClr val="00B0F0"/>
                </a:solidFill>
                <a:effectLst/>
                <a:uLnTx/>
                <a:uFillTx/>
                <a:latin typeface="+mj-lt"/>
                <a:ea typeface="+mj-ea"/>
                <a:cs typeface="Avenir LT Std 55 Roman" pitchFamily="34" charset="0"/>
              </a:rPr>
              <a:t>Broker Approach</a:t>
            </a:r>
            <a:endParaRPr kumimoji="0" lang="en-US" sz="4400" b="1" i="0" u="none" strike="noStrike" kern="1200" cap="none" spc="0" normalizeH="0" baseline="0" noProof="0" dirty="0">
              <a:ln>
                <a:noFill/>
              </a:ln>
              <a:solidFill>
                <a:srgbClr val="00B0F0"/>
              </a:solidFill>
              <a:effectLst/>
              <a:uLnTx/>
              <a:uFillTx/>
              <a:latin typeface="+mj-lt"/>
              <a:ea typeface="+mj-ea"/>
              <a:cs typeface="Avenir LT Std 55 Roman" pitchFamily="34" charset="0"/>
            </a:endParaRPr>
          </a:p>
        </p:txBody>
      </p:sp>
    </p:spTree>
    <p:extLst>
      <p:ext uri="{BB962C8B-B14F-4D97-AF65-F5344CB8AC3E}">
        <p14:creationId xmlns:p14="http://schemas.microsoft.com/office/powerpoint/2010/main" xmlns="" val="24269186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1"/>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32"/>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33"/>
                                        </p:tgtEl>
                                        <p:attrNameLst>
                                          <p:attrName>style.visibility</p:attrName>
                                        </p:attrNameLst>
                                      </p:cBhvr>
                                      <p:to>
                                        <p:strVal val="hidden"/>
                                      </p:to>
                                    </p:set>
                                  </p:childTnLst>
                                </p:cTn>
                              </p:par>
                              <p:par>
                                <p:cTn id="13" presetID="1" presetClass="exit" presetSubtype="0" fill="hold" nodeType="withEffect">
                                  <p:stCondLst>
                                    <p:cond delay="0"/>
                                  </p:stCondLst>
                                  <p:childTnLst>
                                    <p:set>
                                      <p:cBhvr>
                                        <p:cTn id="14" dur="1" fill="hold">
                                          <p:stCondLst>
                                            <p:cond delay="0"/>
                                          </p:stCondLst>
                                        </p:cTn>
                                        <p:tgtEl>
                                          <p:spTgt spid="34"/>
                                        </p:tgtEl>
                                        <p:attrNameLst>
                                          <p:attrName>style.visibility</p:attrName>
                                        </p:attrNameLst>
                                      </p:cBhvr>
                                      <p:to>
                                        <p:strVal val="hidden"/>
                                      </p:to>
                                    </p:set>
                                  </p:childTnLst>
                                </p:cTn>
                              </p:par>
                              <p:par>
                                <p:cTn id="15" presetID="1" presetClass="exit" presetSubtype="0" fill="hold" nodeType="withEffect">
                                  <p:stCondLst>
                                    <p:cond delay="0"/>
                                  </p:stCondLst>
                                  <p:childTnLst>
                                    <p:set>
                                      <p:cBhvr>
                                        <p:cTn id="16" dur="1" fill="hold">
                                          <p:stCondLst>
                                            <p:cond delay="0"/>
                                          </p:stCondLst>
                                        </p:cTn>
                                        <p:tgtEl>
                                          <p:spTgt spid="35"/>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37"/>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3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55"/>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56"/>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57"/>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0"/>
                                          </p:stCondLst>
                                        </p:cTn>
                                        <p:tgtEl>
                                          <p:spTgt spid="53"/>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0"/>
                                          </p:stCondLst>
                                        </p:cTn>
                                        <p:tgtEl>
                                          <p:spTgt spid="54"/>
                                        </p:tgtEl>
                                        <p:attrNameLst>
                                          <p:attrName>style.visibility</p:attrName>
                                        </p:attrNameLst>
                                      </p:cBhvr>
                                      <p:to>
                                        <p:strVal val="hidden"/>
                                      </p:to>
                                    </p:set>
                                  </p:childTnLst>
                                </p:cTn>
                              </p:par>
                              <p:par>
                                <p:cTn id="35" presetID="42" presetClass="exit" presetSubtype="0" fill="hold" nodeType="withEffect">
                                  <p:stCondLst>
                                    <p:cond delay="0"/>
                                  </p:stCondLst>
                                  <p:childTnLst>
                                    <p:animEffect transition="out" filter="fade">
                                      <p:cBhvr>
                                        <p:cTn id="36" dur="1000"/>
                                        <p:tgtEl>
                                          <p:spTgt spid="9"/>
                                        </p:tgtEl>
                                      </p:cBhvr>
                                    </p:animEffect>
                                    <p:anim calcmode="lin" valueType="num">
                                      <p:cBhvr>
                                        <p:cTn id="37" dur="1000"/>
                                        <p:tgtEl>
                                          <p:spTgt spid="9"/>
                                        </p:tgtEl>
                                        <p:attrNameLst>
                                          <p:attrName>ppt_x</p:attrName>
                                        </p:attrNameLst>
                                      </p:cBhvr>
                                      <p:tavLst>
                                        <p:tav tm="0">
                                          <p:val>
                                            <p:strVal val="ppt_x"/>
                                          </p:val>
                                        </p:tav>
                                        <p:tav tm="100000">
                                          <p:val>
                                            <p:strVal val="ppt_x"/>
                                          </p:val>
                                        </p:tav>
                                      </p:tavLst>
                                    </p:anim>
                                    <p:anim calcmode="lin" valueType="num">
                                      <p:cBhvr>
                                        <p:cTn id="38" dur="1000"/>
                                        <p:tgtEl>
                                          <p:spTgt spid="9"/>
                                        </p:tgtEl>
                                        <p:attrNameLst>
                                          <p:attrName>ppt_y</p:attrName>
                                        </p:attrNameLst>
                                      </p:cBhvr>
                                      <p:tavLst>
                                        <p:tav tm="0">
                                          <p:val>
                                            <p:strVal val="ppt_y"/>
                                          </p:val>
                                        </p:tav>
                                        <p:tav tm="100000">
                                          <p:val>
                                            <p:strVal val="ppt_y+.1"/>
                                          </p:val>
                                        </p:tav>
                                      </p:tavLst>
                                    </p:anim>
                                    <p:set>
                                      <p:cBhvr>
                                        <p:cTn id="39" dur="1" fill="hold">
                                          <p:stCondLst>
                                            <p:cond delay="999"/>
                                          </p:stCondLst>
                                        </p:cTn>
                                        <p:tgtEl>
                                          <p:spTgt spid="9"/>
                                        </p:tgtEl>
                                        <p:attrNameLst>
                                          <p:attrName>style.visibility</p:attrName>
                                        </p:attrNameLst>
                                      </p:cBhvr>
                                      <p:to>
                                        <p:strVal val="hidden"/>
                                      </p:to>
                                    </p:set>
                                  </p:childTnLst>
                                </p:cTn>
                              </p:par>
                              <p:par>
                                <p:cTn id="40" presetID="42" presetClass="exit" presetSubtype="0" fill="hold" grpId="0" nodeType="withEffect">
                                  <p:stCondLst>
                                    <p:cond delay="0"/>
                                  </p:stCondLst>
                                  <p:childTnLst>
                                    <p:animEffect transition="out" filter="fade">
                                      <p:cBhvr>
                                        <p:cTn id="41" dur="1000"/>
                                        <p:tgtEl>
                                          <p:spTgt spid="7"/>
                                        </p:tgtEl>
                                      </p:cBhvr>
                                    </p:animEffect>
                                    <p:anim calcmode="lin" valueType="num">
                                      <p:cBhvr>
                                        <p:cTn id="42" dur="1000"/>
                                        <p:tgtEl>
                                          <p:spTgt spid="7"/>
                                        </p:tgtEl>
                                        <p:attrNameLst>
                                          <p:attrName>ppt_x</p:attrName>
                                        </p:attrNameLst>
                                      </p:cBhvr>
                                      <p:tavLst>
                                        <p:tav tm="0">
                                          <p:val>
                                            <p:strVal val="ppt_x"/>
                                          </p:val>
                                        </p:tav>
                                        <p:tav tm="100000">
                                          <p:val>
                                            <p:strVal val="ppt_x"/>
                                          </p:val>
                                        </p:tav>
                                      </p:tavLst>
                                    </p:anim>
                                    <p:anim calcmode="lin" valueType="num">
                                      <p:cBhvr>
                                        <p:cTn id="43" dur="1000"/>
                                        <p:tgtEl>
                                          <p:spTgt spid="7"/>
                                        </p:tgtEl>
                                        <p:attrNameLst>
                                          <p:attrName>ppt_y</p:attrName>
                                        </p:attrNameLst>
                                      </p:cBhvr>
                                      <p:tavLst>
                                        <p:tav tm="0">
                                          <p:val>
                                            <p:strVal val="ppt_y"/>
                                          </p:val>
                                        </p:tav>
                                        <p:tav tm="100000">
                                          <p:val>
                                            <p:strVal val="ppt_y+.1"/>
                                          </p:val>
                                        </p:tav>
                                      </p:tavLst>
                                    </p:anim>
                                    <p:set>
                                      <p:cBhvr>
                                        <p:cTn id="44" dur="1" fill="hold">
                                          <p:stCondLst>
                                            <p:cond delay="999"/>
                                          </p:stCondLst>
                                        </p:cTn>
                                        <p:tgtEl>
                                          <p:spTgt spid="7"/>
                                        </p:tgtEl>
                                        <p:attrNameLst>
                                          <p:attrName>style.visibility</p:attrName>
                                        </p:attrNameLst>
                                      </p:cBhvr>
                                      <p:to>
                                        <p:strVal val="hidden"/>
                                      </p:to>
                                    </p:set>
                                  </p:childTnLst>
                                </p:cTn>
                              </p:par>
                              <p:par>
                                <p:cTn id="45" presetID="42" presetClass="exit" presetSubtype="0" fill="hold" grpId="0" nodeType="withEffect">
                                  <p:stCondLst>
                                    <p:cond delay="0"/>
                                  </p:stCondLst>
                                  <p:childTnLst>
                                    <p:animEffect transition="out" filter="fade">
                                      <p:cBhvr>
                                        <p:cTn id="46" dur="1000"/>
                                        <p:tgtEl>
                                          <p:spTgt spid="8"/>
                                        </p:tgtEl>
                                      </p:cBhvr>
                                    </p:animEffect>
                                    <p:anim calcmode="lin" valueType="num">
                                      <p:cBhvr>
                                        <p:cTn id="47" dur="1000"/>
                                        <p:tgtEl>
                                          <p:spTgt spid="8"/>
                                        </p:tgtEl>
                                        <p:attrNameLst>
                                          <p:attrName>ppt_x</p:attrName>
                                        </p:attrNameLst>
                                      </p:cBhvr>
                                      <p:tavLst>
                                        <p:tav tm="0">
                                          <p:val>
                                            <p:strVal val="ppt_x"/>
                                          </p:val>
                                        </p:tav>
                                        <p:tav tm="100000">
                                          <p:val>
                                            <p:strVal val="ppt_x"/>
                                          </p:val>
                                        </p:tav>
                                      </p:tavLst>
                                    </p:anim>
                                    <p:anim calcmode="lin" valueType="num">
                                      <p:cBhvr>
                                        <p:cTn id="48" dur="1000"/>
                                        <p:tgtEl>
                                          <p:spTgt spid="8"/>
                                        </p:tgtEl>
                                        <p:attrNameLst>
                                          <p:attrName>ppt_y</p:attrName>
                                        </p:attrNameLst>
                                      </p:cBhvr>
                                      <p:tavLst>
                                        <p:tav tm="0">
                                          <p:val>
                                            <p:strVal val="ppt_y"/>
                                          </p:val>
                                        </p:tav>
                                        <p:tav tm="100000">
                                          <p:val>
                                            <p:strVal val="ppt_y+.1"/>
                                          </p:val>
                                        </p:tav>
                                      </p:tavLst>
                                    </p:anim>
                                    <p:set>
                                      <p:cBhvr>
                                        <p:cTn id="49" dur="1" fill="hold">
                                          <p:stCondLst>
                                            <p:cond delay="999"/>
                                          </p:stCondLst>
                                        </p:cTn>
                                        <p:tgtEl>
                                          <p:spTgt spid="8"/>
                                        </p:tgtEl>
                                        <p:attrNameLst>
                                          <p:attrName>style.visibility</p:attrName>
                                        </p:attrNameLst>
                                      </p:cBhvr>
                                      <p:to>
                                        <p:strVal val="hidden"/>
                                      </p:to>
                                    </p:set>
                                  </p:childTnLst>
                                </p:cTn>
                              </p:par>
                              <p:par>
                                <p:cTn id="50" presetID="53" presetClass="entr" presetSubtype="16"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childTnLst>
                          </p:cTn>
                        </p:par>
                        <p:par>
                          <p:cTn id="55" fill="hold">
                            <p:stCondLst>
                              <p:cond delay="1000"/>
                            </p:stCondLst>
                            <p:childTnLst>
                              <p:par>
                                <p:cTn id="56" presetID="18" presetClass="entr" presetSubtype="3"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strips(upRight)">
                                      <p:cBhvr>
                                        <p:cTn id="58" dur="500"/>
                                        <p:tgtEl>
                                          <p:spTgt spid="43"/>
                                        </p:tgtEl>
                                      </p:cBhvr>
                                    </p:animEffect>
                                  </p:childTnLst>
                                </p:cTn>
                              </p:par>
                              <p:par>
                                <p:cTn id="59" presetID="18" presetClass="entr" presetSubtype="3" fill="hold"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strips(upRight)">
                                      <p:cBhvr>
                                        <p:cTn id="61" dur="500"/>
                                        <p:tgtEl>
                                          <p:spTgt spid="40"/>
                                        </p:tgtEl>
                                      </p:cBhvr>
                                    </p:animEffect>
                                  </p:childTnLst>
                                </p:cTn>
                              </p:par>
                              <p:par>
                                <p:cTn id="62" presetID="18" presetClass="entr" presetSubtype="6" fill="hold"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strips(downRight)">
                                      <p:cBhvr>
                                        <p:cTn id="64" dur="500"/>
                                        <p:tgtEl>
                                          <p:spTgt spid="44"/>
                                        </p:tgtEl>
                                      </p:cBhvr>
                                    </p:animEffect>
                                  </p:childTnLst>
                                </p:cTn>
                              </p:par>
                            </p:childTnLst>
                          </p:cTn>
                        </p:par>
                        <p:par>
                          <p:cTn id="65" fill="hold">
                            <p:stCondLst>
                              <p:cond delay="1500"/>
                            </p:stCondLst>
                            <p:childTnLst>
                              <p:par>
                                <p:cTn id="66" presetID="10" presetClass="entr" presetSubtype="0" fill="hold" grpId="0" nodeType="after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fade">
                                      <p:cBhvr>
                                        <p:cTn id="68" dur="500"/>
                                        <p:tgtEl>
                                          <p:spTgt spid="46"/>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500"/>
                                        <p:tgtEl>
                                          <p:spTgt spid="4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7"/>
                                        </p:tgtEl>
                                        <p:attrNameLst>
                                          <p:attrName>style.visibility</p:attrName>
                                        </p:attrNameLst>
                                      </p:cBhvr>
                                      <p:to>
                                        <p:strVal val="visible"/>
                                      </p:to>
                                    </p:set>
                                    <p:animEffect transition="in" filter="fade">
                                      <p:cBhvr>
                                        <p:cTn id="74" dur="500"/>
                                        <p:tgtEl>
                                          <p:spTgt spid="47"/>
                                        </p:tgtEl>
                                      </p:cBhvr>
                                    </p:animEffect>
                                  </p:childTnLst>
                                </p:cTn>
                              </p:par>
                            </p:childTnLst>
                          </p:cTn>
                        </p:par>
                        <p:par>
                          <p:cTn id="75" fill="hold">
                            <p:stCondLst>
                              <p:cond delay="2000"/>
                            </p:stCondLst>
                            <p:childTnLst>
                              <p:par>
                                <p:cTn id="76" presetID="18" presetClass="entr" presetSubtype="9" fill="hold" nodeType="afterEffect">
                                  <p:stCondLst>
                                    <p:cond delay="0"/>
                                  </p:stCondLst>
                                  <p:childTnLst>
                                    <p:set>
                                      <p:cBhvr>
                                        <p:cTn id="77" dur="1" fill="hold">
                                          <p:stCondLst>
                                            <p:cond delay="0"/>
                                          </p:stCondLst>
                                        </p:cTn>
                                        <p:tgtEl>
                                          <p:spTgt spid="41"/>
                                        </p:tgtEl>
                                        <p:attrNameLst>
                                          <p:attrName>style.visibility</p:attrName>
                                        </p:attrNameLst>
                                      </p:cBhvr>
                                      <p:to>
                                        <p:strVal val="visible"/>
                                      </p:to>
                                    </p:set>
                                    <p:animEffect transition="in" filter="strips(upLeft)">
                                      <p:cBhvr>
                                        <p:cTn id="78" dur="500"/>
                                        <p:tgtEl>
                                          <p:spTgt spid="41"/>
                                        </p:tgtEl>
                                      </p:cBhvr>
                                    </p:animEffect>
                                  </p:childTnLst>
                                </p:cTn>
                              </p:par>
                              <p:par>
                                <p:cTn id="79" presetID="18" presetClass="entr" presetSubtype="12" fill="hold" nodeType="withEffect">
                                  <p:stCondLst>
                                    <p:cond delay="0"/>
                                  </p:stCondLst>
                                  <p:childTnLst>
                                    <p:set>
                                      <p:cBhvr>
                                        <p:cTn id="80" dur="1" fill="hold">
                                          <p:stCondLst>
                                            <p:cond delay="0"/>
                                          </p:stCondLst>
                                        </p:cTn>
                                        <p:tgtEl>
                                          <p:spTgt spid="39"/>
                                        </p:tgtEl>
                                        <p:attrNameLst>
                                          <p:attrName>style.visibility</p:attrName>
                                        </p:attrNameLst>
                                      </p:cBhvr>
                                      <p:to>
                                        <p:strVal val="visible"/>
                                      </p:to>
                                    </p:set>
                                    <p:animEffect transition="in" filter="strips(downLeft)">
                                      <p:cBhvr>
                                        <p:cTn id="81" dur="500"/>
                                        <p:tgtEl>
                                          <p:spTgt spid="39"/>
                                        </p:tgtEl>
                                      </p:cBhvr>
                                    </p:animEffect>
                                  </p:childTnLst>
                                </p:cTn>
                              </p:par>
                              <p:par>
                                <p:cTn id="82" presetID="18" presetClass="entr" presetSubtype="12" fill="hold"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strips(downLeft)">
                                      <p:cBhvr>
                                        <p:cTn id="84" dur="500"/>
                                        <p:tgtEl>
                                          <p:spTgt spid="42"/>
                                        </p:tgtEl>
                                      </p:cBhvr>
                                    </p:animEffect>
                                  </p:childTnLst>
                                </p:cTn>
                              </p:par>
                            </p:childTnLst>
                          </p:cTn>
                        </p:par>
                        <p:par>
                          <p:cTn id="85" fill="hold">
                            <p:stCondLst>
                              <p:cond delay="2500"/>
                            </p:stCondLst>
                            <p:childTnLst>
                              <p:par>
                                <p:cTn id="86" presetID="10" presetClass="entr" presetSubtype="0" fill="hold" grpId="0" nodeType="afterEffect">
                                  <p:stCondLst>
                                    <p:cond delay="0"/>
                                  </p:stCondLst>
                                  <p:childTnLst>
                                    <p:set>
                                      <p:cBhvr>
                                        <p:cTn id="87" dur="1" fill="hold">
                                          <p:stCondLst>
                                            <p:cond delay="0"/>
                                          </p:stCondLst>
                                        </p:cTn>
                                        <p:tgtEl>
                                          <p:spTgt spid="48"/>
                                        </p:tgtEl>
                                        <p:attrNameLst>
                                          <p:attrName>style.visibility</p:attrName>
                                        </p:attrNameLst>
                                      </p:cBhvr>
                                      <p:to>
                                        <p:strVal val="visible"/>
                                      </p:to>
                                    </p:set>
                                    <p:animEffect transition="in" filter="fade">
                                      <p:cBhvr>
                                        <p:cTn id="88" dur="500"/>
                                        <p:tgtEl>
                                          <p:spTgt spid="48"/>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fade">
                                      <p:cBhvr>
                                        <p:cTn id="91" dur="500"/>
                                        <p:tgtEl>
                                          <p:spTgt spid="49"/>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51"/>
                                        </p:tgtEl>
                                        <p:attrNameLst>
                                          <p:attrName>style.visibility</p:attrName>
                                        </p:attrNameLst>
                                      </p:cBhvr>
                                      <p:to>
                                        <p:strVal val="visible"/>
                                      </p:to>
                                    </p:set>
                                    <p:animEffect transition="in" filter="fade">
                                      <p:cBhvr>
                                        <p:cTn id="94" dur="500"/>
                                        <p:tgtEl>
                                          <p:spTgt spid="51"/>
                                        </p:tgtEl>
                                      </p:cBhvr>
                                    </p:animEffect>
                                  </p:childTnLst>
                                </p:cTn>
                              </p:par>
                            </p:childTnLst>
                          </p:cTn>
                        </p:par>
                      </p:childTnLst>
                    </p:cTn>
                  </p:par>
                  <p:par>
                    <p:cTn id="95" fill="hold">
                      <p:stCondLst>
                        <p:cond delay="indefinite"/>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1"/>
                                        </p:tgtEl>
                                        <p:attrNameLst>
                                          <p:attrName>style.visibility</p:attrName>
                                        </p:attrNameLst>
                                      </p:cBhvr>
                                      <p:to>
                                        <p:strVal val="visible"/>
                                      </p:to>
                                    </p:set>
                                    <p:anim calcmode="lin" valueType="num">
                                      <p:cBhvr>
                                        <p:cTn id="99" dur="500" fill="hold"/>
                                        <p:tgtEl>
                                          <p:spTgt spid="61"/>
                                        </p:tgtEl>
                                        <p:attrNameLst>
                                          <p:attrName>ppt_w</p:attrName>
                                        </p:attrNameLst>
                                      </p:cBhvr>
                                      <p:tavLst>
                                        <p:tav tm="0">
                                          <p:val>
                                            <p:fltVal val="0"/>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animEffect transition="in" filter="fade">
                                      <p:cBhvr>
                                        <p:cTn id="101" dur="500"/>
                                        <p:tgtEl>
                                          <p:spTgt spid="6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59"/>
                                        </p:tgtEl>
                                        <p:attrNameLst>
                                          <p:attrName>style.visibility</p:attrName>
                                        </p:attrNameLst>
                                      </p:cBhvr>
                                      <p:to>
                                        <p:strVal val="visible"/>
                                      </p:to>
                                    </p:set>
                                    <p:animEffect transition="in" filter="fade">
                                      <p:cBhvr>
                                        <p:cTn id="104" dur="500"/>
                                        <p:tgtEl>
                                          <p:spTgt spid="5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60"/>
                                        </p:tgtEl>
                                        <p:attrNameLst>
                                          <p:attrName>style.visibility</p:attrName>
                                        </p:attrNameLst>
                                      </p:cBhvr>
                                      <p:to>
                                        <p:strVal val="visible"/>
                                      </p:to>
                                    </p:set>
                                    <p:animEffect transition="in" filter="fade">
                                      <p:cBhvr>
                                        <p:cTn id="107" dur="500"/>
                                        <p:tgtEl>
                                          <p:spTgt spid="60"/>
                                        </p:tgtEl>
                                      </p:cBhvr>
                                    </p:animEffect>
                                  </p:childTnLst>
                                </p:cTn>
                              </p:par>
                            </p:childTnLst>
                          </p:cTn>
                        </p:par>
                      </p:childTnLst>
                    </p:cTn>
                  </p:par>
                  <p:par>
                    <p:cTn id="108" fill="hold">
                      <p:stCondLst>
                        <p:cond delay="indefinite"/>
                      </p:stCondLst>
                      <p:childTnLst>
                        <p:par>
                          <p:cTn id="109" fill="hold">
                            <p:stCondLst>
                              <p:cond delay="0"/>
                            </p:stCondLst>
                            <p:childTnLst>
                              <p:par>
                                <p:cTn id="110" presetID="26" presetClass="entr" presetSubtype="0" fill="hold" nodeType="click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wipe(down)">
                                      <p:cBhvr>
                                        <p:cTn id="112" dur="580">
                                          <p:stCondLst>
                                            <p:cond delay="0"/>
                                          </p:stCondLst>
                                        </p:cTn>
                                        <p:tgtEl>
                                          <p:spTgt spid="16"/>
                                        </p:tgtEl>
                                      </p:cBhvr>
                                    </p:animEffect>
                                    <p:anim calcmode="lin" valueType="num">
                                      <p:cBhvr>
                                        <p:cTn id="113"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14"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15"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116"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117"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118" dur="26">
                                          <p:stCondLst>
                                            <p:cond delay="650"/>
                                          </p:stCondLst>
                                        </p:cTn>
                                        <p:tgtEl>
                                          <p:spTgt spid="16"/>
                                        </p:tgtEl>
                                      </p:cBhvr>
                                      <p:to x="100000" y="60000"/>
                                    </p:animScale>
                                    <p:animScale>
                                      <p:cBhvr>
                                        <p:cTn id="119" dur="166" decel="50000">
                                          <p:stCondLst>
                                            <p:cond delay="676"/>
                                          </p:stCondLst>
                                        </p:cTn>
                                        <p:tgtEl>
                                          <p:spTgt spid="16"/>
                                        </p:tgtEl>
                                      </p:cBhvr>
                                      <p:to x="100000" y="100000"/>
                                    </p:animScale>
                                    <p:animScale>
                                      <p:cBhvr>
                                        <p:cTn id="120" dur="26">
                                          <p:stCondLst>
                                            <p:cond delay="1312"/>
                                          </p:stCondLst>
                                        </p:cTn>
                                        <p:tgtEl>
                                          <p:spTgt spid="16"/>
                                        </p:tgtEl>
                                      </p:cBhvr>
                                      <p:to x="100000" y="80000"/>
                                    </p:animScale>
                                    <p:animScale>
                                      <p:cBhvr>
                                        <p:cTn id="121" dur="166" decel="50000">
                                          <p:stCondLst>
                                            <p:cond delay="1338"/>
                                          </p:stCondLst>
                                        </p:cTn>
                                        <p:tgtEl>
                                          <p:spTgt spid="16"/>
                                        </p:tgtEl>
                                      </p:cBhvr>
                                      <p:to x="100000" y="100000"/>
                                    </p:animScale>
                                    <p:animScale>
                                      <p:cBhvr>
                                        <p:cTn id="122" dur="26">
                                          <p:stCondLst>
                                            <p:cond delay="1642"/>
                                          </p:stCondLst>
                                        </p:cTn>
                                        <p:tgtEl>
                                          <p:spTgt spid="16"/>
                                        </p:tgtEl>
                                      </p:cBhvr>
                                      <p:to x="100000" y="90000"/>
                                    </p:animScale>
                                    <p:animScale>
                                      <p:cBhvr>
                                        <p:cTn id="123" dur="166" decel="50000">
                                          <p:stCondLst>
                                            <p:cond delay="1668"/>
                                          </p:stCondLst>
                                        </p:cTn>
                                        <p:tgtEl>
                                          <p:spTgt spid="16"/>
                                        </p:tgtEl>
                                      </p:cBhvr>
                                      <p:to x="100000" y="100000"/>
                                    </p:animScale>
                                    <p:animScale>
                                      <p:cBhvr>
                                        <p:cTn id="124" dur="26">
                                          <p:stCondLst>
                                            <p:cond delay="1808"/>
                                          </p:stCondLst>
                                        </p:cTn>
                                        <p:tgtEl>
                                          <p:spTgt spid="16"/>
                                        </p:tgtEl>
                                      </p:cBhvr>
                                      <p:to x="100000" y="95000"/>
                                    </p:animScale>
                                    <p:animScale>
                                      <p:cBhvr>
                                        <p:cTn id="125" dur="166" decel="50000">
                                          <p:stCondLst>
                                            <p:cond delay="1834"/>
                                          </p:stCondLst>
                                        </p:cTn>
                                        <p:tgtEl>
                                          <p:spTgt spid="16"/>
                                        </p:tgtEl>
                                      </p:cBhvr>
                                      <p:to x="100000" y="100000"/>
                                    </p:animScale>
                                  </p:childTnLst>
                                </p:cTn>
                              </p:par>
                            </p:childTnLst>
                          </p:cTn>
                        </p:par>
                      </p:childTnLst>
                    </p:cTn>
                  </p:par>
                  <p:par>
                    <p:cTn id="126" fill="hold">
                      <p:stCondLst>
                        <p:cond delay="indefinite"/>
                      </p:stCondLst>
                      <p:childTnLst>
                        <p:par>
                          <p:cTn id="127" fill="hold">
                            <p:stCondLst>
                              <p:cond delay="0"/>
                            </p:stCondLst>
                            <p:childTnLst>
                              <p:par>
                                <p:cTn id="128" presetID="26" presetClass="entr" presetSubtype="0" fill="hold" nodeType="clickEffect">
                                  <p:stCondLst>
                                    <p:cond delay="0"/>
                                  </p:stCondLst>
                                  <p:childTnLst>
                                    <p:set>
                                      <p:cBhvr>
                                        <p:cTn id="129" dur="1" fill="hold">
                                          <p:stCondLst>
                                            <p:cond delay="0"/>
                                          </p:stCondLst>
                                        </p:cTn>
                                        <p:tgtEl>
                                          <p:spTgt spid="4"/>
                                        </p:tgtEl>
                                        <p:attrNameLst>
                                          <p:attrName>style.visibility</p:attrName>
                                        </p:attrNameLst>
                                      </p:cBhvr>
                                      <p:to>
                                        <p:strVal val="visible"/>
                                      </p:to>
                                    </p:set>
                                    <p:animEffect transition="in" filter="wipe(down)">
                                      <p:cBhvr>
                                        <p:cTn id="130" dur="580">
                                          <p:stCondLst>
                                            <p:cond delay="0"/>
                                          </p:stCondLst>
                                        </p:cTn>
                                        <p:tgtEl>
                                          <p:spTgt spid="4"/>
                                        </p:tgtEl>
                                      </p:cBhvr>
                                    </p:animEffect>
                                    <p:anim calcmode="lin" valueType="num">
                                      <p:cBhvr>
                                        <p:cTn id="131"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2"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33"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34"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35"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6" dur="26">
                                          <p:stCondLst>
                                            <p:cond delay="650"/>
                                          </p:stCondLst>
                                        </p:cTn>
                                        <p:tgtEl>
                                          <p:spTgt spid="4"/>
                                        </p:tgtEl>
                                      </p:cBhvr>
                                      <p:to x="100000" y="60000"/>
                                    </p:animScale>
                                    <p:animScale>
                                      <p:cBhvr>
                                        <p:cTn id="137" dur="166" decel="50000">
                                          <p:stCondLst>
                                            <p:cond delay="676"/>
                                          </p:stCondLst>
                                        </p:cTn>
                                        <p:tgtEl>
                                          <p:spTgt spid="4"/>
                                        </p:tgtEl>
                                      </p:cBhvr>
                                      <p:to x="100000" y="100000"/>
                                    </p:animScale>
                                    <p:animScale>
                                      <p:cBhvr>
                                        <p:cTn id="138" dur="26">
                                          <p:stCondLst>
                                            <p:cond delay="1312"/>
                                          </p:stCondLst>
                                        </p:cTn>
                                        <p:tgtEl>
                                          <p:spTgt spid="4"/>
                                        </p:tgtEl>
                                      </p:cBhvr>
                                      <p:to x="100000" y="80000"/>
                                    </p:animScale>
                                    <p:animScale>
                                      <p:cBhvr>
                                        <p:cTn id="139" dur="166" decel="50000">
                                          <p:stCondLst>
                                            <p:cond delay="1338"/>
                                          </p:stCondLst>
                                        </p:cTn>
                                        <p:tgtEl>
                                          <p:spTgt spid="4"/>
                                        </p:tgtEl>
                                      </p:cBhvr>
                                      <p:to x="100000" y="100000"/>
                                    </p:animScale>
                                    <p:animScale>
                                      <p:cBhvr>
                                        <p:cTn id="140" dur="26">
                                          <p:stCondLst>
                                            <p:cond delay="1642"/>
                                          </p:stCondLst>
                                        </p:cTn>
                                        <p:tgtEl>
                                          <p:spTgt spid="4"/>
                                        </p:tgtEl>
                                      </p:cBhvr>
                                      <p:to x="100000" y="90000"/>
                                    </p:animScale>
                                    <p:animScale>
                                      <p:cBhvr>
                                        <p:cTn id="141" dur="166" decel="50000">
                                          <p:stCondLst>
                                            <p:cond delay="1668"/>
                                          </p:stCondLst>
                                        </p:cTn>
                                        <p:tgtEl>
                                          <p:spTgt spid="4"/>
                                        </p:tgtEl>
                                      </p:cBhvr>
                                      <p:to x="100000" y="100000"/>
                                    </p:animScale>
                                    <p:animScale>
                                      <p:cBhvr>
                                        <p:cTn id="142" dur="26">
                                          <p:stCondLst>
                                            <p:cond delay="1808"/>
                                          </p:stCondLst>
                                        </p:cTn>
                                        <p:tgtEl>
                                          <p:spTgt spid="4"/>
                                        </p:tgtEl>
                                      </p:cBhvr>
                                      <p:to x="100000" y="95000"/>
                                    </p:animScale>
                                    <p:animScale>
                                      <p:cBhvr>
                                        <p:cTn id="143"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5" grpId="0"/>
      <p:bldP spid="46" grpId="0"/>
      <p:bldP spid="47" grpId="0"/>
      <p:bldP spid="48" grpId="0"/>
      <p:bldP spid="49" grpId="0"/>
      <p:bldP spid="51" grpId="0"/>
      <p:bldP spid="52" grpId="0" animBg="1"/>
      <p:bldP spid="53" grpId="0" animBg="1"/>
      <p:bldP spid="54" grpId="0" animBg="1"/>
      <p:bldP spid="55" grpId="0" animBg="1"/>
      <p:bldP spid="56" grpId="0" animBg="1"/>
      <p:bldP spid="57" grpId="0" animBg="1"/>
      <p:bldP spid="59" grpId="0" animBg="1"/>
      <p:bldP spid="6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asellaDiTesto 13"/>
          <p:cNvSpPr txBox="1"/>
          <p:nvPr/>
        </p:nvSpPr>
        <p:spPr>
          <a:xfrm>
            <a:off x="457200" y="1663700"/>
            <a:ext cx="8407400" cy="4394200"/>
          </a:xfrm>
          <a:prstGeom prst="rect">
            <a:avLst/>
          </a:prstGeom>
          <a:noFill/>
          <a:effectLst/>
        </p:spPr>
        <p:txBody>
          <a:bodyPr wrap="square" lIns="0" tIns="0" rIns="0" bIns="0" rtlCol="0">
            <a:noAutofit/>
          </a:bodyPr>
          <a:lstStyle/>
          <a:p>
            <a:pPr algn="l" eaLnBrk="0" hangingPunct="0">
              <a:lnSpc>
                <a:spcPts val="1800"/>
              </a:lnSpc>
            </a:pPr>
            <a:endParaRPr lang="en-US" sz="1400" b="1" dirty="0" smtClean="0">
              <a:ea typeface="+mn-ea"/>
              <a:cs typeface="+mn-cs"/>
            </a:endParaRPr>
          </a:p>
        </p:txBody>
      </p:sp>
      <p:sp>
        <p:nvSpPr>
          <p:cNvPr id="3" name="Title 1"/>
          <p:cNvSpPr>
            <a:spLocks noGrp="1"/>
          </p:cNvSpPr>
          <p:nvPr>
            <p:ph type="title" idx="4294967295"/>
          </p:nvPr>
        </p:nvSpPr>
        <p:spPr>
          <a:xfrm>
            <a:off x="0" y="89231"/>
            <a:ext cx="9144000" cy="485775"/>
          </a:xfrm>
        </p:spPr>
        <p:txBody>
          <a:bodyPr>
            <a:normAutofit/>
          </a:bodyPr>
          <a:lstStyle/>
          <a:p>
            <a:pPr lvl="0" algn="ctr">
              <a:defRPr/>
            </a:pPr>
            <a:r>
              <a:rPr lang="en-US" sz="2400" dirty="0" smtClean="0">
                <a:solidFill>
                  <a:srgbClr val="0000FF"/>
                </a:solidFill>
                <a:effectLst>
                  <a:outerShdw blurRad="38100" dist="25400" dir="2700000" algn="tl" rotWithShape="0">
                    <a:srgbClr val="000000">
                      <a:alpha val="60000"/>
                    </a:srgbClr>
                  </a:outerShdw>
                </a:effectLst>
                <a:latin typeface="Arial" charset="0"/>
                <a:ea typeface="+mn-ea"/>
                <a:cs typeface="+mn-cs"/>
              </a:rPr>
              <a:t>STANDARDIZED DATA EXCHANGE IN HYDROLOGY</a:t>
            </a:r>
            <a:endParaRPr lang="en-US" sz="2400" dirty="0"/>
          </a:p>
        </p:txBody>
      </p:sp>
      <p:pic>
        <p:nvPicPr>
          <p:cNvPr id="8" name="Immagine 7" descr="earth.jpg"/>
          <p:cNvPicPr>
            <a:picLocks noChangeAspect="1"/>
          </p:cNvPicPr>
          <p:nvPr/>
        </p:nvPicPr>
        <p:blipFill>
          <a:blip r:embed="rId2" cstate="print"/>
          <a:stretch>
            <a:fillRect/>
          </a:stretch>
        </p:blipFill>
        <p:spPr>
          <a:xfrm>
            <a:off x="2830763" y="2211283"/>
            <a:ext cx="3153729" cy="3039953"/>
          </a:xfrm>
          <a:prstGeom prst="rect">
            <a:avLst/>
          </a:prstGeom>
        </p:spPr>
      </p:pic>
      <p:pic>
        <p:nvPicPr>
          <p:cNvPr id="6" name="Immagine 5" descr="Niger4Map.jpg"/>
          <p:cNvPicPr>
            <a:picLocks noChangeAspect="1"/>
          </p:cNvPicPr>
          <p:nvPr/>
        </p:nvPicPr>
        <p:blipFill>
          <a:blip r:embed="rId3" cstate="print"/>
          <a:srcRect r="2343"/>
          <a:stretch>
            <a:fillRect/>
          </a:stretch>
        </p:blipFill>
        <p:spPr>
          <a:xfrm>
            <a:off x="143760" y="4398498"/>
            <a:ext cx="2857522" cy="2194560"/>
          </a:xfrm>
          <a:prstGeom prst="rect">
            <a:avLst/>
          </a:prstGeom>
        </p:spPr>
      </p:pic>
      <p:pic>
        <p:nvPicPr>
          <p:cNvPr id="4" name="Picture 2"/>
          <p:cNvPicPr>
            <a:picLocks noChangeAspect="1" noChangeArrowheads="1"/>
          </p:cNvPicPr>
          <p:nvPr/>
        </p:nvPicPr>
        <p:blipFill>
          <a:blip r:embed="rId4" cstate="print"/>
          <a:srcRect/>
          <a:stretch>
            <a:fillRect/>
          </a:stretch>
        </p:blipFill>
        <p:spPr bwMode="auto">
          <a:xfrm>
            <a:off x="5984492" y="2585720"/>
            <a:ext cx="3111500" cy="2333625"/>
          </a:xfrm>
          <a:prstGeom prst="rect">
            <a:avLst/>
          </a:prstGeom>
          <a:noFill/>
          <a:ln w="9525">
            <a:noFill/>
            <a:miter lim="800000"/>
            <a:headEnd/>
            <a:tailEnd/>
          </a:ln>
          <a:effectLst/>
        </p:spPr>
      </p:pic>
      <p:pic>
        <p:nvPicPr>
          <p:cNvPr id="5" name="Immagine 4" descr="China4Map.jpg"/>
          <p:cNvPicPr>
            <a:picLocks noChangeAspect="1"/>
          </p:cNvPicPr>
          <p:nvPr/>
        </p:nvPicPr>
        <p:blipFill>
          <a:blip r:embed="rId5" cstate="print"/>
          <a:srcRect r="2343"/>
          <a:stretch>
            <a:fillRect/>
          </a:stretch>
        </p:blipFill>
        <p:spPr>
          <a:xfrm>
            <a:off x="5591319" y="566420"/>
            <a:ext cx="2857522" cy="2194560"/>
          </a:xfrm>
          <a:prstGeom prst="rect">
            <a:avLst/>
          </a:prstGeom>
        </p:spPr>
      </p:pic>
      <p:pic>
        <p:nvPicPr>
          <p:cNvPr id="7" name="Immagine 6" descr="NZ4Map.jpg"/>
          <p:cNvPicPr>
            <a:picLocks noChangeAspect="1"/>
          </p:cNvPicPr>
          <p:nvPr/>
        </p:nvPicPr>
        <p:blipFill>
          <a:blip r:embed="rId6" cstate="print"/>
          <a:srcRect r="2343"/>
          <a:stretch>
            <a:fillRect/>
          </a:stretch>
        </p:blipFill>
        <p:spPr>
          <a:xfrm>
            <a:off x="5743719" y="4398498"/>
            <a:ext cx="2857522" cy="2194560"/>
          </a:xfrm>
          <a:prstGeom prst="rect">
            <a:avLst/>
          </a:prstGeom>
        </p:spPr>
      </p:pic>
      <p:pic>
        <p:nvPicPr>
          <p:cNvPr id="9" name="Immagine 8" descr="Sadc4Map.jpg"/>
          <p:cNvPicPr>
            <a:picLocks noChangeAspect="1"/>
          </p:cNvPicPr>
          <p:nvPr/>
        </p:nvPicPr>
        <p:blipFill>
          <a:blip r:embed="rId7" cstate="print"/>
          <a:srcRect r="2343"/>
          <a:stretch>
            <a:fillRect/>
          </a:stretch>
        </p:blipFill>
        <p:spPr>
          <a:xfrm>
            <a:off x="2886197" y="4663440"/>
            <a:ext cx="2857522" cy="2194560"/>
          </a:xfrm>
          <a:prstGeom prst="rect">
            <a:avLst/>
          </a:prstGeom>
        </p:spPr>
      </p:pic>
      <p:pic>
        <p:nvPicPr>
          <p:cNvPr id="10" name="Immagine 9" descr="05_RAIV_Obs_Map.jpg"/>
          <p:cNvPicPr>
            <a:picLocks noChangeAspect="1"/>
          </p:cNvPicPr>
          <p:nvPr/>
        </p:nvPicPr>
        <p:blipFill>
          <a:blip r:embed="rId8" cstate="print"/>
          <a:srcRect r="2343"/>
          <a:stretch>
            <a:fillRect/>
          </a:stretch>
        </p:blipFill>
        <p:spPr>
          <a:xfrm>
            <a:off x="457200" y="934720"/>
            <a:ext cx="2857522" cy="2194560"/>
          </a:xfrm>
          <a:prstGeom prst="rect">
            <a:avLst/>
          </a:prstGeom>
        </p:spPr>
      </p:pic>
      <p:pic>
        <p:nvPicPr>
          <p:cNvPr id="11" name="Immagine 10" descr="Arctic4Map.jpg"/>
          <p:cNvPicPr>
            <a:picLocks noChangeAspect="1"/>
          </p:cNvPicPr>
          <p:nvPr/>
        </p:nvPicPr>
        <p:blipFill>
          <a:blip r:embed="rId9" cstate="print"/>
          <a:srcRect r="2343"/>
          <a:stretch>
            <a:fillRect/>
          </a:stretch>
        </p:blipFill>
        <p:spPr>
          <a:xfrm>
            <a:off x="2830763" y="566420"/>
            <a:ext cx="2857522" cy="2194560"/>
          </a:xfrm>
          <a:prstGeom prst="rect">
            <a:avLst/>
          </a:prstGeom>
        </p:spPr>
      </p:pic>
      <p:pic>
        <p:nvPicPr>
          <p:cNvPr id="12" name="Picture 1"/>
          <p:cNvPicPr>
            <a:picLocks noChangeAspect="1" noChangeArrowheads="1"/>
          </p:cNvPicPr>
          <p:nvPr/>
        </p:nvPicPr>
        <p:blipFill>
          <a:blip r:embed="rId10" cstate="print"/>
          <a:srcRect/>
          <a:stretch>
            <a:fillRect/>
          </a:stretch>
        </p:blipFill>
        <p:spPr bwMode="auto">
          <a:xfrm>
            <a:off x="143760" y="2643188"/>
            <a:ext cx="2687003" cy="2020252"/>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ou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amond(out)">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ou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32"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32"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ox(out)">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32"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diamond(out)">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32"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ox(out)">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32"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diamond(out)">
                                      <p:cBhvr>
                                        <p:cTn id="4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txBox="1">
            <a:spLocks/>
          </p:cNvSpPr>
          <p:nvPr/>
        </p:nvSpPr>
        <p:spPr>
          <a:xfrm>
            <a:off x="0" y="2766568"/>
            <a:ext cx="9144000" cy="484632"/>
          </a:xfrm>
          <a:prstGeom prst="rect">
            <a:avLst/>
          </a:prstGeom>
        </p:spPr>
        <p:txBody>
          <a:bodyPr vert="horz" lIns="0" tIns="0" rIns="0" bIns="0" rtlCol="0" anchor="t">
            <a:noAutofit/>
          </a:bodyPr>
          <a:lstStyle/>
          <a:p>
            <a:pPr lvl="0" algn="ctr" defTabSz="457200" eaLnBrk="1" fontAlgn="auto" hangingPunct="1">
              <a:spcBef>
                <a:spcPct val="0"/>
              </a:spcBef>
              <a:spcAft>
                <a:spcPts val="0"/>
              </a:spcAft>
              <a:buClrTx/>
            </a:pPr>
            <a:r>
              <a:rPr lang="en-US" sz="2800" b="1" dirty="0" smtClean="0">
                <a:solidFill>
                  <a:srgbClr val="007AC2"/>
                </a:solidFill>
                <a:latin typeface="+mj-lt"/>
                <a:ea typeface="+mj-ea"/>
                <a:cs typeface="Avenir LT Std 85 Heavy"/>
              </a:rPr>
              <a:t>CURRENT DEVELOPMENTS IN WHOS</a:t>
            </a:r>
            <a:endParaRPr kumimoji="0" lang="en-US" sz="2800" b="1" i="0" u="none" strike="noStrike" kern="1200" cap="none" spc="0" normalizeH="0" baseline="0" noProof="0" dirty="0">
              <a:ln>
                <a:noFill/>
              </a:ln>
              <a:solidFill>
                <a:srgbClr val="007AC2"/>
              </a:solidFill>
              <a:effectLst/>
              <a:uLnTx/>
              <a:uFillTx/>
              <a:latin typeface="+mj-lt"/>
              <a:ea typeface="+mj-ea"/>
              <a:cs typeface="Avenir LT Std 85 Heavy"/>
            </a:endParaRP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 xmlns:a14="http://schemas.microsoft.com/office/drawing/2010/main"/>
              </a:ext>
            </a:extLst>
          </a:blip>
          <a:stretch>
            <a:fillRect/>
          </a:stretch>
        </p:blipFill>
        <p:spPr>
          <a:xfrm>
            <a:off x="4305128" y="0"/>
            <a:ext cx="4875384" cy="6309320"/>
          </a:xfrm>
          <a:prstGeom prst="rect">
            <a:avLst/>
          </a:prstGeom>
        </p:spPr>
      </p:pic>
      <p:sp>
        <p:nvSpPr>
          <p:cNvPr id="8" name="Title 1"/>
          <p:cNvSpPr>
            <a:spLocks noGrp="1"/>
          </p:cNvSpPr>
          <p:nvPr>
            <p:ph type="title"/>
          </p:nvPr>
        </p:nvSpPr>
        <p:spPr>
          <a:xfrm>
            <a:off x="179512" y="2708920"/>
            <a:ext cx="3923928" cy="792162"/>
          </a:xfrm>
        </p:spPr>
        <p:txBody>
          <a:bodyPr>
            <a:normAutofit fontScale="90000"/>
          </a:bodyPr>
          <a:lstStyle/>
          <a:p>
            <a:r>
              <a:rPr lang="en-US" sz="3000" b="1" dirty="0" smtClean="0"/>
              <a:t>WIGOS Metadata Standard</a:t>
            </a:r>
            <a:r>
              <a:rPr lang="en-US" dirty="0" smtClean="0"/>
              <a:t/>
            </a:r>
            <a:br>
              <a:rPr lang="en-US" dirty="0" smtClean="0"/>
            </a:br>
            <a:r>
              <a:rPr lang="en-US" dirty="0" smtClean="0"/>
              <a:t>- </a:t>
            </a:r>
            <a:r>
              <a:rPr lang="en-US" sz="3000" dirty="0" smtClean="0"/>
              <a:t>Approved at Cg-17 June 2015</a:t>
            </a:r>
            <a:endParaRPr lang="en-US" sz="3000" dirty="0"/>
          </a:p>
        </p:txBody>
      </p:sp>
      <p:sp>
        <p:nvSpPr>
          <p:cNvPr id="9" name="TextBox 4"/>
          <p:cNvSpPr txBox="1"/>
          <p:nvPr/>
        </p:nvSpPr>
        <p:spPr>
          <a:xfrm>
            <a:off x="0" y="4797152"/>
            <a:ext cx="4294465" cy="692497"/>
          </a:xfrm>
          <a:prstGeom prst="rect">
            <a:avLst/>
          </a:prstGeom>
          <a:noFill/>
        </p:spPr>
        <p:txBody>
          <a:bodyPr wrap="square" rtlCol="0">
            <a:spAutoFit/>
          </a:bodyPr>
          <a:lstStyle/>
          <a:p>
            <a:r>
              <a:rPr lang="en-US" sz="1300" dirty="0"/>
              <a:t>S</a:t>
            </a:r>
            <a:r>
              <a:rPr lang="en-US" sz="1300" dirty="0" smtClean="0"/>
              <a:t>ource:     </a:t>
            </a:r>
            <a:r>
              <a:rPr lang="en-US" sz="1300" dirty="0">
                <a:hlinkClick r:id="rId4"/>
              </a:rPr>
              <a:t>https://</a:t>
            </a:r>
            <a:r>
              <a:rPr lang="en-US" sz="1300" dirty="0" err="1">
                <a:hlinkClick r:id="rId4"/>
              </a:rPr>
              <a:t>www.wmo.int</a:t>
            </a:r>
            <a:r>
              <a:rPr lang="en-US" sz="1300" dirty="0">
                <a:hlinkClick r:id="rId4"/>
              </a:rPr>
              <a:t>/pages/</a:t>
            </a:r>
            <a:r>
              <a:rPr lang="en-US" sz="1300" dirty="0" err="1">
                <a:hlinkClick r:id="rId4"/>
              </a:rPr>
              <a:t>prog</a:t>
            </a:r>
            <a:r>
              <a:rPr lang="en-US" sz="1300" dirty="0">
                <a:hlinkClick r:id="rId4"/>
              </a:rPr>
              <a:t>/www/</a:t>
            </a:r>
            <a:r>
              <a:rPr lang="en-US" sz="1300" dirty="0" err="1">
                <a:hlinkClick r:id="rId4"/>
              </a:rPr>
              <a:t>wigos</a:t>
            </a:r>
            <a:r>
              <a:rPr lang="en-US" sz="1300" dirty="0">
                <a:hlinkClick r:id="rId4"/>
              </a:rPr>
              <a:t>/documents/Cg-17/</a:t>
            </a:r>
            <a:r>
              <a:rPr lang="en-US" sz="1300" dirty="0" err="1">
                <a:hlinkClick r:id="rId4"/>
              </a:rPr>
              <a:t>WIGOS_Metadata.pdf</a:t>
            </a:r>
            <a:endParaRPr lang="en-US" sz="1300" dirty="0"/>
          </a:p>
        </p:txBody>
      </p:sp>
    </p:spTree>
    <p:extLst>
      <p:ext uri="{BB962C8B-B14F-4D97-AF65-F5344CB8AC3E}">
        <p14:creationId xmlns="" xmlns:p14="http://schemas.microsoft.com/office/powerpoint/2010/main" val="1741035948"/>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lh5.googleusercontent.com/RPdxcuQ1JCZrhOoQbYTqZCQi3E-ufEj63My6d3FAR7u7nSmBBTNm6MXdDsJhWPs-_HAoYSXhWCxSNoVq1EPBsXoVZjTTd8t0xY-uwoDpDEP2XWTYq2KRoLKbu8GWtPR3yM6Q"/>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373793"/>
            <a:ext cx="4780589" cy="5833823"/>
          </a:xfrm>
          <a:prstGeom prst="rect">
            <a:avLst/>
          </a:prstGeom>
          <a:noFill/>
          <a:extLst>
            <a:ext uri="{909E8E84-426E-40DD-AFC4-6F175D3DCCD1}">
              <a14:hiddenFill xmlns="" xmlns:a14="http://schemas.microsoft.com/office/drawing/2010/main">
                <a:solidFill>
                  <a:srgbClr val="FFFFFF"/>
                </a:solidFill>
              </a14:hiddenFill>
            </a:ext>
          </a:extLst>
        </p:spPr>
      </p:pic>
      <p:pic>
        <p:nvPicPr>
          <p:cNvPr id="4" name="Picture 2" descr="https://lh5.googleusercontent.com/w1CN5M1UJkXrlt6tNEwUZ_nplX3gMiX6AZaYOPTUFZEq7tISsW1KbiQh6InxwIp8qsEW5ojcvslvWhq5mOIaITt323wtv9QSMdiZbc4KiP1UKh8ejoeWv1hT_kS1fGAXIi4Y"/>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463056" y="3335629"/>
            <a:ext cx="4617672" cy="3304534"/>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2" descr="C:\temp\PLOT03.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780589" y="194071"/>
            <a:ext cx="3569377" cy="2677032"/>
          </a:xfrm>
          <a:prstGeom prst="rect">
            <a:avLst/>
          </a:prstGeom>
          <a:noFill/>
          <a:extLst>
            <a:ext uri="{909E8E84-426E-40DD-AFC4-6F175D3DCCD1}">
              <a14:hiddenFill xmlns="" xmlns:a14="http://schemas.microsoft.com/office/drawing/2010/main">
                <a:solidFill>
                  <a:srgbClr val="FFFFFF"/>
                </a:solidFill>
              </a14:hiddenFill>
            </a:ext>
          </a:extLst>
        </p:spPr>
      </p:pic>
      <p:pic>
        <p:nvPicPr>
          <p:cNvPr id="7" name="Picture 3" descr="C:\temp\PLOT02.JP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5998384" y="2125058"/>
            <a:ext cx="2468711" cy="1851533"/>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Picture 2" descr="C:\temp\PLOT01.JPG"/>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3150812" y="1532587"/>
            <a:ext cx="2057727" cy="1543295"/>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srcRect/>
          <a:stretch>
            <a:fillRect/>
          </a:stretch>
        </p:blipFill>
        <p:spPr bwMode="auto">
          <a:xfrm>
            <a:off x="0" y="2468"/>
            <a:ext cx="8048625" cy="3609975"/>
          </a:xfrm>
          <a:prstGeom prst="rect">
            <a:avLst/>
          </a:prstGeom>
          <a:noFill/>
          <a:ln w="9525">
            <a:noFill/>
            <a:miter lim="800000"/>
            <a:headEnd/>
            <a:tailEnd/>
          </a:ln>
        </p:spPr>
      </p:pic>
      <p:pic>
        <p:nvPicPr>
          <p:cNvPr id="1026" name="Picture 2"/>
          <p:cNvPicPr>
            <a:picLocks noChangeAspect="1" noChangeArrowheads="1"/>
          </p:cNvPicPr>
          <p:nvPr/>
        </p:nvPicPr>
        <p:blipFill>
          <a:blip r:embed="rId3"/>
          <a:srcRect/>
          <a:stretch>
            <a:fillRect/>
          </a:stretch>
        </p:blipFill>
        <p:spPr bwMode="auto">
          <a:xfrm>
            <a:off x="1" y="3308718"/>
            <a:ext cx="5576552" cy="3549282"/>
          </a:xfrm>
          <a:prstGeom prst="rect">
            <a:avLst/>
          </a:prstGeom>
          <a:noFill/>
          <a:ln w="9525">
            <a:noFill/>
            <a:miter lim="800000"/>
            <a:headEnd/>
            <a:tailEnd/>
          </a:ln>
        </p:spPr>
      </p:pic>
      <p:pic>
        <p:nvPicPr>
          <p:cNvPr id="1027" name="Picture 3"/>
          <p:cNvPicPr>
            <a:picLocks noChangeAspect="1" noChangeArrowheads="1"/>
          </p:cNvPicPr>
          <p:nvPr/>
        </p:nvPicPr>
        <p:blipFill>
          <a:blip r:embed="rId4"/>
          <a:srcRect/>
          <a:stretch>
            <a:fillRect/>
          </a:stretch>
        </p:blipFill>
        <p:spPr bwMode="auto">
          <a:xfrm>
            <a:off x="4487450" y="1511368"/>
            <a:ext cx="4656550" cy="2725907"/>
          </a:xfrm>
          <a:prstGeom prst="rect">
            <a:avLst/>
          </a:prstGeom>
          <a:noFill/>
          <a:ln w="9525">
            <a:noFill/>
            <a:miter lim="800000"/>
            <a:headEnd/>
            <a:tailEnd/>
          </a:ln>
        </p:spPr>
      </p:pic>
      <p:pic>
        <p:nvPicPr>
          <p:cNvPr id="1029" name="Picture 5"/>
          <p:cNvPicPr>
            <a:picLocks noChangeAspect="1" noChangeArrowheads="1"/>
          </p:cNvPicPr>
          <p:nvPr/>
        </p:nvPicPr>
        <p:blipFill>
          <a:blip r:embed="rId5"/>
          <a:srcRect/>
          <a:stretch>
            <a:fillRect/>
          </a:stretch>
        </p:blipFill>
        <p:spPr bwMode="auto">
          <a:xfrm>
            <a:off x="5081856" y="5133988"/>
            <a:ext cx="3590925" cy="122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7" name="Picture 3"/>
          <p:cNvPicPr>
            <a:picLocks noChangeAspect="1" noChangeArrowheads="1"/>
          </p:cNvPicPr>
          <p:nvPr/>
        </p:nvPicPr>
        <p:blipFill>
          <a:blip r:embed="rId2" cstate="print"/>
          <a:srcRect/>
          <a:stretch>
            <a:fillRect/>
          </a:stretch>
        </p:blipFill>
        <p:spPr bwMode="auto">
          <a:xfrm>
            <a:off x="15736" y="908720"/>
            <a:ext cx="4576577" cy="5442416"/>
          </a:xfrm>
          <a:prstGeom prst="rect">
            <a:avLst/>
          </a:prstGeom>
          <a:noFill/>
          <a:ln w="9525">
            <a:noFill/>
            <a:miter lim="800000"/>
            <a:headEnd/>
            <a:tailEnd/>
          </a:ln>
        </p:spPr>
      </p:pic>
      <p:pic>
        <p:nvPicPr>
          <p:cNvPr id="72708" name="Picture 4"/>
          <p:cNvPicPr>
            <a:picLocks noChangeAspect="1" noChangeArrowheads="1"/>
          </p:cNvPicPr>
          <p:nvPr/>
        </p:nvPicPr>
        <p:blipFill>
          <a:blip r:embed="rId3" cstate="print"/>
          <a:srcRect/>
          <a:stretch>
            <a:fillRect/>
          </a:stretch>
        </p:blipFill>
        <p:spPr bwMode="auto">
          <a:xfrm>
            <a:off x="4675071" y="939784"/>
            <a:ext cx="4428811" cy="5400600"/>
          </a:xfrm>
          <a:prstGeom prst="rect">
            <a:avLst/>
          </a:prstGeom>
          <a:noFill/>
          <a:ln w="9525">
            <a:noFill/>
            <a:miter lim="800000"/>
            <a:headEnd/>
            <a:tailEnd/>
          </a:ln>
        </p:spPr>
      </p:pic>
      <p:sp>
        <p:nvSpPr>
          <p:cNvPr id="5" name="Title 1"/>
          <p:cNvSpPr txBox="1">
            <a:spLocks/>
          </p:cNvSpPr>
          <p:nvPr/>
        </p:nvSpPr>
        <p:spPr>
          <a:xfrm>
            <a:off x="0" y="89231"/>
            <a:ext cx="9144000" cy="485775"/>
          </a:xfrm>
          <a:prstGeom prst="rect">
            <a:avLst/>
          </a:prstGeom>
        </p:spPr>
        <p:txBody>
          <a:bodyPr vert="horz" lIns="0" tIns="0" rIns="0" bIns="0" rtlCol="0" anchor="t">
            <a:noAutofit/>
          </a:body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smtClean="0">
                <a:ln>
                  <a:noFill/>
                </a:ln>
                <a:solidFill>
                  <a:srgbClr val="0000FF"/>
                </a:solidFill>
                <a:effectLst>
                  <a:outerShdw blurRad="38100" dist="25400" dir="2700000" algn="tl" rotWithShape="0">
                    <a:srgbClr val="000000">
                      <a:alpha val="60000"/>
                    </a:srgbClr>
                  </a:outerShdw>
                </a:effectLst>
                <a:uLnTx/>
                <a:uFillTx/>
                <a:latin typeface="Arial" charset="0"/>
                <a:ea typeface="+mn-ea"/>
                <a:cs typeface="+mn-cs"/>
              </a:rPr>
              <a:t>TRAINING</a:t>
            </a:r>
            <a:r>
              <a:rPr kumimoji="0" lang="en-US" sz="2400" b="1" i="0" u="none" strike="noStrike" kern="1200" cap="none" spc="0" normalizeH="0" noProof="0" dirty="0" smtClean="0">
                <a:ln>
                  <a:noFill/>
                </a:ln>
                <a:solidFill>
                  <a:srgbClr val="0000FF"/>
                </a:solidFill>
                <a:effectLst>
                  <a:outerShdw blurRad="38100" dist="25400" dir="2700000" algn="tl" rotWithShape="0">
                    <a:srgbClr val="000000">
                      <a:alpha val="60000"/>
                    </a:srgbClr>
                  </a:outerShdw>
                </a:effectLst>
                <a:uLnTx/>
                <a:uFillTx/>
                <a:latin typeface="Arial" charset="0"/>
                <a:ea typeface="+mn-ea"/>
                <a:cs typeface="+mn-cs"/>
              </a:rPr>
              <a:t> on HYDROLOGIC DATA SHARING</a:t>
            </a:r>
            <a:r>
              <a:rPr kumimoji="0" lang="en-US" sz="2400" b="1" i="0" u="none" strike="noStrike" kern="1200" cap="none" spc="0" normalizeH="0" baseline="0" noProof="0" dirty="0" smtClean="0">
                <a:ln>
                  <a:noFill/>
                </a:ln>
                <a:solidFill>
                  <a:schemeClr val="tx1"/>
                </a:solidFill>
                <a:effectLst/>
                <a:uLnTx/>
                <a:uFillTx/>
                <a:latin typeface="+mj-lt"/>
                <a:ea typeface="+mj-ea"/>
                <a:cs typeface="Avenir LT Std 55 Roman" pitchFamily="34" charset="0"/>
              </a:rPr>
              <a:t/>
            </a:r>
            <a:br>
              <a:rPr kumimoji="0" lang="en-US" sz="2400" b="1" i="0" u="none" strike="noStrike" kern="1200" cap="none" spc="0" normalizeH="0" baseline="0" noProof="0" dirty="0" smtClean="0">
                <a:ln>
                  <a:noFill/>
                </a:ln>
                <a:solidFill>
                  <a:schemeClr val="tx1"/>
                </a:solidFill>
                <a:effectLst/>
                <a:uLnTx/>
                <a:uFillTx/>
                <a:latin typeface="+mj-lt"/>
                <a:ea typeface="+mj-ea"/>
                <a:cs typeface="Avenir LT Std 55 Roman" pitchFamily="34" charset="0"/>
              </a:rPr>
            </a:br>
            <a:endParaRPr kumimoji="0" lang="en-US" sz="2400" b="1" i="0" u="none" strike="noStrike" kern="1200" cap="none" spc="0" normalizeH="0" baseline="0" noProof="0" dirty="0">
              <a:ln>
                <a:noFill/>
              </a:ln>
              <a:solidFill>
                <a:schemeClr val="tx1"/>
              </a:solidFill>
              <a:effectLst/>
              <a:uLnTx/>
              <a:uFillTx/>
              <a:latin typeface="+mj-lt"/>
              <a:ea typeface="+mj-ea"/>
              <a:cs typeface="Avenir LT Std 55 Roman" pitchFamily="34" charset="0"/>
            </a:endParaRP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p:nvPr/>
        </p:nvSpPr>
        <p:spPr>
          <a:xfrm>
            <a:off x="228600" y="381000"/>
            <a:ext cx="8686800" cy="1015663"/>
          </a:xfrm>
          <a:prstGeom prst="rect">
            <a:avLst/>
          </a:prstGeom>
        </p:spPr>
        <p:txBody>
          <a:bodyPr wrap="square">
            <a:spAutoFit/>
          </a:bodyPr>
          <a:lstStyle/>
          <a:p>
            <a:pPr algn="ctr">
              <a:spcBef>
                <a:spcPts val="800"/>
              </a:spcBef>
              <a:defRPr/>
            </a:pPr>
            <a:r>
              <a:rPr lang="en-US" sz="3000" b="1" dirty="0" smtClean="0">
                <a:solidFill>
                  <a:srgbClr val="0000FF"/>
                </a:solidFill>
                <a:effectLst>
                  <a:outerShdw blurRad="38100" dist="25400" dir="2700000" algn="tl" rotWithShape="0">
                    <a:srgbClr val="000000">
                      <a:alpha val="60000"/>
                    </a:srgbClr>
                  </a:outerShdw>
                </a:effectLst>
              </a:rPr>
              <a:t>These are the fine people that make WHOS architecture what it is today</a:t>
            </a:r>
            <a:endParaRPr lang="en-CA" sz="3000" b="1" dirty="0" smtClean="0">
              <a:solidFill>
                <a:srgbClr val="0000FF"/>
              </a:solidFill>
              <a:effectLst>
                <a:outerShdw blurRad="38100" dist="25400" dir="2700000" algn="tl" rotWithShape="0">
                  <a:srgbClr val="000000">
                    <a:alpha val="60000"/>
                  </a:srgbClr>
                </a:outerShdw>
              </a:effectLst>
            </a:endParaRPr>
          </a:p>
        </p:txBody>
      </p:sp>
      <p:pic>
        <p:nvPicPr>
          <p:cNvPr id="91138" name="Picture 2" descr="http://hydrolite.ddns.net/whos/assets/img/logoUnivTexas.png"/>
          <p:cNvPicPr>
            <a:picLocks noChangeAspect="1" noChangeArrowheads="1"/>
          </p:cNvPicPr>
          <p:nvPr/>
        </p:nvPicPr>
        <p:blipFill>
          <a:blip r:embed="rId2"/>
          <a:srcRect/>
          <a:stretch>
            <a:fillRect/>
          </a:stretch>
        </p:blipFill>
        <p:spPr bwMode="auto">
          <a:xfrm>
            <a:off x="547687" y="1901103"/>
            <a:ext cx="815440" cy="824501"/>
          </a:xfrm>
          <a:prstGeom prst="rect">
            <a:avLst/>
          </a:prstGeom>
          <a:noFill/>
        </p:spPr>
      </p:pic>
      <p:pic>
        <p:nvPicPr>
          <p:cNvPr id="91140" name="Picture 4" descr="http://hydrolite.ddns.net/whos/assets/img/logoCuahsi.png"/>
          <p:cNvPicPr>
            <a:picLocks noChangeAspect="1" noChangeArrowheads="1"/>
          </p:cNvPicPr>
          <p:nvPr/>
        </p:nvPicPr>
        <p:blipFill>
          <a:blip r:embed="rId3"/>
          <a:srcRect/>
          <a:stretch>
            <a:fillRect/>
          </a:stretch>
        </p:blipFill>
        <p:spPr bwMode="auto">
          <a:xfrm>
            <a:off x="2061648" y="2283551"/>
            <a:ext cx="1930803" cy="442053"/>
          </a:xfrm>
          <a:prstGeom prst="rect">
            <a:avLst/>
          </a:prstGeom>
          <a:noFill/>
        </p:spPr>
      </p:pic>
      <p:pic>
        <p:nvPicPr>
          <p:cNvPr id="91144" name="Picture 8" descr="http://hydrolite.ddns.net/whos/assets/img/logoArpa.png"/>
          <p:cNvPicPr>
            <a:picLocks noChangeAspect="1" noChangeArrowheads="1"/>
          </p:cNvPicPr>
          <p:nvPr/>
        </p:nvPicPr>
        <p:blipFill>
          <a:blip r:embed="rId4"/>
          <a:srcRect/>
          <a:stretch>
            <a:fillRect/>
          </a:stretch>
        </p:blipFill>
        <p:spPr bwMode="auto">
          <a:xfrm>
            <a:off x="2823954" y="3044872"/>
            <a:ext cx="1106241" cy="769944"/>
          </a:xfrm>
          <a:prstGeom prst="rect">
            <a:avLst/>
          </a:prstGeom>
          <a:noFill/>
        </p:spPr>
      </p:pic>
      <p:pic>
        <p:nvPicPr>
          <p:cNvPr id="91146" name="Picture 10" descr="http://hydrolite.ddns.net/whos/assets/img/logoUsgs.png"/>
          <p:cNvPicPr>
            <a:picLocks noChangeAspect="1" noChangeArrowheads="1"/>
          </p:cNvPicPr>
          <p:nvPr/>
        </p:nvPicPr>
        <p:blipFill>
          <a:blip r:embed="rId5"/>
          <a:srcRect/>
          <a:stretch>
            <a:fillRect/>
          </a:stretch>
        </p:blipFill>
        <p:spPr bwMode="auto">
          <a:xfrm>
            <a:off x="3458936" y="4819329"/>
            <a:ext cx="1432768" cy="528334"/>
          </a:xfrm>
          <a:prstGeom prst="rect">
            <a:avLst/>
          </a:prstGeom>
          <a:noFill/>
        </p:spPr>
      </p:pic>
      <p:pic>
        <p:nvPicPr>
          <p:cNvPr id="91148" name="Picture 12" descr="http://hydrolite.ddns.net/whos/assets/img/logoKisters.jpg"/>
          <p:cNvPicPr>
            <a:picLocks noChangeAspect="1" noChangeArrowheads="1"/>
          </p:cNvPicPr>
          <p:nvPr/>
        </p:nvPicPr>
        <p:blipFill>
          <a:blip r:embed="rId6"/>
          <a:srcRect/>
          <a:stretch>
            <a:fillRect/>
          </a:stretch>
        </p:blipFill>
        <p:spPr bwMode="auto">
          <a:xfrm>
            <a:off x="5657247" y="4665480"/>
            <a:ext cx="1729674" cy="526725"/>
          </a:xfrm>
          <a:prstGeom prst="rect">
            <a:avLst/>
          </a:prstGeom>
          <a:noFill/>
        </p:spPr>
      </p:pic>
      <p:pic>
        <p:nvPicPr>
          <p:cNvPr id="91150" name="Picture 14" descr="http://hydrolite.ddns.net/whos/assets/img/logoImet.png"/>
          <p:cNvPicPr>
            <a:picLocks noChangeAspect="1" noChangeArrowheads="1"/>
          </p:cNvPicPr>
          <p:nvPr/>
        </p:nvPicPr>
        <p:blipFill>
          <a:blip r:embed="rId7"/>
          <a:srcRect b="47075"/>
          <a:stretch>
            <a:fillRect/>
          </a:stretch>
        </p:blipFill>
        <p:spPr bwMode="auto">
          <a:xfrm>
            <a:off x="7386921" y="2031322"/>
            <a:ext cx="1310842" cy="946695"/>
          </a:xfrm>
          <a:prstGeom prst="rect">
            <a:avLst/>
          </a:prstGeom>
          <a:noFill/>
        </p:spPr>
      </p:pic>
      <p:pic>
        <p:nvPicPr>
          <p:cNvPr id="91152" name="Picture 16" descr="http://hydrolite.ddns.net/whos/assets/img/logo52n.png"/>
          <p:cNvPicPr>
            <a:picLocks noChangeAspect="1" noChangeArrowheads="1"/>
          </p:cNvPicPr>
          <p:nvPr/>
        </p:nvPicPr>
        <p:blipFill>
          <a:blip r:embed="rId8"/>
          <a:srcRect/>
          <a:stretch>
            <a:fillRect/>
          </a:stretch>
        </p:blipFill>
        <p:spPr bwMode="auto">
          <a:xfrm>
            <a:off x="2990715" y="5873850"/>
            <a:ext cx="1432774" cy="521009"/>
          </a:xfrm>
          <a:prstGeom prst="rect">
            <a:avLst/>
          </a:prstGeom>
          <a:noFill/>
        </p:spPr>
      </p:pic>
      <p:pic>
        <p:nvPicPr>
          <p:cNvPr id="91154" name="Picture 18" descr="http://hydrolite.ddns.net/whos/assets/img/logoByu.png"/>
          <p:cNvPicPr>
            <a:picLocks noChangeAspect="1" noChangeArrowheads="1"/>
          </p:cNvPicPr>
          <p:nvPr/>
        </p:nvPicPr>
        <p:blipFill>
          <a:blip r:embed="rId9"/>
          <a:srcRect/>
          <a:stretch>
            <a:fillRect/>
          </a:stretch>
        </p:blipFill>
        <p:spPr bwMode="auto">
          <a:xfrm>
            <a:off x="679450" y="3245178"/>
            <a:ext cx="1989294" cy="1020152"/>
          </a:xfrm>
          <a:prstGeom prst="rect">
            <a:avLst/>
          </a:prstGeom>
          <a:noFill/>
        </p:spPr>
      </p:pic>
      <p:pic>
        <p:nvPicPr>
          <p:cNvPr id="91156" name="Picture 20" descr="http://hydrolite.ddns.net/whos/assets/img/logoBom.gif"/>
          <p:cNvPicPr>
            <a:picLocks noChangeAspect="1" noChangeArrowheads="1"/>
          </p:cNvPicPr>
          <p:nvPr/>
        </p:nvPicPr>
        <p:blipFill>
          <a:blip r:embed="rId10"/>
          <a:srcRect/>
          <a:stretch>
            <a:fillRect/>
          </a:stretch>
        </p:blipFill>
        <p:spPr bwMode="auto">
          <a:xfrm>
            <a:off x="6279057" y="5981244"/>
            <a:ext cx="1905000" cy="523875"/>
          </a:xfrm>
          <a:prstGeom prst="rect">
            <a:avLst/>
          </a:prstGeom>
          <a:noFill/>
        </p:spPr>
      </p:pic>
      <p:pic>
        <p:nvPicPr>
          <p:cNvPr id="91158" name="Picture 22" descr="http://hydrolite.ddns.net/whos/assets/img/logoEsri.png"/>
          <p:cNvPicPr>
            <a:picLocks noChangeAspect="1" noChangeArrowheads="1"/>
          </p:cNvPicPr>
          <p:nvPr/>
        </p:nvPicPr>
        <p:blipFill>
          <a:blip r:embed="rId11"/>
          <a:srcRect/>
          <a:stretch>
            <a:fillRect/>
          </a:stretch>
        </p:blipFill>
        <p:spPr bwMode="auto">
          <a:xfrm>
            <a:off x="6827545" y="3417605"/>
            <a:ext cx="1781175" cy="847725"/>
          </a:xfrm>
          <a:prstGeom prst="rect">
            <a:avLst/>
          </a:prstGeom>
          <a:noFill/>
        </p:spPr>
      </p:pic>
      <p:pic>
        <p:nvPicPr>
          <p:cNvPr id="91160" name="Picture 24" descr="http://hydrolite.ddns.net/whos/assets/img/logoAalto.png"/>
          <p:cNvPicPr>
            <a:picLocks noChangeAspect="1" noChangeArrowheads="1"/>
          </p:cNvPicPr>
          <p:nvPr/>
        </p:nvPicPr>
        <p:blipFill>
          <a:blip r:embed="rId12"/>
          <a:srcRect/>
          <a:stretch>
            <a:fillRect/>
          </a:stretch>
        </p:blipFill>
        <p:spPr bwMode="auto">
          <a:xfrm>
            <a:off x="679450" y="5159475"/>
            <a:ext cx="1047750" cy="714375"/>
          </a:xfrm>
          <a:prstGeom prst="rect">
            <a:avLst/>
          </a:prstGeom>
          <a:noFill/>
        </p:spPr>
      </p:pic>
      <p:pic>
        <p:nvPicPr>
          <p:cNvPr id="91162" name="Picture 26" descr="http://hydrolite.ddns.net/whos/assets/img/logoSdsc.png"/>
          <p:cNvPicPr>
            <a:picLocks noChangeAspect="1" noChangeArrowheads="1"/>
          </p:cNvPicPr>
          <p:nvPr/>
        </p:nvPicPr>
        <p:blipFill>
          <a:blip r:embed="rId13"/>
          <a:srcRect/>
          <a:stretch>
            <a:fillRect/>
          </a:stretch>
        </p:blipFill>
        <p:spPr bwMode="auto">
          <a:xfrm>
            <a:off x="228600" y="3983836"/>
            <a:ext cx="2143141" cy="945007"/>
          </a:xfrm>
          <a:prstGeom prst="rect">
            <a:avLst/>
          </a:prstGeom>
          <a:noFill/>
        </p:spPr>
      </p:pic>
      <p:sp>
        <p:nvSpPr>
          <p:cNvPr id="17" name="Rettangolo 16"/>
          <p:cNvSpPr/>
          <p:nvPr/>
        </p:nvSpPr>
        <p:spPr>
          <a:xfrm>
            <a:off x="1862590" y="1661990"/>
            <a:ext cx="1744837" cy="369332"/>
          </a:xfrm>
          <a:prstGeom prst="rect">
            <a:avLst/>
          </a:prstGeom>
        </p:spPr>
        <p:txBody>
          <a:bodyPr wrap="none">
            <a:spAutoFit/>
          </a:bodyPr>
          <a:lstStyle/>
          <a:p>
            <a:r>
              <a:rPr lang="en-US" smtClean="0"/>
              <a:t>David Maidment</a:t>
            </a:r>
            <a:endParaRPr lang="en-US" dirty="0"/>
          </a:p>
        </p:txBody>
      </p:sp>
      <p:sp>
        <p:nvSpPr>
          <p:cNvPr id="18" name="Rettangolo 17"/>
          <p:cNvSpPr/>
          <p:nvPr/>
        </p:nvSpPr>
        <p:spPr>
          <a:xfrm>
            <a:off x="5879135" y="1846656"/>
            <a:ext cx="1352422" cy="369332"/>
          </a:xfrm>
          <a:prstGeom prst="rect">
            <a:avLst/>
          </a:prstGeom>
        </p:spPr>
        <p:txBody>
          <a:bodyPr wrap="none">
            <a:spAutoFit/>
          </a:bodyPr>
          <a:lstStyle/>
          <a:p>
            <a:r>
              <a:rPr lang="en-US" dirty="0" smtClean="0"/>
              <a:t>David </a:t>
            </a:r>
            <a:r>
              <a:rPr lang="en-US" dirty="0" err="1" smtClean="0"/>
              <a:t>Arctur</a:t>
            </a:r>
            <a:endParaRPr lang="en-US" dirty="0"/>
          </a:p>
        </p:txBody>
      </p:sp>
      <p:sp>
        <p:nvSpPr>
          <p:cNvPr id="19" name="Rettangolo 18"/>
          <p:cNvSpPr/>
          <p:nvPr/>
        </p:nvSpPr>
        <p:spPr>
          <a:xfrm>
            <a:off x="1727200" y="4928843"/>
            <a:ext cx="1649875" cy="369332"/>
          </a:xfrm>
          <a:prstGeom prst="rect">
            <a:avLst/>
          </a:prstGeom>
        </p:spPr>
        <p:txBody>
          <a:bodyPr wrap="none">
            <a:spAutoFit/>
          </a:bodyPr>
          <a:lstStyle/>
          <a:p>
            <a:r>
              <a:rPr lang="en-US" dirty="0" smtClean="0"/>
              <a:t>Richard Hooper</a:t>
            </a:r>
            <a:endParaRPr lang="en-US" dirty="0"/>
          </a:p>
        </p:txBody>
      </p:sp>
      <p:sp>
        <p:nvSpPr>
          <p:cNvPr id="20" name="Rettangolo 19"/>
          <p:cNvSpPr/>
          <p:nvPr/>
        </p:nvSpPr>
        <p:spPr>
          <a:xfrm>
            <a:off x="2385811" y="4080664"/>
            <a:ext cx="1221616" cy="369332"/>
          </a:xfrm>
          <a:prstGeom prst="rect">
            <a:avLst/>
          </a:prstGeom>
        </p:spPr>
        <p:txBody>
          <a:bodyPr wrap="none">
            <a:spAutoFit/>
          </a:bodyPr>
          <a:lstStyle/>
          <a:p>
            <a:r>
              <a:rPr lang="en-US" dirty="0" smtClean="0"/>
              <a:t>Alva Couch</a:t>
            </a:r>
            <a:endParaRPr lang="en-US" dirty="0"/>
          </a:p>
        </p:txBody>
      </p:sp>
      <p:sp>
        <p:nvSpPr>
          <p:cNvPr id="21" name="Rettangolo 20"/>
          <p:cNvSpPr/>
          <p:nvPr/>
        </p:nvSpPr>
        <p:spPr>
          <a:xfrm>
            <a:off x="7419413" y="5032860"/>
            <a:ext cx="1495987" cy="369332"/>
          </a:xfrm>
          <a:prstGeom prst="rect">
            <a:avLst/>
          </a:prstGeom>
        </p:spPr>
        <p:txBody>
          <a:bodyPr wrap="none">
            <a:spAutoFit/>
          </a:bodyPr>
          <a:lstStyle/>
          <a:p>
            <a:r>
              <a:rPr lang="en-US" dirty="0" smtClean="0"/>
              <a:t>Stefano </a:t>
            </a:r>
            <a:r>
              <a:rPr lang="en-US" dirty="0" err="1" smtClean="0"/>
              <a:t>Nativi</a:t>
            </a:r>
            <a:endParaRPr lang="en-US" dirty="0"/>
          </a:p>
        </p:txBody>
      </p:sp>
      <p:sp>
        <p:nvSpPr>
          <p:cNvPr id="22" name="Rettangolo 21"/>
          <p:cNvSpPr/>
          <p:nvPr/>
        </p:nvSpPr>
        <p:spPr>
          <a:xfrm>
            <a:off x="6455703" y="3060512"/>
            <a:ext cx="1551707" cy="369332"/>
          </a:xfrm>
          <a:prstGeom prst="rect">
            <a:avLst/>
          </a:prstGeom>
        </p:spPr>
        <p:txBody>
          <a:bodyPr wrap="none">
            <a:spAutoFit/>
          </a:bodyPr>
          <a:lstStyle/>
          <a:p>
            <a:r>
              <a:rPr lang="en-US" dirty="0" err="1" smtClean="0"/>
              <a:t>Enrico</a:t>
            </a:r>
            <a:r>
              <a:rPr lang="en-US" dirty="0" smtClean="0"/>
              <a:t> </a:t>
            </a:r>
            <a:r>
              <a:rPr lang="en-US" dirty="0" err="1" smtClean="0"/>
              <a:t>Boldrini</a:t>
            </a:r>
            <a:endParaRPr lang="en-US" dirty="0"/>
          </a:p>
        </p:txBody>
      </p:sp>
      <p:sp>
        <p:nvSpPr>
          <p:cNvPr id="23" name="Rettangolo 22"/>
          <p:cNvSpPr/>
          <p:nvPr/>
        </p:nvSpPr>
        <p:spPr>
          <a:xfrm>
            <a:off x="4423489" y="4368814"/>
            <a:ext cx="1120371" cy="369332"/>
          </a:xfrm>
          <a:prstGeom prst="rect">
            <a:avLst/>
          </a:prstGeom>
        </p:spPr>
        <p:txBody>
          <a:bodyPr wrap="none">
            <a:spAutoFit/>
          </a:bodyPr>
          <a:lstStyle/>
          <a:p>
            <a:r>
              <a:rPr lang="en-US" dirty="0" smtClean="0"/>
              <a:t>Harry </a:t>
            </a:r>
            <a:r>
              <a:rPr lang="en-US" dirty="0" err="1" smtClean="0"/>
              <a:t>Lins</a:t>
            </a:r>
            <a:endParaRPr lang="en-US" dirty="0"/>
          </a:p>
        </p:txBody>
      </p:sp>
      <p:sp>
        <p:nvSpPr>
          <p:cNvPr id="24" name="Rettangolo 23"/>
          <p:cNvSpPr/>
          <p:nvPr/>
        </p:nvSpPr>
        <p:spPr>
          <a:xfrm>
            <a:off x="5290201" y="3895998"/>
            <a:ext cx="1537344" cy="369332"/>
          </a:xfrm>
          <a:prstGeom prst="rect">
            <a:avLst/>
          </a:prstGeom>
        </p:spPr>
        <p:txBody>
          <a:bodyPr wrap="none">
            <a:spAutoFit/>
          </a:bodyPr>
          <a:lstStyle/>
          <a:p>
            <a:r>
              <a:rPr lang="en-US" dirty="0" err="1" smtClean="0"/>
              <a:t>Silvano</a:t>
            </a:r>
            <a:r>
              <a:rPr lang="en-US" dirty="0" smtClean="0"/>
              <a:t> </a:t>
            </a:r>
            <a:r>
              <a:rPr lang="en-US" dirty="0" err="1" smtClean="0"/>
              <a:t>Pecora</a:t>
            </a:r>
            <a:endParaRPr lang="en-US" dirty="0"/>
          </a:p>
        </p:txBody>
      </p:sp>
      <p:sp>
        <p:nvSpPr>
          <p:cNvPr id="25" name="Rettangolo 24"/>
          <p:cNvSpPr/>
          <p:nvPr/>
        </p:nvSpPr>
        <p:spPr>
          <a:xfrm>
            <a:off x="4323814" y="6292533"/>
            <a:ext cx="1417632" cy="369332"/>
          </a:xfrm>
          <a:prstGeom prst="rect">
            <a:avLst/>
          </a:prstGeom>
        </p:spPr>
        <p:txBody>
          <a:bodyPr wrap="none">
            <a:spAutoFit/>
          </a:bodyPr>
          <a:lstStyle/>
          <a:p>
            <a:r>
              <a:rPr lang="en-US" dirty="0" smtClean="0"/>
              <a:t>Fabio </a:t>
            </a:r>
            <a:r>
              <a:rPr lang="en-US" dirty="0" err="1" smtClean="0"/>
              <a:t>Bordini</a:t>
            </a:r>
            <a:endParaRPr lang="en-US" dirty="0"/>
          </a:p>
        </p:txBody>
      </p:sp>
      <p:sp>
        <p:nvSpPr>
          <p:cNvPr id="26" name="Rettangolo 25"/>
          <p:cNvSpPr/>
          <p:nvPr/>
        </p:nvSpPr>
        <p:spPr>
          <a:xfrm>
            <a:off x="228600" y="2875002"/>
            <a:ext cx="1842236" cy="369332"/>
          </a:xfrm>
          <a:prstGeom prst="rect">
            <a:avLst/>
          </a:prstGeom>
        </p:spPr>
        <p:txBody>
          <a:bodyPr wrap="none">
            <a:spAutoFit/>
          </a:bodyPr>
          <a:lstStyle/>
          <a:p>
            <a:r>
              <a:rPr lang="en-US" dirty="0" smtClean="0"/>
              <a:t>Michael </a:t>
            </a:r>
            <a:r>
              <a:rPr lang="en-US" dirty="0" err="1" smtClean="0"/>
              <a:t>Natschke</a:t>
            </a:r>
            <a:endParaRPr lang="en-US" dirty="0"/>
          </a:p>
        </p:txBody>
      </p:sp>
      <p:sp>
        <p:nvSpPr>
          <p:cNvPr id="27" name="Rettangolo 26"/>
          <p:cNvSpPr/>
          <p:nvPr/>
        </p:nvSpPr>
        <p:spPr>
          <a:xfrm>
            <a:off x="733995" y="5873850"/>
            <a:ext cx="1336841" cy="369332"/>
          </a:xfrm>
          <a:prstGeom prst="rect">
            <a:avLst/>
          </a:prstGeom>
        </p:spPr>
        <p:txBody>
          <a:bodyPr wrap="none">
            <a:spAutoFit/>
          </a:bodyPr>
          <a:lstStyle/>
          <a:p>
            <a:r>
              <a:rPr lang="en-US" dirty="0" smtClean="0"/>
              <a:t>Stefan </a:t>
            </a:r>
            <a:r>
              <a:rPr lang="en-US" dirty="0" err="1" smtClean="0"/>
              <a:t>Fuest</a:t>
            </a:r>
            <a:endParaRPr lang="en-US" dirty="0"/>
          </a:p>
        </p:txBody>
      </p:sp>
      <p:sp>
        <p:nvSpPr>
          <p:cNvPr id="28" name="Rettangolo 27"/>
          <p:cNvSpPr/>
          <p:nvPr/>
        </p:nvSpPr>
        <p:spPr>
          <a:xfrm>
            <a:off x="5741445" y="5504518"/>
            <a:ext cx="2898101" cy="369332"/>
          </a:xfrm>
          <a:prstGeom prst="rect">
            <a:avLst/>
          </a:prstGeom>
        </p:spPr>
        <p:txBody>
          <a:bodyPr wrap="none">
            <a:spAutoFit/>
          </a:bodyPr>
          <a:lstStyle/>
          <a:p>
            <a:r>
              <a:rPr lang="pt-BR" dirty="0" smtClean="0"/>
              <a:t>Jose Arimatea de Sousa Brito</a:t>
            </a:r>
            <a:endParaRPr lang="en-US" dirty="0"/>
          </a:p>
        </p:txBody>
      </p:sp>
      <p:sp>
        <p:nvSpPr>
          <p:cNvPr id="29" name="Rettangolo 28"/>
          <p:cNvSpPr/>
          <p:nvPr/>
        </p:nvSpPr>
        <p:spPr>
          <a:xfrm>
            <a:off x="4423489" y="3526666"/>
            <a:ext cx="2404056" cy="369332"/>
          </a:xfrm>
          <a:prstGeom prst="rect">
            <a:avLst/>
          </a:prstGeom>
        </p:spPr>
        <p:txBody>
          <a:bodyPr wrap="none">
            <a:spAutoFit/>
          </a:bodyPr>
          <a:lstStyle/>
          <a:p>
            <a:r>
              <a:rPr lang="en-US" dirty="0" smtClean="0"/>
              <a:t>Jose Mauro de </a:t>
            </a:r>
            <a:r>
              <a:rPr lang="en-US" dirty="0" err="1" smtClean="0"/>
              <a:t>Rezende</a:t>
            </a:r>
            <a:endParaRPr lang="en-US" dirty="0"/>
          </a:p>
        </p:txBody>
      </p:sp>
      <p:sp>
        <p:nvSpPr>
          <p:cNvPr id="30" name="Rettangolo 29"/>
          <p:cNvSpPr/>
          <p:nvPr/>
        </p:nvSpPr>
        <p:spPr>
          <a:xfrm>
            <a:off x="4255356" y="1914219"/>
            <a:ext cx="1241878" cy="369332"/>
          </a:xfrm>
          <a:prstGeom prst="rect">
            <a:avLst/>
          </a:prstGeom>
        </p:spPr>
        <p:txBody>
          <a:bodyPr wrap="none">
            <a:spAutoFit/>
          </a:bodyPr>
          <a:lstStyle/>
          <a:p>
            <a:r>
              <a:rPr lang="en-US" dirty="0" smtClean="0"/>
              <a:t>Simon </a:t>
            </a:r>
            <a:r>
              <a:rPr lang="en-US" dirty="0" err="1" smtClean="0"/>
              <a:t>Jirka</a:t>
            </a:r>
            <a:endParaRPr lang="en-US" dirty="0"/>
          </a:p>
        </p:txBody>
      </p:sp>
      <p:sp>
        <p:nvSpPr>
          <p:cNvPr id="31" name="Rettangolo 30"/>
          <p:cNvSpPr/>
          <p:nvPr/>
        </p:nvSpPr>
        <p:spPr>
          <a:xfrm>
            <a:off x="1895366" y="5402192"/>
            <a:ext cx="1857175" cy="369332"/>
          </a:xfrm>
          <a:prstGeom prst="rect">
            <a:avLst/>
          </a:prstGeom>
        </p:spPr>
        <p:txBody>
          <a:bodyPr wrap="none">
            <a:spAutoFit/>
          </a:bodyPr>
          <a:lstStyle/>
          <a:p>
            <a:r>
              <a:rPr lang="en-US" dirty="0" err="1" smtClean="0"/>
              <a:t>Carsten</a:t>
            </a:r>
            <a:r>
              <a:rPr lang="en-US" dirty="0" smtClean="0"/>
              <a:t> </a:t>
            </a:r>
            <a:r>
              <a:rPr lang="en-US" dirty="0" err="1" smtClean="0"/>
              <a:t>Hollmann</a:t>
            </a:r>
            <a:endParaRPr lang="en-US" dirty="0"/>
          </a:p>
        </p:txBody>
      </p:sp>
      <p:sp>
        <p:nvSpPr>
          <p:cNvPr id="32" name="Rettangolo 31"/>
          <p:cNvSpPr/>
          <p:nvPr/>
        </p:nvSpPr>
        <p:spPr>
          <a:xfrm>
            <a:off x="228600" y="3814816"/>
            <a:ext cx="1462260" cy="369332"/>
          </a:xfrm>
          <a:prstGeom prst="rect">
            <a:avLst/>
          </a:prstGeom>
        </p:spPr>
        <p:txBody>
          <a:bodyPr wrap="none">
            <a:spAutoFit/>
          </a:bodyPr>
          <a:lstStyle/>
          <a:p>
            <a:r>
              <a:rPr lang="en-US" dirty="0" smtClean="0"/>
              <a:t>James Nelson</a:t>
            </a:r>
            <a:endParaRPr lang="en-US" dirty="0"/>
          </a:p>
        </p:txBody>
      </p:sp>
      <p:sp>
        <p:nvSpPr>
          <p:cNvPr id="33" name="Rettangolo 32"/>
          <p:cNvSpPr/>
          <p:nvPr/>
        </p:nvSpPr>
        <p:spPr>
          <a:xfrm>
            <a:off x="4146044" y="3048273"/>
            <a:ext cx="1135247" cy="369332"/>
          </a:xfrm>
          <a:prstGeom prst="rect">
            <a:avLst/>
          </a:prstGeom>
        </p:spPr>
        <p:txBody>
          <a:bodyPr wrap="none">
            <a:spAutoFit/>
          </a:bodyPr>
          <a:lstStyle/>
          <a:p>
            <a:r>
              <a:rPr lang="en-US" dirty="0" smtClean="0"/>
              <a:t>Dan Ames</a:t>
            </a:r>
            <a:endParaRPr lang="en-US" dirty="0"/>
          </a:p>
        </p:txBody>
      </p:sp>
      <p:sp>
        <p:nvSpPr>
          <p:cNvPr id="34" name="Rettangolo 33"/>
          <p:cNvSpPr/>
          <p:nvPr/>
        </p:nvSpPr>
        <p:spPr>
          <a:xfrm>
            <a:off x="3760871" y="3983836"/>
            <a:ext cx="1325235" cy="369332"/>
          </a:xfrm>
          <a:prstGeom prst="rect">
            <a:avLst/>
          </a:prstGeom>
        </p:spPr>
        <p:txBody>
          <a:bodyPr wrap="none">
            <a:spAutoFit/>
          </a:bodyPr>
          <a:lstStyle/>
          <a:p>
            <a:r>
              <a:rPr lang="en-US" dirty="0" smtClean="0"/>
              <a:t>Tony Boston</a:t>
            </a:r>
            <a:endParaRPr lang="en-US" dirty="0"/>
          </a:p>
        </p:txBody>
      </p:sp>
      <p:sp>
        <p:nvSpPr>
          <p:cNvPr id="35" name="Rettangolo 34"/>
          <p:cNvSpPr/>
          <p:nvPr/>
        </p:nvSpPr>
        <p:spPr>
          <a:xfrm>
            <a:off x="6184805" y="2540938"/>
            <a:ext cx="1285480" cy="369332"/>
          </a:xfrm>
          <a:prstGeom prst="rect">
            <a:avLst/>
          </a:prstGeom>
        </p:spPr>
        <p:txBody>
          <a:bodyPr wrap="none">
            <a:spAutoFit/>
          </a:bodyPr>
          <a:lstStyle/>
          <a:p>
            <a:r>
              <a:rPr lang="en-US" dirty="0" err="1" smtClean="0"/>
              <a:t>Weiqing</a:t>
            </a:r>
            <a:r>
              <a:rPr lang="en-US" dirty="0" smtClean="0"/>
              <a:t> </a:t>
            </a:r>
            <a:r>
              <a:rPr lang="en-US" dirty="0" err="1" smtClean="0"/>
              <a:t>Qu</a:t>
            </a:r>
            <a:endParaRPr lang="en-US" dirty="0"/>
          </a:p>
        </p:txBody>
      </p:sp>
      <p:sp>
        <p:nvSpPr>
          <p:cNvPr id="36" name="Rettangolo 35"/>
          <p:cNvSpPr/>
          <p:nvPr/>
        </p:nvSpPr>
        <p:spPr>
          <a:xfrm>
            <a:off x="2529893" y="6292533"/>
            <a:ext cx="1230978" cy="369332"/>
          </a:xfrm>
          <a:prstGeom prst="rect">
            <a:avLst/>
          </a:prstGeom>
        </p:spPr>
        <p:txBody>
          <a:bodyPr wrap="none">
            <a:spAutoFit/>
          </a:bodyPr>
          <a:lstStyle/>
          <a:p>
            <a:r>
              <a:rPr lang="en-US" dirty="0" smtClean="0"/>
              <a:t>Steve Kopp</a:t>
            </a:r>
            <a:endParaRPr lang="en-US" dirty="0"/>
          </a:p>
        </p:txBody>
      </p:sp>
      <p:sp>
        <p:nvSpPr>
          <p:cNvPr id="37" name="Rettangolo 36"/>
          <p:cNvSpPr/>
          <p:nvPr/>
        </p:nvSpPr>
        <p:spPr>
          <a:xfrm>
            <a:off x="4545083" y="5771524"/>
            <a:ext cx="1112164" cy="369332"/>
          </a:xfrm>
          <a:prstGeom prst="rect">
            <a:avLst/>
          </a:prstGeom>
        </p:spPr>
        <p:txBody>
          <a:bodyPr wrap="none">
            <a:spAutoFit/>
          </a:bodyPr>
          <a:lstStyle/>
          <a:p>
            <a:r>
              <a:rPr lang="en-US" dirty="0" err="1" smtClean="0"/>
              <a:t>Jiri</a:t>
            </a:r>
            <a:r>
              <a:rPr lang="en-US" dirty="0" smtClean="0"/>
              <a:t> </a:t>
            </a:r>
            <a:r>
              <a:rPr lang="en-US" dirty="0" err="1" smtClean="0"/>
              <a:t>Kadlec</a:t>
            </a:r>
            <a:endParaRPr lang="en-US" dirty="0"/>
          </a:p>
        </p:txBody>
      </p:sp>
      <p:sp>
        <p:nvSpPr>
          <p:cNvPr id="38" name="Rettangolo 37"/>
          <p:cNvSpPr/>
          <p:nvPr/>
        </p:nvSpPr>
        <p:spPr>
          <a:xfrm>
            <a:off x="4830299" y="5217526"/>
            <a:ext cx="1427122" cy="369332"/>
          </a:xfrm>
          <a:prstGeom prst="rect">
            <a:avLst/>
          </a:prstGeom>
        </p:spPr>
        <p:txBody>
          <a:bodyPr wrap="none">
            <a:spAutoFit/>
          </a:bodyPr>
          <a:lstStyle/>
          <a:p>
            <a:r>
              <a:rPr lang="en-US" dirty="0" err="1" smtClean="0"/>
              <a:t>Ilya</a:t>
            </a:r>
            <a:r>
              <a:rPr lang="en-US" dirty="0" smtClean="0"/>
              <a:t> </a:t>
            </a:r>
            <a:r>
              <a:rPr lang="en-US" dirty="0" err="1" smtClean="0"/>
              <a:t>Zaslavsky</a:t>
            </a:r>
            <a:endParaRPr lang="en-US" dirty="0"/>
          </a:p>
        </p:txBody>
      </p:sp>
      <p:sp>
        <p:nvSpPr>
          <p:cNvPr id="39" name="Rettangolo 38"/>
          <p:cNvSpPr/>
          <p:nvPr/>
        </p:nvSpPr>
        <p:spPr>
          <a:xfrm>
            <a:off x="7358927" y="1531771"/>
            <a:ext cx="1650260" cy="369332"/>
          </a:xfrm>
          <a:prstGeom prst="rect">
            <a:avLst/>
          </a:prstGeom>
        </p:spPr>
        <p:txBody>
          <a:bodyPr wrap="none">
            <a:spAutoFit/>
          </a:bodyPr>
          <a:lstStyle/>
          <a:p>
            <a:r>
              <a:rPr lang="en-US" dirty="0" smtClean="0"/>
              <a:t>David Valentine</a:t>
            </a:r>
            <a:endParaRPr lang="en-US" dirty="0"/>
          </a:p>
        </p:txBody>
      </p:sp>
      <p:sp>
        <p:nvSpPr>
          <p:cNvPr id="40" name="Rettangolo 39"/>
          <p:cNvSpPr/>
          <p:nvPr/>
        </p:nvSpPr>
        <p:spPr>
          <a:xfrm>
            <a:off x="7026849" y="4184148"/>
            <a:ext cx="1982338" cy="369332"/>
          </a:xfrm>
          <a:prstGeom prst="rect">
            <a:avLst/>
          </a:prstGeom>
        </p:spPr>
        <p:txBody>
          <a:bodyPr wrap="none">
            <a:spAutoFit/>
          </a:bodyPr>
          <a:lstStyle/>
          <a:p>
            <a:r>
              <a:rPr lang="en-US" dirty="0" smtClean="0"/>
              <a:t>Thomas </a:t>
            </a:r>
            <a:r>
              <a:rPr lang="en-US" dirty="0" err="1" smtClean="0"/>
              <a:t>Whitenack</a:t>
            </a:r>
            <a:endParaRPr lang="en-US" dirty="0"/>
          </a:p>
        </p:txBody>
      </p:sp>
      <p:pic>
        <p:nvPicPr>
          <p:cNvPr id="2" name="Picture 2"/>
          <p:cNvPicPr>
            <a:picLocks noChangeAspect="1" noChangeArrowheads="1"/>
          </p:cNvPicPr>
          <p:nvPr/>
        </p:nvPicPr>
        <p:blipFill>
          <a:blip r:embed="rId14"/>
          <a:srcRect/>
          <a:stretch>
            <a:fillRect/>
          </a:stretch>
        </p:blipFill>
        <p:spPr bwMode="auto">
          <a:xfrm>
            <a:off x="4489922" y="2418258"/>
            <a:ext cx="1582737" cy="61469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pPr/>
              <a:t>67</a:t>
            </a:fld>
            <a:endParaRPr lang="en-US"/>
          </a:p>
        </p:txBody>
      </p:sp>
    </p:spTree>
    <p:extLst>
      <p:ext uri="{BB962C8B-B14F-4D97-AF65-F5344CB8AC3E}">
        <p14:creationId xmlns=""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WMO_WHITE_Powerpoint_en_fr</Template>
  <TotalTime>1047</TotalTime>
  <Words>1845</Words>
  <Application>Microsoft Office PowerPoint</Application>
  <PresentationFormat>Presentazione su schermo (4:3)</PresentationFormat>
  <Paragraphs>263</Paragraphs>
  <Slides>67</Slides>
  <Notes>7</Notes>
  <HiddenSlides>0</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67</vt:i4>
      </vt:variant>
    </vt:vector>
  </HeadingPairs>
  <TitlesOfParts>
    <vt:vector size="69" baseType="lpstr">
      <vt:lpstr>WMO_WHITE_Powerpoint_en_fr</vt:lpstr>
      <vt:lpstr>Immagine bitmap</vt:lpstr>
      <vt:lpstr>Diapositiva 1</vt:lpstr>
      <vt:lpstr>Diapositiva 2</vt:lpstr>
      <vt:lpstr>Diapositiva 3</vt:lpstr>
      <vt:lpstr>Diapositiva 4</vt:lpstr>
      <vt:lpstr>Diapositiva 5</vt:lpstr>
      <vt:lpstr>Diapositiva 6</vt:lpstr>
      <vt:lpstr>Diapositiva 7</vt:lpstr>
      <vt:lpstr>Diapositiva 8</vt:lpstr>
      <vt:lpstr>Diapositiva 9</vt:lpstr>
      <vt:lpstr>WMO INTEGRATED GLOBAL OBSERVING SYSTEM (WIGOS) and WMO HYDROLOGICAL OBSERVING SYSTEM (WHOS)</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Software and Social Hydrosystem</vt:lpstr>
      <vt:lpstr>Diapositiva 35</vt:lpstr>
      <vt:lpstr>Diapositiva 36</vt:lpstr>
      <vt:lpstr>WHOS Implementation</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STANDARDIZED DATA EXCHANGE IN HYDROLOGY</vt:lpstr>
      <vt:lpstr>Diapositiva 61</vt:lpstr>
      <vt:lpstr>WIGOS Metadata Standard - Approved at Cg-17 June 2015</vt:lpstr>
      <vt:lpstr>Diapositiva 63</vt:lpstr>
      <vt:lpstr>Diapositiva 64</vt:lpstr>
      <vt:lpstr>Diapositiva 65</vt:lpstr>
      <vt:lpstr>Diapositiva 66</vt:lpstr>
      <vt:lpstr>Diapositiva 67</vt:lpstr>
    </vt:vector>
  </TitlesOfParts>
  <Company>World Meteorological Organization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Thomas</dc:creator>
  <cp:lastModifiedBy>Your User Name</cp:lastModifiedBy>
  <cp:revision>197</cp:revision>
  <dcterms:created xsi:type="dcterms:W3CDTF">2016-08-17T13:13:24Z</dcterms:created>
  <dcterms:modified xsi:type="dcterms:W3CDTF">2017-10-02T10:00:23Z</dcterms:modified>
</cp:coreProperties>
</file>