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59" r:id="rId3"/>
    <p:sldId id="267" r:id="rId4"/>
    <p:sldId id="268" r:id="rId5"/>
    <p:sldId id="269" r:id="rId6"/>
    <p:sldId id="262" r:id="rId7"/>
    <p:sldId id="277" r:id="rId8"/>
    <p:sldId id="263" r:id="rId9"/>
    <p:sldId id="264" r:id="rId10"/>
    <p:sldId id="265" r:id="rId11"/>
    <p:sldId id="266" r:id="rId12"/>
    <p:sldId id="260" r:id="rId13"/>
    <p:sldId id="270" r:id="rId14"/>
    <p:sldId id="275" r:id="rId15"/>
    <p:sldId id="276" r:id="rId16"/>
    <p:sldId id="279" r:id="rId17"/>
    <p:sldId id="280" r:id="rId18"/>
    <p:sldId id="278" r:id="rId19"/>
    <p:sldId id="285" r:id="rId20"/>
    <p:sldId id="283" r:id="rId21"/>
    <p:sldId id="284" r:id="rId22"/>
    <p:sldId id="273" r:id="rId23"/>
    <p:sldId id="274" r:id="rId24"/>
    <p:sldId id="282" r:id="rId25"/>
    <p:sldId id="286" r:id="rId26"/>
    <p:sldId id="287" r:id="rId27"/>
    <p:sldId id="288" r:id="rId28"/>
    <p:sldId id="258"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2" d="100"/>
          <a:sy n="72" d="100"/>
        </p:scale>
        <p:origin x="1037"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02/10/2017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hyperlink" Target="https://www.nytimes.com/2017/09/30/business/airports-climate-change-global-warming.html?emc=edit_tnt_20170930&amp;nlid=39145487&amp;tntemail0=y" TargetMode="Externa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1179095" y="529389"/>
            <a:ext cx="7812505" cy="4836695"/>
          </a:xfrm>
          <a:prstGeom prst="rect">
            <a:avLst/>
          </a:prstGeom>
        </p:spPr>
        <p:txBody>
          <a:bodyPr vert="horz" lIns="91440" tIns="45720" rIns="91440" bIns="45720" rtlCol="0" anchor="ctr">
            <a:normAutofit fontScale="8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3900" dirty="0">
                <a:solidFill>
                  <a:srgbClr val="000090"/>
                </a:solidFill>
              </a:rPr>
              <a:t>WMO International workshop on Information Management</a:t>
            </a:r>
          </a:p>
          <a:p>
            <a:r>
              <a:rPr lang="en-US" sz="3300" dirty="0">
                <a:solidFill>
                  <a:srgbClr val="000090"/>
                </a:solidFill>
              </a:rPr>
              <a:t> </a:t>
            </a:r>
            <a:r>
              <a:rPr lang="en-US" sz="2400" i="1" dirty="0">
                <a:solidFill>
                  <a:srgbClr val="000090"/>
                </a:solidFill>
              </a:rPr>
              <a:t>2-4 October 2017</a:t>
            </a:r>
          </a:p>
          <a:p>
            <a:endParaRPr lang="en-US" sz="3900" b="1" dirty="0">
              <a:solidFill>
                <a:srgbClr val="000090"/>
              </a:solidFill>
            </a:endParaRPr>
          </a:p>
          <a:p>
            <a:endParaRPr lang="en-US" sz="3900" b="1" dirty="0">
              <a:solidFill>
                <a:srgbClr val="000090"/>
              </a:solidFill>
            </a:endParaRPr>
          </a:p>
          <a:p>
            <a:r>
              <a:rPr lang="en-US" sz="3900" b="1" dirty="0">
                <a:solidFill>
                  <a:srgbClr val="000090"/>
                </a:solidFill>
              </a:rPr>
              <a:t>Requirements for managing information for international civil aviation</a:t>
            </a:r>
          </a:p>
          <a:p>
            <a:endParaRPr lang="en-US" sz="4800" dirty="0">
              <a:solidFill>
                <a:srgbClr val="000090"/>
              </a:solidFill>
            </a:endParaRPr>
          </a:p>
          <a:p>
            <a:r>
              <a:rPr lang="en-US" sz="2800" i="1" dirty="0" err="1">
                <a:solidFill>
                  <a:srgbClr val="000090"/>
                </a:solidFill>
              </a:rPr>
              <a:t>Dimitar</a:t>
            </a:r>
            <a:r>
              <a:rPr lang="en-US" sz="2800" i="1" dirty="0">
                <a:solidFill>
                  <a:srgbClr val="000090"/>
                </a:solidFill>
              </a:rPr>
              <a:t> Ivanov, C/AEM</a:t>
            </a:r>
          </a:p>
          <a:p>
            <a:endParaRPr lang="en-US" sz="4800" i="1" dirty="0">
              <a:solidFill>
                <a:srgbClr val="000090"/>
              </a:solidFill>
            </a:endParaRPr>
          </a:p>
          <a:p>
            <a:r>
              <a:rPr lang="en-US" sz="3000" dirty="0">
                <a:solidFill>
                  <a:srgbClr val="000090"/>
                </a:solidFill>
              </a:rPr>
              <a:t>Item 2.10</a:t>
            </a: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fontScale="90000"/>
          </a:bodyPr>
          <a:lstStyle/>
          <a:p>
            <a:r>
              <a:rPr lang="en-US" dirty="0"/>
              <a:t>Aeronautical Meteorological Information</a:t>
            </a:r>
          </a:p>
        </p:txBody>
      </p:sp>
      <p:sp>
        <p:nvSpPr>
          <p:cNvPr id="6" name="Text Placeholder 5"/>
          <p:cNvSpPr>
            <a:spLocks noGrp="1"/>
          </p:cNvSpPr>
          <p:nvPr>
            <p:ph type="body" idx="1"/>
          </p:nvPr>
        </p:nvSpPr>
        <p:spPr/>
        <p:txBody>
          <a:bodyPr/>
          <a:lstStyle/>
          <a:p>
            <a:r>
              <a:rPr lang="en-US" dirty="0"/>
              <a:t>Definition</a:t>
            </a:r>
          </a:p>
        </p:txBody>
      </p:sp>
      <p:sp>
        <p:nvSpPr>
          <p:cNvPr id="7" name="Content Placeholder 6"/>
          <p:cNvSpPr>
            <a:spLocks noGrp="1"/>
          </p:cNvSpPr>
          <p:nvPr>
            <p:ph sz="half" idx="2"/>
          </p:nvPr>
        </p:nvSpPr>
        <p:spPr>
          <a:xfrm>
            <a:off x="457200" y="2174875"/>
            <a:ext cx="8229600" cy="3951288"/>
          </a:xfrm>
        </p:spPr>
        <p:txBody>
          <a:bodyPr/>
          <a:lstStyle/>
          <a:p>
            <a:pPr marL="0" indent="0">
              <a:buNone/>
            </a:pPr>
            <a:r>
              <a:rPr lang="en-US" dirty="0"/>
              <a:t>Meteorological information supplied to the following users:</a:t>
            </a:r>
          </a:p>
          <a:p>
            <a:r>
              <a:rPr lang="en-US" sz="2000" dirty="0"/>
              <a:t>operators (airlines)</a:t>
            </a:r>
          </a:p>
          <a:p>
            <a:r>
              <a:rPr lang="en-US" sz="2000" dirty="0"/>
              <a:t>flight crew members</a:t>
            </a:r>
          </a:p>
          <a:p>
            <a:r>
              <a:rPr lang="en-US" sz="2000" dirty="0"/>
              <a:t>air traffic services units</a:t>
            </a:r>
          </a:p>
          <a:p>
            <a:r>
              <a:rPr lang="en-US" sz="2000" dirty="0"/>
              <a:t>search and rescue services units</a:t>
            </a:r>
          </a:p>
          <a:p>
            <a:r>
              <a:rPr lang="en-US" sz="2000" dirty="0"/>
              <a:t>airport managements; and </a:t>
            </a:r>
          </a:p>
          <a:p>
            <a:r>
              <a:rPr lang="en-US" sz="2000" dirty="0"/>
              <a:t>others concerned with the conduct or development of international air navigation</a:t>
            </a:r>
          </a:p>
          <a:p>
            <a:pPr marL="0" indent="0">
              <a:buNone/>
            </a:pPr>
            <a:r>
              <a:rPr lang="en-US" dirty="0"/>
              <a:t>necessary for the performance of their respective functions</a:t>
            </a:r>
          </a:p>
        </p:txBody>
      </p:sp>
      <p:sp>
        <p:nvSpPr>
          <p:cNvPr id="3" name="Slide Number Placeholder 2"/>
          <p:cNvSpPr>
            <a:spLocks noGrp="1"/>
          </p:cNvSpPr>
          <p:nvPr>
            <p:ph type="sldNum" sz="quarter" idx="12"/>
          </p:nvPr>
        </p:nvSpPr>
        <p:spPr/>
        <p:txBody>
          <a:bodyPr/>
          <a:lstStyle/>
          <a:p>
            <a:fld id="{9259AF2F-52C6-9B46-B8B2-0579234AE62E}" type="slidenum">
              <a:rPr lang="en-US" smtClean="0"/>
              <a:t>2</a:t>
            </a:fld>
            <a:endParaRPr lang="en-US"/>
          </a:p>
        </p:txBody>
      </p:sp>
    </p:spTree>
    <p:extLst>
      <p:ext uri="{BB962C8B-B14F-4D97-AF65-F5344CB8AC3E}">
        <p14:creationId xmlns:p14="http://schemas.microsoft.com/office/powerpoint/2010/main" val="1260595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5" name="Title 4"/>
          <p:cNvSpPr>
            <a:spLocks noGrp="1"/>
          </p:cNvSpPr>
          <p:nvPr>
            <p:ph type="title"/>
          </p:nvPr>
        </p:nvSpPr>
        <p:spPr/>
        <p:txBody>
          <a:bodyPr>
            <a:normAutofit fontScale="90000"/>
          </a:bodyPr>
          <a:lstStyle/>
          <a:p>
            <a:r>
              <a:rPr lang="en-US" dirty="0"/>
              <a:t>Aeronautical Meteorological Information</a:t>
            </a:r>
          </a:p>
        </p:txBody>
      </p:sp>
      <p:sp>
        <p:nvSpPr>
          <p:cNvPr id="6" name="Text Placeholder 5"/>
          <p:cNvSpPr>
            <a:spLocks noGrp="1"/>
          </p:cNvSpPr>
          <p:nvPr>
            <p:ph type="body" idx="1"/>
          </p:nvPr>
        </p:nvSpPr>
        <p:spPr/>
        <p:txBody>
          <a:bodyPr/>
          <a:lstStyle/>
          <a:p>
            <a:r>
              <a:rPr lang="en-US" dirty="0"/>
              <a:t>Characteristics</a:t>
            </a:r>
          </a:p>
        </p:txBody>
      </p:sp>
      <p:sp>
        <p:nvSpPr>
          <p:cNvPr id="7" name="Content Placeholder 6"/>
          <p:cNvSpPr>
            <a:spLocks noGrp="1"/>
          </p:cNvSpPr>
          <p:nvPr>
            <p:ph sz="half" idx="2"/>
          </p:nvPr>
        </p:nvSpPr>
        <p:spPr>
          <a:xfrm>
            <a:off x="457200" y="2174875"/>
            <a:ext cx="8229600" cy="3951288"/>
          </a:xfrm>
        </p:spPr>
        <p:txBody>
          <a:bodyPr/>
          <a:lstStyle/>
          <a:p>
            <a:r>
              <a:rPr lang="en-US" dirty="0"/>
              <a:t>Highly regulated (context, format, exchange procedures, quality) at international and national level</a:t>
            </a:r>
          </a:p>
          <a:p>
            <a:r>
              <a:rPr lang="en-US" dirty="0"/>
              <a:t>Fit-for-purpose – based on concrete user requirements</a:t>
            </a:r>
          </a:p>
          <a:p>
            <a:r>
              <a:rPr lang="en-US" dirty="0"/>
              <a:t>Well defined and recognized purpose – safety, regularity, efficiency of the air transport operations</a:t>
            </a:r>
          </a:p>
          <a:p>
            <a:r>
              <a:rPr lang="en-US" dirty="0"/>
              <a:t>Decision-supporting information</a:t>
            </a:r>
          </a:p>
          <a:p>
            <a:r>
              <a:rPr lang="en-US" dirty="0"/>
              <a:t>Restricted use</a:t>
            </a:r>
          </a:p>
          <a:p>
            <a:r>
              <a:rPr lang="en-US" dirty="0"/>
              <a:t>Cost-recoverable information service provision   </a:t>
            </a:r>
          </a:p>
        </p:txBody>
      </p:sp>
      <p:sp>
        <p:nvSpPr>
          <p:cNvPr id="3" name="Slide Number Placeholder 2"/>
          <p:cNvSpPr>
            <a:spLocks noGrp="1"/>
          </p:cNvSpPr>
          <p:nvPr>
            <p:ph type="sldNum" sz="quarter" idx="12"/>
          </p:nvPr>
        </p:nvSpPr>
        <p:spPr/>
        <p:txBody>
          <a:bodyPr/>
          <a:lstStyle/>
          <a:p>
            <a:fld id="{9259AF2F-52C6-9B46-B8B2-0579234AE62E}" type="slidenum">
              <a:rPr lang="en-US" smtClean="0"/>
              <a:t>3</a:t>
            </a:fld>
            <a:endParaRPr lang="en-US"/>
          </a:p>
        </p:txBody>
      </p:sp>
    </p:spTree>
    <p:extLst>
      <p:ext uri="{BB962C8B-B14F-4D97-AF65-F5344CB8AC3E}">
        <p14:creationId xmlns:p14="http://schemas.microsoft.com/office/powerpoint/2010/main" val="4192231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Regulatory Framework</a:t>
            </a:r>
          </a:p>
        </p:txBody>
      </p:sp>
      <p:sp>
        <p:nvSpPr>
          <p:cNvPr id="2" name="Slide Number Placeholder 1"/>
          <p:cNvSpPr>
            <a:spLocks noGrp="1"/>
          </p:cNvSpPr>
          <p:nvPr>
            <p:ph type="sldNum" sz="quarter" idx="12"/>
          </p:nvPr>
        </p:nvSpPr>
        <p:spPr/>
        <p:txBody>
          <a:bodyPr/>
          <a:lstStyle/>
          <a:p>
            <a:fld id="{9259AF2F-52C6-9B46-B8B2-0579234AE62E}" type="slidenum">
              <a:rPr lang="en-US" smtClean="0"/>
              <a:t>4</a:t>
            </a:fld>
            <a:endParaRPr lang="en-US"/>
          </a:p>
        </p:txBody>
      </p:sp>
      <p:sp>
        <p:nvSpPr>
          <p:cNvPr id="4" name="TextBox 3"/>
          <p:cNvSpPr txBox="1"/>
          <p:nvPr/>
        </p:nvSpPr>
        <p:spPr>
          <a:xfrm>
            <a:off x="826168" y="1491915"/>
            <a:ext cx="7644064" cy="461665"/>
          </a:xfrm>
          <a:prstGeom prst="rect">
            <a:avLst/>
          </a:prstGeom>
          <a:noFill/>
        </p:spPr>
        <p:txBody>
          <a:bodyPr wrap="square" rtlCol="0">
            <a:spAutoFit/>
          </a:bodyPr>
          <a:lstStyle/>
          <a:p>
            <a:r>
              <a:rPr lang="en-US" sz="2400" b="1" dirty="0"/>
              <a:t>International framework – ICAO and WMO</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0480" y="2033790"/>
            <a:ext cx="3123241" cy="4006182"/>
          </a:xfrm>
          <a:prstGeom prst="rect">
            <a:avLst/>
          </a:prstGeom>
          <a:ln>
            <a:solidFill>
              <a:schemeClr val="accent1"/>
            </a:solidFill>
          </a:ln>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0828" y="2009727"/>
            <a:ext cx="2878763" cy="4019489"/>
          </a:xfrm>
          <a:prstGeom prst="rect">
            <a:avLst/>
          </a:prstGeom>
        </p:spPr>
      </p:pic>
    </p:spTree>
    <p:extLst>
      <p:ext uri="{BB962C8B-B14F-4D97-AF65-F5344CB8AC3E}">
        <p14:creationId xmlns:p14="http://schemas.microsoft.com/office/powerpoint/2010/main" val="3796284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Regulatory Framework</a:t>
            </a:r>
          </a:p>
        </p:txBody>
      </p:sp>
      <p:sp>
        <p:nvSpPr>
          <p:cNvPr id="2" name="Slide Number Placeholder 1"/>
          <p:cNvSpPr>
            <a:spLocks noGrp="1"/>
          </p:cNvSpPr>
          <p:nvPr>
            <p:ph type="sldNum" sz="quarter" idx="12"/>
          </p:nvPr>
        </p:nvSpPr>
        <p:spPr/>
        <p:txBody>
          <a:bodyPr/>
          <a:lstStyle/>
          <a:p>
            <a:fld id="{9259AF2F-52C6-9B46-B8B2-0579234AE62E}" type="slidenum">
              <a:rPr lang="en-US" smtClean="0"/>
              <a:t>5</a:t>
            </a:fld>
            <a:endParaRPr lang="en-US"/>
          </a:p>
        </p:txBody>
      </p:sp>
      <p:sp>
        <p:nvSpPr>
          <p:cNvPr id="4" name="TextBox 3"/>
          <p:cNvSpPr txBox="1"/>
          <p:nvPr/>
        </p:nvSpPr>
        <p:spPr>
          <a:xfrm>
            <a:off x="826168" y="1491915"/>
            <a:ext cx="7644064" cy="3908762"/>
          </a:xfrm>
          <a:prstGeom prst="rect">
            <a:avLst/>
          </a:prstGeom>
          <a:noFill/>
        </p:spPr>
        <p:txBody>
          <a:bodyPr wrap="square" rtlCol="0">
            <a:spAutoFit/>
          </a:bodyPr>
          <a:lstStyle/>
          <a:p>
            <a:r>
              <a:rPr lang="en-US" sz="2400" b="1" dirty="0"/>
              <a:t>International framework – ICAO and WMO</a:t>
            </a:r>
          </a:p>
          <a:p>
            <a:pPr marL="342900" lvl="1" indent="-342900">
              <a:buSzPct val="100000"/>
              <a:buFont typeface="Arial" panose="020B0604020202020204" pitchFamily="34" charset="0"/>
              <a:buChar char="•"/>
            </a:pPr>
            <a:r>
              <a:rPr lang="en-US" sz="2000" b="1" dirty="0"/>
              <a:t>Annex 3</a:t>
            </a:r>
            <a:r>
              <a:rPr lang="en-US" sz="2000" dirty="0"/>
              <a:t> (to the ICAO (Chicago) Convention), Meteorological Service for International Air Navigation</a:t>
            </a:r>
          </a:p>
          <a:p>
            <a:pPr marL="342900" lvl="1" indent="-342900">
              <a:buSzPct val="100000"/>
              <a:buFont typeface="Arial" panose="020B0604020202020204" pitchFamily="34" charset="0"/>
              <a:buChar char="•"/>
            </a:pPr>
            <a:r>
              <a:rPr lang="en-US" sz="2000" b="1" dirty="0"/>
              <a:t>WMO Technical Regulations </a:t>
            </a:r>
            <a:r>
              <a:rPr lang="en-US" sz="2000" dirty="0"/>
              <a:t>(WMO-No-49), </a:t>
            </a:r>
            <a:r>
              <a:rPr lang="en-US" sz="2000" b="1" dirty="0"/>
              <a:t>Volume II</a:t>
            </a:r>
            <a:r>
              <a:rPr lang="en-US" sz="2000" dirty="0"/>
              <a:t>, Meteorological Service for International Air Navigation</a:t>
            </a:r>
          </a:p>
          <a:p>
            <a:pPr marL="342900" lvl="1" indent="-342900">
              <a:buSzPct val="100000"/>
              <a:buFont typeface="Arial" panose="020B0604020202020204" pitchFamily="34" charset="0"/>
              <a:buChar char="•"/>
            </a:pPr>
            <a:r>
              <a:rPr lang="en-US" sz="2000" dirty="0"/>
              <a:t>Other ICAO and WMO regulatory and guidance material</a:t>
            </a:r>
          </a:p>
          <a:p>
            <a:pPr marL="742950" lvl="1" indent="-285750">
              <a:buFont typeface="Arial" panose="020B0604020202020204" pitchFamily="34" charset="0"/>
              <a:buChar char="•"/>
            </a:pPr>
            <a:endParaRPr lang="en-US" sz="2000" dirty="0"/>
          </a:p>
          <a:p>
            <a:r>
              <a:rPr lang="en-US" sz="2400" b="1" dirty="0"/>
              <a:t>National (or regional, e.g., EASA) regulatory framework</a:t>
            </a:r>
            <a:r>
              <a:rPr lang="en-US" sz="2400" dirty="0"/>
              <a:t> </a:t>
            </a:r>
          </a:p>
          <a:p>
            <a:pPr marL="342900" indent="-342900">
              <a:buFont typeface="Arial" panose="020B0604020202020204" pitchFamily="34" charset="0"/>
              <a:buChar char="•"/>
            </a:pPr>
            <a:r>
              <a:rPr lang="en-US" sz="2000" dirty="0"/>
              <a:t>National law (e.g., Meteorology Act, Civil Aviation Act)</a:t>
            </a:r>
          </a:p>
          <a:p>
            <a:pPr marL="342900" indent="-342900">
              <a:buFont typeface="Arial" panose="020B0604020202020204" pitchFamily="34" charset="0"/>
              <a:buChar char="•"/>
            </a:pPr>
            <a:r>
              <a:rPr lang="en-US" sz="2000" dirty="0"/>
              <a:t>Other regulatory instruments; SOPs</a:t>
            </a:r>
          </a:p>
          <a:p>
            <a:pPr marL="342900" indent="-342900">
              <a:buFont typeface="Arial" panose="020B0604020202020204" pitchFamily="34" charset="0"/>
              <a:buChar char="•"/>
            </a:pPr>
            <a:r>
              <a:rPr lang="en-US" sz="2000" dirty="0"/>
              <a:t>Transposition of the international regulations, with account of different national/local requirements and conditions</a:t>
            </a:r>
          </a:p>
        </p:txBody>
      </p:sp>
    </p:spTree>
    <p:extLst>
      <p:ext uri="{BB962C8B-B14F-4D97-AF65-F5344CB8AC3E}">
        <p14:creationId xmlns:p14="http://schemas.microsoft.com/office/powerpoint/2010/main" val="4088470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Regulatory Framework</a:t>
            </a:r>
          </a:p>
        </p:txBody>
      </p:sp>
      <p:sp>
        <p:nvSpPr>
          <p:cNvPr id="2" name="Slide Number Placeholder 1"/>
          <p:cNvSpPr>
            <a:spLocks noGrp="1"/>
          </p:cNvSpPr>
          <p:nvPr>
            <p:ph type="sldNum" sz="quarter" idx="12"/>
          </p:nvPr>
        </p:nvSpPr>
        <p:spPr/>
        <p:txBody>
          <a:bodyPr/>
          <a:lstStyle/>
          <a:p>
            <a:fld id="{9259AF2F-52C6-9B46-B8B2-0579234AE62E}" type="slidenum">
              <a:rPr lang="en-US" smtClean="0"/>
              <a:t>6</a:t>
            </a:fld>
            <a:endParaRPr lang="en-US"/>
          </a:p>
        </p:txBody>
      </p:sp>
      <p:sp>
        <p:nvSpPr>
          <p:cNvPr id="4" name="TextBox 3"/>
          <p:cNvSpPr txBox="1"/>
          <p:nvPr/>
        </p:nvSpPr>
        <p:spPr>
          <a:xfrm>
            <a:off x="697830" y="1491915"/>
            <a:ext cx="7644064" cy="6001643"/>
          </a:xfrm>
          <a:prstGeom prst="rect">
            <a:avLst/>
          </a:prstGeom>
          <a:noFill/>
        </p:spPr>
        <p:txBody>
          <a:bodyPr wrap="square" rtlCol="0">
            <a:spAutoFit/>
          </a:bodyPr>
          <a:lstStyle/>
          <a:p>
            <a:r>
              <a:rPr lang="en-US" sz="2400" b="1" dirty="0"/>
              <a:t>Structure of regulations related to aeronautical MET information and service</a:t>
            </a:r>
          </a:p>
          <a:p>
            <a:pPr marL="342900" indent="-342900">
              <a:buFont typeface="Arial" panose="020B0604020202020204" pitchFamily="34" charset="0"/>
              <a:buChar char="•"/>
            </a:pPr>
            <a:r>
              <a:rPr lang="en-US" sz="2400" dirty="0"/>
              <a:t>Governance, roles, responsibilities</a:t>
            </a:r>
          </a:p>
          <a:p>
            <a:pPr marL="342900" indent="-342900">
              <a:buFont typeface="Arial" panose="020B0604020202020204" pitchFamily="34" charset="0"/>
              <a:buChar char="•"/>
            </a:pPr>
            <a:r>
              <a:rPr lang="en-US" sz="2400" dirty="0"/>
              <a:t>Establishment of international information services and facilities – WAFS (WAFCs), IAVW (VAACs), TCACs … </a:t>
            </a:r>
          </a:p>
          <a:p>
            <a:pPr marL="342900" indent="-342900">
              <a:buFont typeface="Arial" panose="020B0604020202020204" pitchFamily="34" charset="0"/>
              <a:buChar char="•"/>
            </a:pPr>
            <a:r>
              <a:rPr lang="en-US" sz="2400" dirty="0"/>
              <a:t>Standardization of </a:t>
            </a:r>
          </a:p>
          <a:p>
            <a:pPr marL="800100" lvl="1" indent="-439738">
              <a:buSzPct val="70000"/>
              <a:buFont typeface="Wingdings" panose="05000000000000000000" pitchFamily="2" charset="2"/>
              <a:buChar char="ü"/>
            </a:pPr>
            <a:r>
              <a:rPr lang="en-US" sz="2400" dirty="0"/>
              <a:t>observations, reports</a:t>
            </a:r>
          </a:p>
          <a:p>
            <a:pPr marL="800100" lvl="1" indent="-439738">
              <a:buSzPct val="70000"/>
              <a:buFont typeface="Wingdings" panose="05000000000000000000" pitchFamily="2" charset="2"/>
              <a:buChar char="ü"/>
            </a:pPr>
            <a:r>
              <a:rPr lang="en-US" sz="2400" dirty="0"/>
              <a:t>forecasting and warning procedures</a:t>
            </a:r>
          </a:p>
          <a:p>
            <a:pPr marL="800100" lvl="1" indent="-439738">
              <a:buSzPct val="70000"/>
              <a:buFont typeface="Wingdings" panose="05000000000000000000" pitchFamily="2" charset="2"/>
              <a:buChar char="ü"/>
            </a:pPr>
            <a:r>
              <a:rPr lang="en-US" sz="2400" dirty="0"/>
              <a:t>aeronautical climatological information </a:t>
            </a:r>
          </a:p>
          <a:p>
            <a:pPr marL="800100" lvl="1" indent="-439738">
              <a:buSzPct val="70000"/>
              <a:buFont typeface="Wingdings" panose="05000000000000000000" pitchFamily="2" charset="2"/>
              <a:buChar char="ü"/>
            </a:pPr>
            <a:r>
              <a:rPr lang="en-US" sz="2400" dirty="0"/>
              <a:t>services to stakeholders – use cases</a:t>
            </a:r>
          </a:p>
          <a:p>
            <a:pPr marL="800100" lvl="1" indent="-439738">
              <a:buSzPct val="70000"/>
              <a:buFont typeface="Wingdings" panose="05000000000000000000" pitchFamily="2" charset="2"/>
              <a:buChar char="ü"/>
            </a:pPr>
            <a:r>
              <a:rPr lang="en-US" sz="2400" dirty="0"/>
              <a:t>flight documentation</a:t>
            </a:r>
          </a:p>
          <a:p>
            <a:pPr marL="800100" lvl="1" indent="-439738">
              <a:buSzPct val="70000"/>
              <a:buFont typeface="Wingdings" panose="05000000000000000000" pitchFamily="2" charset="2"/>
              <a:buChar char="ü"/>
            </a:pPr>
            <a:r>
              <a:rPr lang="en-US" sz="2400" dirty="0"/>
              <a:t>Communications and information exchange</a:t>
            </a:r>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2232693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Regulatory Framework</a:t>
            </a:r>
          </a:p>
        </p:txBody>
      </p:sp>
      <p:sp>
        <p:nvSpPr>
          <p:cNvPr id="2" name="Slide Number Placeholder 1"/>
          <p:cNvSpPr>
            <a:spLocks noGrp="1"/>
          </p:cNvSpPr>
          <p:nvPr>
            <p:ph type="sldNum" sz="quarter" idx="12"/>
          </p:nvPr>
        </p:nvSpPr>
        <p:spPr/>
        <p:txBody>
          <a:bodyPr/>
          <a:lstStyle/>
          <a:p>
            <a:fld id="{9259AF2F-52C6-9B46-B8B2-0579234AE62E}" type="slidenum">
              <a:rPr lang="en-US" smtClean="0"/>
              <a:t>7</a:t>
            </a:fld>
            <a:endParaRPr lang="en-US"/>
          </a:p>
        </p:txBody>
      </p:sp>
      <p:sp>
        <p:nvSpPr>
          <p:cNvPr id="4" name="TextBox 3"/>
          <p:cNvSpPr txBox="1"/>
          <p:nvPr/>
        </p:nvSpPr>
        <p:spPr>
          <a:xfrm>
            <a:off x="826168" y="1491915"/>
            <a:ext cx="7644064" cy="461665"/>
          </a:xfrm>
          <a:prstGeom prst="rect">
            <a:avLst/>
          </a:prstGeom>
          <a:noFill/>
        </p:spPr>
        <p:txBody>
          <a:bodyPr wrap="square" rtlCol="0">
            <a:spAutoFit/>
          </a:bodyPr>
          <a:lstStyle/>
          <a:p>
            <a:r>
              <a:rPr lang="en-US" sz="2400" b="1" dirty="0"/>
              <a:t>User Requirements - process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2547" y="2022069"/>
            <a:ext cx="6954253" cy="4107100"/>
          </a:xfrm>
          <a:prstGeom prst="rect">
            <a:avLst/>
          </a:prstGeom>
        </p:spPr>
      </p:pic>
    </p:spTree>
    <p:extLst>
      <p:ext uri="{BB962C8B-B14F-4D97-AF65-F5344CB8AC3E}">
        <p14:creationId xmlns:p14="http://schemas.microsoft.com/office/powerpoint/2010/main" val="819043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Regulatory Framework</a:t>
            </a:r>
          </a:p>
        </p:txBody>
      </p:sp>
      <p:sp>
        <p:nvSpPr>
          <p:cNvPr id="2" name="Slide Number Placeholder 1"/>
          <p:cNvSpPr>
            <a:spLocks noGrp="1"/>
          </p:cNvSpPr>
          <p:nvPr>
            <p:ph type="sldNum" sz="quarter" idx="12"/>
          </p:nvPr>
        </p:nvSpPr>
        <p:spPr/>
        <p:txBody>
          <a:bodyPr/>
          <a:lstStyle/>
          <a:p>
            <a:fld id="{9259AF2F-52C6-9B46-B8B2-0579234AE62E}" type="slidenum">
              <a:rPr lang="en-US" smtClean="0"/>
              <a:t>8</a:t>
            </a:fld>
            <a:endParaRPr lang="en-US"/>
          </a:p>
        </p:txBody>
      </p:sp>
      <p:sp>
        <p:nvSpPr>
          <p:cNvPr id="4" name="TextBox 3"/>
          <p:cNvSpPr txBox="1"/>
          <p:nvPr/>
        </p:nvSpPr>
        <p:spPr>
          <a:xfrm>
            <a:off x="826168" y="1491915"/>
            <a:ext cx="7644064" cy="923330"/>
          </a:xfrm>
          <a:prstGeom prst="rect">
            <a:avLst/>
          </a:prstGeom>
          <a:solidFill>
            <a:schemeClr val="tx2">
              <a:lumMod val="60000"/>
              <a:lumOff val="40000"/>
            </a:schemeClr>
          </a:solidFill>
        </p:spPr>
        <p:txBody>
          <a:bodyPr wrap="square" rtlCol="0">
            <a:spAutoFit/>
          </a:bodyPr>
          <a:lstStyle/>
          <a:p>
            <a:r>
              <a:rPr lang="en-US" dirty="0">
                <a:solidFill>
                  <a:schemeClr val="bg1"/>
                </a:solidFill>
              </a:rPr>
              <a:t>2.1.4 Each Contracting State shall designate the authority, hereinafter referred to as the </a:t>
            </a:r>
            <a:r>
              <a:rPr lang="en-US" b="1" dirty="0">
                <a:solidFill>
                  <a:schemeClr val="bg1"/>
                </a:solidFill>
              </a:rPr>
              <a:t>meteorological authority</a:t>
            </a:r>
            <a:r>
              <a:rPr lang="en-US" dirty="0">
                <a:solidFill>
                  <a:schemeClr val="bg1"/>
                </a:solidFill>
              </a:rPr>
              <a:t>, to provide or to arrange for the provision of meteorological service for international air navigation on its behalf.</a:t>
            </a:r>
          </a:p>
        </p:txBody>
      </p:sp>
      <p:sp>
        <p:nvSpPr>
          <p:cNvPr id="3" name="TextBox 2"/>
          <p:cNvSpPr txBox="1"/>
          <p:nvPr/>
        </p:nvSpPr>
        <p:spPr>
          <a:xfrm>
            <a:off x="826169" y="2911642"/>
            <a:ext cx="7644064" cy="3416320"/>
          </a:xfrm>
          <a:prstGeom prst="rect">
            <a:avLst/>
          </a:prstGeom>
          <a:noFill/>
        </p:spPr>
        <p:txBody>
          <a:bodyPr wrap="square" rtlCol="0">
            <a:spAutoFit/>
          </a:bodyPr>
          <a:lstStyle/>
          <a:p>
            <a:r>
              <a:rPr lang="en-US" dirty="0"/>
              <a:t>Currently, the following functions are considered in an information service provision arrangement:</a:t>
            </a:r>
          </a:p>
          <a:p>
            <a:pPr marL="285750" indent="-285750">
              <a:buFont typeface="Arial" panose="020B0604020202020204" pitchFamily="34" charset="0"/>
              <a:buChar char="•"/>
            </a:pPr>
            <a:r>
              <a:rPr lang="en-US" dirty="0"/>
              <a:t>Regulator – authority (MA)</a:t>
            </a:r>
          </a:p>
          <a:p>
            <a:pPr marL="285750" indent="-285750">
              <a:buFont typeface="Arial" panose="020B0604020202020204" pitchFamily="34" charset="0"/>
              <a:buChar char="•"/>
            </a:pPr>
            <a:r>
              <a:rPr lang="en-US" dirty="0"/>
              <a:t>Aviation MET Service Provider(s) (AMSP)</a:t>
            </a:r>
          </a:p>
          <a:p>
            <a:pPr marL="285750" indent="-285750">
              <a:buFont typeface="Arial" panose="020B0604020202020204" pitchFamily="34" charset="0"/>
              <a:buChar char="•"/>
            </a:pPr>
            <a:r>
              <a:rPr lang="en-US" dirty="0"/>
              <a:t>Oversight body (could be combined with MA)</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t>Regional layer </a:t>
            </a:r>
            <a:r>
              <a:rPr lang="en-US" dirty="0"/>
              <a:t>– each ICAO Region has a Regional Air Navigation Plan (ANP); all requirements for OPMET information required from the States in the Region are specified in the ANP</a:t>
            </a:r>
          </a:p>
          <a:p>
            <a:pPr marL="285750" indent="-285750">
              <a:buFont typeface="Arial" panose="020B0604020202020204" pitchFamily="34" charset="0"/>
              <a:buChar char="•"/>
            </a:pPr>
            <a:r>
              <a:rPr lang="en-US" dirty="0"/>
              <a:t>Regular monitoring exercises on availability and compliance are conducted by relevant regional groups</a:t>
            </a:r>
          </a:p>
          <a:p>
            <a:pPr marL="285750" indent="-285750">
              <a:buFont typeface="Arial" panose="020B0604020202020204" pitchFamily="34" charset="0"/>
              <a:buChar char="•"/>
            </a:pPr>
            <a:r>
              <a:rPr lang="en-US" dirty="0"/>
              <a:t>For non-regular information – regular exercises based on simulations</a:t>
            </a:r>
          </a:p>
        </p:txBody>
      </p:sp>
    </p:spTree>
    <p:extLst>
      <p:ext uri="{BB962C8B-B14F-4D97-AF65-F5344CB8AC3E}">
        <p14:creationId xmlns:p14="http://schemas.microsoft.com/office/powerpoint/2010/main" val="2409043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Regulatory Framework</a:t>
            </a:r>
          </a:p>
        </p:txBody>
      </p:sp>
      <p:sp>
        <p:nvSpPr>
          <p:cNvPr id="2" name="Slide Number Placeholder 1"/>
          <p:cNvSpPr>
            <a:spLocks noGrp="1"/>
          </p:cNvSpPr>
          <p:nvPr>
            <p:ph type="sldNum" sz="quarter" idx="12"/>
          </p:nvPr>
        </p:nvSpPr>
        <p:spPr/>
        <p:txBody>
          <a:bodyPr/>
          <a:lstStyle/>
          <a:p>
            <a:fld id="{9259AF2F-52C6-9B46-B8B2-0579234AE62E}" type="slidenum">
              <a:rPr lang="en-US" smtClean="0"/>
              <a:t>9</a:t>
            </a:fld>
            <a:endParaRPr lang="en-US"/>
          </a:p>
        </p:txBody>
      </p:sp>
      <p:sp>
        <p:nvSpPr>
          <p:cNvPr id="4" name="TextBox 3"/>
          <p:cNvSpPr txBox="1"/>
          <p:nvPr/>
        </p:nvSpPr>
        <p:spPr>
          <a:xfrm>
            <a:off x="826168" y="1491915"/>
            <a:ext cx="7644064" cy="1477328"/>
          </a:xfrm>
          <a:prstGeom prst="rect">
            <a:avLst/>
          </a:prstGeom>
          <a:solidFill>
            <a:schemeClr val="tx2">
              <a:lumMod val="60000"/>
              <a:lumOff val="40000"/>
            </a:schemeClr>
          </a:solidFill>
        </p:spPr>
        <p:txBody>
          <a:bodyPr wrap="square" rtlCol="0">
            <a:spAutoFit/>
          </a:bodyPr>
          <a:lstStyle/>
          <a:p>
            <a:r>
              <a:rPr lang="en-US" dirty="0">
                <a:solidFill>
                  <a:schemeClr val="bg1"/>
                </a:solidFill>
              </a:rPr>
              <a:t>2.2.2 	Each Contracting State shall ensure that the designated meteorological authority … establishes and implements a </a:t>
            </a:r>
            <a:r>
              <a:rPr lang="en-US" b="1" dirty="0">
                <a:solidFill>
                  <a:schemeClr val="bg1"/>
                </a:solidFill>
              </a:rPr>
              <a:t>properly organized quality system </a:t>
            </a:r>
            <a:r>
              <a:rPr lang="en-US" dirty="0">
                <a:solidFill>
                  <a:schemeClr val="bg1"/>
                </a:solidFill>
              </a:rPr>
              <a:t>comprising procedures, processes and resources necessary to provide for the </a:t>
            </a:r>
            <a:r>
              <a:rPr lang="en-US" b="1" dirty="0">
                <a:solidFill>
                  <a:schemeClr val="bg1"/>
                </a:solidFill>
              </a:rPr>
              <a:t>quality management of the meteorological information </a:t>
            </a:r>
            <a:r>
              <a:rPr lang="en-US" dirty="0">
                <a:solidFill>
                  <a:schemeClr val="bg1"/>
                </a:solidFill>
              </a:rPr>
              <a:t>to be supplied to the users listed in 2.1.2.</a:t>
            </a:r>
          </a:p>
        </p:txBody>
      </p:sp>
      <p:sp>
        <p:nvSpPr>
          <p:cNvPr id="6" name="TextBox 5"/>
          <p:cNvSpPr txBox="1"/>
          <p:nvPr/>
        </p:nvSpPr>
        <p:spPr>
          <a:xfrm>
            <a:off x="826168" y="3240504"/>
            <a:ext cx="7644064" cy="1815882"/>
          </a:xfrm>
          <a:prstGeom prst="rect">
            <a:avLst/>
          </a:prstGeom>
          <a:solidFill>
            <a:schemeClr val="tx2">
              <a:lumMod val="60000"/>
              <a:lumOff val="40000"/>
            </a:schemeClr>
          </a:solidFill>
        </p:spPr>
        <p:txBody>
          <a:bodyPr wrap="square" rtlCol="0">
            <a:spAutoFit/>
          </a:bodyPr>
          <a:lstStyle/>
          <a:p>
            <a:r>
              <a:rPr lang="en-US" sz="1600" dirty="0">
                <a:solidFill>
                  <a:schemeClr val="bg1"/>
                </a:solidFill>
              </a:rPr>
              <a:t>2.2.4 	</a:t>
            </a:r>
            <a:r>
              <a:rPr lang="en-US" sz="1600" b="1" dirty="0">
                <a:solidFill>
                  <a:schemeClr val="bg1"/>
                </a:solidFill>
              </a:rPr>
              <a:t>Recommendation.</a:t>
            </a:r>
            <a:r>
              <a:rPr lang="en-US" sz="1600" dirty="0">
                <a:solidFill>
                  <a:schemeClr val="bg1"/>
                </a:solidFill>
              </a:rPr>
              <a:t>— </a:t>
            </a:r>
            <a:r>
              <a:rPr lang="en-US" sz="1600" i="1" dirty="0">
                <a:solidFill>
                  <a:schemeClr val="bg1"/>
                </a:solidFill>
              </a:rPr>
              <a:t>The quality system should provide the users with assurance that the </a:t>
            </a:r>
            <a:r>
              <a:rPr lang="en-US" sz="1600" b="1" i="1" dirty="0">
                <a:solidFill>
                  <a:schemeClr val="bg1"/>
                </a:solidFill>
              </a:rPr>
              <a:t>meteorological information supplied complies with the stated requirements </a:t>
            </a:r>
            <a:r>
              <a:rPr lang="en-US" sz="1600" i="1" dirty="0">
                <a:solidFill>
                  <a:schemeClr val="bg1"/>
                </a:solidFill>
              </a:rPr>
              <a:t>in terms of the: </a:t>
            </a:r>
          </a:p>
          <a:p>
            <a:pPr marL="285750" indent="-285750">
              <a:buFont typeface="Arial" panose="020B0604020202020204" pitchFamily="34" charset="0"/>
              <a:buChar char="•"/>
            </a:pPr>
            <a:r>
              <a:rPr lang="en-US" sz="1600" i="1" dirty="0">
                <a:solidFill>
                  <a:schemeClr val="bg1"/>
                </a:solidFill>
              </a:rPr>
              <a:t>geographical and spatial coverage, </a:t>
            </a:r>
          </a:p>
          <a:p>
            <a:pPr marL="285750" indent="-285750">
              <a:buFont typeface="Arial" panose="020B0604020202020204" pitchFamily="34" charset="0"/>
              <a:buChar char="•"/>
            </a:pPr>
            <a:r>
              <a:rPr lang="en-US" sz="1600" i="1" dirty="0">
                <a:solidFill>
                  <a:schemeClr val="bg1"/>
                </a:solidFill>
              </a:rPr>
              <a:t>format and content, </a:t>
            </a:r>
          </a:p>
          <a:p>
            <a:pPr marL="285750" indent="-285750">
              <a:buFont typeface="Arial" panose="020B0604020202020204" pitchFamily="34" charset="0"/>
              <a:buChar char="•"/>
            </a:pPr>
            <a:r>
              <a:rPr lang="en-US" sz="1600" i="1" dirty="0">
                <a:solidFill>
                  <a:schemeClr val="bg1"/>
                </a:solidFill>
              </a:rPr>
              <a:t>time and frequency of issuance and period of validity, </a:t>
            </a:r>
          </a:p>
          <a:p>
            <a:pPr marL="285750" indent="-285750">
              <a:buFont typeface="Arial" panose="020B0604020202020204" pitchFamily="34" charset="0"/>
              <a:buChar char="•"/>
            </a:pPr>
            <a:r>
              <a:rPr lang="en-US" sz="1600" i="1" dirty="0">
                <a:solidFill>
                  <a:schemeClr val="bg1"/>
                </a:solidFill>
              </a:rPr>
              <a:t>as well as the accuracy of measurements, observations and forecasts. </a:t>
            </a:r>
          </a:p>
        </p:txBody>
      </p:sp>
    </p:spTree>
    <p:extLst>
      <p:ext uri="{BB962C8B-B14F-4D97-AF65-F5344CB8AC3E}">
        <p14:creationId xmlns:p14="http://schemas.microsoft.com/office/powerpoint/2010/main" val="2569806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Regulatory Framework</a:t>
            </a:r>
          </a:p>
        </p:txBody>
      </p:sp>
      <p:sp>
        <p:nvSpPr>
          <p:cNvPr id="2" name="Slide Number Placeholder 1"/>
          <p:cNvSpPr>
            <a:spLocks noGrp="1"/>
          </p:cNvSpPr>
          <p:nvPr>
            <p:ph type="sldNum" sz="quarter" idx="12"/>
          </p:nvPr>
        </p:nvSpPr>
        <p:spPr/>
        <p:txBody>
          <a:bodyPr/>
          <a:lstStyle/>
          <a:p>
            <a:fld id="{9259AF2F-52C6-9B46-B8B2-0579234AE62E}" type="slidenum">
              <a:rPr lang="en-US" smtClean="0"/>
              <a:t>10</a:t>
            </a:fld>
            <a:endParaRPr lang="en-US"/>
          </a:p>
        </p:txBody>
      </p:sp>
      <p:sp>
        <p:nvSpPr>
          <p:cNvPr id="4" name="TextBox 3"/>
          <p:cNvSpPr txBox="1"/>
          <p:nvPr/>
        </p:nvSpPr>
        <p:spPr>
          <a:xfrm>
            <a:off x="826168" y="1491915"/>
            <a:ext cx="7644064" cy="1415772"/>
          </a:xfrm>
          <a:prstGeom prst="rect">
            <a:avLst/>
          </a:prstGeom>
          <a:solidFill>
            <a:schemeClr val="tx2">
              <a:lumMod val="60000"/>
              <a:lumOff val="40000"/>
            </a:schemeClr>
          </a:solidFill>
        </p:spPr>
        <p:txBody>
          <a:bodyPr wrap="square" rtlCol="0">
            <a:spAutoFit/>
          </a:bodyPr>
          <a:lstStyle/>
          <a:p>
            <a:r>
              <a:rPr lang="en-US" dirty="0">
                <a:solidFill>
                  <a:schemeClr val="bg1"/>
                </a:solidFill>
              </a:rPr>
              <a:t>2.2.9 The meteorological information supplied to the users listed in 2.1.2 shall be consistent with </a:t>
            </a:r>
            <a:r>
              <a:rPr lang="en-US" b="1" dirty="0">
                <a:solidFill>
                  <a:schemeClr val="bg1"/>
                </a:solidFill>
              </a:rPr>
              <a:t>Human Factors principles </a:t>
            </a:r>
            <a:r>
              <a:rPr lang="en-US" dirty="0">
                <a:solidFill>
                  <a:schemeClr val="bg1"/>
                </a:solidFill>
              </a:rPr>
              <a:t>and shall be in forms which require a minimum of interpretation by these users …</a:t>
            </a:r>
          </a:p>
          <a:p>
            <a:r>
              <a:rPr lang="en-US" sz="1600" i="1" dirty="0">
                <a:solidFill>
                  <a:schemeClr val="bg1"/>
                </a:solidFill>
              </a:rPr>
              <a:t>Note.— Guidance material on the application of Human Factors principles can be found in the Human Factors Training Manual (Doc 9683)</a:t>
            </a:r>
          </a:p>
        </p:txBody>
      </p:sp>
    </p:spTree>
    <p:extLst>
      <p:ext uri="{BB962C8B-B14F-4D97-AF65-F5344CB8AC3E}">
        <p14:creationId xmlns:p14="http://schemas.microsoft.com/office/powerpoint/2010/main" val="1819248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OPMET Information</a:t>
            </a:r>
          </a:p>
        </p:txBody>
      </p:sp>
      <p:sp>
        <p:nvSpPr>
          <p:cNvPr id="2" name="Slide Number Placeholder 1"/>
          <p:cNvSpPr>
            <a:spLocks noGrp="1"/>
          </p:cNvSpPr>
          <p:nvPr>
            <p:ph type="sldNum" sz="quarter" idx="12"/>
          </p:nvPr>
        </p:nvSpPr>
        <p:spPr/>
        <p:txBody>
          <a:bodyPr/>
          <a:lstStyle/>
          <a:p>
            <a:fld id="{9259AF2F-52C6-9B46-B8B2-0579234AE62E}" type="slidenum">
              <a:rPr lang="en-US" smtClean="0"/>
              <a:t>11</a:t>
            </a:fld>
            <a:endParaRPr lang="en-US"/>
          </a:p>
        </p:txBody>
      </p:sp>
      <p:sp>
        <p:nvSpPr>
          <p:cNvPr id="4" name="TextBox 3"/>
          <p:cNvSpPr txBox="1"/>
          <p:nvPr/>
        </p:nvSpPr>
        <p:spPr>
          <a:xfrm>
            <a:off x="826168" y="1323815"/>
            <a:ext cx="7644064" cy="4278094"/>
          </a:xfrm>
          <a:prstGeom prst="rect">
            <a:avLst/>
          </a:prstGeom>
          <a:noFill/>
        </p:spPr>
        <p:txBody>
          <a:bodyPr wrap="square" rtlCol="0">
            <a:spAutoFit/>
          </a:bodyPr>
          <a:lstStyle/>
          <a:p>
            <a:r>
              <a:rPr lang="en-US" sz="2400" b="1" dirty="0"/>
              <a:t>OPMET = </a:t>
            </a:r>
            <a:r>
              <a:rPr lang="en-US" sz="2400" b="1" u="sng" dirty="0" err="1"/>
              <a:t>OP</a:t>
            </a:r>
            <a:r>
              <a:rPr lang="en-US" sz="2400" b="1" dirty="0" err="1"/>
              <a:t>erational</a:t>
            </a:r>
            <a:r>
              <a:rPr lang="en-US" sz="2400" b="1" dirty="0"/>
              <a:t> </a:t>
            </a:r>
            <a:r>
              <a:rPr lang="en-US" sz="2400" b="1" u="sng" dirty="0" err="1"/>
              <a:t>MET</a:t>
            </a:r>
            <a:r>
              <a:rPr lang="en-US" sz="2400" b="1" dirty="0" err="1"/>
              <a:t>eorological</a:t>
            </a:r>
            <a:r>
              <a:rPr lang="en-US" sz="2400" b="1" dirty="0"/>
              <a:t> information </a:t>
            </a:r>
          </a:p>
          <a:p>
            <a:endParaRPr lang="en-US" dirty="0"/>
          </a:p>
          <a:p>
            <a:pPr marL="285750" indent="-285750">
              <a:buFont typeface="Arial" panose="020B0604020202020204" pitchFamily="34" charset="0"/>
              <a:buChar char="•"/>
            </a:pPr>
            <a:r>
              <a:rPr lang="en-US" dirty="0"/>
              <a:t>OPMET data types:</a:t>
            </a:r>
          </a:p>
          <a:p>
            <a:pPr marL="742950" lvl="1" indent="-285750">
              <a:buSzPct val="70000"/>
              <a:buFont typeface="Courier New" panose="02070309020205020404" pitchFamily="49" charset="0"/>
              <a:buChar char="o"/>
            </a:pPr>
            <a:r>
              <a:rPr lang="en-US" dirty="0"/>
              <a:t>Alphanumeric (currently in TAC form):</a:t>
            </a:r>
          </a:p>
          <a:p>
            <a:pPr marL="1200150" lvl="2" indent="-285750">
              <a:buFont typeface="Calibri" panose="020F0502020204030204" pitchFamily="34" charset="0"/>
              <a:buChar char="₋"/>
            </a:pPr>
            <a:r>
              <a:rPr lang="en-US" dirty="0"/>
              <a:t>Observations – METAR, SPECI, local reports; aircraft reports</a:t>
            </a:r>
          </a:p>
          <a:p>
            <a:pPr marL="1200150" lvl="2" indent="-285750">
              <a:buFont typeface="Calibri" panose="020F0502020204030204" pitchFamily="34" charset="0"/>
              <a:buChar char="₋"/>
            </a:pPr>
            <a:r>
              <a:rPr lang="en-US" dirty="0"/>
              <a:t>Forecasts – TAF</a:t>
            </a:r>
          </a:p>
          <a:p>
            <a:pPr marL="1200150" lvl="2" indent="-285750">
              <a:buFont typeface="Calibri" panose="020F0502020204030204" pitchFamily="34" charset="0"/>
              <a:buChar char="₋"/>
            </a:pPr>
            <a:r>
              <a:rPr lang="en-US" dirty="0"/>
              <a:t>Advisories and warnings - SIGMET, AIRMET, VA and TC advisory, aerodrome warnings, SWX advisory (coming in Nov 2018)</a:t>
            </a:r>
          </a:p>
          <a:p>
            <a:pPr marL="742950" lvl="1" indent="-285750">
              <a:buSzPct val="70000"/>
              <a:buFont typeface="Courier New" panose="02070309020205020404" pitchFamily="49" charset="0"/>
              <a:buChar char="o"/>
            </a:pPr>
            <a:r>
              <a:rPr lang="en-US" dirty="0"/>
              <a:t>Binary: GRIB, BUFR</a:t>
            </a:r>
          </a:p>
          <a:p>
            <a:pPr marL="1200150" lvl="2" indent="-285750">
              <a:buFont typeface="Calibri" panose="020F0502020204030204" pitchFamily="34" charset="0"/>
              <a:buChar char="₋"/>
            </a:pPr>
            <a:r>
              <a:rPr lang="en-US" dirty="0"/>
              <a:t>WAFS forecasts for wind, temperature, icing, turbulence, CB</a:t>
            </a:r>
          </a:p>
          <a:p>
            <a:pPr marL="1200150" lvl="2" indent="-285750">
              <a:buFont typeface="Calibri" panose="020F0502020204030204" pitchFamily="34" charset="0"/>
              <a:buChar char="₋"/>
            </a:pPr>
            <a:r>
              <a:rPr lang="en-US" dirty="0"/>
              <a:t>WAFS SIG weather forecasts in BUFR</a:t>
            </a:r>
          </a:p>
          <a:p>
            <a:pPr marL="742950" lvl="1" indent="-285750">
              <a:buSzPct val="70000"/>
              <a:buFont typeface="Courier New" panose="02070309020205020404" pitchFamily="49" charset="0"/>
              <a:buChar char="o"/>
            </a:pPr>
            <a:r>
              <a:rPr lang="en-US" dirty="0"/>
              <a:t>Graphical: </a:t>
            </a:r>
          </a:p>
          <a:p>
            <a:pPr marL="1200150" lvl="2" indent="-285750">
              <a:buFont typeface="Calibri" panose="020F0502020204030204" pitchFamily="34" charset="0"/>
              <a:buChar char="₋"/>
            </a:pPr>
            <a:r>
              <a:rPr lang="en-US" dirty="0"/>
              <a:t>SIG </a:t>
            </a:r>
            <a:r>
              <a:rPr lang="en-US" dirty="0" err="1"/>
              <a:t>Wx</a:t>
            </a:r>
            <a:r>
              <a:rPr lang="en-US" dirty="0"/>
              <a:t> charts, graphical advisories, graphical SIGMET</a:t>
            </a:r>
          </a:p>
          <a:p>
            <a:endParaRPr lang="en-US" sz="1600" i="1" dirty="0"/>
          </a:p>
          <a:p>
            <a:endParaRPr lang="en-US" sz="1600" i="1" dirty="0"/>
          </a:p>
        </p:txBody>
      </p:sp>
    </p:spTree>
    <p:extLst>
      <p:ext uri="{BB962C8B-B14F-4D97-AF65-F5344CB8AC3E}">
        <p14:creationId xmlns:p14="http://schemas.microsoft.com/office/powerpoint/2010/main" val="1226123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12</a:t>
            </a:fld>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654" y="343241"/>
            <a:ext cx="4810797" cy="2305372"/>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4759" y="2334127"/>
            <a:ext cx="4732408" cy="3858126"/>
          </a:xfrm>
          <a:prstGeom prst="rect">
            <a:avLst/>
          </a:prstGeom>
        </p:spPr>
      </p:pic>
    </p:spTree>
    <p:extLst>
      <p:ext uri="{BB962C8B-B14F-4D97-AF65-F5344CB8AC3E}">
        <p14:creationId xmlns:p14="http://schemas.microsoft.com/office/powerpoint/2010/main" val="823906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OPMET Information</a:t>
            </a:r>
          </a:p>
        </p:txBody>
      </p:sp>
      <p:sp>
        <p:nvSpPr>
          <p:cNvPr id="2" name="Slide Number Placeholder 1"/>
          <p:cNvSpPr>
            <a:spLocks noGrp="1"/>
          </p:cNvSpPr>
          <p:nvPr>
            <p:ph type="sldNum" sz="quarter" idx="12"/>
          </p:nvPr>
        </p:nvSpPr>
        <p:spPr/>
        <p:txBody>
          <a:bodyPr/>
          <a:lstStyle/>
          <a:p>
            <a:fld id="{9259AF2F-52C6-9B46-B8B2-0579234AE62E}" type="slidenum">
              <a:rPr lang="en-US" smtClean="0"/>
              <a:t>13</a:t>
            </a:fld>
            <a:endParaRPr lang="en-US"/>
          </a:p>
        </p:txBody>
      </p:sp>
      <p:sp>
        <p:nvSpPr>
          <p:cNvPr id="4" name="TextBox 3"/>
          <p:cNvSpPr txBox="1"/>
          <p:nvPr/>
        </p:nvSpPr>
        <p:spPr>
          <a:xfrm>
            <a:off x="826168" y="1491915"/>
            <a:ext cx="7644064" cy="4124206"/>
          </a:xfrm>
          <a:prstGeom prst="rect">
            <a:avLst/>
          </a:prstGeom>
          <a:noFill/>
        </p:spPr>
        <p:txBody>
          <a:bodyPr wrap="square" rtlCol="0">
            <a:spAutoFit/>
          </a:bodyPr>
          <a:lstStyle/>
          <a:p>
            <a:endParaRPr lang="en-US" sz="2000" dirty="0"/>
          </a:p>
          <a:p>
            <a:pPr marL="285750" indent="-285750">
              <a:buFont typeface="Arial" panose="020B0604020202020204" pitchFamily="34" charset="0"/>
              <a:buChar char="•"/>
            </a:pPr>
            <a:r>
              <a:rPr lang="en-US" sz="2400" dirty="0"/>
              <a:t>OPMET information is not part of the practices under the WMO Resolution 40!</a:t>
            </a:r>
            <a:r>
              <a:rPr lang="en-US" sz="2000" dirty="0"/>
              <a:t> </a:t>
            </a:r>
          </a:p>
          <a:p>
            <a:pPr lvl="1"/>
            <a:endParaRPr lang="en-US" sz="2000" dirty="0"/>
          </a:p>
          <a:p>
            <a:pPr lvl="1"/>
            <a:r>
              <a:rPr lang="en-US" sz="2000" dirty="0"/>
              <a:t>Annex 4, note 3: </a:t>
            </a:r>
          </a:p>
          <a:p>
            <a:pPr lvl="1"/>
            <a:endParaRPr lang="en-US" sz="2000" dirty="0">
              <a:solidFill>
                <a:srgbClr val="0070C0"/>
              </a:solidFill>
            </a:endParaRPr>
          </a:p>
          <a:p>
            <a:pPr lvl="1"/>
            <a:r>
              <a:rPr lang="en-US" sz="2000" dirty="0">
                <a:solidFill>
                  <a:srgbClr val="0070C0"/>
                </a:solidFill>
              </a:rPr>
              <a:t>Aeronautical information generated specifically to serve the needs of aviation and controlled under the Convention on International Civil Aviation (Chicago, 1944) is not included in the application of the practice.</a:t>
            </a:r>
          </a:p>
          <a:p>
            <a:endParaRPr lang="en-US" sz="2000" dirty="0"/>
          </a:p>
          <a:p>
            <a:endParaRPr lang="en-US" i="1" dirty="0"/>
          </a:p>
          <a:p>
            <a:endParaRPr lang="en-US" sz="1600" i="1" dirty="0"/>
          </a:p>
        </p:txBody>
      </p:sp>
    </p:spTree>
    <p:extLst>
      <p:ext uri="{BB962C8B-B14F-4D97-AF65-F5344CB8AC3E}">
        <p14:creationId xmlns:p14="http://schemas.microsoft.com/office/powerpoint/2010/main" val="497994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Other Information</a:t>
            </a:r>
          </a:p>
        </p:txBody>
      </p:sp>
      <p:sp>
        <p:nvSpPr>
          <p:cNvPr id="2" name="Slide Number Placeholder 1"/>
          <p:cNvSpPr>
            <a:spLocks noGrp="1"/>
          </p:cNvSpPr>
          <p:nvPr>
            <p:ph type="sldNum" sz="quarter" idx="12"/>
          </p:nvPr>
        </p:nvSpPr>
        <p:spPr/>
        <p:txBody>
          <a:bodyPr/>
          <a:lstStyle/>
          <a:p>
            <a:fld id="{9259AF2F-52C6-9B46-B8B2-0579234AE62E}" type="slidenum">
              <a:rPr lang="en-US" smtClean="0"/>
              <a:t>14</a:t>
            </a:fld>
            <a:endParaRPr lang="en-US"/>
          </a:p>
        </p:txBody>
      </p:sp>
      <p:sp>
        <p:nvSpPr>
          <p:cNvPr id="4" name="TextBox 3"/>
          <p:cNvSpPr txBox="1"/>
          <p:nvPr/>
        </p:nvSpPr>
        <p:spPr>
          <a:xfrm>
            <a:off x="826168" y="1491915"/>
            <a:ext cx="7860632" cy="4278094"/>
          </a:xfrm>
          <a:prstGeom prst="rect">
            <a:avLst/>
          </a:prstGeom>
          <a:noFill/>
        </p:spPr>
        <p:txBody>
          <a:bodyPr wrap="square" rtlCol="0">
            <a:spAutoFit/>
          </a:bodyPr>
          <a:lstStyle/>
          <a:p>
            <a:pPr marL="342900" indent="-342900">
              <a:buFont typeface="Arial" panose="020B0604020202020204" pitchFamily="34" charset="0"/>
              <a:buChar char="•"/>
            </a:pPr>
            <a:r>
              <a:rPr lang="en-US" sz="2400" dirty="0"/>
              <a:t>Aircraft observations and reports (ICAO regulated)</a:t>
            </a:r>
          </a:p>
          <a:p>
            <a:pPr marL="800100" lvl="1" indent="-342900">
              <a:buSzPct val="70000"/>
              <a:buFont typeface="Courier New" panose="02070309020205020404" pitchFamily="49" charset="0"/>
              <a:buChar char="o"/>
            </a:pPr>
            <a:r>
              <a:rPr lang="en-GB" sz="2000" dirty="0"/>
              <a:t>Routine air-reports by air-ground data link – ADS-C or SSR Mode S</a:t>
            </a:r>
          </a:p>
          <a:p>
            <a:pPr marL="800100" lvl="1" indent="-342900">
              <a:buSzPct val="70000"/>
              <a:buFont typeface="Courier New" panose="02070309020205020404" pitchFamily="49" charset="0"/>
              <a:buChar char="o"/>
            </a:pPr>
            <a:r>
              <a:rPr lang="en-GB" sz="2000" dirty="0"/>
              <a:t>Special air-reports by air-ground data link</a:t>
            </a:r>
          </a:p>
          <a:p>
            <a:pPr marL="800100" lvl="1" indent="-342900">
              <a:buSzPct val="70000"/>
              <a:buFont typeface="Courier New" panose="02070309020205020404" pitchFamily="49" charset="0"/>
              <a:buChar char="o"/>
            </a:pPr>
            <a:r>
              <a:rPr lang="en-GB" sz="2000" dirty="0"/>
              <a:t>Special air-reports by voice communications</a:t>
            </a:r>
            <a:endParaRPr lang="en-US" sz="20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Climatological Information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Non-ICAO regulated information and services</a:t>
            </a:r>
          </a:p>
          <a:p>
            <a:pPr marL="800100" lvl="1" indent="-342900">
              <a:buSzPct val="70000"/>
              <a:buFont typeface="Courier New" panose="02070309020205020404" pitchFamily="49" charset="0"/>
              <a:buChar char="o"/>
            </a:pPr>
            <a:r>
              <a:rPr lang="en-US" sz="2000" dirty="0"/>
              <a:t>AMDAR</a:t>
            </a:r>
          </a:p>
          <a:p>
            <a:pPr marL="800100" lvl="1" indent="-342900">
              <a:buSzPct val="70000"/>
              <a:buFont typeface="Courier New" panose="02070309020205020404" pitchFamily="49" charset="0"/>
              <a:buChar char="o"/>
            </a:pPr>
            <a:r>
              <a:rPr lang="en-US" sz="2000" dirty="0"/>
              <a:t>Additional information and services on contract</a:t>
            </a:r>
          </a:p>
          <a:p>
            <a:pPr marL="800100" lvl="1" indent="-342900">
              <a:buSzPct val="70000"/>
              <a:buFont typeface="Courier New" panose="02070309020205020404" pitchFamily="49" charset="0"/>
              <a:buChar char="o"/>
            </a:pPr>
            <a:r>
              <a:rPr lang="en-US" sz="2000" dirty="0"/>
              <a:t>Private sector services</a:t>
            </a:r>
          </a:p>
          <a:p>
            <a:endParaRPr lang="en-US" sz="1600" i="1" dirty="0"/>
          </a:p>
          <a:p>
            <a:endParaRPr lang="en-US" sz="1600" i="1" dirty="0"/>
          </a:p>
        </p:txBody>
      </p:sp>
    </p:spTree>
    <p:extLst>
      <p:ext uri="{BB962C8B-B14F-4D97-AF65-F5344CB8AC3E}">
        <p14:creationId xmlns:p14="http://schemas.microsoft.com/office/powerpoint/2010/main" val="20057422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Information Delivery and Exchange</a:t>
            </a:r>
          </a:p>
        </p:txBody>
      </p:sp>
      <p:sp>
        <p:nvSpPr>
          <p:cNvPr id="2" name="Slide Number Placeholder 1"/>
          <p:cNvSpPr>
            <a:spLocks noGrp="1"/>
          </p:cNvSpPr>
          <p:nvPr>
            <p:ph type="sldNum" sz="quarter" idx="12"/>
          </p:nvPr>
        </p:nvSpPr>
        <p:spPr/>
        <p:txBody>
          <a:bodyPr/>
          <a:lstStyle/>
          <a:p>
            <a:fld id="{9259AF2F-52C6-9B46-B8B2-0579234AE62E}" type="slidenum">
              <a:rPr lang="en-US" smtClean="0"/>
              <a:t>15</a:t>
            </a:fld>
            <a:endParaRPr lang="en-US"/>
          </a:p>
        </p:txBody>
      </p:sp>
      <p:sp>
        <p:nvSpPr>
          <p:cNvPr id="6" name="TextBox 5">
            <a:extLst>
              <a:ext uri="{FF2B5EF4-FFF2-40B4-BE49-F238E27FC236}">
                <a16:creationId xmlns:a16="http://schemas.microsoft.com/office/drawing/2014/main" id="{D9497C7A-2E44-4720-8E4A-F3B971ED9362}"/>
              </a:ext>
            </a:extLst>
          </p:cNvPr>
          <p:cNvSpPr txBox="1"/>
          <p:nvPr/>
        </p:nvSpPr>
        <p:spPr>
          <a:xfrm>
            <a:off x="826168" y="1417638"/>
            <a:ext cx="7644064" cy="3077766"/>
          </a:xfrm>
          <a:prstGeom prst="rect">
            <a:avLst/>
          </a:prstGeom>
          <a:solidFill>
            <a:schemeClr val="tx2">
              <a:lumMod val="60000"/>
              <a:lumOff val="40000"/>
            </a:schemeClr>
          </a:solidFill>
        </p:spPr>
        <p:txBody>
          <a:bodyPr wrap="square" rtlCol="0">
            <a:spAutoFit/>
          </a:bodyPr>
          <a:lstStyle/>
          <a:p>
            <a:r>
              <a:rPr lang="en-GB" sz="1600" dirty="0">
                <a:solidFill>
                  <a:schemeClr val="bg1"/>
                </a:solidFill>
              </a:rPr>
              <a:t>11.1.9 	</a:t>
            </a:r>
            <a:r>
              <a:rPr lang="en-GB" sz="1600" b="1" dirty="0">
                <a:solidFill>
                  <a:schemeClr val="bg1"/>
                </a:solidFill>
              </a:rPr>
              <a:t>Recommendation.</a:t>
            </a:r>
            <a:r>
              <a:rPr lang="en-GB" sz="1600" dirty="0">
                <a:solidFill>
                  <a:schemeClr val="bg1"/>
                </a:solidFill>
              </a:rPr>
              <a:t>— </a:t>
            </a:r>
            <a:r>
              <a:rPr lang="en-GB" sz="1600" i="1" dirty="0">
                <a:solidFill>
                  <a:schemeClr val="bg1"/>
                </a:solidFill>
              </a:rPr>
              <a:t>The telecommunications facilities used for the exchange of operational meteorological information should be the </a:t>
            </a:r>
            <a:r>
              <a:rPr lang="en-GB" sz="1600" b="1" i="1" dirty="0">
                <a:solidFill>
                  <a:schemeClr val="bg1"/>
                </a:solidFill>
              </a:rPr>
              <a:t>aeronautical fixed service </a:t>
            </a:r>
            <a:r>
              <a:rPr lang="en-GB" sz="1600" i="1" dirty="0">
                <a:solidFill>
                  <a:schemeClr val="bg1"/>
                </a:solidFill>
              </a:rPr>
              <a:t>or, for the exchange of </a:t>
            </a:r>
            <a:r>
              <a:rPr lang="en-GB" sz="1600" i="1" u="sng" dirty="0">
                <a:solidFill>
                  <a:schemeClr val="bg1"/>
                </a:solidFill>
              </a:rPr>
              <a:t>non-time critical</a:t>
            </a:r>
            <a:r>
              <a:rPr lang="en-GB" sz="1600" i="1" dirty="0">
                <a:solidFill>
                  <a:schemeClr val="bg1"/>
                </a:solidFill>
              </a:rPr>
              <a:t> operational meteorological information, the public Internet, subject to availability, satisfactory operation and bilateral/multilateral and/or regional air navigation agreements.</a:t>
            </a:r>
          </a:p>
          <a:p>
            <a:endParaRPr lang="en-GB" sz="1600" dirty="0">
              <a:solidFill>
                <a:schemeClr val="bg1"/>
              </a:solidFill>
            </a:endParaRPr>
          </a:p>
          <a:p>
            <a:r>
              <a:rPr lang="en-GB" sz="1400" dirty="0">
                <a:solidFill>
                  <a:schemeClr val="bg1"/>
                </a:solidFill>
              </a:rPr>
              <a:t>Note 1.— Aeronautical fixed service Internet-based services, operated by the world area forecast centres, providing for global coverage are used to support the global exchanges of operational meteorological information.</a:t>
            </a:r>
          </a:p>
          <a:p>
            <a:endParaRPr lang="en-GB" sz="1400" dirty="0">
              <a:solidFill>
                <a:schemeClr val="bg1"/>
              </a:solidFill>
            </a:endParaRPr>
          </a:p>
          <a:p>
            <a:r>
              <a:rPr lang="en-GB" sz="1400" dirty="0">
                <a:solidFill>
                  <a:schemeClr val="bg1"/>
                </a:solidFill>
              </a:rPr>
              <a:t>Note 2.— Guidance material on non-time-critical operational meteorological information and relevant aspects of the public Internet is provided in the </a:t>
            </a:r>
            <a:r>
              <a:rPr lang="en-GB" sz="1400" i="1" dirty="0">
                <a:solidFill>
                  <a:schemeClr val="bg1"/>
                </a:solidFill>
              </a:rPr>
              <a:t>Guidelines on the Use of the Public Internet for Aeronautical Applications</a:t>
            </a:r>
            <a:r>
              <a:rPr lang="en-GB" sz="1400" dirty="0">
                <a:solidFill>
                  <a:schemeClr val="bg1"/>
                </a:solidFill>
              </a:rPr>
              <a:t> (Doc 9855).</a:t>
            </a:r>
            <a:endParaRPr lang="en-US" sz="1400" i="1" dirty="0">
              <a:solidFill>
                <a:schemeClr val="bg1"/>
              </a:solidFill>
            </a:endParaRPr>
          </a:p>
        </p:txBody>
      </p:sp>
      <p:sp>
        <p:nvSpPr>
          <p:cNvPr id="7" name="TextBox 6">
            <a:extLst>
              <a:ext uri="{FF2B5EF4-FFF2-40B4-BE49-F238E27FC236}">
                <a16:creationId xmlns:a16="http://schemas.microsoft.com/office/drawing/2014/main" id="{C11B0CAD-D786-4E3E-8A57-F206B398DE03}"/>
              </a:ext>
            </a:extLst>
          </p:cNvPr>
          <p:cNvSpPr txBox="1"/>
          <p:nvPr/>
        </p:nvSpPr>
        <p:spPr>
          <a:xfrm>
            <a:off x="826168" y="4661604"/>
            <a:ext cx="7644064" cy="1169551"/>
          </a:xfrm>
          <a:prstGeom prst="rect">
            <a:avLst/>
          </a:prstGeom>
          <a:solidFill>
            <a:schemeClr val="tx2">
              <a:lumMod val="60000"/>
              <a:lumOff val="40000"/>
            </a:schemeClr>
          </a:solidFill>
        </p:spPr>
        <p:txBody>
          <a:bodyPr wrap="square" rtlCol="0">
            <a:spAutoFit/>
          </a:bodyPr>
          <a:lstStyle/>
          <a:p>
            <a:r>
              <a:rPr lang="en-GB" sz="1400" b="1" i="1" dirty="0">
                <a:solidFill>
                  <a:schemeClr val="bg1"/>
                </a:solidFill>
              </a:rPr>
              <a:t>Aeronautical fixed service (AFS). </a:t>
            </a:r>
            <a:r>
              <a:rPr lang="en-GB" sz="1400" i="1" dirty="0">
                <a:solidFill>
                  <a:schemeClr val="bg1"/>
                </a:solidFill>
              </a:rPr>
              <a:t>A telecommunication service between specified fixed points provided primarily for the safety of air navigation and for the regular, efficient and economical operation of air services.</a:t>
            </a:r>
          </a:p>
          <a:p>
            <a:endParaRPr lang="en-GB" sz="1400" i="1" dirty="0">
              <a:solidFill>
                <a:schemeClr val="bg1"/>
              </a:solidFill>
            </a:endParaRPr>
          </a:p>
          <a:p>
            <a:r>
              <a:rPr lang="en-GB" sz="1400" i="1" dirty="0">
                <a:solidFill>
                  <a:schemeClr val="bg1"/>
                </a:solidFill>
              </a:rPr>
              <a:t>The AFS is provided by voice and data networks, including: AFTN, AMHS and CIDIN.</a:t>
            </a:r>
            <a:endParaRPr lang="en-US" sz="1400" i="1" dirty="0">
              <a:solidFill>
                <a:schemeClr val="bg1"/>
              </a:solidFill>
            </a:endParaRPr>
          </a:p>
        </p:txBody>
      </p:sp>
    </p:spTree>
    <p:extLst>
      <p:ext uri="{BB962C8B-B14F-4D97-AF65-F5344CB8AC3E}">
        <p14:creationId xmlns:p14="http://schemas.microsoft.com/office/powerpoint/2010/main" val="3318568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Information Delivery and Exchange</a:t>
            </a:r>
          </a:p>
        </p:txBody>
      </p:sp>
      <p:sp>
        <p:nvSpPr>
          <p:cNvPr id="2" name="Slide Number Placeholder 1"/>
          <p:cNvSpPr>
            <a:spLocks noGrp="1"/>
          </p:cNvSpPr>
          <p:nvPr>
            <p:ph type="sldNum" sz="quarter" idx="12"/>
          </p:nvPr>
        </p:nvSpPr>
        <p:spPr/>
        <p:txBody>
          <a:bodyPr/>
          <a:lstStyle/>
          <a:p>
            <a:fld id="{9259AF2F-52C6-9B46-B8B2-0579234AE62E}" type="slidenum">
              <a:rPr lang="en-US" smtClean="0"/>
              <a:t>16</a:t>
            </a:fld>
            <a:endParaRPr lang="en-US"/>
          </a:p>
        </p:txBody>
      </p:sp>
      <p:sp>
        <p:nvSpPr>
          <p:cNvPr id="4" name="TextBox 3"/>
          <p:cNvSpPr txBox="1"/>
          <p:nvPr/>
        </p:nvSpPr>
        <p:spPr>
          <a:xfrm>
            <a:off x="826168" y="1323815"/>
            <a:ext cx="7644064" cy="3477875"/>
          </a:xfrm>
          <a:prstGeom prst="rect">
            <a:avLst/>
          </a:prstGeom>
          <a:noFill/>
        </p:spPr>
        <p:txBody>
          <a:bodyPr wrap="square" rtlCol="0">
            <a:spAutoFit/>
          </a:bodyPr>
          <a:lstStyle/>
          <a:p>
            <a:r>
              <a:rPr lang="en-US" sz="2400" b="1" dirty="0"/>
              <a:t>Time-critical – flight safety information/messages</a:t>
            </a:r>
          </a:p>
          <a:p>
            <a:endParaRPr lang="en-US" dirty="0"/>
          </a:p>
          <a:p>
            <a:pPr marL="285750" indent="-285750">
              <a:lnSpc>
                <a:spcPct val="150000"/>
              </a:lnSpc>
              <a:buFont typeface="Arial" panose="020B0604020202020204" pitchFamily="34" charset="0"/>
              <a:buChar char="•"/>
            </a:pPr>
            <a:r>
              <a:rPr lang="en-GB" dirty="0"/>
              <a:t>SIGMET information</a:t>
            </a:r>
          </a:p>
          <a:p>
            <a:pPr marL="285750" indent="-285750">
              <a:lnSpc>
                <a:spcPct val="150000"/>
              </a:lnSpc>
              <a:buFont typeface="Arial" panose="020B0604020202020204" pitchFamily="34" charset="0"/>
              <a:buChar char="•"/>
            </a:pPr>
            <a:r>
              <a:rPr lang="en-GB" dirty="0"/>
              <a:t>special air-reports (AIREP)</a:t>
            </a:r>
          </a:p>
          <a:p>
            <a:pPr marL="285750" indent="-285750">
              <a:lnSpc>
                <a:spcPct val="150000"/>
              </a:lnSpc>
              <a:buFont typeface="Arial" panose="020B0604020202020204" pitchFamily="34" charset="0"/>
              <a:buChar char="•"/>
            </a:pPr>
            <a:r>
              <a:rPr lang="en-GB" dirty="0"/>
              <a:t>AIRMET messages</a:t>
            </a:r>
          </a:p>
          <a:p>
            <a:pPr marL="285750" indent="-285750">
              <a:lnSpc>
                <a:spcPct val="150000"/>
              </a:lnSpc>
              <a:buFont typeface="Arial" panose="020B0604020202020204" pitchFamily="34" charset="0"/>
              <a:buChar char="•"/>
            </a:pPr>
            <a:r>
              <a:rPr lang="en-GB" dirty="0"/>
              <a:t>volcanic ash advisories</a:t>
            </a:r>
          </a:p>
          <a:p>
            <a:pPr marL="285750" indent="-285750">
              <a:lnSpc>
                <a:spcPct val="150000"/>
              </a:lnSpc>
              <a:buFont typeface="Arial" panose="020B0604020202020204" pitchFamily="34" charset="0"/>
              <a:buChar char="•"/>
            </a:pPr>
            <a:r>
              <a:rPr lang="en-GB" dirty="0"/>
              <a:t>tropical cyclone advisories</a:t>
            </a:r>
          </a:p>
          <a:p>
            <a:pPr marL="285750" indent="-285750">
              <a:lnSpc>
                <a:spcPct val="150000"/>
              </a:lnSpc>
              <a:buFont typeface="Arial" panose="020B0604020202020204" pitchFamily="34" charset="0"/>
              <a:buChar char="•"/>
            </a:pPr>
            <a:r>
              <a:rPr lang="en-GB" dirty="0"/>
              <a:t>amended aerodrome forecasts (TAF AMD)</a:t>
            </a:r>
            <a:endParaRPr lang="en-US" sz="1600" i="1" dirty="0"/>
          </a:p>
          <a:p>
            <a:endParaRPr lang="en-US" sz="1600" i="1" dirty="0"/>
          </a:p>
        </p:txBody>
      </p:sp>
    </p:spTree>
    <p:extLst>
      <p:ext uri="{BB962C8B-B14F-4D97-AF65-F5344CB8AC3E}">
        <p14:creationId xmlns:p14="http://schemas.microsoft.com/office/powerpoint/2010/main" val="2952316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Information Delivery and Exchange</a:t>
            </a:r>
          </a:p>
        </p:txBody>
      </p:sp>
      <p:sp>
        <p:nvSpPr>
          <p:cNvPr id="2" name="Slide Number Placeholder 1"/>
          <p:cNvSpPr>
            <a:spLocks noGrp="1"/>
          </p:cNvSpPr>
          <p:nvPr>
            <p:ph type="sldNum" sz="quarter" idx="12"/>
          </p:nvPr>
        </p:nvSpPr>
        <p:spPr/>
        <p:txBody>
          <a:bodyPr/>
          <a:lstStyle/>
          <a:p>
            <a:fld id="{9259AF2F-52C6-9B46-B8B2-0579234AE62E}" type="slidenum">
              <a:rPr lang="en-US" smtClean="0"/>
              <a:t>17</a:t>
            </a:fld>
            <a:endParaRPr lang="en-US"/>
          </a:p>
        </p:txBody>
      </p:sp>
      <p:sp>
        <p:nvSpPr>
          <p:cNvPr id="4" name="TextBox 3"/>
          <p:cNvSpPr txBox="1"/>
          <p:nvPr/>
        </p:nvSpPr>
        <p:spPr>
          <a:xfrm>
            <a:off x="826168" y="1323815"/>
            <a:ext cx="7644064" cy="3231654"/>
          </a:xfrm>
          <a:prstGeom prst="rect">
            <a:avLst/>
          </a:prstGeom>
          <a:noFill/>
        </p:spPr>
        <p:txBody>
          <a:bodyPr wrap="square" rtlCol="0">
            <a:spAutoFit/>
          </a:bodyPr>
          <a:lstStyle/>
          <a:p>
            <a:r>
              <a:rPr lang="en-US" sz="2400" b="1" dirty="0"/>
              <a:t>Non-time-critical – meteorological information</a:t>
            </a:r>
          </a:p>
          <a:p>
            <a:endParaRPr lang="en-US" dirty="0"/>
          </a:p>
          <a:p>
            <a:pPr marL="285750" indent="-285750">
              <a:lnSpc>
                <a:spcPct val="150000"/>
              </a:lnSpc>
              <a:buFont typeface="Arial" panose="020B0604020202020204" pitchFamily="34" charset="0"/>
              <a:buChar char="•"/>
            </a:pPr>
            <a:r>
              <a:rPr lang="en-GB" dirty="0"/>
              <a:t>forecasts, e.g. TAF, area and route forecasts</a:t>
            </a:r>
          </a:p>
          <a:p>
            <a:pPr marL="285750" indent="-285750">
              <a:lnSpc>
                <a:spcPct val="150000"/>
              </a:lnSpc>
              <a:buFont typeface="Arial" panose="020B0604020202020204" pitchFamily="34" charset="0"/>
              <a:buChar char="•"/>
            </a:pPr>
            <a:r>
              <a:rPr lang="en-GB" dirty="0"/>
              <a:t>observations METAR and SPECI)</a:t>
            </a:r>
          </a:p>
          <a:p>
            <a:pPr marL="285750" indent="-285750">
              <a:lnSpc>
                <a:spcPct val="150000"/>
              </a:lnSpc>
              <a:buFont typeface="Arial" panose="020B0604020202020204" pitchFamily="34" charset="0"/>
              <a:buChar char="•"/>
            </a:pPr>
            <a:r>
              <a:rPr lang="en-GB" dirty="0"/>
              <a:t>meteorological information provided by the WAFCs</a:t>
            </a:r>
          </a:p>
          <a:p>
            <a:pPr marL="285750" indent="-285750">
              <a:lnSpc>
                <a:spcPct val="150000"/>
              </a:lnSpc>
              <a:buFont typeface="Arial" panose="020B0604020202020204" pitchFamily="34" charset="0"/>
              <a:buChar char="•"/>
            </a:pPr>
            <a:r>
              <a:rPr lang="en-GB" dirty="0"/>
              <a:t> volcanic ash advisories in graphical format (VAG)</a:t>
            </a:r>
          </a:p>
          <a:p>
            <a:pPr marL="285750" indent="-285750">
              <a:lnSpc>
                <a:spcPct val="150000"/>
              </a:lnSpc>
              <a:buFont typeface="Arial" panose="020B0604020202020204" pitchFamily="34" charset="0"/>
              <a:buChar char="•"/>
            </a:pPr>
            <a:r>
              <a:rPr lang="en-GB" dirty="0"/>
              <a:t> GAMET area forecasts</a:t>
            </a:r>
          </a:p>
          <a:p>
            <a:pPr marL="285750" indent="-285750">
              <a:lnSpc>
                <a:spcPct val="150000"/>
              </a:lnSpc>
              <a:buFont typeface="Arial" panose="020B0604020202020204" pitchFamily="34" charset="0"/>
              <a:buChar char="•"/>
            </a:pPr>
            <a:r>
              <a:rPr lang="en-GB" dirty="0"/>
              <a:t> route forecasts (ROFOR)</a:t>
            </a:r>
          </a:p>
        </p:txBody>
      </p:sp>
    </p:spTree>
    <p:extLst>
      <p:ext uri="{BB962C8B-B14F-4D97-AF65-F5344CB8AC3E}">
        <p14:creationId xmlns:p14="http://schemas.microsoft.com/office/powerpoint/2010/main" val="3629275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Information Delivery and Exchange</a:t>
            </a:r>
          </a:p>
        </p:txBody>
      </p:sp>
      <p:sp>
        <p:nvSpPr>
          <p:cNvPr id="2" name="Slide Number Placeholder 1"/>
          <p:cNvSpPr>
            <a:spLocks noGrp="1"/>
          </p:cNvSpPr>
          <p:nvPr>
            <p:ph type="sldNum" sz="quarter" idx="12"/>
          </p:nvPr>
        </p:nvSpPr>
        <p:spPr/>
        <p:txBody>
          <a:bodyPr/>
          <a:lstStyle/>
          <a:p>
            <a:fld id="{9259AF2F-52C6-9B46-B8B2-0579234AE62E}" type="slidenum">
              <a:rPr lang="en-US" smtClean="0"/>
              <a:t>18</a:t>
            </a:fld>
            <a:endParaRPr lang="en-US"/>
          </a:p>
        </p:txBody>
      </p:sp>
      <p:sp>
        <p:nvSpPr>
          <p:cNvPr id="4" name="TextBox 3"/>
          <p:cNvSpPr txBox="1"/>
          <p:nvPr/>
        </p:nvSpPr>
        <p:spPr>
          <a:xfrm>
            <a:off x="457201" y="1491915"/>
            <a:ext cx="8308730" cy="3554819"/>
          </a:xfrm>
          <a:prstGeom prst="rect">
            <a:avLst/>
          </a:prstGeom>
          <a:noFill/>
        </p:spPr>
        <p:txBody>
          <a:bodyPr wrap="square" rtlCol="0">
            <a:spAutoFit/>
          </a:bodyPr>
          <a:lstStyle/>
          <a:p>
            <a:r>
              <a:rPr lang="en-US" sz="2400" b="1" dirty="0"/>
              <a:t>Performance requirements - timeliness, availability, accessibility</a:t>
            </a:r>
          </a:p>
          <a:p>
            <a:endParaRPr lang="en-US" sz="1600" b="1" dirty="0"/>
          </a:p>
          <a:p>
            <a:pPr marL="285750" indent="-285750">
              <a:lnSpc>
                <a:spcPct val="150000"/>
              </a:lnSpc>
              <a:buFont typeface="Arial" panose="020B0604020202020204" pitchFamily="34" charset="0"/>
              <a:buChar char="•"/>
            </a:pPr>
            <a:r>
              <a:rPr lang="en-US" dirty="0"/>
              <a:t>Filing times for messages and bulletins</a:t>
            </a:r>
          </a:p>
          <a:p>
            <a:pPr marL="285750" indent="-285750">
              <a:lnSpc>
                <a:spcPct val="150000"/>
              </a:lnSpc>
              <a:buFont typeface="Arial" panose="020B0604020202020204" pitchFamily="34" charset="0"/>
              <a:buChar char="•"/>
            </a:pPr>
            <a:r>
              <a:rPr lang="en-US" dirty="0"/>
              <a:t>Transit times </a:t>
            </a:r>
          </a:p>
          <a:p>
            <a:pPr marL="285750" indent="-285750">
              <a:lnSpc>
                <a:spcPct val="150000"/>
              </a:lnSpc>
              <a:buFont typeface="Arial" panose="020B0604020202020204" pitchFamily="34" charset="0"/>
              <a:buChar char="•"/>
            </a:pPr>
            <a:r>
              <a:rPr lang="en-US" dirty="0"/>
              <a:t>Transmission interruption times</a:t>
            </a:r>
          </a:p>
          <a:p>
            <a:endParaRPr lang="en-US" sz="1600" dirty="0"/>
          </a:p>
          <a:p>
            <a:r>
              <a:rPr lang="en-US" sz="2400" b="1" dirty="0"/>
              <a:t>Back-up arrangements between international </a:t>
            </a:r>
            <a:r>
              <a:rPr lang="en-US" sz="2400" b="1" dirty="0" err="1"/>
              <a:t>centres</a:t>
            </a:r>
            <a:r>
              <a:rPr lang="en-US" sz="2400" b="1" dirty="0"/>
              <a:t> </a:t>
            </a:r>
          </a:p>
          <a:p>
            <a:endParaRPr lang="en-US" sz="1600" i="1" dirty="0"/>
          </a:p>
          <a:p>
            <a:endParaRPr lang="en-US" sz="1600" i="1" dirty="0"/>
          </a:p>
          <a:p>
            <a:endParaRPr lang="en-US" sz="1600" i="1" dirty="0"/>
          </a:p>
          <a:p>
            <a:endParaRPr lang="en-US" sz="1600" i="1" dirty="0"/>
          </a:p>
        </p:txBody>
      </p:sp>
      <p:sp>
        <p:nvSpPr>
          <p:cNvPr id="6" name="TextBox 5">
            <a:extLst>
              <a:ext uri="{FF2B5EF4-FFF2-40B4-BE49-F238E27FC236}">
                <a16:creationId xmlns:a16="http://schemas.microsoft.com/office/drawing/2014/main" id="{31E72C67-CA0A-4E71-A9E9-898FD06C4809}"/>
              </a:ext>
            </a:extLst>
          </p:cNvPr>
          <p:cNvSpPr txBox="1"/>
          <p:nvPr/>
        </p:nvSpPr>
        <p:spPr>
          <a:xfrm>
            <a:off x="749968" y="4195611"/>
            <a:ext cx="7644064" cy="1569660"/>
          </a:xfrm>
          <a:prstGeom prst="rect">
            <a:avLst/>
          </a:prstGeom>
          <a:solidFill>
            <a:schemeClr val="tx2">
              <a:lumMod val="60000"/>
              <a:lumOff val="40000"/>
            </a:schemeClr>
          </a:solidFill>
        </p:spPr>
        <p:txBody>
          <a:bodyPr wrap="square" rtlCol="0">
            <a:spAutoFit/>
          </a:bodyPr>
          <a:lstStyle/>
          <a:p>
            <a:r>
              <a:rPr lang="en-GB" sz="1600" dirty="0">
                <a:solidFill>
                  <a:schemeClr val="bg1"/>
                </a:solidFill>
              </a:rPr>
              <a:t>3.5.3 	In case of interruption of the operation of a VAAC, its functions shall be carried out by another VAAC or another meteorological centre, as designated by the VAAC Provider State concerned.</a:t>
            </a:r>
          </a:p>
          <a:p>
            <a:endParaRPr lang="en-GB" sz="1600" dirty="0">
              <a:solidFill>
                <a:schemeClr val="bg1"/>
              </a:solidFill>
            </a:endParaRPr>
          </a:p>
          <a:p>
            <a:r>
              <a:rPr lang="en-GB" sz="1600" i="1" dirty="0">
                <a:solidFill>
                  <a:schemeClr val="bg1"/>
                </a:solidFill>
              </a:rPr>
              <a:t>Note.― Back-up procedures to be used in case of interruption of the operation of a VAAC are included in Doc 9766.</a:t>
            </a:r>
            <a:endParaRPr lang="en-US" sz="1600" i="1" dirty="0">
              <a:solidFill>
                <a:schemeClr val="bg1"/>
              </a:solidFill>
            </a:endParaRPr>
          </a:p>
        </p:txBody>
      </p:sp>
    </p:spTree>
    <p:extLst>
      <p:ext uri="{BB962C8B-B14F-4D97-AF65-F5344CB8AC3E}">
        <p14:creationId xmlns:p14="http://schemas.microsoft.com/office/powerpoint/2010/main" val="351992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Information Delivery and Exchange</a:t>
            </a:r>
          </a:p>
        </p:txBody>
      </p:sp>
      <p:sp>
        <p:nvSpPr>
          <p:cNvPr id="2" name="Slide Number Placeholder 1"/>
          <p:cNvSpPr>
            <a:spLocks noGrp="1"/>
          </p:cNvSpPr>
          <p:nvPr>
            <p:ph type="sldNum" sz="quarter" idx="12"/>
          </p:nvPr>
        </p:nvSpPr>
        <p:spPr/>
        <p:txBody>
          <a:bodyPr/>
          <a:lstStyle/>
          <a:p>
            <a:fld id="{9259AF2F-52C6-9B46-B8B2-0579234AE62E}" type="slidenum">
              <a:rPr lang="en-US" smtClean="0"/>
              <a:t>19</a:t>
            </a:fld>
            <a:endParaRPr lang="en-US"/>
          </a:p>
        </p:txBody>
      </p:sp>
      <p:sp>
        <p:nvSpPr>
          <p:cNvPr id="4" name="TextBox 3"/>
          <p:cNvSpPr txBox="1"/>
          <p:nvPr/>
        </p:nvSpPr>
        <p:spPr>
          <a:xfrm>
            <a:off x="457201" y="1491915"/>
            <a:ext cx="8308730" cy="5755422"/>
          </a:xfrm>
          <a:prstGeom prst="rect">
            <a:avLst/>
          </a:prstGeom>
          <a:noFill/>
        </p:spPr>
        <p:txBody>
          <a:bodyPr wrap="square" rtlCol="0">
            <a:spAutoFit/>
          </a:bodyPr>
          <a:lstStyle/>
          <a:p>
            <a:r>
              <a:rPr lang="en-US" sz="2400" b="1" dirty="0"/>
              <a:t>IWXXM – ICAO Weather Exchange Model</a:t>
            </a:r>
          </a:p>
          <a:p>
            <a:endParaRPr lang="en-US" sz="2400" b="1" dirty="0"/>
          </a:p>
          <a:p>
            <a:pPr marL="342900" indent="-342900">
              <a:buFont typeface="Arial" panose="020B0604020202020204" pitchFamily="34" charset="0"/>
              <a:buChar char="•"/>
            </a:pPr>
            <a:r>
              <a:rPr lang="en-US" sz="2000" dirty="0"/>
              <a:t>Additional requirements for the exchange of OPMET messages (METAR, SPECI, TAF, SIGMET …) in “digital form”</a:t>
            </a:r>
          </a:p>
          <a:p>
            <a:r>
              <a:rPr lang="en-US" sz="2000" dirty="0">
                <a:solidFill>
                  <a:srgbClr val="0070C0"/>
                </a:solidFill>
              </a:rPr>
              <a:t>“ … in accordance with a globally interoperable information exchange model and shall use extensible markup language (XML)/geography markup language (GML)”</a:t>
            </a:r>
            <a:r>
              <a:rPr lang="en-US" sz="2000" dirty="0"/>
              <a:t> </a:t>
            </a:r>
          </a:p>
          <a:p>
            <a:endParaRPr lang="en-US" sz="2000" dirty="0"/>
          </a:p>
          <a:p>
            <a:pPr marL="342900" indent="-342900">
              <a:buFont typeface="Arial" panose="020B0604020202020204" pitchFamily="34" charset="0"/>
              <a:buChar char="•"/>
            </a:pPr>
            <a:r>
              <a:rPr lang="en-US" sz="2000" dirty="0"/>
              <a:t>IWXXM development – a joint ICAO-WMO venture </a:t>
            </a:r>
          </a:p>
          <a:p>
            <a:endParaRPr lang="en-US" sz="2000" dirty="0"/>
          </a:p>
          <a:p>
            <a:pPr marL="342900" indent="-342900">
              <a:buFont typeface="Arial" panose="020B0604020202020204" pitchFamily="34" charset="0"/>
              <a:buChar char="•"/>
            </a:pPr>
            <a:r>
              <a:rPr lang="en-US" sz="2000" dirty="0"/>
              <a:t>Amendment 78 to Annex 3, applicable Nov 2018 – mandatory requirements for the exchange of the current TAC messages in </a:t>
            </a:r>
            <a:r>
              <a:rPr lang="en-US" sz="2000" dirty="0">
                <a:solidFill>
                  <a:srgbClr val="0070C0"/>
                </a:solidFill>
              </a:rPr>
              <a:t>“IWXXM GML form” </a:t>
            </a:r>
            <a:r>
              <a:rPr lang="en-US" sz="2000" dirty="0"/>
              <a:t>as of 5 November 2020</a:t>
            </a:r>
          </a:p>
          <a:p>
            <a:endParaRPr lang="en-US" sz="2000" dirty="0"/>
          </a:p>
          <a:p>
            <a:endParaRPr lang="en-US" sz="1600" dirty="0"/>
          </a:p>
          <a:p>
            <a:endParaRPr lang="en-US" sz="1600" i="1" dirty="0"/>
          </a:p>
          <a:p>
            <a:endParaRPr lang="en-US" sz="1600" i="1" dirty="0"/>
          </a:p>
          <a:p>
            <a:endParaRPr lang="en-US" sz="1600" i="1" dirty="0"/>
          </a:p>
          <a:p>
            <a:endParaRPr lang="en-US" sz="1600" i="1" dirty="0"/>
          </a:p>
        </p:txBody>
      </p:sp>
    </p:spTree>
    <p:extLst>
      <p:ext uri="{BB962C8B-B14F-4D97-AF65-F5344CB8AC3E}">
        <p14:creationId xmlns:p14="http://schemas.microsoft.com/office/powerpoint/2010/main" val="3257607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Use Cases</a:t>
            </a:r>
          </a:p>
        </p:txBody>
      </p:sp>
      <p:sp>
        <p:nvSpPr>
          <p:cNvPr id="2" name="Slide Number Placeholder 1"/>
          <p:cNvSpPr>
            <a:spLocks noGrp="1"/>
          </p:cNvSpPr>
          <p:nvPr>
            <p:ph type="sldNum" sz="quarter" idx="12"/>
          </p:nvPr>
        </p:nvSpPr>
        <p:spPr/>
        <p:txBody>
          <a:bodyPr/>
          <a:lstStyle/>
          <a:p>
            <a:fld id="{9259AF2F-52C6-9B46-B8B2-0579234AE62E}" type="slidenum">
              <a:rPr lang="en-US" smtClean="0"/>
              <a:t>20</a:t>
            </a:fld>
            <a:endParaRPr lang="en-US"/>
          </a:p>
        </p:txBody>
      </p:sp>
      <p:sp>
        <p:nvSpPr>
          <p:cNvPr id="4" name="TextBox 3"/>
          <p:cNvSpPr txBox="1"/>
          <p:nvPr/>
        </p:nvSpPr>
        <p:spPr>
          <a:xfrm>
            <a:off x="457201" y="1491915"/>
            <a:ext cx="8308730" cy="5016758"/>
          </a:xfrm>
          <a:prstGeom prst="rect">
            <a:avLst/>
          </a:prstGeom>
          <a:noFill/>
        </p:spPr>
        <p:txBody>
          <a:bodyPr wrap="square" rtlCol="0">
            <a:spAutoFit/>
          </a:bodyPr>
          <a:lstStyle/>
          <a:p>
            <a:r>
              <a:rPr lang="en-US" sz="2400" b="1" dirty="0"/>
              <a:t>Annex 3 specifies different use cases of meteorological information</a:t>
            </a:r>
          </a:p>
          <a:p>
            <a:endParaRPr lang="en-GB" sz="2400" dirty="0"/>
          </a:p>
          <a:p>
            <a:pPr marL="342900" indent="-342900">
              <a:buFont typeface="Arial" panose="020B0604020202020204" pitchFamily="34" charset="0"/>
              <a:buChar char="•"/>
            </a:pPr>
            <a:r>
              <a:rPr lang="en-GB" sz="2400" dirty="0"/>
              <a:t>Service for operators and flight crew members</a:t>
            </a:r>
          </a:p>
          <a:p>
            <a:pPr marL="800100" lvl="1" indent="-342900">
              <a:buSzPct val="70000"/>
              <a:buFont typeface="Courier New" panose="02070309020205020404" pitchFamily="49" charset="0"/>
              <a:buChar char="o"/>
            </a:pPr>
            <a:r>
              <a:rPr lang="en-GB" sz="2000" dirty="0"/>
              <a:t>pre-flight planning by operators;</a:t>
            </a:r>
          </a:p>
          <a:p>
            <a:pPr marL="800100" lvl="1" indent="-342900">
              <a:buSzPct val="70000"/>
              <a:buFont typeface="Courier New" panose="02070309020205020404" pitchFamily="49" charset="0"/>
              <a:buChar char="o"/>
            </a:pPr>
            <a:r>
              <a:rPr lang="en-GB" sz="2000" dirty="0"/>
              <a:t>in-flight </a:t>
            </a:r>
            <a:r>
              <a:rPr lang="en-GB" sz="2000" dirty="0" err="1"/>
              <a:t>replanning</a:t>
            </a:r>
            <a:r>
              <a:rPr lang="en-GB" sz="2000" dirty="0"/>
              <a:t> by operators using centralized operational control of flight operations;</a:t>
            </a:r>
          </a:p>
          <a:p>
            <a:pPr marL="800100" lvl="1" indent="-342900">
              <a:buSzPct val="70000"/>
              <a:buFont typeface="Courier New" panose="02070309020205020404" pitchFamily="49" charset="0"/>
              <a:buChar char="o"/>
            </a:pPr>
            <a:r>
              <a:rPr lang="en-GB" sz="2000" dirty="0"/>
              <a:t>use by flight crew members before departure</a:t>
            </a:r>
          </a:p>
          <a:p>
            <a:pPr marL="800100" lvl="1" indent="-342900">
              <a:buSzPct val="70000"/>
              <a:buFont typeface="Courier New" panose="02070309020205020404" pitchFamily="49" charset="0"/>
              <a:buChar char="o"/>
            </a:pPr>
            <a:r>
              <a:rPr lang="en-GB" sz="2000" dirty="0"/>
              <a:t>aircraft in flight</a:t>
            </a:r>
          </a:p>
          <a:p>
            <a:endParaRPr lang="en-GB" sz="2000" dirty="0"/>
          </a:p>
          <a:p>
            <a:pPr marL="342900" indent="-342900">
              <a:buFont typeface="Arial" panose="020B0604020202020204" pitchFamily="34" charset="0"/>
              <a:buChar char="•"/>
            </a:pPr>
            <a:r>
              <a:rPr lang="en-GB" sz="2400" dirty="0"/>
              <a:t>Information for Air Traffic Services (ATS), Search and Rescue Services (SAR) and Aeronautical Information Services (AIS)</a:t>
            </a:r>
            <a:endParaRPr lang="en-US" sz="2400" dirty="0"/>
          </a:p>
          <a:p>
            <a:endParaRPr lang="en-US" sz="2400" dirty="0"/>
          </a:p>
          <a:p>
            <a:endParaRPr lang="en-US" sz="1600" b="1" dirty="0"/>
          </a:p>
          <a:p>
            <a:endParaRPr lang="en-US" sz="1600" i="1" dirty="0"/>
          </a:p>
        </p:txBody>
      </p:sp>
    </p:spTree>
    <p:extLst>
      <p:ext uri="{BB962C8B-B14F-4D97-AF65-F5344CB8AC3E}">
        <p14:creationId xmlns:p14="http://schemas.microsoft.com/office/powerpoint/2010/main" val="40361917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Use Cases</a:t>
            </a:r>
          </a:p>
        </p:txBody>
      </p:sp>
      <p:sp>
        <p:nvSpPr>
          <p:cNvPr id="2" name="Slide Number Placeholder 1"/>
          <p:cNvSpPr>
            <a:spLocks noGrp="1"/>
          </p:cNvSpPr>
          <p:nvPr>
            <p:ph type="sldNum" sz="quarter" idx="12"/>
          </p:nvPr>
        </p:nvSpPr>
        <p:spPr/>
        <p:txBody>
          <a:bodyPr/>
          <a:lstStyle/>
          <a:p>
            <a:fld id="{9259AF2F-52C6-9B46-B8B2-0579234AE62E}" type="slidenum">
              <a:rPr lang="en-US" smtClean="0"/>
              <a:t>21</a:t>
            </a:fld>
            <a:endParaRPr lang="en-US"/>
          </a:p>
        </p:txBody>
      </p:sp>
      <p:sp>
        <p:nvSpPr>
          <p:cNvPr id="4" name="TextBox 3"/>
          <p:cNvSpPr txBox="1"/>
          <p:nvPr/>
        </p:nvSpPr>
        <p:spPr>
          <a:xfrm>
            <a:off x="457201" y="1491915"/>
            <a:ext cx="8308730" cy="1077218"/>
          </a:xfrm>
          <a:prstGeom prst="rect">
            <a:avLst/>
          </a:prstGeom>
          <a:noFill/>
        </p:spPr>
        <p:txBody>
          <a:bodyPr wrap="square" rtlCol="0">
            <a:spAutoFit/>
          </a:bodyPr>
          <a:lstStyle/>
          <a:p>
            <a:r>
              <a:rPr lang="en-US" sz="2400" b="1" dirty="0"/>
              <a:t>Special requirements for investigations</a:t>
            </a:r>
          </a:p>
          <a:p>
            <a:endParaRPr lang="en-GB" sz="2400" dirty="0"/>
          </a:p>
          <a:p>
            <a:endParaRPr lang="en-US" sz="1600" i="1" dirty="0"/>
          </a:p>
        </p:txBody>
      </p:sp>
      <p:sp>
        <p:nvSpPr>
          <p:cNvPr id="6" name="TextBox 5">
            <a:extLst>
              <a:ext uri="{FF2B5EF4-FFF2-40B4-BE49-F238E27FC236}">
                <a16:creationId xmlns:a16="http://schemas.microsoft.com/office/drawing/2014/main" id="{76A85B7D-778C-43C9-9832-5BBA3DCF8D0C}"/>
              </a:ext>
            </a:extLst>
          </p:cNvPr>
          <p:cNvSpPr txBox="1"/>
          <p:nvPr/>
        </p:nvSpPr>
        <p:spPr>
          <a:xfrm>
            <a:off x="749968" y="2349227"/>
            <a:ext cx="7644064" cy="1323439"/>
          </a:xfrm>
          <a:prstGeom prst="rect">
            <a:avLst/>
          </a:prstGeom>
          <a:solidFill>
            <a:schemeClr val="tx2">
              <a:lumMod val="60000"/>
              <a:lumOff val="40000"/>
            </a:schemeClr>
          </a:solidFill>
        </p:spPr>
        <p:txBody>
          <a:bodyPr wrap="square" rtlCol="0">
            <a:spAutoFit/>
          </a:bodyPr>
          <a:lstStyle/>
          <a:p>
            <a:r>
              <a:rPr lang="en-GB" sz="1600" dirty="0">
                <a:solidFill>
                  <a:schemeClr val="bg1"/>
                </a:solidFill>
              </a:rPr>
              <a:t>9.3.4 	The meteorological authority shall retain information supplied to flight crew members, either as printed copies or in computer files, for a period of at least 30 days from the date of issue. This information shall be made available, on request, for inquiries or investigations and, for these purposes, shall be retained until the inquiry or investigation is completed.</a:t>
            </a:r>
            <a:endParaRPr lang="en-US" sz="1600" i="1" dirty="0">
              <a:solidFill>
                <a:schemeClr val="bg1"/>
              </a:solidFill>
            </a:endParaRPr>
          </a:p>
        </p:txBody>
      </p:sp>
    </p:spTree>
    <p:extLst>
      <p:ext uri="{BB962C8B-B14F-4D97-AF65-F5344CB8AC3E}">
        <p14:creationId xmlns:p14="http://schemas.microsoft.com/office/powerpoint/2010/main" val="2608715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US" dirty="0"/>
              <a:t>Integration of MET information in ATM</a:t>
            </a:r>
          </a:p>
        </p:txBody>
      </p:sp>
      <p:sp>
        <p:nvSpPr>
          <p:cNvPr id="2" name="Slide Number Placeholder 1"/>
          <p:cNvSpPr>
            <a:spLocks noGrp="1"/>
          </p:cNvSpPr>
          <p:nvPr>
            <p:ph type="sldNum" sz="quarter" idx="12"/>
          </p:nvPr>
        </p:nvSpPr>
        <p:spPr/>
        <p:txBody>
          <a:bodyPr/>
          <a:lstStyle/>
          <a:p>
            <a:fld id="{9259AF2F-52C6-9B46-B8B2-0579234AE62E}" type="slidenum">
              <a:rPr lang="en-US" smtClean="0"/>
              <a:t>22</a:t>
            </a:fld>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66897"/>
            <a:ext cx="9144000" cy="2324206"/>
          </a:xfrm>
          <a:prstGeom prst="rect">
            <a:avLst/>
          </a:prstGeom>
        </p:spPr>
      </p:pic>
    </p:spTree>
    <p:extLst>
      <p:ext uri="{BB962C8B-B14F-4D97-AF65-F5344CB8AC3E}">
        <p14:creationId xmlns:p14="http://schemas.microsoft.com/office/powerpoint/2010/main" val="724211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19808" y="274638"/>
            <a:ext cx="8757138" cy="1143000"/>
          </a:xfrm>
        </p:spPr>
        <p:txBody>
          <a:bodyPr>
            <a:normAutofit fontScale="90000"/>
          </a:bodyPr>
          <a:lstStyle/>
          <a:p>
            <a:r>
              <a:rPr lang="en-US" dirty="0"/>
              <a:t>System-Wide Information Management</a:t>
            </a:r>
          </a:p>
        </p:txBody>
      </p:sp>
      <p:sp>
        <p:nvSpPr>
          <p:cNvPr id="2" name="Slide Number Placeholder 1"/>
          <p:cNvSpPr>
            <a:spLocks noGrp="1"/>
          </p:cNvSpPr>
          <p:nvPr>
            <p:ph type="sldNum" sz="quarter" idx="12"/>
          </p:nvPr>
        </p:nvSpPr>
        <p:spPr/>
        <p:txBody>
          <a:bodyPr/>
          <a:lstStyle/>
          <a:p>
            <a:fld id="{9259AF2F-52C6-9B46-B8B2-0579234AE62E}" type="slidenum">
              <a:rPr lang="en-US" smtClean="0"/>
              <a:t>23</a:t>
            </a:fld>
            <a:endParaRPr lang="en-US"/>
          </a:p>
        </p:txBody>
      </p:sp>
      <p:pic>
        <p:nvPicPr>
          <p:cNvPr id="4" name="Picture 3">
            <a:extLst>
              <a:ext uri="{FF2B5EF4-FFF2-40B4-BE49-F238E27FC236}">
                <a16:creationId xmlns:a16="http://schemas.microsoft.com/office/drawing/2014/main" id="{3B154F34-1D1C-48C5-A066-30C46E9B7520}"/>
              </a:ext>
            </a:extLst>
          </p:cNvPr>
          <p:cNvPicPr>
            <a:picLocks noChangeAspect="1"/>
          </p:cNvPicPr>
          <p:nvPr/>
        </p:nvPicPr>
        <p:blipFill>
          <a:blip r:embed="rId2"/>
          <a:stretch>
            <a:fillRect/>
          </a:stretch>
        </p:blipFill>
        <p:spPr>
          <a:xfrm>
            <a:off x="742950" y="1417638"/>
            <a:ext cx="7710854" cy="4676409"/>
          </a:xfrm>
          <a:prstGeom prst="rect">
            <a:avLst/>
          </a:prstGeom>
        </p:spPr>
      </p:pic>
    </p:spTree>
    <p:extLst>
      <p:ext uri="{BB962C8B-B14F-4D97-AF65-F5344CB8AC3E}">
        <p14:creationId xmlns:p14="http://schemas.microsoft.com/office/powerpoint/2010/main" val="36840173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19808" y="274638"/>
            <a:ext cx="8757138" cy="1143000"/>
          </a:xfrm>
        </p:spPr>
        <p:txBody>
          <a:bodyPr>
            <a:normAutofit fontScale="90000"/>
          </a:bodyPr>
          <a:lstStyle/>
          <a:p>
            <a:r>
              <a:rPr lang="en-US" dirty="0"/>
              <a:t>System-Wide Information Management</a:t>
            </a:r>
          </a:p>
        </p:txBody>
      </p:sp>
      <p:sp>
        <p:nvSpPr>
          <p:cNvPr id="2" name="Slide Number Placeholder 1"/>
          <p:cNvSpPr>
            <a:spLocks noGrp="1"/>
          </p:cNvSpPr>
          <p:nvPr>
            <p:ph type="sldNum" sz="quarter" idx="12"/>
          </p:nvPr>
        </p:nvSpPr>
        <p:spPr/>
        <p:txBody>
          <a:bodyPr/>
          <a:lstStyle/>
          <a:p>
            <a:fld id="{9259AF2F-52C6-9B46-B8B2-0579234AE62E}" type="slidenum">
              <a:rPr lang="en-US" smtClean="0"/>
              <a:t>24</a:t>
            </a:fld>
            <a:endParaRPr lang="en-US"/>
          </a:p>
        </p:txBody>
      </p:sp>
      <p:pic>
        <p:nvPicPr>
          <p:cNvPr id="6" name="Picture 5">
            <a:extLst>
              <a:ext uri="{FF2B5EF4-FFF2-40B4-BE49-F238E27FC236}">
                <a16:creationId xmlns:a16="http://schemas.microsoft.com/office/drawing/2014/main" id="{7050C0FC-DC87-4C22-9E10-EA5BA4179224}"/>
              </a:ext>
            </a:extLst>
          </p:cNvPr>
          <p:cNvPicPr>
            <a:picLocks noChangeAspect="1"/>
          </p:cNvPicPr>
          <p:nvPr/>
        </p:nvPicPr>
        <p:blipFill>
          <a:blip r:embed="rId2"/>
          <a:stretch>
            <a:fillRect/>
          </a:stretch>
        </p:blipFill>
        <p:spPr>
          <a:xfrm>
            <a:off x="677008" y="1330207"/>
            <a:ext cx="7842738" cy="4758515"/>
          </a:xfrm>
          <a:prstGeom prst="rect">
            <a:avLst/>
          </a:prstGeom>
        </p:spPr>
      </p:pic>
    </p:spTree>
    <p:extLst>
      <p:ext uri="{BB962C8B-B14F-4D97-AF65-F5344CB8AC3E}">
        <p14:creationId xmlns:p14="http://schemas.microsoft.com/office/powerpoint/2010/main" val="30883204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14D72-A947-44AA-9BA2-3D6A347E3927}"/>
              </a:ext>
            </a:extLst>
          </p:cNvPr>
          <p:cNvSpPr>
            <a:spLocks noGrp="1"/>
          </p:cNvSpPr>
          <p:nvPr>
            <p:ph type="title"/>
          </p:nvPr>
        </p:nvSpPr>
        <p:spPr/>
        <p:txBody>
          <a:bodyPr/>
          <a:lstStyle/>
          <a:p>
            <a:r>
              <a:rPr lang="en-US" dirty="0"/>
              <a:t>Recommendations</a:t>
            </a:r>
          </a:p>
        </p:txBody>
      </p:sp>
      <p:sp>
        <p:nvSpPr>
          <p:cNvPr id="3" name="Slide Number Placeholder 2">
            <a:extLst>
              <a:ext uri="{FF2B5EF4-FFF2-40B4-BE49-F238E27FC236}">
                <a16:creationId xmlns:a16="http://schemas.microsoft.com/office/drawing/2014/main" id="{64CAA52E-9130-4850-AF6E-465A3E338603}"/>
              </a:ext>
            </a:extLst>
          </p:cNvPr>
          <p:cNvSpPr>
            <a:spLocks noGrp="1"/>
          </p:cNvSpPr>
          <p:nvPr>
            <p:ph type="sldNum" sz="quarter" idx="12"/>
          </p:nvPr>
        </p:nvSpPr>
        <p:spPr/>
        <p:txBody>
          <a:bodyPr/>
          <a:lstStyle/>
          <a:p>
            <a:fld id="{9259AF2F-52C6-9B46-B8B2-0579234AE62E}" type="slidenum">
              <a:rPr lang="en-US" smtClean="0"/>
              <a:t>25</a:t>
            </a:fld>
            <a:endParaRPr lang="en-US"/>
          </a:p>
        </p:txBody>
      </p:sp>
      <p:sp>
        <p:nvSpPr>
          <p:cNvPr id="4" name="TextBox 3">
            <a:extLst>
              <a:ext uri="{FF2B5EF4-FFF2-40B4-BE49-F238E27FC236}">
                <a16:creationId xmlns:a16="http://schemas.microsoft.com/office/drawing/2014/main" id="{1FFFBF6D-CA63-460E-822A-7EAF1B80D960}"/>
              </a:ext>
            </a:extLst>
          </p:cNvPr>
          <p:cNvSpPr txBox="1"/>
          <p:nvPr/>
        </p:nvSpPr>
        <p:spPr>
          <a:xfrm>
            <a:off x="408318" y="1224949"/>
            <a:ext cx="8218098" cy="5293757"/>
          </a:xfrm>
          <a:prstGeom prst="rect">
            <a:avLst/>
          </a:prstGeom>
          <a:noFill/>
        </p:spPr>
        <p:txBody>
          <a:bodyPr wrap="square" rtlCol="0">
            <a:spAutoFit/>
          </a:bodyPr>
          <a:lstStyle/>
          <a:p>
            <a:pPr marL="457200" indent="-457200">
              <a:buFont typeface="+mj-lt"/>
              <a:buAutoNum type="arabicPeriod"/>
            </a:pPr>
            <a:r>
              <a:rPr lang="en-US" sz="2000" dirty="0"/>
              <a:t>Recognize the high level of </a:t>
            </a:r>
            <a:r>
              <a:rPr lang="en-US" sz="2000" dirty="0">
                <a:solidFill>
                  <a:srgbClr val="FF0000"/>
                </a:solidFill>
              </a:rPr>
              <a:t>regulation and standardization </a:t>
            </a:r>
            <a:r>
              <a:rPr lang="en-US" sz="2000" dirty="0"/>
              <a:t>at international level (ICAO and WMO) of the aeronautical meteorological information.</a:t>
            </a:r>
          </a:p>
          <a:p>
            <a:pPr marL="228600" indent="-228600">
              <a:buFont typeface="+mj-lt"/>
              <a:buAutoNum type="arabicPeriod"/>
            </a:pPr>
            <a:endParaRPr lang="en-US" sz="1000" dirty="0"/>
          </a:p>
          <a:p>
            <a:pPr marL="457200" indent="-457200">
              <a:buFont typeface="+mj-lt"/>
              <a:buAutoNum type="arabicPeriod"/>
            </a:pPr>
            <a:r>
              <a:rPr lang="en-US" sz="2000" dirty="0"/>
              <a:t>Consider the requirements for </a:t>
            </a:r>
            <a:r>
              <a:rPr lang="en-US" sz="2000" dirty="0">
                <a:solidFill>
                  <a:srgbClr val="FF0000"/>
                </a:solidFill>
              </a:rPr>
              <a:t>quality management </a:t>
            </a:r>
            <a:r>
              <a:rPr lang="en-US" sz="2000" dirty="0"/>
              <a:t>of the aeronautical meteorological information raised at the level of a standard as a good practice.</a:t>
            </a:r>
          </a:p>
          <a:p>
            <a:pPr marL="228600" indent="-228600">
              <a:buFont typeface="+mj-lt"/>
              <a:buAutoNum type="arabicPeriod"/>
            </a:pPr>
            <a:endParaRPr lang="en-US" sz="1000" dirty="0"/>
          </a:p>
          <a:p>
            <a:pPr marL="457200" indent="-457200">
              <a:buFont typeface="+mj-lt"/>
              <a:buAutoNum type="arabicPeriod"/>
            </a:pPr>
            <a:r>
              <a:rPr lang="en-US" sz="2000" dirty="0"/>
              <a:t>Note the ICAO process for </a:t>
            </a:r>
            <a:r>
              <a:rPr lang="en-US" sz="2000" dirty="0">
                <a:solidFill>
                  <a:srgbClr val="FF0000"/>
                </a:solidFill>
              </a:rPr>
              <a:t>establishing user requirements</a:t>
            </a:r>
            <a:r>
              <a:rPr lang="en-US" sz="2000" dirty="0"/>
              <a:t> and consider its applicability within the WMO information management.</a:t>
            </a:r>
          </a:p>
          <a:p>
            <a:pPr marL="228600" indent="-228600">
              <a:buFont typeface="+mj-lt"/>
              <a:buAutoNum type="arabicPeriod"/>
            </a:pPr>
            <a:endParaRPr lang="en-US" sz="1000" dirty="0"/>
          </a:p>
          <a:p>
            <a:pPr marL="457200" indent="-457200">
              <a:buFont typeface="+mj-lt"/>
              <a:buAutoNum type="arabicPeriod"/>
            </a:pPr>
            <a:r>
              <a:rPr lang="en-US" sz="2000" dirty="0"/>
              <a:t>New requirements for the MET information stem from the need for </a:t>
            </a:r>
            <a:r>
              <a:rPr lang="en-US" sz="2000" dirty="0">
                <a:solidFill>
                  <a:srgbClr val="FF0000"/>
                </a:solidFill>
              </a:rPr>
              <a:t>further integration in the stakeholders’ decision-making </a:t>
            </a:r>
            <a:r>
              <a:rPr lang="en-US" sz="2000" dirty="0"/>
              <a:t>(mostly automated) systems and processes.</a:t>
            </a:r>
          </a:p>
          <a:p>
            <a:pPr marL="228600" indent="-228600">
              <a:buFont typeface="+mj-lt"/>
              <a:buAutoNum type="arabicPeriod"/>
            </a:pPr>
            <a:endParaRPr lang="en-US" sz="1000" dirty="0"/>
          </a:p>
          <a:p>
            <a:pPr marL="457200" indent="-457200">
              <a:buFont typeface="+mj-lt"/>
              <a:buAutoNum type="arabicPeriod"/>
            </a:pPr>
            <a:r>
              <a:rPr lang="en-US" sz="2000" dirty="0"/>
              <a:t>Strong user requirement for </a:t>
            </a:r>
            <a:r>
              <a:rPr lang="en-US" sz="2000" dirty="0">
                <a:solidFill>
                  <a:srgbClr val="FF0000"/>
                </a:solidFill>
              </a:rPr>
              <a:t>more near-real-time information </a:t>
            </a:r>
            <a:r>
              <a:rPr lang="en-US" sz="2000" dirty="0"/>
              <a:t>uplinked directly to the cockpit to support near-term decisions (e.g., 0 to 20 min decision horizon).</a:t>
            </a:r>
          </a:p>
          <a:p>
            <a:endParaRPr lang="en-US" dirty="0"/>
          </a:p>
        </p:txBody>
      </p:sp>
    </p:spTree>
    <p:extLst>
      <p:ext uri="{BB962C8B-B14F-4D97-AF65-F5344CB8AC3E}">
        <p14:creationId xmlns:p14="http://schemas.microsoft.com/office/powerpoint/2010/main" val="909060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14D72-A947-44AA-9BA2-3D6A347E3927}"/>
              </a:ext>
            </a:extLst>
          </p:cNvPr>
          <p:cNvSpPr>
            <a:spLocks noGrp="1"/>
          </p:cNvSpPr>
          <p:nvPr>
            <p:ph type="title"/>
          </p:nvPr>
        </p:nvSpPr>
        <p:spPr/>
        <p:txBody>
          <a:bodyPr/>
          <a:lstStyle/>
          <a:p>
            <a:r>
              <a:rPr lang="en-US" dirty="0"/>
              <a:t>Recommendations</a:t>
            </a:r>
          </a:p>
        </p:txBody>
      </p:sp>
      <p:sp>
        <p:nvSpPr>
          <p:cNvPr id="3" name="Slide Number Placeholder 2">
            <a:extLst>
              <a:ext uri="{FF2B5EF4-FFF2-40B4-BE49-F238E27FC236}">
                <a16:creationId xmlns:a16="http://schemas.microsoft.com/office/drawing/2014/main" id="{64CAA52E-9130-4850-AF6E-465A3E338603}"/>
              </a:ext>
            </a:extLst>
          </p:cNvPr>
          <p:cNvSpPr>
            <a:spLocks noGrp="1"/>
          </p:cNvSpPr>
          <p:nvPr>
            <p:ph type="sldNum" sz="quarter" idx="12"/>
          </p:nvPr>
        </p:nvSpPr>
        <p:spPr/>
        <p:txBody>
          <a:bodyPr/>
          <a:lstStyle/>
          <a:p>
            <a:fld id="{9259AF2F-52C6-9B46-B8B2-0579234AE62E}" type="slidenum">
              <a:rPr lang="en-US" smtClean="0"/>
              <a:t>26</a:t>
            </a:fld>
            <a:endParaRPr lang="en-US"/>
          </a:p>
        </p:txBody>
      </p:sp>
      <p:sp>
        <p:nvSpPr>
          <p:cNvPr id="4" name="TextBox 3">
            <a:extLst>
              <a:ext uri="{FF2B5EF4-FFF2-40B4-BE49-F238E27FC236}">
                <a16:creationId xmlns:a16="http://schemas.microsoft.com/office/drawing/2014/main" id="{1FFFBF6D-CA63-460E-822A-7EAF1B80D960}"/>
              </a:ext>
            </a:extLst>
          </p:cNvPr>
          <p:cNvSpPr txBox="1"/>
          <p:nvPr/>
        </p:nvSpPr>
        <p:spPr>
          <a:xfrm>
            <a:off x="368060" y="1224949"/>
            <a:ext cx="8195095" cy="5078313"/>
          </a:xfrm>
          <a:prstGeom prst="rect">
            <a:avLst/>
          </a:prstGeom>
          <a:noFill/>
        </p:spPr>
        <p:txBody>
          <a:bodyPr wrap="square" rtlCol="0">
            <a:spAutoFit/>
          </a:bodyPr>
          <a:lstStyle/>
          <a:p>
            <a:r>
              <a:rPr lang="en-US" dirty="0"/>
              <a:t>6.	Note the current trends and developments in the aeronautical meteorology with regard to the information management, as stipulated in the </a:t>
            </a:r>
            <a:r>
              <a:rPr lang="en-US" dirty="0">
                <a:solidFill>
                  <a:srgbClr val="FF0000"/>
                </a:solidFill>
              </a:rPr>
              <a:t>ICAO Global Air Navigation Plan (GANP) and its Aviation System Block Upgrades (ASBU)</a:t>
            </a:r>
            <a:r>
              <a:rPr lang="en-US" dirty="0"/>
              <a:t> methodology including:</a:t>
            </a:r>
          </a:p>
          <a:p>
            <a:pPr lvl="1"/>
            <a:r>
              <a:rPr lang="en-US" dirty="0"/>
              <a:t>a.	Transition from TAC forms to IWXXM;</a:t>
            </a:r>
          </a:p>
          <a:p>
            <a:pPr lvl="1"/>
            <a:r>
              <a:rPr lang="en-US" dirty="0"/>
              <a:t>b.	Integration of MET information in the Air Traffic Management (ATM) 	decision-making systems;</a:t>
            </a:r>
          </a:p>
          <a:p>
            <a:pPr lvl="1"/>
            <a:r>
              <a:rPr lang="en-US" dirty="0"/>
              <a:t>c.	The migration from a “product-centric” to a “data-centric” information 	service;</a:t>
            </a:r>
          </a:p>
          <a:p>
            <a:pPr lvl="1"/>
            <a:r>
              <a:rPr lang="en-US" dirty="0"/>
              <a:t>d.	Implementation of the ICAO System-Wide Information Management (SWIM) 	concept;</a:t>
            </a:r>
          </a:p>
          <a:p>
            <a:pPr lvl="1"/>
            <a:r>
              <a:rPr lang="en-US" dirty="0"/>
              <a:t>e.	Further regionalization and globalization of service provision.</a:t>
            </a:r>
          </a:p>
          <a:p>
            <a:r>
              <a:rPr lang="en-US" dirty="0"/>
              <a:t>7.	Need to maintain </a:t>
            </a:r>
            <a:r>
              <a:rPr lang="en-US" dirty="0">
                <a:solidFill>
                  <a:srgbClr val="FF0000"/>
                </a:solidFill>
              </a:rPr>
              <a:t>close coordination and cooperation between ICAO and WMO</a:t>
            </a:r>
            <a:r>
              <a:rPr lang="en-US" dirty="0"/>
              <a:t> in the information management domain; interoperability between WIS and SWIM is a concern for some information providers.</a:t>
            </a:r>
          </a:p>
          <a:p>
            <a:r>
              <a:rPr lang="en-US" dirty="0"/>
              <a:t>8.	Aviation users are getting more interested in </a:t>
            </a:r>
            <a:r>
              <a:rPr lang="en-US" dirty="0">
                <a:solidFill>
                  <a:srgbClr val="FF0000"/>
                </a:solidFill>
              </a:rPr>
              <a:t>potential climate change impact on aviation</a:t>
            </a:r>
            <a:r>
              <a:rPr lang="en-US" dirty="0"/>
              <a:t> – need to develop appropriate ways to present such information to various stakeholders.</a:t>
            </a:r>
          </a:p>
        </p:txBody>
      </p:sp>
    </p:spTree>
    <p:extLst>
      <p:ext uri="{BB962C8B-B14F-4D97-AF65-F5344CB8AC3E}">
        <p14:creationId xmlns:p14="http://schemas.microsoft.com/office/powerpoint/2010/main" val="18349132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0350A6-28C8-49C5-8BF7-7A06E264FE86}"/>
              </a:ext>
            </a:extLst>
          </p:cNvPr>
          <p:cNvSpPr>
            <a:spLocks noGrp="1"/>
          </p:cNvSpPr>
          <p:nvPr>
            <p:ph type="sldNum" sz="quarter" idx="12"/>
          </p:nvPr>
        </p:nvSpPr>
        <p:spPr/>
        <p:txBody>
          <a:bodyPr/>
          <a:lstStyle/>
          <a:p>
            <a:fld id="{9259AF2F-52C6-9B46-B8B2-0579234AE62E}" type="slidenum">
              <a:rPr lang="en-US" smtClean="0"/>
              <a:t>27</a:t>
            </a:fld>
            <a:endParaRPr lang="en-US"/>
          </a:p>
        </p:txBody>
      </p:sp>
      <p:sp>
        <p:nvSpPr>
          <p:cNvPr id="3" name="TextBox 2">
            <a:extLst>
              <a:ext uri="{FF2B5EF4-FFF2-40B4-BE49-F238E27FC236}">
                <a16:creationId xmlns:a16="http://schemas.microsoft.com/office/drawing/2014/main" id="{B07D3DEA-A5FD-4145-8343-0977172D1532}"/>
              </a:ext>
            </a:extLst>
          </p:cNvPr>
          <p:cNvSpPr txBox="1"/>
          <p:nvPr/>
        </p:nvSpPr>
        <p:spPr>
          <a:xfrm>
            <a:off x="312667" y="1345720"/>
            <a:ext cx="8374134" cy="2431435"/>
          </a:xfrm>
          <a:prstGeom prst="rect">
            <a:avLst/>
          </a:prstGeom>
          <a:noFill/>
        </p:spPr>
        <p:txBody>
          <a:bodyPr wrap="square" rtlCol="0">
            <a:spAutoFit/>
          </a:bodyPr>
          <a:lstStyle/>
          <a:p>
            <a:r>
              <a:rPr lang="en-US" sz="2800" b="1" dirty="0"/>
              <a:t>Impact of climate change on aviation – recent NYT article</a:t>
            </a:r>
          </a:p>
          <a:p>
            <a:endParaRPr lang="en-US" sz="2800" b="1" dirty="0"/>
          </a:p>
          <a:p>
            <a:endParaRPr lang="en-US" sz="2800" b="1" dirty="0"/>
          </a:p>
          <a:p>
            <a:r>
              <a:rPr lang="en-US" sz="2000" dirty="0">
                <a:hlinkClick r:id="rId2"/>
              </a:rPr>
              <a:t>https://www.nytimes.com/2017/09/30/business/airports-climate-change-global-warming.html?emc=edit_tnt_20170930&amp;nlid=39145487&amp;tntemail0=y</a:t>
            </a:r>
            <a:r>
              <a:rPr lang="en-US" sz="2000" dirty="0"/>
              <a:t> </a:t>
            </a:r>
          </a:p>
        </p:txBody>
      </p:sp>
    </p:spTree>
    <p:extLst>
      <p:ext uri="{BB962C8B-B14F-4D97-AF65-F5344CB8AC3E}">
        <p14:creationId xmlns:p14="http://schemas.microsoft.com/office/powerpoint/2010/main" val="2176031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2" name="Slide Number Placeholder 1"/>
          <p:cNvSpPr>
            <a:spLocks noGrp="1"/>
          </p:cNvSpPr>
          <p:nvPr>
            <p:ph type="sldNum" sz="quarter" idx="12"/>
          </p:nvPr>
        </p:nvSpPr>
        <p:spPr/>
        <p:txBody>
          <a:bodyPr/>
          <a:lstStyle/>
          <a:p>
            <a:fld id="{9259AF2F-52C6-9B46-B8B2-0579234AE62E}" type="slidenum">
              <a:rPr lang="en-US" smtClean="0"/>
              <a:t>28</a:t>
            </a:fld>
            <a:endParaRPr lang="en-US"/>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1639</TotalTime>
  <Words>1233</Words>
  <Application>Microsoft Office PowerPoint</Application>
  <PresentationFormat>On-screen Show (4:3)</PresentationFormat>
  <Paragraphs>230</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Courier New</vt:lpstr>
      <vt:lpstr>Wingdings</vt:lpstr>
      <vt:lpstr>blank</vt:lpstr>
      <vt:lpstr>PowerPoint Presentation</vt:lpstr>
      <vt:lpstr>Aeronautical Meteorological Information</vt:lpstr>
      <vt:lpstr>Aeronautical Meteorological Information</vt:lpstr>
      <vt:lpstr>Regulatory Framework</vt:lpstr>
      <vt:lpstr>Regulatory Framework</vt:lpstr>
      <vt:lpstr>Regulatory Framework</vt:lpstr>
      <vt:lpstr>Regulatory Framework</vt:lpstr>
      <vt:lpstr>Regulatory Framework</vt:lpstr>
      <vt:lpstr>Regulatory Framework</vt:lpstr>
      <vt:lpstr>Regulatory Framework</vt:lpstr>
      <vt:lpstr>OPMET Information</vt:lpstr>
      <vt:lpstr>PowerPoint Presentation</vt:lpstr>
      <vt:lpstr>OPMET Information</vt:lpstr>
      <vt:lpstr>Other Information</vt:lpstr>
      <vt:lpstr>Information Delivery and Exchange</vt:lpstr>
      <vt:lpstr>Information Delivery and Exchange</vt:lpstr>
      <vt:lpstr>Information Delivery and Exchange</vt:lpstr>
      <vt:lpstr>Information Delivery and Exchange</vt:lpstr>
      <vt:lpstr>Information Delivery and Exchange</vt:lpstr>
      <vt:lpstr>Use Cases</vt:lpstr>
      <vt:lpstr>Use Cases</vt:lpstr>
      <vt:lpstr>Integration of MET information in ATM</vt:lpstr>
      <vt:lpstr>System-Wide Information Management</vt:lpstr>
      <vt:lpstr>System-Wide Information Management</vt:lpstr>
      <vt:lpstr>Recommendations</vt:lpstr>
      <vt:lpstr>Recommendations</vt:lpstr>
      <vt:lpstr>PowerPoint Presentation</vt:lpstr>
      <vt:lpstr>PowerPoint Presentation</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Dimitar Ivanov</cp:lastModifiedBy>
  <cp:revision>63</cp:revision>
  <dcterms:created xsi:type="dcterms:W3CDTF">2017-08-23T09:47:05Z</dcterms:created>
  <dcterms:modified xsi:type="dcterms:W3CDTF">2017-10-02T07:46:28Z</dcterms:modified>
</cp:coreProperties>
</file>