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61" r:id="rId3"/>
    <p:sldId id="262" r:id="rId4"/>
    <p:sldId id="263" r:id="rId5"/>
    <p:sldId id="264" r:id="rId6"/>
    <p:sldId id="265" r:id="rId7"/>
    <p:sldId id="267" r:id="rId8"/>
    <p:sldId id="266" r:id="rId9"/>
    <p:sldId id="268" r:id="rId10"/>
    <p:sldId id="269" r:id="rId11"/>
    <p:sldId id="258" r:id="rId12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F8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19" d="100"/>
          <a:sy n="119" d="100"/>
        </p:scale>
        <p:origin x="-1404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01/10/2017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4991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4991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4991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499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4991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4991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4991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4991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499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000090"/>
                </a:solidFill>
              </a:rPr>
              <a:t>WMO workshop on information management</a:t>
            </a:r>
          </a:p>
          <a:p>
            <a:r>
              <a:rPr lang="en-GB" sz="2000" dirty="0">
                <a:solidFill>
                  <a:srgbClr val="000090"/>
                </a:solidFill>
              </a:rPr>
              <a:t>D3.4 User interfaces for data access</a:t>
            </a:r>
            <a:endParaRPr lang="en-US" sz="2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Heads up…</a:t>
            </a:r>
            <a:br>
              <a:rPr lang="en-GB" dirty="0"/>
            </a:b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92459" y="1499136"/>
            <a:ext cx="851470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342900" indent="-342900">
              <a:buFont typeface="+mj-lt"/>
              <a:buAutoNum type="arabicPeriod"/>
            </a:pPr>
            <a:r>
              <a:rPr lang="en-GB" dirty="0"/>
              <a:t>A brief look at issues to consider when designing user interfaces for accessing information; and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Interactive discussion where you identify your favourite user interfaces tell us why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r>
              <a:rPr lang="en-GB" dirty="0"/>
              <a:t>… so in 10 minutes time, be ready!</a:t>
            </a:r>
          </a:p>
        </p:txBody>
      </p:sp>
    </p:spTree>
    <p:extLst>
      <p:ext uri="{BB962C8B-B14F-4D97-AF65-F5344CB8AC3E}">
        <p14:creationId xmlns:p14="http://schemas.microsoft.com/office/powerpoint/2010/main" val="22526835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1) Be clear who your users are and what they are trying to achieve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92459" y="1499136"/>
            <a:ext cx="851470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You need to consider USER EXPERIENCE (UX) not only interface design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What are your users trying to achieve – and how can you make that easy?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Remember that the user’s outcome may not match how you think about your data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Use “personas” (fictional characters with specific attributes and behaviours) to help segment your user base by considering </a:t>
            </a:r>
            <a:r>
              <a:rPr lang="en-GB" b="0" i="0" dirty="0">
                <a:solidFill>
                  <a:srgbClr val="222222"/>
                </a:solidFill>
                <a:effectLst/>
                <a:latin typeface="Helvetica Neue" panose="02000503000000020004" pitchFamily="2"/>
              </a:rPr>
              <a:t>their goals, desires, and limitations in order to ”help to guide decisions about a service, product or interaction space such as features, interactions, and visual design of a website”. (Persona-based design)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222222"/>
                </a:solidFill>
                <a:latin typeface="Helvetica Neue" panose="02000503000000020004" pitchFamily="2"/>
              </a:rPr>
              <a:t>If you have multiple user profiles / personas then consider 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222222"/>
                </a:solidFill>
                <a:latin typeface="Helvetica Neue" panose="02000503000000020004" pitchFamily="2"/>
              </a:rPr>
              <a:t>EITHER creating a single UX that focuses on common needs </a:t>
            </a:r>
            <a:r>
              <a:rPr lang="en-GB" dirty="0"/>
              <a:t>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dirty="0"/>
              <a:t>OR create multiple </a:t>
            </a:r>
            <a:r>
              <a:rPr lang="en-GB" dirty="0" err="1"/>
              <a:t>UXs</a:t>
            </a:r>
            <a:r>
              <a:rPr lang="en-GB" dirty="0"/>
              <a:t> tuned to particular needs </a:t>
            </a:r>
          </a:p>
        </p:txBody>
      </p:sp>
    </p:spTree>
    <p:extLst>
      <p:ext uri="{BB962C8B-B14F-4D97-AF65-F5344CB8AC3E}">
        <p14:creationId xmlns:p14="http://schemas.microsoft.com/office/powerpoint/2010/main" val="10156207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2) Simple is best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92459" y="1499136"/>
            <a:ext cx="851470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If you can’t predict what your users / personas want to do – then simple is best (e.g. commercial search engines; Google, Bing etc.)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In fact – simple is ALWAYS best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Always think from a user perspective when considering to add another widget or function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Ask: “why is [this component] there?”</a:t>
            </a:r>
          </a:p>
        </p:txBody>
      </p:sp>
    </p:spTree>
    <p:extLst>
      <p:ext uri="{BB962C8B-B14F-4D97-AF65-F5344CB8AC3E}">
        <p14:creationId xmlns:p14="http://schemas.microsoft.com/office/powerpoint/2010/main" val="2135533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3) No manual required (but provide one anyway)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92459" y="1499136"/>
            <a:ext cx="851470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Your application should be intuitive enough for your users to achieve their desired goal WITHOUT them having read the manual – assume that your users won’t read the manual before they start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But – provide help for when they get stuck:</a:t>
            </a:r>
          </a:p>
          <a:p>
            <a:pPr marL="800100" lvl="1" indent="-342900">
              <a:buFont typeface="+mj-lt"/>
              <a:buAutoNum type="alphaLcParenR"/>
            </a:pPr>
            <a:r>
              <a:rPr lang="en-GB" dirty="0"/>
              <a:t>Provide help pages</a:t>
            </a:r>
          </a:p>
          <a:p>
            <a:pPr marL="800100" lvl="1" indent="-342900">
              <a:buFont typeface="+mj-lt"/>
              <a:buAutoNum type="alphaLcParenR"/>
            </a:pPr>
            <a:r>
              <a:rPr lang="en-GB" dirty="0"/>
              <a:t>Provide context-sensitive help, e.g. tool-tips and suggestions about what the user might have been trying to do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All this still applies to “command-line” applications too (e.g. “man” pages and suggested alternatives – such as used by git), although these will likely require some prior knowledge and likely be used by technical users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0559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74362" y="274638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4) Not everyone’s an expert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6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92459" y="1499136"/>
            <a:ext cx="851470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Don’t assume that your users will be experts:</a:t>
            </a:r>
          </a:p>
          <a:p>
            <a:pPr marL="800100" lvl="1" indent="-342900">
              <a:buFont typeface="+mj-lt"/>
              <a:buAutoNum type="alphaLcParenR"/>
            </a:pPr>
            <a:r>
              <a:rPr lang="en-GB" dirty="0"/>
              <a:t>Provide examples to get people started</a:t>
            </a:r>
          </a:p>
          <a:p>
            <a:pPr marL="800100" lvl="1" indent="-342900">
              <a:buFont typeface="+mj-lt"/>
              <a:buAutoNum type="alphaLcParenR"/>
            </a:pPr>
            <a:r>
              <a:rPr lang="en-GB" dirty="0"/>
              <a:t>Autocomplete text-searches and provide a drop-down list of the most popular matching [partial] search terms (e.g. Google) </a:t>
            </a:r>
          </a:p>
          <a:p>
            <a:pPr marL="800100" lvl="1" indent="-342900">
              <a:buFont typeface="+mj-lt"/>
              <a:buAutoNum type="alphaLcParenR"/>
            </a:pPr>
            <a:r>
              <a:rPr lang="en-GB" dirty="0"/>
              <a:t>Provide bounds to ranges – which may require some introspection of the data itself</a:t>
            </a:r>
          </a:p>
          <a:p>
            <a:pPr marL="800100" lvl="1" indent="-342900">
              <a:buFont typeface="+mj-lt"/>
              <a:buAutoNum type="alphaLcParenR"/>
            </a:pPr>
            <a:r>
              <a:rPr lang="en-GB" dirty="0"/>
              <a:t>Provide visibility where controlled vocabularies are used – help your users pick from the controlled list </a:t>
            </a:r>
          </a:p>
          <a:p>
            <a:pPr marL="800100" lvl="1" indent="-342900">
              <a:buFont typeface="+mj-lt"/>
              <a:buAutoNum type="alphaLcParenR"/>
            </a:pPr>
            <a:r>
              <a:rPr lang="en-GB" dirty="0"/>
              <a:t>Blank out options that become unavailable because of other choices (e.g. ECMWF data picker) – </a:t>
            </a:r>
            <a:r>
              <a:rPr lang="en-GB" i="1" dirty="0"/>
              <a:t>don’t let people create queries that you know will return zero results!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Allow people to share their queries so that experts can provide guidance</a:t>
            </a:r>
          </a:p>
        </p:txBody>
      </p:sp>
    </p:spTree>
    <p:extLst>
      <p:ext uri="{BB962C8B-B14F-4D97-AF65-F5344CB8AC3E}">
        <p14:creationId xmlns:p14="http://schemas.microsoft.com/office/powerpoint/2010/main" val="165266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74362" y="274638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5) Don’t get lost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7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92459" y="1499136"/>
            <a:ext cx="851470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If you have multi-page, or multi-step applications, provide clear navigation and sign-posting so that users know where they are and where they might go next (e.g. sidebar, breadcrumb)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Enable your users to retrace their steps through a [complex] query or workflow to fix things they didn’t think of during earlier steps – </a:t>
            </a:r>
            <a:r>
              <a:rPr lang="en-GB" i="1" dirty="0"/>
              <a:t>don’t make them start again from the beginning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Where appropriate, allow people to re-run old workflows or queries (e.g. use them as a template – amending choices as necessary)</a:t>
            </a:r>
          </a:p>
        </p:txBody>
      </p:sp>
    </p:spTree>
    <p:extLst>
      <p:ext uri="{BB962C8B-B14F-4D97-AF65-F5344CB8AC3E}">
        <p14:creationId xmlns:p14="http://schemas.microsoft.com/office/powerpoint/2010/main" val="6742168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6) Multi-lingual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8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92459" y="1499136"/>
            <a:ext cx="851470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Unless you are designing for a specific non-English speaking community, always provide an interface in English – if you want your data to be used by a broad user base, then English is usually the best choice of a common language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08167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7) License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9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92459" y="1499136"/>
            <a:ext cx="851470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Be absolutely clear about the license under which the data is made available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If collecting data, ensure that users are absolutely clear about the license (or choice of license) under which their contribution will be made available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… prioritise open licenses because it enables easier re-use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35732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Interactive session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10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92459" y="1499136"/>
            <a:ext cx="851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Your favourite UX?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Screen-shot / URL / application name etc.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What is it that you like and why?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55301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161</TotalTime>
  <Words>652</Words>
  <Application>Microsoft Office PowerPoint</Application>
  <PresentationFormat>On-screen Show (4:3)</PresentationFormat>
  <Paragraphs>664</Paragraphs>
  <Slides>11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blank</vt:lpstr>
      <vt:lpstr>PowerPoint Presentation</vt:lpstr>
      <vt:lpstr>Heads up… </vt:lpstr>
      <vt:lpstr>1) Be clear who your users are and what they are trying to achieve</vt:lpstr>
      <vt:lpstr>2) Simple is best</vt:lpstr>
      <vt:lpstr>3) No manual required (but provide one anyway)</vt:lpstr>
      <vt:lpstr>4) Not everyone’s an expert</vt:lpstr>
      <vt:lpstr>5) Don’t get lost</vt:lpstr>
      <vt:lpstr>6) Multi-lingual</vt:lpstr>
      <vt:lpstr>7) License</vt:lpstr>
      <vt:lpstr>Interactive session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Steve Foreman</cp:lastModifiedBy>
  <cp:revision>25</cp:revision>
  <cp:lastPrinted>2017-07-27T13:32:36Z</cp:lastPrinted>
  <dcterms:created xsi:type="dcterms:W3CDTF">2017-07-27T12:57:30Z</dcterms:created>
  <dcterms:modified xsi:type="dcterms:W3CDTF">2017-10-01T14:53:11Z</dcterms:modified>
</cp:coreProperties>
</file>