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59" r:id="rId4"/>
    <p:sldId id="279" r:id="rId5"/>
    <p:sldId id="272" r:id="rId6"/>
    <p:sldId id="275" r:id="rId7"/>
    <p:sldId id="276" r:id="rId8"/>
    <p:sldId id="277" r:id="rId9"/>
    <p:sldId id="27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34" autoAdjust="0"/>
    <p:restoredTop sz="69157" autoAdjust="0"/>
  </p:normalViewPr>
  <p:slideViewPr>
    <p:cSldViewPr snapToGrid="0" snapToObjects="1">
      <p:cViewPr>
        <p:scale>
          <a:sx n="75" d="100"/>
          <a:sy n="75" d="100"/>
        </p:scale>
        <p:origin x="-157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10/2/17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Giving</a:t>
            </a:r>
            <a:r>
              <a:rPr lang="en-US" baseline="0" dirty="0" smtClean="0"/>
              <a:t> some thoughts on big data solutions and challenges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640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Big</a:t>
            </a:r>
            <a:r>
              <a:rPr lang="en-US" baseline="0" dirty="0" smtClean="0"/>
              <a:t> </a:t>
            </a:r>
            <a:r>
              <a:rPr lang="en-US" baseline="0" dirty="0" smtClean="0"/>
              <a:t>data is often described with three </a:t>
            </a:r>
            <a:r>
              <a:rPr lang="en-US" baseline="0" dirty="0" err="1" smtClean="0"/>
              <a:t>Vs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smtClean="0"/>
              <a:t>It’s a messy definition</a:t>
            </a:r>
          </a:p>
          <a:p>
            <a:endParaRPr lang="en-US" baseline="0" dirty="0" smtClean="0"/>
          </a:p>
          <a:p>
            <a:r>
              <a:rPr lang="en-US" baseline="0" dirty="0" smtClean="0"/>
              <a:t>“big data” can cover any data that is of size not manageable by classic tools</a:t>
            </a:r>
            <a:endParaRPr lang="en-US" baseline="0" dirty="0" smtClean="0"/>
          </a:p>
          <a:p>
            <a:r>
              <a:rPr lang="en-US" baseline="0" dirty="0" smtClean="0"/>
              <a:t>Or is coming in at high speed</a:t>
            </a:r>
          </a:p>
          <a:p>
            <a:endParaRPr lang="en-US" baseline="0" dirty="0" smtClean="0"/>
          </a:p>
          <a:p>
            <a:r>
              <a:rPr lang="en-US" baseline="0" dirty="0" smtClean="0"/>
              <a:t>Or is a result of fusion of multiple sources</a:t>
            </a:r>
          </a:p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  <a:p>
            <a:r>
              <a:rPr lang="en-US" dirty="0" smtClean="0"/>
              <a:t>Buyer beware!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Using mobile phone movement</a:t>
            </a:r>
            <a:r>
              <a:rPr lang="en-US" baseline="0" dirty="0" smtClean="0"/>
              <a:t> information </a:t>
            </a:r>
          </a:p>
          <a:p>
            <a:r>
              <a:rPr lang="en-US" baseline="0" dirty="0" smtClean="0"/>
              <a:t>it’s possible come up with congestion maps</a:t>
            </a:r>
          </a:p>
          <a:p>
            <a:endParaRPr lang="en-US" baseline="0" dirty="0" smtClean="0"/>
          </a:p>
          <a:p>
            <a:r>
              <a:rPr lang="en-US" baseline="0" dirty="0" smtClean="0"/>
              <a:t>A case of big volume in the 3V paradigm</a:t>
            </a:r>
          </a:p>
          <a:p>
            <a:endParaRPr lang="en-US" baseline="0" dirty="0" smtClean="0"/>
          </a:p>
          <a:p>
            <a:r>
              <a:rPr lang="en-US" baseline="0" dirty="0" smtClean="0"/>
              <a:t>Global Pulse version: equipping public transport minivans with GPS trackers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Ethic question:</a:t>
            </a:r>
            <a:r>
              <a:rPr lang="en-US" baseline="0" dirty="0" smtClean="0"/>
              <a:t> when the car is getting into an accident it’s AI may need to decide who to (not to) kill.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Haze in Indonesia is particularly</a:t>
            </a:r>
            <a:r>
              <a:rPr lang="en-US" baseline="0" dirty="0" smtClean="0"/>
              <a:t> severe problem because farmers tend to burn large forests instead of cutting them down</a:t>
            </a:r>
          </a:p>
          <a:p>
            <a:r>
              <a:rPr lang="en-US" dirty="0" smtClean="0"/>
              <a:t> </a:t>
            </a:r>
          </a:p>
          <a:p>
            <a:r>
              <a:rPr lang="en-US" dirty="0" smtClean="0"/>
              <a:t>Using social media and citizen reporting to track haze in Indonesia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 remote</a:t>
            </a:r>
            <a:r>
              <a:rPr lang="en-US" baseline="0" dirty="0" smtClean="0"/>
              <a:t> areas social media is still AM/FM radio</a:t>
            </a:r>
          </a:p>
          <a:p>
            <a:endParaRPr lang="en-US" dirty="0" smtClean="0"/>
          </a:p>
          <a:p>
            <a:r>
              <a:rPr lang="en-US" dirty="0" smtClean="0"/>
              <a:t>Raspberry </a:t>
            </a:r>
            <a:r>
              <a:rPr lang="en-US" dirty="0" err="1" smtClean="0"/>
              <a:t>Pis</a:t>
            </a:r>
            <a:r>
              <a:rPr lang="en-US" dirty="0" smtClean="0"/>
              <a:t> with AM/FM receivers, </a:t>
            </a:r>
          </a:p>
          <a:p>
            <a:r>
              <a:rPr lang="en-US" dirty="0" smtClean="0"/>
              <a:t>sending MP3 files to central location in Kampala, </a:t>
            </a:r>
          </a:p>
          <a:p>
            <a:r>
              <a:rPr lang="en-US" dirty="0" smtClean="0"/>
              <a:t>then stored in AWS S3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 smtClean="0"/>
              <a:t>Once again </a:t>
            </a:r>
            <a:r>
              <a:rPr lang="mr-IN" baseline="0" dirty="0" smtClean="0"/>
              <a:t>–</a:t>
            </a:r>
            <a:r>
              <a:rPr lang="en-US" baseline="0" dirty="0" smtClean="0"/>
              <a:t> general big data challenges </a:t>
            </a:r>
            <a:r>
              <a:rPr lang="mr-IN" baseline="0" dirty="0" smtClean="0"/>
              <a:t>–</a:t>
            </a:r>
            <a:r>
              <a:rPr lang="en-US" baseline="0" dirty="0" smtClean="0"/>
              <a:t> not weather-related</a:t>
            </a:r>
            <a:endParaRPr lang="en-US" baseline="0" dirty="0" smtClean="0"/>
          </a:p>
          <a:p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Security </a:t>
            </a:r>
            <a:r>
              <a:rPr lang="mr-IN" baseline="0" dirty="0" smtClean="0"/>
              <a:t>–</a:t>
            </a:r>
            <a:r>
              <a:rPr lang="en-US" baseline="0" dirty="0" smtClean="0"/>
              <a:t> classic data problem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Privacy</a:t>
            </a:r>
            <a:r>
              <a:rPr lang="en-US" baseline="0" dirty="0" smtClean="0"/>
              <a:t> is a challenge that doesn’t live just in NOW, but also in the future 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Gaining unintended insights by combining future datasets 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(somewhat futuristic) example </a:t>
            </a:r>
            <a:r>
              <a:rPr lang="mr-IN" baseline="0" dirty="0" smtClean="0"/>
              <a:t>–</a:t>
            </a:r>
            <a:r>
              <a:rPr lang="en-US" baseline="0" dirty="0" smtClean="0"/>
              <a:t> combining basic housing data with waste management data</a:t>
            </a:r>
          </a:p>
          <a:p>
            <a:pPr marL="0" indent="0">
              <a:buFontTx/>
              <a:buNone/>
            </a:pPr>
            <a:endParaRPr lang="en-US" baseline="0" dirty="0" smtClean="0"/>
          </a:p>
          <a:p>
            <a:pPr marL="0" indent="0">
              <a:buFontTx/>
              <a:buNone/>
            </a:pPr>
            <a:r>
              <a:rPr lang="en-US" baseline="0" dirty="0" smtClean="0"/>
              <a:t>Ethics - talked about at autonomous cars</a:t>
            </a:r>
          </a:p>
          <a:p>
            <a:pPr marL="0" indent="0">
              <a:buFontTx/>
              <a:buNone/>
            </a:pPr>
            <a:endParaRPr lang="en-US" baseline="0" dirty="0" smtClean="0"/>
          </a:p>
          <a:p>
            <a:pPr marL="0" indent="0">
              <a:buFontTx/>
              <a:buNone/>
            </a:pPr>
            <a:r>
              <a:rPr lang="en-US" baseline="0" dirty="0" smtClean="0"/>
              <a:t>Confirmation bias </a:t>
            </a:r>
            <a:r>
              <a:rPr lang="mr-IN" baseline="0" dirty="0" smtClean="0"/>
              <a:t>–</a:t>
            </a:r>
            <a:r>
              <a:rPr lang="en-US" baseline="0" dirty="0" smtClean="0"/>
              <a:t> If bald people are statically more violent, am I violent and will AI say to the judge to just lock me up?</a:t>
            </a:r>
          </a:p>
          <a:p>
            <a:pPr marL="0" indent="0">
              <a:buFontTx/>
              <a:buNone/>
            </a:pPr>
            <a:endParaRPr lang="en-US" baseline="0" dirty="0" smtClean="0"/>
          </a:p>
          <a:p>
            <a:pPr marL="0" indent="0">
              <a:buFontTx/>
              <a:buNone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3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Information </a:t>
            </a:r>
            <a:r>
              <a:rPr lang="en-US" sz="4800" dirty="0" smtClean="0">
                <a:solidFill>
                  <a:srgbClr val="000090"/>
                </a:solidFill>
              </a:rPr>
              <a:t>Management Challenges Associated with Big Data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Tomaz Logar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2.14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006504" y="3840148"/>
            <a:ext cx="52403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Big </a:t>
            </a:r>
            <a:r>
              <a:rPr lang="en-US" dirty="0"/>
              <a:t>Data </a:t>
            </a:r>
            <a:r>
              <a:rPr lang="en-US" dirty="0" smtClean="0"/>
              <a:t>Engineer at UN Global </a:t>
            </a:r>
            <a:r>
              <a:rPr lang="en-US" dirty="0" smtClean="0"/>
              <a:t>Pulse, working </a:t>
            </a:r>
            <a:r>
              <a:rPr lang="en-US" dirty="0" smtClean="0"/>
              <a:t>on: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Software development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Development Operations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Data Security</a:t>
            </a:r>
          </a:p>
          <a:p>
            <a:pPr marL="742950" lvl="1" indent="-285750">
              <a:buFont typeface="Arial"/>
              <a:buChar char="•"/>
            </a:pPr>
            <a:r>
              <a:rPr lang="en-US" dirty="0" smtClean="0"/>
              <a:t>Privacy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3573" y="1417638"/>
            <a:ext cx="4689096" cy="2105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072058" y="1500483"/>
            <a:ext cx="29901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Big data = 3V</a:t>
            </a:r>
          </a:p>
          <a:p>
            <a:pPr algn="ctr"/>
            <a:r>
              <a:rPr lang="en-US" sz="1200" dirty="0" smtClean="0"/>
              <a:t>(high Volume, high Velocity, high Variety)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072058" y="1500483"/>
            <a:ext cx="299014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Caveat Emptor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750354" y="2442600"/>
            <a:ext cx="5645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Hardly any</a:t>
            </a:r>
            <a:r>
              <a:rPr lang="en-US" sz="2400" dirty="0" smtClean="0"/>
              <a:t> meteorological</a:t>
            </a:r>
          </a:p>
          <a:p>
            <a:pPr algn="ctr"/>
            <a:r>
              <a:rPr lang="en-US" sz="2400" dirty="0" smtClean="0"/>
              <a:t>solutions and challenges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818091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1417638"/>
            <a:ext cx="32017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Private sector solution example:</a:t>
            </a:r>
          </a:p>
          <a:p>
            <a:endParaRPr lang="en-US" dirty="0"/>
          </a:p>
          <a:p>
            <a:r>
              <a:rPr lang="en-US" sz="2400" b="1" dirty="0" smtClean="0"/>
              <a:t>Real-time Traffic</a:t>
            </a:r>
          </a:p>
          <a:p>
            <a:r>
              <a:rPr lang="en-US" sz="2400" b="1" dirty="0" smtClean="0"/>
              <a:t>Recommendation 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4401653"/>
            <a:ext cx="1166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Challenge:</a:t>
            </a:r>
          </a:p>
          <a:p>
            <a:r>
              <a:rPr lang="en-US" dirty="0" smtClean="0"/>
              <a:t>Privacy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8503" y="2288053"/>
            <a:ext cx="5189070" cy="368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175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1417638"/>
            <a:ext cx="32017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Private sector solution example:</a:t>
            </a:r>
          </a:p>
          <a:p>
            <a:endParaRPr lang="en-US" dirty="0"/>
          </a:p>
          <a:p>
            <a:r>
              <a:rPr lang="en-US" sz="2400" b="1" dirty="0" smtClean="0"/>
              <a:t>Autonomous</a:t>
            </a:r>
          </a:p>
          <a:p>
            <a:r>
              <a:rPr lang="en-US" sz="2400" b="1" dirty="0" smtClean="0"/>
              <a:t>cars / trucks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31910" y="4239276"/>
            <a:ext cx="11669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Challenge:</a:t>
            </a:r>
            <a:endParaRPr lang="en-US" dirty="0"/>
          </a:p>
          <a:p>
            <a:r>
              <a:rPr lang="en-US" dirty="0" smtClean="0"/>
              <a:t>Ethics</a:t>
            </a:r>
          </a:p>
          <a:p>
            <a:r>
              <a:rPr lang="en-US" dirty="0" smtClean="0">
                <a:solidFill>
                  <a:schemeClr val="bg1">
                    <a:lumMod val="75000"/>
                  </a:schemeClr>
                </a:solidFill>
              </a:rPr>
              <a:t>Privacy</a:t>
            </a:r>
            <a:endParaRPr lang="en-US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8315" y="2133040"/>
            <a:ext cx="5632619" cy="347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540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1417638"/>
            <a:ext cx="34128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 Global Pulse solution example:</a:t>
            </a:r>
          </a:p>
          <a:p>
            <a:endParaRPr lang="en-US" dirty="0"/>
          </a:p>
          <a:p>
            <a:r>
              <a:rPr lang="en-US" sz="2400" b="1" dirty="0" smtClean="0"/>
              <a:t>Haze Gazer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4183816"/>
            <a:ext cx="1166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Challenge:</a:t>
            </a:r>
            <a:endParaRPr lang="en-US" dirty="0"/>
          </a:p>
          <a:p>
            <a:r>
              <a:rPr lang="en-US" dirty="0" smtClean="0"/>
              <a:t>Privacy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2622266"/>
            <a:ext cx="21497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Potential outcome:</a:t>
            </a:r>
          </a:p>
          <a:p>
            <a:r>
              <a:rPr lang="en-US" dirty="0"/>
              <a:t>Increased health and </a:t>
            </a:r>
            <a:endParaRPr lang="en-US" dirty="0" smtClean="0"/>
          </a:p>
          <a:p>
            <a:r>
              <a:rPr lang="en-US" dirty="0" smtClean="0"/>
              <a:t>policy </a:t>
            </a:r>
            <a:r>
              <a:rPr lang="en-US" dirty="0"/>
              <a:t>response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7643" y="2002184"/>
            <a:ext cx="5401942" cy="308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102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Solutions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57200" y="1417638"/>
            <a:ext cx="34128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 Global Pulse solution example:</a:t>
            </a:r>
          </a:p>
          <a:p>
            <a:endParaRPr lang="en-US" dirty="0"/>
          </a:p>
          <a:p>
            <a:r>
              <a:rPr lang="en-US" sz="2400" b="1" dirty="0" smtClean="0"/>
              <a:t>Radio Mining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4176857"/>
            <a:ext cx="1166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Challenge:</a:t>
            </a:r>
            <a:endParaRPr lang="en-US" dirty="0"/>
          </a:p>
          <a:p>
            <a:r>
              <a:rPr lang="en-US" dirty="0" smtClean="0"/>
              <a:t>Privacy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5231" y="2340969"/>
            <a:ext cx="4492438" cy="299495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7200" y="2622266"/>
            <a:ext cx="23568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Potential outcome:</a:t>
            </a:r>
          </a:p>
          <a:p>
            <a:r>
              <a:rPr lang="en-US" dirty="0"/>
              <a:t>Increased economic or </a:t>
            </a:r>
            <a:endParaRPr lang="en-US" dirty="0" smtClean="0"/>
          </a:p>
          <a:p>
            <a:r>
              <a:rPr lang="en-US" dirty="0" smtClean="0"/>
              <a:t>humanitarian </a:t>
            </a:r>
            <a:r>
              <a:rPr lang="en-US" dirty="0"/>
              <a:t>response</a:t>
            </a:r>
          </a:p>
        </p:txBody>
      </p:sp>
    </p:spTree>
    <p:extLst>
      <p:ext uri="{BB962C8B-B14F-4D97-AF65-F5344CB8AC3E}">
        <p14:creationId xmlns:p14="http://schemas.microsoft.com/office/powerpoint/2010/main" val="13254505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2826581" y="1517578"/>
            <a:ext cx="34811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/>
              <a:t>Security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/>
              <a:t>Privacy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/>
              <a:t>Ethics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/>
              <a:t>Confirmation bias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/>
              <a:t>Technical</a:t>
            </a:r>
          </a:p>
          <a:p>
            <a:endParaRPr lang="en-US" sz="1600" dirty="0" smtClean="0"/>
          </a:p>
          <a:p>
            <a:pPr marL="285750" indent="-285750">
              <a:buFont typeface="Arial"/>
              <a:buChar char="•"/>
            </a:pPr>
            <a:r>
              <a:rPr lang="en-US" sz="1600" dirty="0" smtClean="0"/>
              <a:t>Is high automation really welcome in every scenario?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1736432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606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3096</TotalTime>
  <Words>424</Words>
  <Application>Microsoft Macintosh PowerPoint</Application>
  <PresentationFormat>On-screen Show (4:3)</PresentationFormat>
  <Paragraphs>117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blank</vt:lpstr>
      <vt:lpstr>PowerPoint Presentation</vt:lpstr>
      <vt:lpstr>Introduction</vt:lpstr>
      <vt:lpstr>Introduction</vt:lpstr>
      <vt:lpstr>Introduction</vt:lpstr>
      <vt:lpstr>Solutions</vt:lpstr>
      <vt:lpstr>Solutions</vt:lpstr>
      <vt:lpstr>Solutions</vt:lpstr>
      <vt:lpstr>Solutions</vt:lpstr>
      <vt:lpstr>Challenges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Tomaz Logar</cp:lastModifiedBy>
  <cp:revision>79</cp:revision>
  <dcterms:created xsi:type="dcterms:W3CDTF">2017-08-23T09:47:05Z</dcterms:created>
  <dcterms:modified xsi:type="dcterms:W3CDTF">2017-10-02T08:38:10Z</dcterms:modified>
</cp:coreProperties>
</file>