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256" r:id="rId2"/>
    <p:sldId id="261" r:id="rId3"/>
    <p:sldId id="265" r:id="rId4"/>
    <p:sldId id="266" r:id="rId5"/>
    <p:sldId id="264" r:id="rId6"/>
    <p:sldId id="262" r:id="rId7"/>
    <p:sldId id="267" r:id="rId8"/>
    <p:sldId id="268" r:id="rId9"/>
    <p:sldId id="269" r:id="rId10"/>
    <p:sldId id="270" r:id="rId11"/>
    <p:sldId id="271" r:id="rId12"/>
    <p:sldId id="272" r:id="rId13"/>
    <p:sldId id="258" r:id="rId14"/>
  </p:sldIdLst>
  <p:sldSz cx="9144000" cy="6858000" type="screen4x3"/>
  <p:notesSz cx="9296400" cy="7010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990"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29282" cy="351957"/>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sz="quarter" idx="1"/>
          </p:nvPr>
        </p:nvSpPr>
        <p:spPr>
          <a:xfrm>
            <a:off x="5265014" y="0"/>
            <a:ext cx="4029282" cy="351957"/>
          </a:xfrm>
          <a:prstGeom prst="rect">
            <a:avLst/>
          </a:prstGeom>
        </p:spPr>
        <p:txBody>
          <a:bodyPr vert="horz" lIns="91440" tIns="45720" rIns="91440" bIns="45720" rtlCol="0"/>
          <a:lstStyle>
            <a:lvl1pPr algn="r">
              <a:defRPr sz="1200"/>
            </a:lvl1pPr>
          </a:lstStyle>
          <a:p>
            <a:fld id="{D609FF78-F6A3-4ED1-952E-710F27371EE2}" type="datetimeFigureOut">
              <a:rPr lang="fr-FR" smtClean="0"/>
              <a:t>29/09/2017</a:t>
            </a:fld>
            <a:endParaRPr lang="fr-FR"/>
          </a:p>
        </p:txBody>
      </p:sp>
      <p:sp>
        <p:nvSpPr>
          <p:cNvPr id="4" name="Footer Placeholder 3"/>
          <p:cNvSpPr>
            <a:spLocks noGrp="1"/>
          </p:cNvSpPr>
          <p:nvPr>
            <p:ph type="ftr" sz="quarter" idx="2"/>
          </p:nvPr>
        </p:nvSpPr>
        <p:spPr>
          <a:xfrm>
            <a:off x="1" y="6658444"/>
            <a:ext cx="4029282" cy="351957"/>
          </a:xfrm>
          <a:prstGeom prst="rect">
            <a:avLst/>
          </a:prstGeom>
        </p:spPr>
        <p:txBody>
          <a:bodyPr vert="horz" lIns="91440" tIns="45720" rIns="91440" bIns="45720" rtlCol="0" anchor="b"/>
          <a:lstStyle>
            <a:lvl1pPr algn="l">
              <a:defRPr sz="1200"/>
            </a:lvl1pPr>
          </a:lstStyle>
          <a:p>
            <a:endParaRPr lang="fr-FR"/>
          </a:p>
        </p:txBody>
      </p:sp>
      <p:sp>
        <p:nvSpPr>
          <p:cNvPr id="5" name="Slide Number Placeholder 4"/>
          <p:cNvSpPr>
            <a:spLocks noGrp="1"/>
          </p:cNvSpPr>
          <p:nvPr>
            <p:ph type="sldNum" sz="quarter" idx="3"/>
          </p:nvPr>
        </p:nvSpPr>
        <p:spPr>
          <a:xfrm>
            <a:off x="5265014" y="6658444"/>
            <a:ext cx="4029282" cy="351957"/>
          </a:xfrm>
          <a:prstGeom prst="rect">
            <a:avLst/>
          </a:prstGeom>
        </p:spPr>
        <p:txBody>
          <a:bodyPr vert="horz" lIns="91440" tIns="45720" rIns="91440" bIns="45720" rtlCol="0" anchor="b"/>
          <a:lstStyle>
            <a:lvl1pPr algn="r">
              <a:defRPr sz="1200"/>
            </a:lvl1pPr>
          </a:lstStyle>
          <a:p>
            <a:fld id="{85ED00C1-3157-4B8E-BC4F-BF8681E765AD}" type="slidenum">
              <a:rPr lang="fr-FR" smtClean="0"/>
              <a:t>‹#›</a:t>
            </a:fld>
            <a:endParaRPr lang="fr-FR"/>
          </a:p>
        </p:txBody>
      </p:sp>
    </p:spTree>
    <p:extLst>
      <p:ext uri="{BB962C8B-B14F-4D97-AF65-F5344CB8AC3E}">
        <p14:creationId xmlns:p14="http://schemas.microsoft.com/office/powerpoint/2010/main" val="17420490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0520"/>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5265809" y="0"/>
            <a:ext cx="4028440" cy="350520"/>
          </a:xfrm>
          <a:prstGeom prst="rect">
            <a:avLst/>
          </a:prstGeom>
        </p:spPr>
        <p:txBody>
          <a:bodyPr vert="horz" lIns="93177" tIns="46589" rIns="93177" bIns="46589" rtlCol="0"/>
          <a:lstStyle>
            <a:lvl1pPr algn="r">
              <a:defRPr sz="1200"/>
            </a:lvl1pPr>
          </a:lstStyle>
          <a:p>
            <a:fld id="{169A64BE-CACF-4CEE-A925-28596A754FAC}" type="datetimeFigureOut">
              <a:rPr lang="en-GB" smtClean="0"/>
              <a:t>29/09/2017</a:t>
            </a:fld>
            <a:endParaRPr lang="en-GB"/>
          </a:p>
        </p:txBody>
      </p:sp>
      <p:sp>
        <p:nvSpPr>
          <p:cNvPr id="4" name="Slide Image Placeholder 3"/>
          <p:cNvSpPr>
            <a:spLocks noGrp="1" noRot="1" noChangeAspect="1"/>
          </p:cNvSpPr>
          <p:nvPr>
            <p:ph type="sldImg" idx="2"/>
          </p:nvPr>
        </p:nvSpPr>
        <p:spPr>
          <a:xfrm>
            <a:off x="2895600" y="525463"/>
            <a:ext cx="3505200" cy="2628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929640" y="3329940"/>
            <a:ext cx="7437120" cy="31546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658664"/>
            <a:ext cx="4028440" cy="350520"/>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5265809" y="6658664"/>
            <a:ext cx="4028440" cy="350520"/>
          </a:xfrm>
          <a:prstGeom prst="rect">
            <a:avLst/>
          </a:prstGeom>
        </p:spPr>
        <p:txBody>
          <a:bodyPr vert="horz" lIns="93177" tIns="46589" rIns="93177" bIns="46589"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gosic.org/"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hyperlink" Target="http://climatemonitoring.info/temporary-ecv-inventory"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ane4bf-datap1.s3-eu-west-1.amazonaws.com/wmocms/s3fs-public/ckeditor/files/ECV-Ocean_matrix_20170111.xls?6RShH2plgDVo2Jamkb88viiFxO5El2Y." TargetMode="External"/><Relationship Id="rId2" Type="http://schemas.openxmlformats.org/officeDocument/2006/relationships/hyperlink" Target="https://ane4bf-datap1.s3-eu-west-1.amazonaws.com/wmocms/s3fs-public/ckeditor/files/ECV-Atmosphere_matrix_20170322.xls?VkEMrIsI291ZqM6YzX9_Vodd6s_bM6Jp" TargetMode="External"/><Relationship Id="rId1" Type="http://schemas.openxmlformats.org/officeDocument/2006/relationships/slideLayout" Target="../slideLayouts/slideLayout6.xml"/><Relationship Id="rId4" Type="http://schemas.openxmlformats.org/officeDocument/2006/relationships/hyperlink" Target="https://ane4bf-datap1.s3-eu-west-1.amazonaws.com/wmocms/s3fs-public/ckeditor/files/ECV-Land_matrix_20170106.xls?nlGtYjyRw025_lRa1A7aEG40ohandOKM"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climate.gov/"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data.gov/" TargetMode="External"/><Relationship Id="rId2" Type="http://schemas.openxmlformats.org/officeDocument/2006/relationships/hyperlink" Target="https://www.ncdc.noaa.gov/atrac/index.html"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1397686"/>
            <a:ext cx="8229600" cy="1840813"/>
          </a:xfrm>
          <a:prstGeom prst="rect">
            <a:avLst/>
          </a:prstGeom>
        </p:spPr>
        <p:txBody>
          <a:bodyPr vert="horz" lIns="91440" tIns="45720" rIns="91440" bIns="45720" rtlCol="0" anchor="ctr">
            <a:normAutofit fontScale="4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b="1" dirty="0">
                <a:solidFill>
                  <a:srgbClr val="000090"/>
                </a:solidFill>
              </a:rPr>
              <a:t>The </a:t>
            </a:r>
            <a:r>
              <a:rPr lang="en-US" sz="4800" b="1" dirty="0" smtClean="0">
                <a:solidFill>
                  <a:srgbClr val="000090"/>
                </a:solidFill>
              </a:rPr>
              <a:t>GCOS Essential </a:t>
            </a:r>
            <a:r>
              <a:rPr lang="en-US" sz="4800" b="1" dirty="0">
                <a:solidFill>
                  <a:srgbClr val="000090"/>
                </a:solidFill>
              </a:rPr>
              <a:t>Climate Variable (ECV) </a:t>
            </a:r>
            <a:endParaRPr lang="en-US" sz="4800" b="1" dirty="0" smtClean="0">
              <a:solidFill>
                <a:srgbClr val="000090"/>
              </a:solidFill>
            </a:endParaRPr>
          </a:p>
          <a:p>
            <a:r>
              <a:rPr lang="en-US" sz="4800" b="1" dirty="0" smtClean="0">
                <a:solidFill>
                  <a:srgbClr val="000090"/>
                </a:solidFill>
              </a:rPr>
              <a:t>Data </a:t>
            </a:r>
            <a:r>
              <a:rPr lang="en-US" sz="4800" b="1" dirty="0">
                <a:solidFill>
                  <a:srgbClr val="000090"/>
                </a:solidFill>
              </a:rPr>
              <a:t>Access </a:t>
            </a:r>
            <a:r>
              <a:rPr lang="en-US" sz="4800" b="1" dirty="0" smtClean="0">
                <a:solidFill>
                  <a:srgbClr val="000090"/>
                </a:solidFill>
              </a:rPr>
              <a:t>and Information Matrix </a:t>
            </a:r>
            <a:r>
              <a:rPr lang="en-US" sz="4800" b="1" dirty="0">
                <a:solidFill>
                  <a:srgbClr val="000090"/>
                </a:solidFill>
              </a:rPr>
              <a:t>- </a:t>
            </a:r>
          </a:p>
          <a:p>
            <a:r>
              <a:rPr lang="en-US" sz="4800" b="1" dirty="0">
                <a:solidFill>
                  <a:srgbClr val="000090"/>
                </a:solidFill>
              </a:rPr>
              <a:t>Easy Access to High Quality Global </a:t>
            </a:r>
            <a:r>
              <a:rPr lang="en-US" sz="4800" b="1" dirty="0" smtClean="0">
                <a:solidFill>
                  <a:srgbClr val="000090"/>
                </a:solidFill>
              </a:rPr>
              <a:t>Datasets</a:t>
            </a:r>
          </a:p>
          <a:p>
            <a:endParaRPr lang="en-US" sz="4800" dirty="0" smtClean="0">
              <a:solidFill>
                <a:srgbClr val="000090"/>
              </a:solidFill>
            </a:endParaRPr>
          </a:p>
          <a:p>
            <a:r>
              <a:rPr lang="en-US" sz="4800" i="1" dirty="0" smtClean="0">
                <a:solidFill>
                  <a:srgbClr val="000090"/>
                </a:solidFill>
              </a:rPr>
              <a:t>Christina de Groot-</a:t>
            </a:r>
            <a:r>
              <a:rPr lang="en-US" sz="4800" i="1" dirty="0" err="1">
                <a:solidFill>
                  <a:srgbClr val="000090"/>
                </a:solidFill>
              </a:rPr>
              <a:t>L</a:t>
            </a:r>
            <a:r>
              <a:rPr lang="en-US" sz="4800" i="1" dirty="0" err="1" smtClean="0">
                <a:solidFill>
                  <a:srgbClr val="000090"/>
                </a:solidFill>
              </a:rPr>
              <a:t>ief</a:t>
            </a:r>
            <a:r>
              <a:rPr lang="en-US" sz="4800" i="1" dirty="0" smtClean="0">
                <a:solidFill>
                  <a:srgbClr val="000090"/>
                </a:solidFill>
              </a:rPr>
              <a:t> </a:t>
            </a:r>
          </a:p>
          <a:p>
            <a:r>
              <a:rPr lang="en-US" sz="4800" i="1" dirty="0" smtClean="0">
                <a:solidFill>
                  <a:srgbClr val="000090"/>
                </a:solidFill>
              </a:rPr>
              <a:t>NOAA’s National Centers for Environmental information (NCEI)</a:t>
            </a:r>
          </a:p>
          <a:p>
            <a:r>
              <a:rPr lang="en-US" sz="3800" dirty="0" smtClean="0">
                <a:solidFill>
                  <a:srgbClr val="000090"/>
                </a:solidFill>
              </a:rPr>
              <a:t>Agenda Item 2.6</a:t>
            </a:r>
            <a:endParaRPr lang="en-US" sz="3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3" name="TextBox 2"/>
          <p:cNvSpPr txBox="1"/>
          <p:nvPr/>
        </p:nvSpPr>
        <p:spPr>
          <a:xfrm>
            <a:off x="6242537" y="5297464"/>
            <a:ext cx="2676499" cy="1200329"/>
          </a:xfrm>
          <a:prstGeom prst="rect">
            <a:avLst/>
          </a:prstGeom>
          <a:noFill/>
        </p:spPr>
        <p:txBody>
          <a:bodyPr wrap="square" rtlCol="0">
            <a:spAutoFit/>
          </a:bodyPr>
          <a:lstStyle/>
          <a:p>
            <a:r>
              <a:rPr lang="en-US" b="1" dirty="0" smtClean="0">
                <a:solidFill>
                  <a:srgbClr val="000090"/>
                </a:solidFill>
              </a:rPr>
              <a:t>WMO Workshop on Information </a:t>
            </a:r>
            <a:r>
              <a:rPr lang="en-US" b="1" dirty="0" smtClean="0">
                <a:solidFill>
                  <a:srgbClr val="000090"/>
                </a:solidFill>
              </a:rPr>
              <a:t>Management</a:t>
            </a:r>
            <a:endParaRPr lang="en-US" b="1" dirty="0" smtClean="0">
              <a:solidFill>
                <a:srgbClr val="000090"/>
              </a:solidFill>
            </a:endParaRPr>
          </a:p>
          <a:p>
            <a:r>
              <a:rPr lang="en-US" b="1" dirty="0" smtClean="0">
                <a:solidFill>
                  <a:srgbClr val="000090"/>
                </a:solidFill>
                <a:latin typeface="+mj-lt"/>
              </a:rPr>
              <a:t>Geneva, Switzerland</a:t>
            </a:r>
          </a:p>
          <a:p>
            <a:r>
              <a:rPr lang="en-US" b="1" dirty="0" smtClean="0">
                <a:solidFill>
                  <a:srgbClr val="000090"/>
                </a:solidFill>
                <a:latin typeface="+mj-lt"/>
              </a:rPr>
              <a:t>October </a:t>
            </a:r>
            <a:r>
              <a:rPr lang="en-US" b="1" dirty="0" smtClean="0">
                <a:solidFill>
                  <a:srgbClr val="000090"/>
                </a:solidFill>
                <a:latin typeface="+mj-lt"/>
              </a:rPr>
              <a:t>2-4, </a:t>
            </a:r>
            <a:r>
              <a:rPr lang="en-US" b="1" dirty="0" smtClean="0">
                <a:solidFill>
                  <a:srgbClr val="000090"/>
                </a:solidFill>
                <a:latin typeface="+mj-lt"/>
              </a:rPr>
              <a:t>2017</a:t>
            </a:r>
            <a:endParaRPr lang="en-US" b="1" dirty="0">
              <a:solidFill>
                <a:schemeClr val="tx2"/>
              </a:solidFill>
              <a:latin typeface="+mj-lt"/>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149948"/>
            <a:ext cx="9144000" cy="1143000"/>
          </a:xfrm>
        </p:spPr>
        <p:txBody>
          <a:bodyPr>
            <a:normAutofit fontScale="90000"/>
          </a:bodyPr>
          <a:lstStyle/>
          <a:p>
            <a:r>
              <a:rPr lang="en-US" dirty="0" smtClean="0"/>
              <a:t>ECV </a:t>
            </a:r>
            <a:r>
              <a:rPr lang="en-US" dirty="0" smtClean="0"/>
              <a:t>Data </a:t>
            </a:r>
            <a:r>
              <a:rPr lang="en-US" dirty="0"/>
              <a:t>Access and Information </a:t>
            </a:r>
            <a:r>
              <a:rPr lang="en-US" dirty="0" smtClean="0"/>
              <a:t>Matrix - Background</a:t>
            </a:r>
            <a:endParaRPr lang="en-US" i="1" dirty="0"/>
          </a:p>
        </p:txBody>
      </p:sp>
      <p:sp>
        <p:nvSpPr>
          <p:cNvPr id="2" name="Slide Number Placeholder 1"/>
          <p:cNvSpPr>
            <a:spLocks noGrp="1"/>
          </p:cNvSpPr>
          <p:nvPr>
            <p:ph type="sldNum" sz="quarter" idx="12"/>
          </p:nvPr>
        </p:nvSpPr>
        <p:spPr/>
        <p:txBody>
          <a:bodyPr/>
          <a:lstStyle/>
          <a:p>
            <a:fld id="{9259AF2F-52C6-9B46-B8B2-0579234AE62E}" type="slidenum">
              <a:rPr lang="en-US" smtClean="0"/>
              <a:t>2</a:t>
            </a:fld>
            <a:endParaRPr lang="en-US"/>
          </a:p>
        </p:txBody>
      </p:sp>
      <p:sp>
        <p:nvSpPr>
          <p:cNvPr id="4" name="TextBox 3"/>
          <p:cNvSpPr txBox="1"/>
          <p:nvPr/>
        </p:nvSpPr>
        <p:spPr>
          <a:xfrm>
            <a:off x="354906" y="1739675"/>
            <a:ext cx="8516532" cy="4955203"/>
          </a:xfrm>
          <a:prstGeom prst="rect">
            <a:avLst/>
          </a:prstGeom>
          <a:noFill/>
        </p:spPr>
        <p:txBody>
          <a:bodyPr wrap="square" rtlCol="0">
            <a:spAutoFit/>
          </a:bodyPr>
          <a:lstStyle/>
          <a:p>
            <a:r>
              <a:rPr lang="en-US" sz="2000" dirty="0" smtClean="0"/>
              <a:t>The Global </a:t>
            </a:r>
            <a:r>
              <a:rPr lang="en-US" sz="2000" dirty="0" smtClean="0"/>
              <a:t>Observing System for Climate </a:t>
            </a:r>
            <a:r>
              <a:rPr lang="en-US" sz="2000" dirty="0" smtClean="0"/>
              <a:t>(GCOS) Essential Climate Variable (ECV) Data Access and Information Matrix is hosted on the Global Observing Systems Information Center (GOSIC) Portal.</a:t>
            </a:r>
          </a:p>
          <a:p>
            <a:endParaRPr lang="en-US" sz="2000" dirty="0"/>
          </a:p>
          <a:p>
            <a:r>
              <a:rPr lang="en-US" sz="2000" dirty="0" smtClean="0"/>
              <a:t>The </a:t>
            </a:r>
            <a:r>
              <a:rPr lang="en-US" sz="2000" dirty="0"/>
              <a:t>GOSIC </a:t>
            </a:r>
            <a:r>
              <a:rPr lang="en-US" sz="2000" dirty="0" smtClean="0"/>
              <a:t>Portal:</a:t>
            </a:r>
          </a:p>
          <a:p>
            <a:pPr marL="742950" lvl="1" indent="-285750">
              <a:buFont typeface="Arial" panose="020B0604020202020204" pitchFamily="34" charset="0"/>
              <a:buChar char="•"/>
            </a:pPr>
            <a:r>
              <a:rPr lang="en-US" sz="2000" dirty="0" smtClean="0"/>
              <a:t>was developed starting </a:t>
            </a:r>
            <a:r>
              <a:rPr lang="en-US" sz="2000" dirty="0"/>
              <a:t>in 1997 at the University of Delaware under a NOAA </a:t>
            </a:r>
            <a:r>
              <a:rPr lang="en-US" sz="2000" dirty="0" smtClean="0"/>
              <a:t>Grant and moved </a:t>
            </a:r>
            <a:r>
              <a:rPr lang="en-US" sz="2000" dirty="0"/>
              <a:t>to NOAA’s National Centers for Environmental Information (NCEI) (priorly known as NCDC) in 2005 and became operational in </a:t>
            </a:r>
            <a:r>
              <a:rPr lang="en-US" sz="2000" dirty="0" smtClean="0"/>
              <a:t>2007.</a:t>
            </a:r>
          </a:p>
          <a:p>
            <a:pPr marL="742950" lvl="1" indent="-285750">
              <a:buFont typeface="Arial" panose="020B0604020202020204" pitchFamily="34" charset="0"/>
              <a:buChar char="•"/>
            </a:pPr>
            <a:r>
              <a:rPr lang="en-US" sz="2000" dirty="0" smtClean="0"/>
              <a:t>is </a:t>
            </a:r>
            <a:r>
              <a:rPr lang="en-US" sz="2000" dirty="0"/>
              <a:t>hosted by </a:t>
            </a:r>
            <a:r>
              <a:rPr lang="en-US" sz="2000" dirty="0" smtClean="0"/>
              <a:t>NCEI on </a:t>
            </a:r>
            <a:r>
              <a:rPr lang="en-US" sz="2000" dirty="0"/>
              <a:t>behalf of the international community under the NCEI web </a:t>
            </a:r>
            <a:r>
              <a:rPr lang="en-US" sz="2000" dirty="0" smtClean="0"/>
              <a:t>farm.</a:t>
            </a:r>
          </a:p>
          <a:p>
            <a:pPr marL="742950" lvl="1" indent="-285750">
              <a:buFont typeface="Arial" panose="020B0604020202020204" pitchFamily="34" charset="0"/>
              <a:buChar char="•"/>
            </a:pPr>
            <a:r>
              <a:rPr lang="en-US" sz="2000" dirty="0"/>
              <a:t>is supported by one part-time </a:t>
            </a:r>
            <a:r>
              <a:rPr lang="en-US" sz="2000" dirty="0" smtClean="0"/>
              <a:t>Program Manager </a:t>
            </a:r>
            <a:r>
              <a:rPr lang="en-US" sz="2000" dirty="0"/>
              <a:t>and the NCEI Website Drupal Developer Support Team</a:t>
            </a:r>
            <a:r>
              <a:rPr lang="en-US" sz="2000" dirty="0" smtClean="0"/>
              <a:t>.</a:t>
            </a:r>
            <a:endParaRPr lang="en-US" sz="2000" dirty="0"/>
          </a:p>
          <a:p>
            <a:pPr marL="742950" lvl="1" indent="-285750">
              <a:buFont typeface="Arial" panose="020B0604020202020204" pitchFamily="34" charset="0"/>
              <a:buChar char="•"/>
            </a:pPr>
            <a:r>
              <a:rPr lang="en-US" sz="2000" dirty="0" smtClean="0"/>
              <a:t>can be accessed at </a:t>
            </a:r>
            <a:r>
              <a:rPr lang="en-US" sz="2000" dirty="0" smtClean="0">
                <a:hlinkClick r:id="rId2"/>
              </a:rPr>
              <a:t>https://GOSIC.org</a:t>
            </a:r>
            <a:endParaRPr lang="en-US" sz="2000" dirty="0"/>
          </a:p>
          <a:p>
            <a:r>
              <a:rPr lang="en-US" dirty="0"/>
              <a:t/>
            </a:r>
            <a:br>
              <a:rPr lang="en-US" dirty="0"/>
            </a:br>
            <a:endParaRPr lang="en-US" dirty="0"/>
          </a:p>
        </p:txBody>
      </p:sp>
    </p:spTree>
    <p:extLst>
      <p:ext uri="{BB962C8B-B14F-4D97-AF65-F5344CB8AC3E}">
        <p14:creationId xmlns:p14="http://schemas.microsoft.com/office/powerpoint/2010/main" val="2252683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149948"/>
            <a:ext cx="9144000" cy="1143000"/>
          </a:xfrm>
        </p:spPr>
        <p:txBody>
          <a:bodyPr>
            <a:normAutofit fontScale="90000"/>
          </a:bodyPr>
          <a:lstStyle/>
          <a:p>
            <a:r>
              <a:rPr lang="en-US" dirty="0" smtClean="0"/>
              <a:t>ECV </a:t>
            </a:r>
            <a:r>
              <a:rPr lang="en-US" dirty="0" smtClean="0"/>
              <a:t>Data </a:t>
            </a:r>
            <a:r>
              <a:rPr lang="en-US" dirty="0"/>
              <a:t>Access and Information </a:t>
            </a:r>
            <a:r>
              <a:rPr lang="en-US" dirty="0" smtClean="0"/>
              <a:t>Matrix </a:t>
            </a:r>
            <a:r>
              <a:rPr lang="en-US" dirty="0" smtClean="0"/>
              <a:t>– Background (cont’d)</a:t>
            </a:r>
            <a:endParaRPr lang="en-US" i="1" dirty="0"/>
          </a:p>
        </p:txBody>
      </p:sp>
      <p:sp>
        <p:nvSpPr>
          <p:cNvPr id="2" name="Slide Number Placeholder 1"/>
          <p:cNvSpPr>
            <a:spLocks noGrp="1"/>
          </p:cNvSpPr>
          <p:nvPr>
            <p:ph type="sldNum" sz="quarter" idx="12"/>
          </p:nvPr>
        </p:nvSpPr>
        <p:spPr/>
        <p:txBody>
          <a:bodyPr/>
          <a:lstStyle/>
          <a:p>
            <a:fld id="{9259AF2F-52C6-9B46-B8B2-0579234AE62E}" type="slidenum">
              <a:rPr lang="en-US" smtClean="0"/>
              <a:t>3</a:t>
            </a:fld>
            <a:endParaRPr lang="en-US"/>
          </a:p>
        </p:txBody>
      </p:sp>
      <p:sp>
        <p:nvSpPr>
          <p:cNvPr id="4" name="TextBox 3"/>
          <p:cNvSpPr txBox="1"/>
          <p:nvPr/>
        </p:nvSpPr>
        <p:spPr>
          <a:xfrm>
            <a:off x="354906" y="1739675"/>
            <a:ext cx="8516532" cy="4401205"/>
          </a:xfrm>
          <a:prstGeom prst="rect">
            <a:avLst/>
          </a:prstGeom>
          <a:noFill/>
        </p:spPr>
        <p:txBody>
          <a:bodyPr wrap="square" rtlCol="0">
            <a:spAutoFit/>
          </a:bodyPr>
          <a:lstStyle/>
          <a:p>
            <a:r>
              <a:rPr lang="en-US" sz="2000" dirty="0" smtClean="0"/>
              <a:t>Originally the GOSIC provided a wide array of information on the GCOS </a:t>
            </a:r>
            <a:r>
              <a:rPr lang="en-US" sz="2000" dirty="0" err="1" smtClean="0"/>
              <a:t>programm</a:t>
            </a:r>
            <a:r>
              <a:rPr lang="en-US" sz="2000" dirty="0" err="1"/>
              <a:t>e</a:t>
            </a:r>
            <a:r>
              <a:rPr lang="en-US" sz="2000" dirty="0" smtClean="0"/>
              <a:t> </a:t>
            </a:r>
            <a:r>
              <a:rPr lang="en-US" sz="2000" dirty="0" smtClean="0"/>
              <a:t>but </a:t>
            </a:r>
            <a:r>
              <a:rPr lang="en-US" sz="2000" dirty="0" smtClean="0"/>
              <a:t>content has </a:t>
            </a:r>
            <a:r>
              <a:rPr lang="en-US" sz="2000" dirty="0" smtClean="0"/>
              <a:t>been simplified and will </a:t>
            </a:r>
            <a:r>
              <a:rPr lang="en-US" sz="2000" dirty="0"/>
              <a:t>soon exclusively </a:t>
            </a:r>
            <a:r>
              <a:rPr lang="en-US" sz="2000" dirty="0" smtClean="0"/>
              <a:t>provide </a:t>
            </a:r>
            <a:r>
              <a:rPr lang="en-US" sz="2000" dirty="0"/>
              <a:t>access </a:t>
            </a:r>
            <a:r>
              <a:rPr lang="en-US" sz="2000" dirty="0" smtClean="0"/>
              <a:t>to GCOS ECV </a:t>
            </a:r>
            <a:r>
              <a:rPr lang="en-US" sz="2000" dirty="0" smtClean="0"/>
              <a:t>data through </a:t>
            </a:r>
            <a:r>
              <a:rPr lang="en-US" sz="2000" dirty="0" smtClean="0"/>
              <a:t>the data access matrix. The timeline for completion of this effort is by the end of 2017.</a:t>
            </a:r>
          </a:p>
          <a:p>
            <a:endParaRPr lang="en-US" sz="2000" dirty="0"/>
          </a:p>
          <a:p>
            <a:r>
              <a:rPr lang="en-US" sz="2000" dirty="0" smtClean="0"/>
              <a:t>This </a:t>
            </a:r>
            <a:r>
              <a:rPr lang="en-US" sz="2000" dirty="0" smtClean="0"/>
              <a:t>data access matrix mostly provides access to </a:t>
            </a:r>
            <a:r>
              <a:rPr lang="en-US" sz="2000" i="1" dirty="0" smtClean="0"/>
              <a:t>in situ </a:t>
            </a:r>
            <a:r>
              <a:rPr lang="en-US" sz="2000" dirty="0" smtClean="0"/>
              <a:t>data.</a:t>
            </a:r>
          </a:p>
          <a:p>
            <a:endParaRPr lang="en-US" sz="2000" dirty="0"/>
          </a:p>
          <a:p>
            <a:r>
              <a:rPr lang="en-US" sz="2000" dirty="0" smtClean="0"/>
              <a:t>There is an effort  by the</a:t>
            </a:r>
            <a:r>
              <a:rPr lang="en-US" sz="2000" dirty="0"/>
              <a:t>  joint Committee on Earth Observation Satellites (</a:t>
            </a:r>
            <a:r>
              <a:rPr lang="en-US" sz="2000" dirty="0" smtClean="0"/>
              <a:t>CEOS)/Coordination </a:t>
            </a:r>
            <a:r>
              <a:rPr lang="en-US" sz="2000" dirty="0"/>
              <a:t>Group for Meteorological Satellites (CGMS) </a:t>
            </a:r>
            <a:r>
              <a:rPr lang="en-US" sz="2000" dirty="0" smtClean="0"/>
              <a:t>Working </a:t>
            </a:r>
            <a:r>
              <a:rPr lang="en-US" sz="2000" dirty="0"/>
              <a:t>G</a:t>
            </a:r>
            <a:r>
              <a:rPr lang="en-US" sz="2000" dirty="0" smtClean="0"/>
              <a:t>roup </a:t>
            </a:r>
            <a:r>
              <a:rPr lang="en-US" sz="2000" dirty="0"/>
              <a:t>on </a:t>
            </a:r>
            <a:r>
              <a:rPr lang="en-US" sz="2000" dirty="0" smtClean="0"/>
              <a:t>Climate </a:t>
            </a:r>
            <a:r>
              <a:rPr lang="en-US" sz="2000" dirty="0"/>
              <a:t>(</a:t>
            </a:r>
            <a:r>
              <a:rPr lang="en-US" sz="2000" dirty="0" err="1"/>
              <a:t>WGClimate</a:t>
            </a:r>
            <a:r>
              <a:rPr lang="en-US" sz="2000" dirty="0"/>
              <a:t>) </a:t>
            </a:r>
            <a:r>
              <a:rPr lang="en-US" sz="2000" dirty="0" smtClean="0"/>
              <a:t>that provides</a:t>
            </a:r>
            <a:r>
              <a:rPr lang="en-US" sz="2000" dirty="0"/>
              <a:t> data of ECVs measured from space</a:t>
            </a:r>
            <a:r>
              <a:rPr lang="en-US" sz="2000" b="1" dirty="0" smtClean="0"/>
              <a:t>. </a:t>
            </a:r>
            <a:r>
              <a:rPr lang="en-US" sz="2000" dirty="0" smtClean="0"/>
              <a:t>Spreadsheet can </a:t>
            </a:r>
            <a:r>
              <a:rPr lang="en-US" sz="2000" dirty="0"/>
              <a:t>be downloaded at: </a:t>
            </a:r>
            <a:r>
              <a:rPr lang="en-US" sz="2000" dirty="0">
                <a:hlinkClick r:id="rId2"/>
              </a:rPr>
              <a:t>http://climatemonitoring.info/temporary-ecv-inventory</a:t>
            </a:r>
            <a:endParaRPr lang="en-US" sz="2000" dirty="0"/>
          </a:p>
          <a:p>
            <a:r>
              <a:rPr lang="en-US" sz="2000" dirty="0"/>
              <a:t/>
            </a:r>
            <a:br>
              <a:rPr lang="en-US" sz="2000" dirty="0"/>
            </a:br>
            <a:endParaRPr lang="en-US" sz="2000" dirty="0"/>
          </a:p>
        </p:txBody>
      </p:sp>
    </p:spTree>
    <p:extLst>
      <p:ext uri="{BB962C8B-B14F-4D97-AF65-F5344CB8AC3E}">
        <p14:creationId xmlns:p14="http://schemas.microsoft.com/office/powerpoint/2010/main" val="3296886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149948"/>
            <a:ext cx="9144000" cy="1143000"/>
          </a:xfrm>
        </p:spPr>
        <p:txBody>
          <a:bodyPr>
            <a:normAutofit fontScale="90000"/>
          </a:bodyPr>
          <a:lstStyle/>
          <a:p>
            <a:r>
              <a:rPr lang="en-US" dirty="0" smtClean="0"/>
              <a:t>ECV </a:t>
            </a:r>
            <a:r>
              <a:rPr lang="en-US" dirty="0" smtClean="0"/>
              <a:t>Data </a:t>
            </a:r>
            <a:r>
              <a:rPr lang="en-US" dirty="0"/>
              <a:t>Access and Information </a:t>
            </a:r>
            <a:r>
              <a:rPr lang="en-US" dirty="0" smtClean="0"/>
              <a:t>Matrix – How was it developed</a:t>
            </a:r>
            <a:endParaRPr lang="en-US" i="1" dirty="0"/>
          </a:p>
        </p:txBody>
      </p:sp>
      <p:sp>
        <p:nvSpPr>
          <p:cNvPr id="2" name="Slide Number Placeholder 1"/>
          <p:cNvSpPr>
            <a:spLocks noGrp="1"/>
          </p:cNvSpPr>
          <p:nvPr>
            <p:ph type="sldNum" sz="quarter" idx="12"/>
          </p:nvPr>
        </p:nvSpPr>
        <p:spPr/>
        <p:txBody>
          <a:bodyPr/>
          <a:lstStyle/>
          <a:p>
            <a:fld id="{9259AF2F-52C6-9B46-B8B2-0579234AE62E}" type="slidenum">
              <a:rPr lang="en-US" smtClean="0"/>
              <a:t>4</a:t>
            </a:fld>
            <a:endParaRPr lang="en-US"/>
          </a:p>
        </p:txBody>
      </p:sp>
      <p:sp>
        <p:nvSpPr>
          <p:cNvPr id="4" name="TextBox 3"/>
          <p:cNvSpPr txBox="1"/>
          <p:nvPr/>
        </p:nvSpPr>
        <p:spPr>
          <a:xfrm>
            <a:off x="354906" y="1792429"/>
            <a:ext cx="8516532" cy="4708981"/>
          </a:xfrm>
          <a:prstGeom prst="rect">
            <a:avLst/>
          </a:prstGeom>
          <a:noFill/>
        </p:spPr>
        <p:txBody>
          <a:bodyPr wrap="square" rtlCol="0">
            <a:spAutoFit/>
          </a:bodyPr>
          <a:lstStyle/>
          <a:p>
            <a:r>
              <a:rPr lang="en-US" sz="2000" dirty="0"/>
              <a:t>The </a:t>
            </a:r>
            <a:r>
              <a:rPr lang="en-US" sz="2000" dirty="0" smtClean="0"/>
              <a:t>matrix </a:t>
            </a:r>
            <a:r>
              <a:rPr lang="en-US" sz="2000" dirty="0"/>
              <a:t>was </a:t>
            </a:r>
            <a:r>
              <a:rPr lang="en-US" sz="2000" dirty="0" smtClean="0"/>
              <a:t>developed:</a:t>
            </a:r>
          </a:p>
          <a:p>
            <a:endParaRPr lang="en-US" sz="2000" dirty="0" smtClean="0"/>
          </a:p>
          <a:p>
            <a:pPr marL="742950" lvl="1" indent="-285750">
              <a:buFont typeface="Arial" panose="020B0604020202020204" pitchFamily="34" charset="0"/>
              <a:buChar char="•"/>
            </a:pPr>
            <a:r>
              <a:rPr lang="en-US" sz="2000" dirty="0" smtClean="0"/>
              <a:t>in </a:t>
            </a:r>
            <a:r>
              <a:rPr lang="en-US" sz="2000" dirty="0"/>
              <a:t>cooperation with WMO </a:t>
            </a:r>
            <a:r>
              <a:rPr lang="en-US" sz="2000" dirty="0" smtClean="0"/>
              <a:t>GCOS</a:t>
            </a:r>
            <a:endParaRPr lang="en-US" sz="2000" dirty="0"/>
          </a:p>
          <a:p>
            <a:pPr marL="742950" lvl="1" indent="-285750">
              <a:buFont typeface="Arial" panose="020B0604020202020204" pitchFamily="34" charset="0"/>
              <a:buChar char="•"/>
            </a:pPr>
            <a:r>
              <a:rPr lang="en-US" sz="2000" dirty="0" smtClean="0"/>
              <a:t>with </a:t>
            </a:r>
            <a:r>
              <a:rPr lang="en-US" sz="2000" dirty="0"/>
              <a:t>user </a:t>
            </a:r>
            <a:r>
              <a:rPr lang="en-US" sz="2000" dirty="0" smtClean="0"/>
              <a:t>input</a:t>
            </a:r>
            <a:r>
              <a:rPr lang="en-US" sz="2000" dirty="0" smtClean="0"/>
              <a:t>. Users wanted:</a:t>
            </a:r>
            <a:endParaRPr lang="en-US" sz="2000" dirty="0" smtClean="0"/>
          </a:p>
          <a:p>
            <a:endParaRPr lang="en-US" sz="2000" dirty="0"/>
          </a:p>
          <a:p>
            <a:pPr marL="1257300" lvl="2" indent="-342900">
              <a:buFont typeface="Wingdings" panose="05000000000000000000" pitchFamily="2" charset="2"/>
              <a:buChar char="v"/>
            </a:pPr>
            <a:r>
              <a:rPr lang="en-US" sz="2000" dirty="0"/>
              <a:t>o</a:t>
            </a:r>
            <a:r>
              <a:rPr lang="en-US" sz="2000" dirty="0" smtClean="0"/>
              <a:t>ne </a:t>
            </a:r>
            <a:r>
              <a:rPr lang="en-US" sz="2000" dirty="0"/>
              <a:t>location for easy access</a:t>
            </a:r>
          </a:p>
          <a:p>
            <a:pPr marL="1257300" lvl="2" indent="-342900">
              <a:buFont typeface="Wingdings" panose="05000000000000000000" pitchFamily="2" charset="2"/>
              <a:buChar char="v"/>
            </a:pPr>
            <a:r>
              <a:rPr lang="en-US" sz="2000" dirty="0" smtClean="0"/>
              <a:t>a </a:t>
            </a:r>
            <a:r>
              <a:rPr lang="en-US" sz="2000" dirty="0" smtClean="0"/>
              <a:t>design</a:t>
            </a:r>
            <a:r>
              <a:rPr lang="en-US" sz="2000" dirty="0" smtClean="0"/>
              <a:t> </a:t>
            </a:r>
            <a:r>
              <a:rPr lang="en-US" sz="2000" dirty="0"/>
              <a:t>that </a:t>
            </a:r>
            <a:r>
              <a:rPr lang="en-US" sz="2000" dirty="0" smtClean="0"/>
              <a:t>provides </a:t>
            </a:r>
            <a:r>
              <a:rPr lang="en-US" sz="2000" dirty="0"/>
              <a:t>a quick overview of content</a:t>
            </a:r>
          </a:p>
          <a:p>
            <a:pPr marL="1257300" lvl="2" indent="-342900">
              <a:buFont typeface="Wingdings" panose="05000000000000000000" pitchFamily="2" charset="2"/>
              <a:buChar char="v"/>
            </a:pPr>
            <a:r>
              <a:rPr lang="en-US" sz="2000" dirty="0" smtClean="0"/>
              <a:t>least amount </a:t>
            </a:r>
            <a:r>
              <a:rPr lang="en-US" sz="2000" dirty="0"/>
              <a:t>of </a:t>
            </a:r>
            <a:r>
              <a:rPr lang="en-US" sz="2000" dirty="0" smtClean="0"/>
              <a:t>clicks </a:t>
            </a:r>
            <a:r>
              <a:rPr lang="en-US" sz="2000" dirty="0"/>
              <a:t>to </a:t>
            </a:r>
            <a:r>
              <a:rPr lang="en-US" sz="2000" dirty="0" smtClean="0"/>
              <a:t>access </a:t>
            </a:r>
            <a:r>
              <a:rPr lang="en-US" sz="2000" dirty="0"/>
              <a:t>data and </a:t>
            </a:r>
            <a:r>
              <a:rPr lang="en-US" sz="2000" dirty="0" smtClean="0"/>
              <a:t>information on individual ECVs</a:t>
            </a:r>
            <a:endParaRPr lang="en-US" sz="2000" dirty="0"/>
          </a:p>
          <a:p>
            <a:pPr marL="1257300" lvl="2" indent="-342900">
              <a:buFont typeface="Wingdings" panose="05000000000000000000" pitchFamily="2" charset="2"/>
              <a:buChar char="v"/>
            </a:pPr>
            <a:r>
              <a:rPr lang="en-US" sz="2000" dirty="0" smtClean="0"/>
              <a:t>provide </a:t>
            </a:r>
            <a:r>
              <a:rPr lang="en-US" sz="2000" dirty="0"/>
              <a:t>authoritative information and key datasets data sets that have been submitted to critical appraisal, curated for quality and are properly documented by metadata. </a:t>
            </a:r>
            <a:br>
              <a:rPr lang="en-US" sz="2000" dirty="0"/>
            </a:br>
            <a:endParaRPr lang="en-US" sz="2000" dirty="0"/>
          </a:p>
          <a:p>
            <a:r>
              <a:rPr lang="en-US" sz="2000" dirty="0"/>
              <a:t/>
            </a:r>
            <a:br>
              <a:rPr lang="en-US" sz="2000" dirty="0"/>
            </a:br>
            <a:endParaRPr lang="en-US" sz="2000" dirty="0"/>
          </a:p>
        </p:txBody>
      </p:sp>
    </p:spTree>
    <p:extLst>
      <p:ext uri="{BB962C8B-B14F-4D97-AF65-F5344CB8AC3E}">
        <p14:creationId xmlns:p14="http://schemas.microsoft.com/office/powerpoint/2010/main" val="2732931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5</a:t>
            </a:fld>
            <a:endParaRPr lang="en-US"/>
          </a:p>
        </p:txBody>
      </p:sp>
      <p:sp>
        <p:nvSpPr>
          <p:cNvPr id="4" name="TextBox 3"/>
          <p:cNvSpPr txBox="1"/>
          <p:nvPr/>
        </p:nvSpPr>
        <p:spPr>
          <a:xfrm>
            <a:off x="193430" y="1313464"/>
            <a:ext cx="8950569" cy="5016758"/>
          </a:xfrm>
          <a:prstGeom prst="rect">
            <a:avLst/>
          </a:prstGeom>
          <a:noFill/>
        </p:spPr>
        <p:txBody>
          <a:bodyPr wrap="square" rtlCol="0">
            <a:spAutoFit/>
          </a:bodyPr>
          <a:lstStyle/>
          <a:p>
            <a:r>
              <a:rPr lang="en-US" dirty="0"/>
              <a:t>The </a:t>
            </a:r>
            <a:r>
              <a:rPr lang="en-US" dirty="0" smtClean="0"/>
              <a:t>matrix </a:t>
            </a:r>
            <a:r>
              <a:rPr lang="en-US" dirty="0"/>
              <a:t>facilitates the discovery of and access to key data, products, metadata and information for the </a:t>
            </a:r>
            <a:r>
              <a:rPr lang="en-US" dirty="0" smtClean="0"/>
              <a:t>following GCOS ECVs:</a:t>
            </a:r>
            <a:endParaRPr lang="en-US" dirty="0" smtClean="0"/>
          </a:p>
          <a:p>
            <a:endParaRPr lang="en-US" sz="800" dirty="0" smtClean="0"/>
          </a:p>
          <a:p>
            <a:r>
              <a:rPr lang="en-US" sz="1600" b="1" dirty="0" smtClean="0"/>
              <a:t>Atmosphere ECVs:</a:t>
            </a:r>
          </a:p>
          <a:p>
            <a:pPr marL="285750" indent="-285750">
              <a:buFont typeface="Arial" panose="020B0604020202020204" pitchFamily="34" charset="0"/>
              <a:buChar char="•"/>
            </a:pPr>
            <a:r>
              <a:rPr lang="en-US" sz="1600" b="1" dirty="0" smtClean="0"/>
              <a:t>Surface:</a:t>
            </a:r>
            <a:r>
              <a:rPr lang="en-US" sz="1600" dirty="0" smtClean="0"/>
              <a:t> </a:t>
            </a:r>
            <a:r>
              <a:rPr lang="en-US" sz="1600" dirty="0" smtClean="0"/>
              <a:t>Precipitation, Pressure, </a:t>
            </a:r>
            <a:r>
              <a:rPr lang="en-US" sz="1600" dirty="0" smtClean="0"/>
              <a:t>Surface </a:t>
            </a:r>
            <a:r>
              <a:rPr lang="en-US" sz="1600" dirty="0"/>
              <a:t>Radiation </a:t>
            </a:r>
            <a:r>
              <a:rPr lang="en-US" sz="1600" dirty="0" smtClean="0"/>
              <a:t>Budget, Surface </a:t>
            </a:r>
            <a:r>
              <a:rPr lang="en-US" sz="1600" dirty="0"/>
              <a:t>Wind Speed and </a:t>
            </a:r>
            <a:r>
              <a:rPr lang="en-US" sz="1600" dirty="0" smtClean="0"/>
              <a:t>Direction</a:t>
            </a:r>
            <a:r>
              <a:rPr lang="en-US" sz="1600" dirty="0" smtClean="0"/>
              <a:t>, Temperature, Water </a:t>
            </a:r>
            <a:r>
              <a:rPr lang="en-US" sz="1600" dirty="0" err="1" smtClean="0"/>
              <a:t>Vapour</a:t>
            </a:r>
            <a:endParaRPr lang="en-US" sz="1600" dirty="0"/>
          </a:p>
          <a:p>
            <a:pPr marL="285750" indent="-285750">
              <a:buFont typeface="Arial" panose="020B0604020202020204" pitchFamily="34" charset="0"/>
              <a:buChar char="•"/>
            </a:pPr>
            <a:r>
              <a:rPr lang="en-US" sz="1600" b="1" dirty="0"/>
              <a:t>Upper </a:t>
            </a:r>
            <a:r>
              <a:rPr lang="en-US" sz="1600" b="1" dirty="0" smtClean="0"/>
              <a:t>Atmosphere: </a:t>
            </a:r>
            <a:r>
              <a:rPr lang="en-US" sz="1600" dirty="0" smtClean="0"/>
              <a:t>Earth </a:t>
            </a:r>
            <a:r>
              <a:rPr lang="en-US" sz="1600" dirty="0"/>
              <a:t>Radiation </a:t>
            </a:r>
            <a:r>
              <a:rPr lang="en-US" sz="1600" dirty="0" smtClean="0"/>
              <a:t>Budget, Lightning, Temperature, Water </a:t>
            </a:r>
            <a:r>
              <a:rPr lang="en-US" sz="1600" dirty="0" err="1" smtClean="0"/>
              <a:t>Vapour</a:t>
            </a:r>
            <a:r>
              <a:rPr lang="en-US" sz="1600" dirty="0" smtClean="0"/>
              <a:t>, Wind </a:t>
            </a:r>
            <a:r>
              <a:rPr lang="en-US" sz="1600" dirty="0"/>
              <a:t>speed and </a:t>
            </a:r>
            <a:r>
              <a:rPr lang="en-US" sz="1600" dirty="0"/>
              <a:t>D</a:t>
            </a:r>
            <a:r>
              <a:rPr lang="en-US" sz="1600" dirty="0" smtClean="0"/>
              <a:t>irection</a:t>
            </a:r>
            <a:endParaRPr lang="en-US" sz="1600" dirty="0"/>
          </a:p>
          <a:p>
            <a:pPr marL="285750" indent="-285750">
              <a:buFont typeface="Arial" panose="020B0604020202020204" pitchFamily="34" charset="0"/>
              <a:buChar char="•"/>
            </a:pPr>
            <a:r>
              <a:rPr lang="en-US" sz="1600" b="1" dirty="0"/>
              <a:t>Atmospheric </a:t>
            </a:r>
            <a:r>
              <a:rPr lang="en-US" sz="1600" b="1" dirty="0" smtClean="0"/>
              <a:t>Composition: </a:t>
            </a:r>
            <a:r>
              <a:rPr lang="en-US" sz="1600" dirty="0" smtClean="0"/>
              <a:t>Aerosols properties, Carbon </a:t>
            </a:r>
            <a:r>
              <a:rPr lang="en-US" sz="1600" dirty="0"/>
              <a:t>Dioxide, Methane and other Greenhouse </a:t>
            </a:r>
            <a:r>
              <a:rPr lang="en-US" sz="1600" dirty="0" smtClean="0"/>
              <a:t>gases, Cloud Properties, Ozone, </a:t>
            </a:r>
            <a:r>
              <a:rPr lang="en-US" sz="1600" dirty="0"/>
              <a:t>Precursors (supporting the Aerosol and Ozone ECVs) </a:t>
            </a:r>
            <a:endParaRPr lang="en-US" sz="1600" dirty="0" smtClean="0"/>
          </a:p>
          <a:p>
            <a:r>
              <a:rPr lang="en-US" sz="1600" b="1" dirty="0" smtClean="0"/>
              <a:t>Ocean ECVs:</a:t>
            </a:r>
          </a:p>
          <a:p>
            <a:pPr marL="285750" indent="-285750">
              <a:buFont typeface="Arial" panose="020B0604020202020204" pitchFamily="34" charset="0"/>
              <a:buChar char="•"/>
            </a:pPr>
            <a:r>
              <a:rPr lang="en-US" sz="1600" b="1" dirty="0" smtClean="0"/>
              <a:t>Physical: </a:t>
            </a:r>
            <a:r>
              <a:rPr lang="en-US" sz="1600" dirty="0" smtClean="0"/>
              <a:t>Ocean </a:t>
            </a:r>
            <a:r>
              <a:rPr lang="en-US" sz="1600" dirty="0" smtClean="0"/>
              <a:t>Surface </a:t>
            </a:r>
            <a:r>
              <a:rPr lang="en-US" sz="1600" dirty="0" smtClean="0"/>
              <a:t>Heat Flux, Sea Ice, Sea Level, Sea State, Sea </a:t>
            </a:r>
            <a:r>
              <a:rPr lang="en-US" sz="1600" dirty="0"/>
              <a:t>Surface </a:t>
            </a:r>
            <a:r>
              <a:rPr lang="en-US" sz="1600" dirty="0" smtClean="0"/>
              <a:t>Salinity, </a:t>
            </a:r>
            <a:r>
              <a:rPr lang="en-US" sz="1600" dirty="0" smtClean="0"/>
              <a:t>Sea </a:t>
            </a:r>
            <a:r>
              <a:rPr lang="en-US" sz="1600" dirty="0"/>
              <a:t>Surface </a:t>
            </a:r>
            <a:r>
              <a:rPr lang="en-US" sz="1600" dirty="0" smtClean="0"/>
              <a:t>Temperature, Subsurface Currents, Subsurface Salinity, Subsurface Temperature, Surface Currents, Surface Stress</a:t>
            </a:r>
          </a:p>
          <a:p>
            <a:pPr marL="285750" indent="-285750">
              <a:buFont typeface="Arial" panose="020B0604020202020204" pitchFamily="34" charset="0"/>
              <a:buChar char="•"/>
            </a:pPr>
            <a:r>
              <a:rPr lang="en-US" sz="1600" b="1" dirty="0" smtClean="0"/>
              <a:t>Biogeochemical: </a:t>
            </a:r>
            <a:r>
              <a:rPr lang="en-US" sz="1600" dirty="0" smtClean="0"/>
              <a:t>Inorganic Carbon,</a:t>
            </a:r>
            <a:r>
              <a:rPr lang="en-US" sz="1600" dirty="0"/>
              <a:t>	</a:t>
            </a:r>
            <a:r>
              <a:rPr lang="en-US" sz="1600" dirty="0" smtClean="0"/>
              <a:t>Nitrous Oxide, Nutrients, Ocean </a:t>
            </a:r>
            <a:r>
              <a:rPr lang="en-US" sz="1600" dirty="0" err="1" smtClean="0"/>
              <a:t>Colour</a:t>
            </a:r>
            <a:r>
              <a:rPr lang="en-US" sz="1600" dirty="0" smtClean="0"/>
              <a:t>, Oxygen, Transient Tracers</a:t>
            </a:r>
          </a:p>
          <a:p>
            <a:pPr marL="285750" indent="-285750">
              <a:buFont typeface="Arial" panose="020B0604020202020204" pitchFamily="34" charset="0"/>
              <a:buChar char="•"/>
            </a:pPr>
            <a:r>
              <a:rPr lang="en-US" sz="1600" b="1" dirty="0" smtClean="0"/>
              <a:t>Biological/Ecosystems : </a:t>
            </a:r>
            <a:r>
              <a:rPr lang="en-US" sz="1600" dirty="0" smtClean="0"/>
              <a:t>Marine </a:t>
            </a:r>
            <a:r>
              <a:rPr lang="en-US" sz="1600" dirty="0"/>
              <a:t>Habitat </a:t>
            </a:r>
            <a:r>
              <a:rPr lang="en-US" sz="1600" dirty="0" smtClean="0"/>
              <a:t>Properties, Plankton</a:t>
            </a:r>
          </a:p>
          <a:p>
            <a:r>
              <a:rPr lang="en-US" sz="1600" b="1" dirty="0" smtClean="0"/>
              <a:t>Land ECVs: </a:t>
            </a:r>
            <a:r>
              <a:rPr lang="en-US" sz="1600" dirty="0" smtClean="0"/>
              <a:t>Above-ground biomass, Albedo, Anthropogenic </a:t>
            </a:r>
            <a:r>
              <a:rPr lang="en-US" sz="1600" dirty="0"/>
              <a:t>Greenhouse Gas </a:t>
            </a:r>
            <a:r>
              <a:rPr lang="en-US" sz="1600" dirty="0" smtClean="0"/>
              <a:t>Fluxes, Anthropogenic </a:t>
            </a:r>
            <a:r>
              <a:rPr lang="en-US" sz="1600" dirty="0"/>
              <a:t>Water </a:t>
            </a:r>
            <a:r>
              <a:rPr lang="en-US" sz="1600" dirty="0" smtClean="0"/>
              <a:t>Use, Fire, Fraction </a:t>
            </a:r>
            <a:r>
              <a:rPr lang="en-US" sz="1600" dirty="0"/>
              <a:t>of Absorbed Photosynthetically Active Radiation (</a:t>
            </a:r>
            <a:r>
              <a:rPr lang="en-US" sz="1600" dirty="0" smtClean="0"/>
              <a:t>FAPAR), Glaciers, Groundwater, Ice </a:t>
            </a:r>
            <a:r>
              <a:rPr lang="en-US" sz="1600" dirty="0"/>
              <a:t>Sheets and </a:t>
            </a:r>
            <a:r>
              <a:rPr lang="en-US" sz="1600" dirty="0" smtClean="0"/>
              <a:t>Ice </a:t>
            </a:r>
            <a:r>
              <a:rPr lang="en-US" sz="1600" dirty="0"/>
              <a:t>S</a:t>
            </a:r>
            <a:r>
              <a:rPr lang="en-US" sz="1600" dirty="0" smtClean="0"/>
              <a:t>helves</a:t>
            </a:r>
            <a:r>
              <a:rPr lang="en-US" sz="1600" dirty="0" smtClean="0"/>
              <a:t>, Lakes, Land </a:t>
            </a:r>
            <a:r>
              <a:rPr lang="en-US" sz="1600" dirty="0" smtClean="0"/>
              <a:t>Cover</a:t>
            </a:r>
            <a:r>
              <a:rPr lang="en-US" sz="1600" dirty="0" smtClean="0"/>
              <a:t>, Land </a:t>
            </a:r>
            <a:r>
              <a:rPr lang="en-US" sz="1600" dirty="0"/>
              <a:t>Surface </a:t>
            </a:r>
            <a:r>
              <a:rPr lang="en-US" sz="1600" dirty="0" smtClean="0"/>
              <a:t>Temperature, </a:t>
            </a:r>
            <a:r>
              <a:rPr lang="en-US" sz="1600" dirty="0"/>
              <a:t>Latent and Sensible Heat </a:t>
            </a:r>
            <a:r>
              <a:rPr lang="en-US" sz="1600" dirty="0" smtClean="0"/>
              <a:t>fluxes, </a:t>
            </a:r>
            <a:r>
              <a:rPr lang="en-US" sz="1600" dirty="0" smtClean="0"/>
              <a:t>Leaf </a:t>
            </a:r>
            <a:r>
              <a:rPr lang="en-US" sz="1600" dirty="0"/>
              <a:t>Area Index (LAI</a:t>
            </a:r>
            <a:r>
              <a:rPr lang="en-US" sz="1600" dirty="0" smtClean="0"/>
              <a:t>), Permafrost, River Discharge, Snow, Soil Carbon, Soil Moisture </a:t>
            </a:r>
          </a:p>
        </p:txBody>
      </p:sp>
      <p:sp>
        <p:nvSpPr>
          <p:cNvPr id="6" name="Title 4"/>
          <p:cNvSpPr txBox="1">
            <a:spLocks/>
          </p:cNvSpPr>
          <p:nvPr/>
        </p:nvSpPr>
        <p:spPr>
          <a:xfrm>
            <a:off x="0" y="1911340"/>
            <a:ext cx="9144000" cy="1143000"/>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i="1" dirty="0"/>
          </a:p>
        </p:txBody>
      </p:sp>
      <p:sp>
        <p:nvSpPr>
          <p:cNvPr id="8" name="Title 4"/>
          <p:cNvSpPr>
            <a:spLocks noGrp="1"/>
          </p:cNvSpPr>
          <p:nvPr>
            <p:ph type="title"/>
          </p:nvPr>
        </p:nvSpPr>
        <p:spPr>
          <a:xfrm>
            <a:off x="0" y="26855"/>
            <a:ext cx="9144000" cy="1177691"/>
          </a:xfrm>
        </p:spPr>
        <p:txBody>
          <a:bodyPr>
            <a:normAutofit fontScale="90000"/>
          </a:bodyPr>
          <a:lstStyle/>
          <a:p>
            <a:r>
              <a:rPr lang="en-US" dirty="0" smtClean="0"/>
              <a:t>ECV Data </a:t>
            </a:r>
            <a:r>
              <a:rPr lang="en-US" dirty="0"/>
              <a:t>Access </a:t>
            </a:r>
            <a:r>
              <a:rPr lang="en-US" dirty="0" smtClean="0"/>
              <a:t>and Information Matrix – </a:t>
            </a:r>
            <a:br>
              <a:rPr lang="en-US" dirty="0" smtClean="0"/>
            </a:br>
            <a:r>
              <a:rPr lang="en-US" dirty="0" smtClean="0"/>
              <a:t>What does this tool provide?</a:t>
            </a:r>
            <a:endParaRPr lang="en-US" i="1" dirty="0"/>
          </a:p>
        </p:txBody>
      </p:sp>
    </p:spTree>
    <p:extLst>
      <p:ext uri="{BB962C8B-B14F-4D97-AF65-F5344CB8AC3E}">
        <p14:creationId xmlns:p14="http://schemas.microsoft.com/office/powerpoint/2010/main" val="3948697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6</a:t>
            </a:fld>
            <a:endParaRPr lang="en-US"/>
          </a:p>
        </p:txBody>
      </p:sp>
      <p:sp>
        <p:nvSpPr>
          <p:cNvPr id="4" name="TextBox 3"/>
          <p:cNvSpPr txBox="1"/>
          <p:nvPr/>
        </p:nvSpPr>
        <p:spPr>
          <a:xfrm>
            <a:off x="354906" y="1546244"/>
            <a:ext cx="8516532" cy="3631763"/>
          </a:xfrm>
          <a:prstGeom prst="rect">
            <a:avLst/>
          </a:prstGeom>
          <a:noFill/>
        </p:spPr>
        <p:txBody>
          <a:bodyPr wrap="square" rtlCol="0">
            <a:spAutoFit/>
          </a:bodyPr>
          <a:lstStyle/>
          <a:p>
            <a:r>
              <a:rPr lang="en-US" sz="2000" dirty="0"/>
              <a:t>Latest update </a:t>
            </a:r>
            <a:r>
              <a:rPr lang="en-US" sz="2000" dirty="0" smtClean="0"/>
              <a:t>information was </a:t>
            </a:r>
            <a:r>
              <a:rPr lang="en-US" sz="2000" dirty="0"/>
              <a:t>provided by WMO/GCOS </a:t>
            </a:r>
            <a:r>
              <a:rPr lang="en-US" sz="2000" dirty="0" smtClean="0"/>
              <a:t>for </a:t>
            </a:r>
            <a:r>
              <a:rPr lang="en-US" sz="2000" dirty="0"/>
              <a:t>the Atmosphere, Ocean and Land ECVs. This information was used to update the content of the matrix. </a:t>
            </a:r>
            <a:endParaRPr lang="en-US" sz="2000" dirty="0" smtClean="0"/>
          </a:p>
          <a:p>
            <a:endParaRPr lang="en-US" sz="2000" dirty="0"/>
          </a:p>
          <a:p>
            <a:pPr marL="742950" lvl="1" indent="-285750">
              <a:buFont typeface="Arial" panose="020B0604020202020204" pitchFamily="34" charset="0"/>
              <a:buChar char="•"/>
            </a:pPr>
            <a:r>
              <a:rPr lang="fr-FR" sz="2000" dirty="0" err="1" smtClean="0">
                <a:hlinkClick r:id="rId2"/>
              </a:rPr>
              <a:t>Atmosphere</a:t>
            </a:r>
            <a:r>
              <a:rPr lang="fr-FR" sz="2000" dirty="0" smtClean="0">
                <a:hlinkClick r:id="rId2"/>
              </a:rPr>
              <a:t>-ECV-matrix 2017-03-22.xls </a:t>
            </a:r>
            <a:endParaRPr lang="fr-FR" sz="2000" dirty="0" smtClean="0"/>
          </a:p>
          <a:p>
            <a:pPr marL="742950" lvl="1" indent="-285750">
              <a:buFont typeface="Arial" panose="020B0604020202020204" pitchFamily="34" charset="0"/>
              <a:buChar char="•"/>
            </a:pPr>
            <a:r>
              <a:rPr lang="fr-FR" sz="2000" dirty="0" err="1" smtClean="0">
                <a:hlinkClick r:id="rId3"/>
              </a:rPr>
              <a:t>Ocean</a:t>
            </a:r>
            <a:r>
              <a:rPr lang="fr-FR" sz="2000" dirty="0" smtClean="0">
                <a:hlinkClick r:id="rId3"/>
              </a:rPr>
              <a:t>-ECV-matrix 2017-01-11.xls</a:t>
            </a:r>
            <a:endParaRPr lang="en-US" sz="2000" dirty="0" smtClean="0"/>
          </a:p>
          <a:p>
            <a:pPr marL="742950" lvl="1" indent="-285750">
              <a:buFont typeface="Arial" panose="020B0604020202020204" pitchFamily="34" charset="0"/>
              <a:buChar char="•"/>
            </a:pPr>
            <a:r>
              <a:rPr lang="fr-FR" sz="2000" dirty="0" smtClean="0">
                <a:hlinkClick r:id="rId4"/>
              </a:rPr>
              <a:t>Land-ECV-Matrix 2017-01-06.xls</a:t>
            </a:r>
            <a:endParaRPr lang="en-US" sz="2000" dirty="0" smtClean="0"/>
          </a:p>
          <a:p>
            <a:pPr lvl="1"/>
            <a:r>
              <a:rPr lang="en-US" dirty="0"/>
              <a:t/>
            </a:r>
            <a:br>
              <a:rPr lang="en-US" dirty="0"/>
            </a:br>
            <a:r>
              <a:rPr lang="en-US" dirty="0"/>
              <a:t/>
            </a:r>
            <a:br>
              <a:rPr lang="en-US" dirty="0"/>
            </a:br>
            <a:endParaRPr lang="en-US" dirty="0"/>
          </a:p>
          <a:p>
            <a:r>
              <a:rPr lang="en-US" dirty="0"/>
              <a:t/>
            </a:r>
            <a:br>
              <a:rPr lang="en-US" dirty="0"/>
            </a:br>
            <a:endParaRPr lang="en-US" dirty="0"/>
          </a:p>
        </p:txBody>
      </p:sp>
      <p:sp>
        <p:nvSpPr>
          <p:cNvPr id="6" name="Title 4"/>
          <p:cNvSpPr>
            <a:spLocks noGrp="1"/>
          </p:cNvSpPr>
          <p:nvPr>
            <p:ph type="title"/>
          </p:nvPr>
        </p:nvSpPr>
        <p:spPr>
          <a:xfrm>
            <a:off x="0" y="26855"/>
            <a:ext cx="9144000" cy="1177691"/>
          </a:xfrm>
        </p:spPr>
        <p:txBody>
          <a:bodyPr>
            <a:normAutofit fontScale="90000"/>
          </a:bodyPr>
          <a:lstStyle/>
          <a:p>
            <a:r>
              <a:rPr lang="en-US" dirty="0" smtClean="0"/>
              <a:t>ECV Data </a:t>
            </a:r>
            <a:r>
              <a:rPr lang="en-US" dirty="0"/>
              <a:t>Access </a:t>
            </a:r>
            <a:r>
              <a:rPr lang="en-US" dirty="0" smtClean="0"/>
              <a:t>and Information Matrix – </a:t>
            </a:r>
            <a:br>
              <a:rPr lang="en-US" dirty="0" smtClean="0"/>
            </a:br>
            <a:r>
              <a:rPr lang="en-US" dirty="0" smtClean="0"/>
              <a:t>What does this tool provide? (Cont’d)</a:t>
            </a:r>
            <a:endParaRPr lang="en-US" i="1" dirty="0"/>
          </a:p>
        </p:txBody>
      </p:sp>
    </p:spTree>
    <p:extLst>
      <p:ext uri="{BB962C8B-B14F-4D97-AF65-F5344CB8AC3E}">
        <p14:creationId xmlns:p14="http://schemas.microsoft.com/office/powerpoint/2010/main" val="2485569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483106"/>
            <a:ext cx="2133600" cy="365125"/>
          </a:xfrm>
        </p:spPr>
        <p:txBody>
          <a:bodyPr/>
          <a:lstStyle/>
          <a:p>
            <a:fld id="{9259AF2F-52C6-9B46-B8B2-0579234AE62E}" type="slidenum">
              <a:rPr lang="en-US" smtClean="0"/>
              <a:t>7</a:t>
            </a:fld>
            <a:endParaRPr lang="en-US" dirty="0"/>
          </a:p>
        </p:txBody>
      </p:sp>
      <p:sp>
        <p:nvSpPr>
          <p:cNvPr id="6" name="Title 4"/>
          <p:cNvSpPr>
            <a:spLocks noGrp="1"/>
          </p:cNvSpPr>
          <p:nvPr>
            <p:ph type="title"/>
          </p:nvPr>
        </p:nvSpPr>
        <p:spPr>
          <a:xfrm>
            <a:off x="0" y="479"/>
            <a:ext cx="4211782" cy="2077704"/>
          </a:xfrm>
        </p:spPr>
        <p:txBody>
          <a:bodyPr>
            <a:normAutofit/>
          </a:bodyPr>
          <a:lstStyle/>
          <a:p>
            <a:r>
              <a:rPr lang="en-US" sz="2800" dirty="0" smtClean="0"/>
              <a:t>ECV Data Access and Information Matrix – </a:t>
            </a:r>
            <a:br>
              <a:rPr lang="en-US" sz="2800" dirty="0" smtClean="0"/>
            </a:br>
            <a:r>
              <a:rPr lang="en-US" sz="2800" dirty="0" smtClean="0"/>
              <a:t>Main Page</a:t>
            </a:r>
            <a:endParaRPr lang="en-US" sz="2800" i="1" dirty="0"/>
          </a:p>
        </p:txBody>
      </p:sp>
      <p:pic>
        <p:nvPicPr>
          <p:cNvPr id="5" name="Picture 4"/>
          <p:cNvPicPr/>
          <p:nvPr/>
        </p:nvPicPr>
        <p:blipFill rotWithShape="1">
          <a:blip r:embed="rId2"/>
          <a:srcRect l="16620" t="5317" r="61223" b="3129"/>
          <a:stretch/>
        </p:blipFill>
        <p:spPr bwMode="auto">
          <a:xfrm>
            <a:off x="4748810" y="91440"/>
            <a:ext cx="4189450" cy="669480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36310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492388"/>
            <a:ext cx="2133600" cy="365125"/>
          </a:xfrm>
        </p:spPr>
        <p:txBody>
          <a:bodyPr/>
          <a:lstStyle/>
          <a:p>
            <a:fld id="{9259AF2F-52C6-9B46-B8B2-0579234AE62E}" type="slidenum">
              <a:rPr lang="en-US" smtClean="0"/>
              <a:t>8</a:t>
            </a:fld>
            <a:endParaRPr lang="en-US" dirty="0"/>
          </a:p>
        </p:txBody>
      </p:sp>
      <p:sp>
        <p:nvSpPr>
          <p:cNvPr id="6" name="Title 4"/>
          <p:cNvSpPr>
            <a:spLocks noGrp="1"/>
          </p:cNvSpPr>
          <p:nvPr>
            <p:ph type="title"/>
          </p:nvPr>
        </p:nvSpPr>
        <p:spPr>
          <a:xfrm>
            <a:off x="0" y="291423"/>
            <a:ext cx="4017818" cy="2230104"/>
          </a:xfrm>
        </p:spPr>
        <p:txBody>
          <a:bodyPr>
            <a:normAutofit fontScale="90000"/>
          </a:bodyPr>
          <a:lstStyle/>
          <a:p>
            <a:r>
              <a:rPr lang="en-US" sz="2800" dirty="0" smtClean="0"/>
              <a:t>ECV Data Access and Information Matrix – </a:t>
            </a:r>
            <a:br>
              <a:rPr lang="en-US" sz="2800" dirty="0" smtClean="0"/>
            </a:br>
            <a:r>
              <a:rPr lang="en-US" sz="2800" dirty="0" smtClean="0"/>
              <a:t>Individual Page for</a:t>
            </a:r>
            <a:br>
              <a:rPr lang="en-US" sz="2800" dirty="0" smtClean="0"/>
            </a:br>
            <a:r>
              <a:rPr lang="en-US" sz="2800" dirty="0" smtClean="0"/>
              <a:t>GCOS Atmosphere </a:t>
            </a:r>
            <a:br>
              <a:rPr lang="en-US" sz="2800" dirty="0" smtClean="0"/>
            </a:br>
            <a:r>
              <a:rPr lang="en-US" sz="2800" dirty="0" smtClean="0"/>
              <a:t>Surface ECV – </a:t>
            </a:r>
            <a:br>
              <a:rPr lang="en-US" sz="2800" dirty="0" smtClean="0"/>
            </a:br>
            <a:r>
              <a:rPr lang="en-US" sz="2800" dirty="0" smtClean="0"/>
              <a:t>Precipitation</a:t>
            </a:r>
            <a:endParaRPr lang="en-US" sz="2800" i="1" dirty="0"/>
          </a:p>
        </p:txBody>
      </p:sp>
      <p:pic>
        <p:nvPicPr>
          <p:cNvPr id="5" name="Picture 4"/>
          <p:cNvPicPr/>
          <p:nvPr/>
        </p:nvPicPr>
        <p:blipFill rotWithShape="1">
          <a:blip r:embed="rId2"/>
          <a:srcRect l="31855" t="11190" r="33077" b="5460"/>
          <a:stretch/>
        </p:blipFill>
        <p:spPr bwMode="auto">
          <a:xfrm>
            <a:off x="4343400" y="478"/>
            <a:ext cx="4800600" cy="649191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53118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492387"/>
            <a:ext cx="2133600" cy="365125"/>
          </a:xfrm>
        </p:spPr>
        <p:txBody>
          <a:bodyPr/>
          <a:lstStyle/>
          <a:p>
            <a:fld id="{9259AF2F-52C6-9B46-B8B2-0579234AE62E}" type="slidenum">
              <a:rPr lang="en-US" smtClean="0"/>
              <a:t>9</a:t>
            </a:fld>
            <a:endParaRPr lang="en-US" dirty="0"/>
          </a:p>
        </p:txBody>
      </p:sp>
      <p:sp>
        <p:nvSpPr>
          <p:cNvPr id="6" name="Title 4"/>
          <p:cNvSpPr>
            <a:spLocks noGrp="1"/>
          </p:cNvSpPr>
          <p:nvPr>
            <p:ph type="title"/>
          </p:nvPr>
        </p:nvSpPr>
        <p:spPr>
          <a:xfrm>
            <a:off x="0" y="478"/>
            <a:ext cx="3226777" cy="2354795"/>
          </a:xfrm>
        </p:spPr>
        <p:txBody>
          <a:bodyPr>
            <a:normAutofit/>
          </a:bodyPr>
          <a:lstStyle/>
          <a:p>
            <a:r>
              <a:rPr lang="en-US" sz="2800" dirty="0" smtClean="0"/>
              <a:t>ECV Data Access and Information Matrix – </a:t>
            </a:r>
            <a:br>
              <a:rPr lang="en-US" sz="2800" dirty="0" smtClean="0"/>
            </a:br>
            <a:r>
              <a:rPr lang="en-US" sz="2800" dirty="0" smtClean="0"/>
              <a:t>Individual D</a:t>
            </a:r>
            <a:r>
              <a:rPr lang="en-US" sz="2800" dirty="0" smtClean="0"/>
              <a:t>ataset Page</a:t>
            </a:r>
            <a:endParaRPr lang="en-US" sz="2800" i="1" dirty="0"/>
          </a:p>
        </p:txBody>
      </p:sp>
      <p:pic>
        <p:nvPicPr>
          <p:cNvPr id="7" name="Picture 6"/>
          <p:cNvPicPr/>
          <p:nvPr/>
        </p:nvPicPr>
        <p:blipFill rotWithShape="1">
          <a:blip r:embed="rId2"/>
          <a:srcRect l="28462" t="11853" r="29487" b="5413"/>
          <a:stretch/>
        </p:blipFill>
        <p:spPr bwMode="auto">
          <a:xfrm>
            <a:off x="3226777" y="0"/>
            <a:ext cx="5917223" cy="649238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009866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492387"/>
            <a:ext cx="2133600" cy="365125"/>
          </a:xfrm>
        </p:spPr>
        <p:txBody>
          <a:bodyPr/>
          <a:lstStyle/>
          <a:p>
            <a:fld id="{9259AF2F-52C6-9B46-B8B2-0579234AE62E}" type="slidenum">
              <a:rPr lang="en-US" smtClean="0"/>
              <a:t>10</a:t>
            </a:fld>
            <a:endParaRPr lang="en-US"/>
          </a:p>
        </p:txBody>
      </p:sp>
      <p:sp>
        <p:nvSpPr>
          <p:cNvPr id="6" name="Title 4"/>
          <p:cNvSpPr>
            <a:spLocks noGrp="1"/>
          </p:cNvSpPr>
          <p:nvPr>
            <p:ph type="title"/>
          </p:nvPr>
        </p:nvSpPr>
        <p:spPr>
          <a:xfrm>
            <a:off x="0" y="479"/>
            <a:ext cx="3226777" cy="2548758"/>
          </a:xfrm>
        </p:spPr>
        <p:txBody>
          <a:bodyPr>
            <a:normAutofit/>
          </a:bodyPr>
          <a:lstStyle/>
          <a:p>
            <a:r>
              <a:rPr lang="en-US" sz="2800" dirty="0" smtClean="0"/>
              <a:t>ECV Data Access and Information Matrix – </a:t>
            </a:r>
            <a:br>
              <a:rPr lang="en-US" sz="2800" dirty="0" smtClean="0"/>
            </a:br>
            <a:r>
              <a:rPr lang="en-US" sz="2800" dirty="0"/>
              <a:t>Individual Dataset </a:t>
            </a:r>
            <a:r>
              <a:rPr lang="en-US" sz="2800" dirty="0" smtClean="0"/>
              <a:t>Page </a:t>
            </a:r>
            <a:r>
              <a:rPr lang="en-US" sz="2400" dirty="0" smtClean="0"/>
              <a:t>(</a:t>
            </a:r>
            <a:r>
              <a:rPr lang="en-US" sz="2400" dirty="0"/>
              <a:t>Cont’d</a:t>
            </a:r>
            <a:r>
              <a:rPr lang="en-US" sz="2400" dirty="0" smtClean="0"/>
              <a:t>)</a:t>
            </a:r>
            <a:endParaRPr lang="en-US" sz="2400" i="1" dirty="0"/>
          </a:p>
        </p:txBody>
      </p:sp>
      <p:pic>
        <p:nvPicPr>
          <p:cNvPr id="5" name="Picture 4"/>
          <p:cNvPicPr/>
          <p:nvPr/>
        </p:nvPicPr>
        <p:blipFill rotWithShape="1">
          <a:blip r:embed="rId2"/>
          <a:srcRect l="29743" t="15270" r="30641" b="5641"/>
          <a:stretch/>
        </p:blipFill>
        <p:spPr bwMode="auto">
          <a:xfrm>
            <a:off x="3840186" y="478"/>
            <a:ext cx="5303814" cy="659254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91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492387"/>
            <a:ext cx="2133600" cy="365125"/>
          </a:xfrm>
        </p:spPr>
        <p:txBody>
          <a:bodyPr/>
          <a:lstStyle/>
          <a:p>
            <a:fld id="{9259AF2F-52C6-9B46-B8B2-0579234AE62E}" type="slidenum">
              <a:rPr lang="en-US" smtClean="0"/>
              <a:t>11</a:t>
            </a:fld>
            <a:endParaRPr lang="en-US"/>
          </a:p>
        </p:txBody>
      </p:sp>
      <p:sp>
        <p:nvSpPr>
          <p:cNvPr id="6" name="Title 4"/>
          <p:cNvSpPr>
            <a:spLocks noGrp="1"/>
          </p:cNvSpPr>
          <p:nvPr>
            <p:ph type="title"/>
          </p:nvPr>
        </p:nvSpPr>
        <p:spPr>
          <a:xfrm>
            <a:off x="88511" y="274798"/>
            <a:ext cx="2937264" cy="3119566"/>
          </a:xfrm>
        </p:spPr>
        <p:txBody>
          <a:bodyPr>
            <a:normAutofit/>
          </a:bodyPr>
          <a:lstStyle/>
          <a:p>
            <a:r>
              <a:rPr lang="en-US" sz="2800" dirty="0" smtClean="0"/>
              <a:t>P</a:t>
            </a:r>
            <a:r>
              <a:rPr lang="en-US" sz="2800" dirty="0" smtClean="0"/>
              <a:t>roducts based on </a:t>
            </a:r>
            <a:r>
              <a:rPr lang="en-US" sz="2800" dirty="0" smtClean="0"/>
              <a:t>ECV </a:t>
            </a:r>
            <a:r>
              <a:rPr lang="en-US" sz="2800" dirty="0" smtClean="0"/>
              <a:t>data accessible on </a:t>
            </a:r>
            <a:r>
              <a:rPr lang="en-US" sz="2800" dirty="0" smtClean="0"/>
              <a:t>the NOAA Climate Portal </a:t>
            </a:r>
            <a:r>
              <a:rPr lang="en-US" sz="2800" dirty="0" smtClean="0"/>
              <a:t>Dashboard</a:t>
            </a:r>
            <a:br>
              <a:rPr lang="en-US" sz="2800" dirty="0" smtClean="0"/>
            </a:br>
            <a:r>
              <a:rPr lang="en-US" sz="2200" dirty="0" smtClean="0">
                <a:hlinkClick r:id="rId2"/>
              </a:rPr>
              <a:t>https://Climate.gov</a:t>
            </a:r>
            <a:endParaRPr lang="en-US" sz="2200" i="1" dirty="0"/>
          </a:p>
        </p:txBody>
      </p:sp>
      <p:pic>
        <p:nvPicPr>
          <p:cNvPr id="7" name="Picture 6"/>
          <p:cNvPicPr/>
          <p:nvPr/>
        </p:nvPicPr>
        <p:blipFill rotWithShape="1">
          <a:blip r:embed="rId3"/>
          <a:srcRect l="23846" t="12535" r="25000" b="5641"/>
          <a:stretch/>
        </p:blipFill>
        <p:spPr bwMode="auto">
          <a:xfrm>
            <a:off x="3025775" y="592067"/>
            <a:ext cx="6003925" cy="54025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7422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492387"/>
            <a:ext cx="2133600" cy="365125"/>
          </a:xfrm>
        </p:spPr>
        <p:txBody>
          <a:bodyPr/>
          <a:lstStyle/>
          <a:p>
            <a:fld id="{9259AF2F-52C6-9B46-B8B2-0579234AE62E}" type="slidenum">
              <a:rPr lang="en-US" smtClean="0"/>
              <a:t>12</a:t>
            </a:fld>
            <a:endParaRPr lang="en-US"/>
          </a:p>
        </p:txBody>
      </p:sp>
      <p:sp>
        <p:nvSpPr>
          <p:cNvPr id="5" name="TextBox 4"/>
          <p:cNvSpPr txBox="1"/>
          <p:nvPr/>
        </p:nvSpPr>
        <p:spPr>
          <a:xfrm>
            <a:off x="83819" y="0"/>
            <a:ext cx="9060181" cy="6309420"/>
          </a:xfrm>
          <a:prstGeom prst="rect">
            <a:avLst/>
          </a:prstGeom>
          <a:noFill/>
        </p:spPr>
        <p:txBody>
          <a:bodyPr wrap="square" rtlCol="0">
            <a:spAutoFit/>
          </a:bodyPr>
          <a:lstStyle/>
          <a:p>
            <a:pPr algn="ctr"/>
            <a:r>
              <a:rPr lang="en-US" sz="2800" dirty="0" smtClean="0"/>
              <a:t>List of </a:t>
            </a:r>
            <a:r>
              <a:rPr lang="en-US" sz="2800" dirty="0" smtClean="0"/>
              <a:t>Requirement for Information Management</a:t>
            </a:r>
          </a:p>
          <a:p>
            <a:pPr algn="ctr"/>
            <a:endParaRPr lang="en-US" sz="800" dirty="0" smtClean="0"/>
          </a:p>
          <a:p>
            <a:r>
              <a:rPr lang="en-US" dirty="0" smtClean="0"/>
              <a:t>Users want to efficiently discover and access trusted data sets. How can this be accomplished? What we have done so far at NCEI while consolidating 4 Data Centers:</a:t>
            </a:r>
          </a:p>
          <a:p>
            <a:endParaRPr lang="en-US" sz="800" dirty="0" smtClean="0"/>
          </a:p>
          <a:p>
            <a:pPr marL="285750" indent="-285750">
              <a:buFont typeface="Arial" panose="020B0604020202020204" pitchFamily="34" charset="0"/>
              <a:buChar char="•"/>
            </a:pPr>
            <a:r>
              <a:rPr lang="en-US" dirty="0"/>
              <a:t>A</a:t>
            </a:r>
            <a:r>
              <a:rPr lang="en-US" dirty="0" smtClean="0"/>
              <a:t>rchival of data using Submission Agreements (users follow an end-to-end process SOP)</a:t>
            </a:r>
          </a:p>
          <a:p>
            <a:pPr marL="285750" indent="-285750">
              <a:buFont typeface="Arial" panose="020B0604020202020204" pitchFamily="34" charset="0"/>
              <a:buChar char="•"/>
            </a:pPr>
            <a:r>
              <a:rPr lang="en-US" dirty="0" smtClean="0"/>
              <a:t>Standardized data documentation (metadata). NCEI uses the ISO 19115-2 standard and sta</a:t>
            </a:r>
            <a:r>
              <a:rPr lang="en-US" dirty="0" smtClean="0"/>
              <a:t>ndardized key words from the NASA Global Change Master Directory (GCMD) as well as standard data access formats. Display of metadata on standardized landing page template.</a:t>
            </a:r>
          </a:p>
          <a:p>
            <a:pPr marL="285750" indent="-285750">
              <a:buFont typeface="Arial" panose="020B0604020202020204" pitchFamily="34" charset="0"/>
              <a:buChar char="•"/>
            </a:pPr>
            <a:r>
              <a:rPr lang="en-US" dirty="0" smtClean="0"/>
              <a:t>Assigned Subject Matter Experts (SME) to be in charge of their data sets and documentation generation and maintenance. NCEI had a paradigm shift in 2014 and trained SMEs to be in charge of their own data documentation. This was accomplished by providing easy to use text based tools to generate standardized metadata records (one such tool NCEI uses is </a:t>
            </a:r>
            <a:r>
              <a:rPr lang="en-US" dirty="0" smtClean="0"/>
              <a:t>ATRAC: </a:t>
            </a:r>
            <a:r>
              <a:rPr lang="en-US" dirty="0" smtClean="0">
                <a:hlinkClick r:id="rId2"/>
              </a:rPr>
              <a:t>https</a:t>
            </a:r>
            <a:r>
              <a:rPr lang="en-US" dirty="0">
                <a:hlinkClick r:id="rId2"/>
              </a:rPr>
              <a:t>://</a:t>
            </a:r>
            <a:r>
              <a:rPr lang="en-US" dirty="0" smtClean="0">
                <a:hlinkClick r:id="rId2"/>
              </a:rPr>
              <a:t>www.ncdc.noaa.gov/atrac/index.html</a:t>
            </a:r>
            <a:r>
              <a:rPr lang="en-US" dirty="0" smtClean="0"/>
              <a:t>)</a:t>
            </a:r>
          </a:p>
          <a:p>
            <a:pPr marL="285750" indent="-285750">
              <a:buFont typeface="Arial" panose="020B0604020202020204" pitchFamily="34" charset="0"/>
              <a:buChar char="•"/>
            </a:pPr>
            <a:r>
              <a:rPr lang="en-US" dirty="0" smtClean="0"/>
              <a:t>Mint DOIs when appropriate</a:t>
            </a:r>
          </a:p>
          <a:p>
            <a:pPr marL="285750" indent="-285750">
              <a:buFont typeface="Arial" panose="020B0604020202020204" pitchFamily="34" charset="0"/>
              <a:buChar char="•"/>
            </a:pPr>
            <a:r>
              <a:rPr lang="en-US" dirty="0" smtClean="0"/>
              <a:t>Make data available through general data search and specialized data access tools such as matrices or clearinghouses. Users want to be able to go to one location as well as find a data collection such as the ECVs. We might need to clarify that there are separate data access utilities for </a:t>
            </a:r>
            <a:r>
              <a:rPr lang="en-US" i="1" dirty="0" smtClean="0"/>
              <a:t>in situ </a:t>
            </a:r>
            <a:r>
              <a:rPr lang="en-US" dirty="0" smtClean="0"/>
              <a:t>and remote sensed ECVs. </a:t>
            </a:r>
          </a:p>
          <a:p>
            <a:pPr marL="285750" indent="-285750">
              <a:buFont typeface="Arial" panose="020B0604020202020204" pitchFamily="34" charset="0"/>
              <a:buChar char="•"/>
            </a:pPr>
            <a:r>
              <a:rPr lang="en-US" dirty="0" smtClean="0"/>
              <a:t>Data Centers are dealing with finding ways to facilitate data access for their users. As we are consolidating centers within the US Federal Government and moving towards a single entry point</a:t>
            </a:r>
            <a:r>
              <a:rPr lang="en-US" dirty="0"/>
              <a:t> </a:t>
            </a:r>
            <a:r>
              <a:rPr lang="en-US" dirty="0" smtClean="0"/>
              <a:t>such as </a:t>
            </a:r>
            <a:r>
              <a:rPr lang="en-US" dirty="0" smtClean="0">
                <a:hlinkClick r:id="rId3"/>
              </a:rPr>
              <a:t>https://data.gov</a:t>
            </a:r>
            <a:r>
              <a:rPr lang="en-US" dirty="0" smtClean="0"/>
              <a:t> . </a:t>
            </a:r>
            <a:r>
              <a:rPr lang="en-US" dirty="0"/>
              <a:t>C</a:t>
            </a:r>
            <a:r>
              <a:rPr lang="en-US" dirty="0" smtClean="0"/>
              <a:t>hallenges remain with helping users better discover the data and/or product they are interested in.</a:t>
            </a:r>
            <a:endParaRPr lang="en-US" dirty="0" smtClean="0"/>
          </a:p>
        </p:txBody>
      </p:sp>
    </p:spTree>
    <p:extLst>
      <p:ext uri="{BB962C8B-B14F-4D97-AF65-F5344CB8AC3E}">
        <p14:creationId xmlns:p14="http://schemas.microsoft.com/office/powerpoint/2010/main" val="1018323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fontScale="7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p>
          <a:p>
            <a:endParaRPr lang="en-US" sz="4800" dirty="0">
              <a:solidFill>
                <a:srgbClr val="000090"/>
              </a:solidFill>
            </a:endParaRPr>
          </a:p>
          <a:p>
            <a:r>
              <a:rPr lang="en-US" sz="4800" i="1" dirty="0" smtClean="0">
                <a:solidFill>
                  <a:srgbClr val="000090"/>
                </a:solidFill>
              </a:rPr>
              <a:t>Christina.lief@noaa.gov</a:t>
            </a:r>
            <a:endParaRPr lang="en-US" sz="4800" i="1"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blank</Template>
  <TotalTime>1949</TotalTime>
  <Words>810</Words>
  <Application>Microsoft Office PowerPoint</Application>
  <PresentationFormat>On-screen Show (4:3)</PresentationFormat>
  <Paragraphs>89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blank</vt:lpstr>
      <vt:lpstr>PowerPoint Presentation</vt:lpstr>
      <vt:lpstr>ECV Data Access and Information Matrix - Background</vt:lpstr>
      <vt:lpstr>ECV Data Access and Information Matrix – Background (cont’d)</vt:lpstr>
      <vt:lpstr>ECV Data Access and Information Matrix – How was it developed</vt:lpstr>
      <vt:lpstr>ECV Data Access and Information Matrix –  What does this tool provide?</vt:lpstr>
      <vt:lpstr>ECV Data Access and Information Matrix –  What does this tool provide? (Cont’d)</vt:lpstr>
      <vt:lpstr>ECV Data Access and Information Matrix –  Main Page</vt:lpstr>
      <vt:lpstr>ECV Data Access and Information Matrix –  Individual Page for GCOS Atmosphere  Surface ECV –  Precipitation</vt:lpstr>
      <vt:lpstr>ECV Data Access and Information Matrix –  Individual Dataset Page</vt:lpstr>
      <vt:lpstr>ECV Data Access and Information Matrix –  Individual Dataset Page (Cont’d)</vt:lpstr>
      <vt:lpstr>Products based on ECV data accessible on the NOAA Climate Portal Dashboard https://Climate.gov</vt:lpstr>
      <vt:lpstr>PowerPoint Presentation</vt:lpstr>
      <vt:lpstr>PowerPoint Presentation</vt:lpstr>
    </vt:vector>
  </TitlesOfParts>
  <Company>World Meteorological Organization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Christina Lief</cp:lastModifiedBy>
  <cp:revision>57</cp:revision>
  <cp:lastPrinted>2017-09-29T18:16:58Z</cp:lastPrinted>
  <dcterms:created xsi:type="dcterms:W3CDTF">2017-08-23T09:47:05Z</dcterms:created>
  <dcterms:modified xsi:type="dcterms:W3CDTF">2017-09-29T19:23:49Z</dcterms:modified>
</cp:coreProperties>
</file>