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312" r:id="rId4"/>
    <p:sldId id="319" r:id="rId5"/>
    <p:sldId id="304" r:id="rId6"/>
    <p:sldId id="313" r:id="rId7"/>
    <p:sldId id="314" r:id="rId8"/>
    <p:sldId id="322" r:id="rId9"/>
    <p:sldId id="315" r:id="rId10"/>
    <p:sldId id="321" r:id="rId11"/>
    <p:sldId id="316" r:id="rId12"/>
    <p:sldId id="330" r:id="rId13"/>
    <p:sldId id="323" r:id="rId14"/>
    <p:sldId id="317" r:id="rId15"/>
    <p:sldId id="324" r:id="rId16"/>
    <p:sldId id="318" r:id="rId17"/>
    <p:sldId id="327" r:id="rId18"/>
    <p:sldId id="342" r:id="rId19"/>
    <p:sldId id="334" r:id="rId20"/>
    <p:sldId id="345" r:id="rId21"/>
    <p:sldId id="336" r:id="rId22"/>
    <p:sldId id="337" r:id="rId23"/>
    <p:sldId id="338" r:id="rId24"/>
    <p:sldId id="339" r:id="rId25"/>
    <p:sldId id="340" r:id="rId26"/>
    <p:sldId id="341" r:id="rId27"/>
    <p:sldId id="343" r:id="rId28"/>
    <p:sldId id="344" r:id="rId29"/>
  </p:sldIdLst>
  <p:sldSz cx="9144000" cy="6858000" type="letter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867"/>
    <a:srgbClr val="1E6295"/>
    <a:srgbClr val="E55900"/>
    <a:srgbClr val="EB3083"/>
    <a:srgbClr val="2BE48B"/>
    <a:srgbClr val="B9DB00"/>
    <a:srgbClr val="5793FF"/>
    <a:srgbClr val="6F30A1"/>
    <a:srgbClr val="2AE48B"/>
    <a:srgbClr val="5EE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77"/>
    <p:restoredTop sz="94671"/>
  </p:normalViewPr>
  <p:slideViewPr>
    <p:cSldViewPr snapToGrid="0" snapToObjects="1">
      <p:cViewPr varScale="1">
        <p:scale>
          <a:sx n="121" d="100"/>
          <a:sy n="121" d="100"/>
        </p:scale>
        <p:origin x="99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3A5A0-D0B7-504C-B545-80AC15AD9F37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93A7A-4CAA-0C46-942E-83173A4B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414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Shape 628"/>
          <p:cNvSpPr txBox="1">
            <a:spLocks noGrp="1"/>
          </p:cNvSpPr>
          <p:nvPr>
            <p:ph type="body" idx="1"/>
          </p:nvPr>
        </p:nvSpPr>
        <p:spPr>
          <a:xfrm>
            <a:off x="701675" y="4387769"/>
            <a:ext cx="5607048" cy="415591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9" name="Shape 629"/>
          <p:cNvSpPr>
            <a:spLocks noGrp="1" noRot="1" noChangeAspect="1"/>
          </p:cNvSpPr>
          <p:nvPr>
            <p:ph type="sldImg" idx="2"/>
          </p:nvPr>
        </p:nvSpPr>
        <p:spPr>
          <a:xfrm>
            <a:off x="1195388" y="692150"/>
            <a:ext cx="4619625" cy="34639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352220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E1BFACD1-CFF8-F54A-BBC9-EFA9D27F625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Shape 9"/>
          <p:cNvPicPr preferRelativeResize="0"/>
          <p:nvPr userDrawn="1"/>
        </p:nvPicPr>
        <p:blipFill rotWithShape="1">
          <a:blip r:embed="rId2">
            <a:alphaModFix/>
          </a:blip>
          <a:srcRect l="6584" t="10269" r="6586" b="79462"/>
          <a:stretch/>
        </p:blipFill>
        <p:spPr>
          <a:xfrm>
            <a:off x="-11112" y="0"/>
            <a:ext cx="9155113" cy="3556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Shape 11"/>
          <p:cNvSpPr/>
          <p:nvPr userDrawn="1"/>
        </p:nvSpPr>
        <p:spPr>
          <a:xfrm>
            <a:off x="0" y="422275"/>
            <a:ext cx="9144000" cy="1050924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Shape 15"/>
          <p:cNvSpPr txBox="1"/>
          <p:nvPr userDrawn="1"/>
        </p:nvSpPr>
        <p:spPr>
          <a:xfrm>
            <a:off x="415924" y="6578599"/>
            <a:ext cx="8099425" cy="2301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900" b="0" i="0" u="none" strike="noStrike" cap="none" baseline="0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NATIONAL CENTERS FOR ENVIRONMENTAL INFORMATION</a:t>
            </a:r>
          </a:p>
        </p:txBody>
      </p:sp>
      <p:pic>
        <p:nvPicPr>
          <p:cNvPr id="14" name="Shape 16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63500" y="6427787"/>
            <a:ext cx="393700" cy="39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Shape 14"/>
          <p:cNvSpPr txBox="1"/>
          <p:nvPr userDrawn="1"/>
        </p:nvSpPr>
        <p:spPr>
          <a:xfrm>
            <a:off x="8001000" y="6543675"/>
            <a:ext cx="1082675" cy="2444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 baseline="0" dirty="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2987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E1BFACD1-CFF8-F54A-BBC9-EFA9D27F625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76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459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862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023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330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30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811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457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331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6268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91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E39C0-21BE-1D41-907C-C3AEB62B924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FACD1-CFF8-F54A-BBC9-EFA9D27F62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9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dc.noaa.gov/nomads/tools-services" TargetMode="External"/><Relationship Id="rId2" Type="http://schemas.openxmlformats.org/officeDocument/2006/relationships/hyperlink" Target="https://www.ncdc.noaa.gov/wct/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nodc.noaa.gov/GTSPP/gwi.html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dc.noaa.gov/onestop/#/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mailto:Jay.Lawrimore@noaa.gov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99"/>
          <p:cNvSpPr/>
          <p:nvPr/>
        </p:nvSpPr>
        <p:spPr>
          <a:xfrm>
            <a:off x="4524" y="3317715"/>
            <a:ext cx="9139476" cy="3540285"/>
          </a:xfrm>
          <a:prstGeom prst="rect">
            <a:avLst/>
          </a:prstGeom>
          <a:solidFill>
            <a:srgbClr val="7891B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376" y="0"/>
            <a:ext cx="9192126" cy="2302044"/>
          </a:xfrm>
          <a:prstGeom prst="rect">
            <a:avLst/>
          </a:prstGeom>
        </p:spPr>
      </p:pic>
      <p:sp>
        <p:nvSpPr>
          <p:cNvPr id="6" name="Shape 101"/>
          <p:cNvSpPr txBox="1"/>
          <p:nvPr/>
        </p:nvSpPr>
        <p:spPr>
          <a:xfrm>
            <a:off x="0" y="6447440"/>
            <a:ext cx="9143999" cy="26193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Clr>
                <a:srgbClr val="80AECC"/>
              </a:buClr>
              <a:buSzPct val="25000"/>
            </a:pPr>
            <a:r>
              <a:rPr lang="en-US" sz="110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NOAA Satellite and Information Service  |  National Centers for Environmental Information</a:t>
            </a:r>
          </a:p>
        </p:txBody>
      </p:sp>
      <p:sp>
        <p:nvSpPr>
          <p:cNvPr id="7" name="Shape 103"/>
          <p:cNvSpPr txBox="1"/>
          <p:nvPr/>
        </p:nvSpPr>
        <p:spPr>
          <a:xfrm>
            <a:off x="1" y="5177800"/>
            <a:ext cx="9144000" cy="95410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Clr>
                <a:schemeClr val="dk1"/>
              </a:buClr>
            </a:pPr>
            <a:endParaRPr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  <a:sym typeface="Arial Narrow"/>
            </a:endParaRPr>
          </a:p>
          <a:p>
            <a:pPr algn="ctr">
              <a:buClr>
                <a:schemeClr val="dk1"/>
              </a:buClr>
              <a:buSzPct val="25000"/>
            </a:pPr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Arial Narrow"/>
              </a:rPr>
              <a:t>Jay Lawrimore</a:t>
            </a:r>
          </a:p>
          <a:p>
            <a:pPr algn="ctr">
              <a:buClr>
                <a:schemeClr val="dk1"/>
              </a:buClr>
              <a:buSzPct val="25000"/>
            </a:pPr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Arial Narrow"/>
              </a:rPr>
              <a:t>Chief, Dataset Section</a:t>
            </a:r>
          </a:p>
          <a:p>
            <a:pPr algn="ctr">
              <a:buClr>
                <a:schemeClr val="dk1"/>
              </a:buClr>
              <a:buSzPct val="25000"/>
            </a:pPr>
            <a:r>
              <a:rPr lang="en-US" sz="2000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Arial Narrow"/>
              </a:rPr>
              <a:t>NCEI Center for Weather and Climate</a:t>
            </a:r>
            <a:endParaRPr lang="en-US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  <a:sym typeface="Arial Narrow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176" y="43026"/>
            <a:ext cx="8461373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00" b="1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DATA MANAGEMENT AT NOAA’s NATIONAL </a:t>
            </a:r>
            <a:r>
              <a:rPr lang="en-US" sz="4600" b="1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CENTERS FOR ENVIRONMENTAL INFORMATION (NCEI)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0" y="2423729"/>
            <a:ext cx="9149724" cy="1345260"/>
            <a:chOff x="1732" y="2588130"/>
            <a:chExt cx="9149724" cy="134526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2" y="2588130"/>
              <a:ext cx="2299081" cy="133962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2375" y="2588130"/>
              <a:ext cx="2299081" cy="133962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3249" y="2588130"/>
              <a:ext cx="2308754" cy="134526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7786" y="2588130"/>
              <a:ext cx="2299081" cy="1339623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2003543" y="3969029"/>
            <a:ext cx="5142639" cy="1460821"/>
            <a:chOff x="0" y="-1"/>
            <a:chExt cx="9143999" cy="2597451"/>
          </a:xfrm>
        </p:grpSpPr>
        <p:pic>
          <p:nvPicPr>
            <p:cNvPr id="21" name="Shape 95"/>
            <p:cNvPicPr preferRelativeResize="0"/>
            <p:nvPr/>
          </p:nvPicPr>
          <p:blipFill rotWithShape="1">
            <a:blip r:embed="rId7">
              <a:alphaModFix/>
            </a:blip>
            <a:srcRect l="19501" t="330" r="28818" b="-1"/>
            <a:stretch/>
          </p:blipFill>
          <p:spPr>
            <a:xfrm>
              <a:off x="0" y="-1"/>
              <a:ext cx="2277685" cy="2597451"/>
            </a:xfrm>
            <a:prstGeom prst="rect">
              <a:avLst/>
            </a:prstGeom>
            <a:noFill/>
            <a:ln w="76200" cap="flat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2" name="Shape 96"/>
            <p:cNvPicPr preferRelativeResize="0"/>
            <p:nvPr/>
          </p:nvPicPr>
          <p:blipFill rotWithShape="1">
            <a:blip r:embed="rId8">
              <a:alphaModFix/>
            </a:blip>
            <a:srcRect l="18546" t="2094" r="19452"/>
            <a:stretch/>
          </p:blipFill>
          <p:spPr>
            <a:xfrm>
              <a:off x="2272125" y="-1"/>
              <a:ext cx="2283245" cy="2597451"/>
            </a:xfrm>
            <a:prstGeom prst="rect">
              <a:avLst/>
            </a:prstGeom>
            <a:noFill/>
            <a:ln w="76200" cap="flat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3" name="Shape 97"/>
            <p:cNvPicPr preferRelativeResize="0"/>
            <p:nvPr/>
          </p:nvPicPr>
          <p:blipFill rotWithShape="1">
            <a:blip r:embed="rId9">
              <a:alphaModFix/>
            </a:blip>
            <a:srcRect l="8381" r="33158"/>
            <a:stretch/>
          </p:blipFill>
          <p:spPr>
            <a:xfrm>
              <a:off x="6866314" y="-1"/>
              <a:ext cx="2277685" cy="2597451"/>
            </a:xfrm>
            <a:prstGeom prst="rect">
              <a:avLst/>
            </a:prstGeom>
            <a:noFill/>
            <a:ln w="76200" cap="flat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4" name="Shape 98"/>
            <p:cNvPicPr preferRelativeResize="0"/>
            <p:nvPr/>
          </p:nvPicPr>
          <p:blipFill rotWithShape="1">
            <a:blip r:embed="rId10">
              <a:alphaModFix/>
            </a:blip>
            <a:srcRect t="11385" b="11537"/>
            <a:stretch/>
          </p:blipFill>
          <p:spPr>
            <a:xfrm>
              <a:off x="4555371" y="-1"/>
              <a:ext cx="2286760" cy="2597449"/>
            </a:xfrm>
            <a:prstGeom prst="rect">
              <a:avLst/>
            </a:prstGeom>
            <a:noFill/>
            <a:ln w="76200" cap="flat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</p:spTree>
    <p:extLst>
      <p:ext uri="{BB962C8B-B14F-4D97-AF65-F5344CB8AC3E}">
        <p14:creationId xmlns:p14="http://schemas.microsoft.com/office/powerpoint/2010/main" val="594436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hape 111"/>
          <p:cNvPicPr preferRelativeResize="0"/>
          <p:nvPr/>
        </p:nvPicPr>
        <p:blipFill rotWithShape="1">
          <a:blip r:embed="rId2">
            <a:alphaModFix/>
          </a:blip>
          <a:srcRect t="6430" b="7834"/>
          <a:stretch/>
        </p:blipFill>
        <p:spPr>
          <a:xfrm>
            <a:off x="0" y="5062542"/>
            <a:ext cx="9144000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Shape 109"/>
          <p:cNvSpPr txBox="1">
            <a:spLocks/>
          </p:cNvSpPr>
          <p:nvPr/>
        </p:nvSpPr>
        <p:spPr>
          <a:xfrm>
            <a:off x="0" y="365125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National Centers for Environmental Information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508125"/>
            <a:ext cx="8482013" cy="35544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Responsible for hosting and providing access to one of the most significant archives on Earth, with comprehensive oceanic, atmospheric, and geophysical data</a:t>
            </a:r>
          </a:p>
          <a:p>
            <a:pPr marL="342900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 consolidation of NOAA’s National Climatic Data Center, National Oceanographic Data Center, National Geophysical Data </a:t>
            </a:r>
            <a:r>
              <a:rPr lang="en-US" sz="26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Center in 2015</a:t>
            </a:r>
            <a:endParaRPr lang="en-US" sz="26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From the depths of the ocean to the surface of the sun and from million-year-old sediment records to near real-time satellite images</a:t>
            </a:r>
          </a:p>
        </p:txBody>
      </p:sp>
    </p:spTree>
    <p:extLst>
      <p:ext uri="{BB962C8B-B14F-4D97-AF65-F5344CB8AC3E}">
        <p14:creationId xmlns:p14="http://schemas.microsoft.com/office/powerpoint/2010/main" val="51944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0" y="365125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Presentation Outline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50"/>
            <a:ext cx="8482013" cy="4210564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Overview of Tiers of Data Stewardship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Six Tiers from Long-term Preservation and Basic Access to development of Authoritative Records that support National Services and International Leadership</a:t>
            </a:r>
          </a:p>
          <a:p>
            <a:pPr lvl="1" algn="l">
              <a:spcBef>
                <a:spcPts val="0"/>
              </a:spcBef>
              <a:buClr>
                <a:srgbClr val="205867"/>
              </a:buClr>
              <a:buSzPct val="100000"/>
            </a:pPr>
            <a:endParaRPr lang="en-US" sz="2200" dirty="0" smtClean="0">
              <a:solidFill>
                <a:srgbClr val="20586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Data Management issues affecting higher Tier data sets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Building and Maintaining Historical Data Holdings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Maintaining Datasets through Operational Ingest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Maintaining Datasets through Other Means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Building a Dataset from Multiple Sources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Quality Control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Metadata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Data and Product Access</a:t>
            </a:r>
          </a:p>
        </p:txBody>
      </p:sp>
    </p:spTree>
    <p:extLst>
      <p:ext uri="{BB962C8B-B14F-4D97-AF65-F5344CB8AC3E}">
        <p14:creationId xmlns:p14="http://schemas.microsoft.com/office/powerpoint/2010/main" val="1499860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0" y="365125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Data Management at NCEI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50"/>
            <a:ext cx="8482013" cy="4273626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180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Data Management at NCEI can be understood through Six Tiers (Levels) of Stewardship</a:t>
            </a:r>
          </a:p>
          <a:p>
            <a:pPr marL="342900" indent="-342900" algn="l">
              <a:spcBef>
                <a:spcPts val="180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At the most basic tier, NCEI provides fundamental archive and access to climatological observations collected from across the US and world</a:t>
            </a:r>
          </a:p>
          <a:p>
            <a:pPr marL="342900" indent="-342900" algn="l">
              <a:spcBef>
                <a:spcPts val="180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At higher tiers, scientific expertise is used to apply quality control, bias corrections, documentation, and expert analysis to provide authoritative Data Records </a:t>
            </a:r>
            <a:r>
              <a:rPr lang="en-US" sz="26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and highly specialized </a:t>
            </a:r>
            <a:r>
              <a:rPr lang="en-US" sz="26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types of </a:t>
            </a:r>
            <a:r>
              <a:rPr lang="en-US" sz="26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services and </a:t>
            </a:r>
            <a:r>
              <a:rPr lang="en-US" sz="26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assessments</a:t>
            </a:r>
            <a:endParaRPr lang="en-US" sz="2600" dirty="0" smtClean="0">
              <a:solidFill>
                <a:srgbClr val="20586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24422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Shape 633"/>
          <p:cNvSpPr txBox="1">
            <a:spLocks noGrp="1"/>
          </p:cNvSpPr>
          <p:nvPr>
            <p:ph type="ctrTitle"/>
          </p:nvPr>
        </p:nvSpPr>
        <p:spPr>
          <a:xfrm>
            <a:off x="685800" y="-249241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D7499"/>
              </a:buClr>
              <a:buSzPct val="25000"/>
              <a:buFont typeface="Arial Narrow"/>
              <a:buNone/>
            </a:pPr>
            <a:r>
              <a:rPr lang="en-US" sz="4800" i="0" u="none" strike="noStrike" cap="none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Tiers </a:t>
            </a:r>
            <a:r>
              <a:rPr lang="en-US" sz="4800" i="0" u="none" strike="noStrike" cap="none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of Stewardship</a:t>
            </a:r>
            <a:endParaRPr lang="en-US" sz="4800" i="0" u="none" strike="noStrike" cap="none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643" name="Shape 643"/>
          <p:cNvSpPr txBox="1"/>
          <p:nvPr/>
        </p:nvSpPr>
        <p:spPr>
          <a:xfrm>
            <a:off x="593514" y="5702633"/>
            <a:ext cx="3250301" cy="3861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R="0" lvl="0" algn="l" rtl="0">
              <a:lnSpc>
                <a:spcPct val="78571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ct val="25000"/>
              <a:buFont typeface="Arial"/>
              <a:buNone/>
            </a:pPr>
            <a:r>
              <a:rPr lang="en-US" sz="2400" i="0" u="none" strike="noStrike" cap="none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Long </a:t>
            </a:r>
            <a:r>
              <a:rPr lang="en-US" sz="240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Term preservation and Basic Access</a:t>
            </a:r>
          </a:p>
        </p:txBody>
      </p:sp>
      <p:grpSp>
        <p:nvGrpSpPr>
          <p:cNvPr id="59" name="Group 58"/>
          <p:cNvGrpSpPr/>
          <p:nvPr/>
        </p:nvGrpSpPr>
        <p:grpSpPr>
          <a:xfrm>
            <a:off x="579668" y="1559442"/>
            <a:ext cx="7937729" cy="5001345"/>
            <a:chOff x="497780" y="1463906"/>
            <a:chExt cx="7937729" cy="5001345"/>
          </a:xfrm>
        </p:grpSpPr>
        <p:sp>
          <p:nvSpPr>
            <p:cNvPr id="60" name="Rounded Rectangle 59"/>
            <p:cNvSpPr/>
            <p:nvPr/>
          </p:nvSpPr>
          <p:spPr>
            <a:xfrm>
              <a:off x="3730557" y="1608572"/>
              <a:ext cx="4389120" cy="667753"/>
            </a:xfrm>
            <a:prstGeom prst="roundRect">
              <a:avLst/>
            </a:prstGeom>
            <a:solidFill>
              <a:srgbClr val="A1B2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Shape 638"/>
            <p:cNvSpPr txBox="1"/>
            <p:nvPr/>
          </p:nvSpPr>
          <p:spPr>
            <a:xfrm>
              <a:off x="3842070" y="1629691"/>
              <a:ext cx="4008209" cy="709707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R="0" lvl="0" algn="l" rtl="0">
                <a:lnSpc>
                  <a:spcPct val="78571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00"/>
                </a:buClr>
                <a:buSzPct val="25000"/>
                <a:buFont typeface="Arial"/>
                <a:buNone/>
              </a:pPr>
              <a:r>
                <a:rPr lang="en-US" sz="2200" i="0" u="none" strike="noStrike" cap="none" dirty="0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National </a:t>
              </a:r>
              <a:r>
                <a:rPr lang="en-US" sz="220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Services </a:t>
              </a:r>
              <a:r>
                <a:rPr lang="en-US" sz="2200" i="0" u="none" strike="noStrike" cap="none" dirty="0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and International Leadership</a:t>
              </a:r>
              <a:endParaRPr lang="en-US" sz="220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7521109" y="1463906"/>
              <a:ext cx="914400" cy="914400"/>
            </a:xfrm>
            <a:prstGeom prst="ellipse">
              <a:avLst/>
            </a:prstGeom>
            <a:solidFill>
              <a:srgbClr val="57B6C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7646296" y="1567163"/>
              <a:ext cx="6640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 smtClean="0">
                  <a:solidFill>
                    <a:schemeClr val="bg1"/>
                  </a:solidFill>
                </a:rPr>
                <a:t>6</a:t>
              </a:r>
              <a:endParaRPr lang="en-US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3084000" y="2442176"/>
              <a:ext cx="4389120" cy="644994"/>
            </a:xfrm>
            <a:prstGeom prst="roundRect">
              <a:avLst/>
            </a:prstGeom>
            <a:solidFill>
              <a:srgbClr val="95C1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Shape 639"/>
            <p:cNvSpPr txBox="1"/>
            <p:nvPr/>
          </p:nvSpPr>
          <p:spPr>
            <a:xfrm>
              <a:off x="3180764" y="2587700"/>
              <a:ext cx="3412271" cy="372577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78571"/>
                </a:lnSpc>
                <a:buClr>
                  <a:srgbClr val="FFFF00"/>
                </a:buClr>
                <a:buSzPct val="25000"/>
              </a:pPr>
              <a:r>
                <a:rPr lang="en-US" sz="22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Authoritative Records</a:t>
              </a:r>
            </a:p>
          </p:txBody>
        </p:sp>
        <p:sp>
          <p:nvSpPr>
            <p:cNvPr id="66" name="Oval 65"/>
            <p:cNvSpPr/>
            <p:nvPr/>
          </p:nvSpPr>
          <p:spPr>
            <a:xfrm>
              <a:off x="6937624" y="2305926"/>
              <a:ext cx="914400" cy="914400"/>
            </a:xfrm>
            <a:prstGeom prst="ellipse">
              <a:avLst/>
            </a:prstGeom>
            <a:solidFill>
              <a:srgbClr val="7BB03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062811" y="2409183"/>
              <a:ext cx="6640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 smtClean="0">
                  <a:solidFill>
                    <a:schemeClr val="bg1"/>
                  </a:solidFill>
                </a:rPr>
                <a:t>5</a:t>
              </a:r>
              <a:endParaRPr lang="en-US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2437445" y="3253021"/>
              <a:ext cx="4389120" cy="644994"/>
            </a:xfrm>
            <a:prstGeom prst="roundRect">
              <a:avLst/>
            </a:prstGeom>
            <a:solidFill>
              <a:srgbClr val="398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Shape 640"/>
            <p:cNvSpPr txBox="1"/>
            <p:nvPr/>
          </p:nvSpPr>
          <p:spPr>
            <a:xfrm>
              <a:off x="2546552" y="3397748"/>
              <a:ext cx="3469726" cy="37796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78571"/>
                </a:lnSpc>
                <a:buClr>
                  <a:srgbClr val="FFFF00"/>
                </a:buClr>
                <a:buSzPct val="25000"/>
              </a:pPr>
              <a:r>
                <a:rPr lang="en-US" sz="22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Derived Products</a:t>
              </a:r>
            </a:p>
          </p:txBody>
        </p:sp>
        <p:sp>
          <p:nvSpPr>
            <p:cNvPr id="70" name="Oval 69"/>
            <p:cNvSpPr/>
            <p:nvPr/>
          </p:nvSpPr>
          <p:spPr>
            <a:xfrm>
              <a:off x="6281664" y="3121145"/>
              <a:ext cx="914400" cy="914400"/>
            </a:xfrm>
            <a:prstGeom prst="ellipse">
              <a:avLst/>
            </a:prstGeom>
            <a:solidFill>
              <a:srgbClr val="BCCD3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406851" y="3224402"/>
              <a:ext cx="6640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 smtClean="0">
                  <a:solidFill>
                    <a:schemeClr val="bg1"/>
                  </a:solidFill>
                </a:rPr>
                <a:t>4</a:t>
              </a:r>
              <a:endParaRPr lang="en-US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72" name="Rounded Rectangle 71"/>
            <p:cNvSpPr/>
            <p:nvPr/>
          </p:nvSpPr>
          <p:spPr>
            <a:xfrm>
              <a:off x="1790890" y="4063866"/>
              <a:ext cx="4389120" cy="644994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Shape 641"/>
            <p:cNvSpPr txBox="1"/>
            <p:nvPr/>
          </p:nvSpPr>
          <p:spPr>
            <a:xfrm>
              <a:off x="1831894" y="4205628"/>
              <a:ext cx="3946859" cy="381465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78571"/>
                </a:lnSpc>
                <a:buClr>
                  <a:srgbClr val="FFFF00"/>
                </a:buClr>
                <a:buSzPct val="25000"/>
              </a:pPr>
              <a:r>
                <a:rPr lang="en-US" sz="22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Scientific Improvements</a:t>
              </a:r>
            </a:p>
          </p:txBody>
        </p:sp>
        <p:sp>
          <p:nvSpPr>
            <p:cNvPr id="74" name="Oval 73"/>
            <p:cNvSpPr/>
            <p:nvPr/>
          </p:nvSpPr>
          <p:spPr>
            <a:xfrm>
              <a:off x="5625704" y="3931990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750891" y="4035247"/>
              <a:ext cx="6640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 smtClean="0">
                  <a:solidFill>
                    <a:schemeClr val="bg1"/>
                  </a:solidFill>
                </a:rPr>
                <a:t>3</a:t>
              </a:r>
              <a:endParaRPr lang="en-US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144335" y="4874711"/>
              <a:ext cx="4389120" cy="644994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Shape 642"/>
            <p:cNvSpPr txBox="1"/>
            <p:nvPr/>
          </p:nvSpPr>
          <p:spPr>
            <a:xfrm>
              <a:off x="1275837" y="4888373"/>
              <a:ext cx="3579030" cy="684736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>
                <a:lnSpc>
                  <a:spcPct val="78571"/>
                </a:lnSpc>
                <a:buClr>
                  <a:srgbClr val="FFFF00"/>
                </a:buClr>
                <a:buSzPct val="25000"/>
              </a:pPr>
              <a:r>
                <a:rPr lang="en-US" sz="22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Enhanced Access and Basic Quality Assurance</a:t>
              </a:r>
            </a:p>
          </p:txBody>
        </p:sp>
        <p:sp>
          <p:nvSpPr>
            <p:cNvPr id="78" name="Oval 77"/>
            <p:cNvSpPr/>
            <p:nvPr/>
          </p:nvSpPr>
          <p:spPr>
            <a:xfrm>
              <a:off x="4990012" y="4740008"/>
              <a:ext cx="914400" cy="91440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115199" y="4843265"/>
              <a:ext cx="6640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 smtClean="0">
                  <a:solidFill>
                    <a:schemeClr val="bg1"/>
                  </a:solidFill>
                </a:rPr>
                <a:t>2</a:t>
              </a:r>
              <a:endParaRPr lang="en-US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80" name="Rounded Rectangle 79"/>
            <p:cNvSpPr/>
            <p:nvPr/>
          </p:nvSpPr>
          <p:spPr>
            <a:xfrm>
              <a:off x="497780" y="5685554"/>
              <a:ext cx="4389120" cy="644994"/>
            </a:xfrm>
            <a:prstGeom prst="roundRect">
              <a:avLst/>
            </a:prstGeom>
            <a:solidFill>
              <a:srgbClr val="0069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Shape 643"/>
            <p:cNvSpPr txBox="1"/>
            <p:nvPr/>
          </p:nvSpPr>
          <p:spPr>
            <a:xfrm>
              <a:off x="593514" y="5702633"/>
              <a:ext cx="3250301" cy="386143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R="0" lvl="0" algn="l" rtl="0">
                <a:lnSpc>
                  <a:spcPct val="78571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00"/>
                </a:buClr>
                <a:buSzPct val="25000"/>
                <a:buFont typeface="Arial"/>
                <a:buNone/>
              </a:pPr>
              <a:r>
                <a:rPr lang="en-US" sz="2200" i="0" u="none" strike="noStrike" cap="none" dirty="0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Long-Term </a:t>
              </a:r>
              <a:r>
                <a:rPr lang="en-US" sz="220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preservation and Basic Access</a:t>
              </a:r>
            </a:p>
          </p:txBody>
        </p:sp>
        <p:sp>
          <p:nvSpPr>
            <p:cNvPr id="82" name="Oval 81"/>
            <p:cNvSpPr/>
            <p:nvPr/>
          </p:nvSpPr>
          <p:spPr>
            <a:xfrm>
              <a:off x="4354320" y="5550851"/>
              <a:ext cx="914400" cy="914400"/>
            </a:xfrm>
            <a:prstGeom prst="ellipse">
              <a:avLst/>
            </a:prstGeom>
            <a:solidFill>
              <a:srgbClr val="194654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4479507" y="5654108"/>
              <a:ext cx="6640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dirty="0" smtClean="0">
                  <a:solidFill>
                    <a:schemeClr val="bg1"/>
                  </a:solidFill>
                </a:rPr>
                <a:t>1</a:t>
              </a:r>
              <a:endParaRPr lang="en-US" sz="4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905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0" y="365125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1. Long-Term </a:t>
            </a: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Preservation and Basic Access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50"/>
            <a:ext cx="8482013" cy="4478578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Preserve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with metadata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adequate for basic discovery and DOI Minting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Provide basic access to the original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and ensure the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safeguarding of the dataset over its entire life cycle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Serve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as expert advisors on data formats, conventions, metadata creation, and standards for data providers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sz="2600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sz="26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Examples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Comprehensive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Large Array-data Stewardship System (CLASS) Satellite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Archive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Meteorological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Assimilation Data  Ingest  System (MADIS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)</a:t>
            </a:r>
            <a:endParaRPr lang="en-US" sz="22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7353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2</a:t>
            </a: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. </a:t>
            </a: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Enhanced Access and Basic Quality </a:t>
            </a: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Assurance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1" y="1772449"/>
            <a:ext cx="9144000" cy="455740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Provide enhanced data access through specialized software services for users and applications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Support users ability to conduct quality assurance, </a:t>
            </a:r>
            <a:r>
              <a:rPr lang="en-US" dirty="0" err="1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subsetting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,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and statistics collection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Examples: </a:t>
            </a: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National Operational Model Archive and Distribution System (NOMADS)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THREDDS Data Servers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Climate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Online (CDO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)</a:t>
            </a:r>
            <a:endParaRPr lang="en-US" sz="22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7296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NOMADS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1" y="1772449"/>
            <a:ext cx="9144000" cy="455740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NOAA’s Operational Model Archive and Distribution System (NOMADS)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repository of weather model output datasets, model input datasets (assimilation), and a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subset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of climate model datasets generated by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NOAA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Reanalysis, Numerical Weather Prediction, Ocean Models, and Climate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Prediction, Derived/Other Model data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Several tools are available to download and visualize these data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NOAA Weather and Climate Toolkit (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2"/>
              </a:rPr>
              <a:t>https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2"/>
              </a:rPr>
              <a:t>://www.ncdc.noaa.gov/wct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2"/>
              </a:rPr>
              <a:t>/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 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Other freely available software such as </a:t>
            </a:r>
            <a:r>
              <a:rPr lang="en-US" dirty="0" err="1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Ncview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, </a:t>
            </a:r>
            <a:r>
              <a:rPr lang="en-US" dirty="0" err="1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GrADS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, NCAR Command Language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See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3"/>
              </a:rPr>
              <a:t>https://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3"/>
              </a:rPr>
              <a:t>www.ncdc.noaa.gov/nomads/tools-services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 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8449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3. Scientific Improvements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49"/>
            <a:ext cx="8482013" cy="455740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Improve data quality or accuracy with scientific quality assessments, controls, warning flags, and corrections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Reprocess datasets to new, improved versions or formats and distribute to users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Examples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Global Temperature and  Salinity Profile Program (GTSPP)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NEXRAD Multi-Radar/Multi-Sensor Reprocessing (2002-2011)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Processed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1-minute DART and tide data for tsunami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research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48702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Global Temperature &amp; Salinity Profile Program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0" y="1506181"/>
            <a:ext cx="5407572" cy="4902502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GTSPP is recognized by GCOS as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one of the international operational activities that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provide sub-surface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climate variables of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temp &amp; salinity profile data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Timely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and complete data with documented quality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flags using internationally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agreed quality control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&amp; overall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management of ocean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The GTSPP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Web Interface (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GWI) provides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access and retrieval of GTSPP data </a:t>
            </a:r>
            <a:r>
              <a:rPr lang="en-US" sz="2000" dirty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2"/>
              </a:rPr>
              <a:t>https://</a:t>
            </a: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2"/>
              </a:rPr>
              <a:t>www.nodc.noaa.gov/GTSPP/gwi.html</a:t>
            </a: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 </a:t>
            </a:r>
            <a:endParaRPr lang="en-US" sz="20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7574" y="1754939"/>
            <a:ext cx="3670110" cy="423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387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4. Derived Products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49"/>
            <a:ext cx="8482013" cy="455740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Build upon archived data to create new products that are more broadly useful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Distill, combine, or analyze products and data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sources to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create new or blended scientific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sets and products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Examples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International </a:t>
            </a:r>
            <a:r>
              <a:rPr lang="en-US" dirty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Best Track Archive for Climate Stewardship (</a:t>
            </a:r>
            <a:r>
              <a:rPr lang="en-US" dirty="0" err="1" smtClean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IBTrACS</a:t>
            </a:r>
            <a:r>
              <a:rPr lang="en-US" dirty="0" smtClean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Integrated Surface Dataset (ISD)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International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Comprehensive Ocean-Atmosphere Data Set (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ICOADS)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VIIRS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&amp; DMSP Nighttime Light and Fire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Products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26906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err="1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IBTrACS</a:t>
            </a: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: International Best Track Archive for Climate Stewardship 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131379" y="1508125"/>
            <a:ext cx="8482013" cy="1053772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Provides tropical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cyclone best track data in a centralized location to aid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the understanding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of the distribution, frequency, and intensity of tropical cyclones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worldwide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8880" t="5665" r="8791" b="5784"/>
          <a:stretch/>
        </p:blipFill>
        <p:spPr>
          <a:xfrm>
            <a:off x="3152576" y="2651125"/>
            <a:ext cx="5634235" cy="3452650"/>
          </a:xfrm>
          <a:prstGeom prst="rect">
            <a:avLst/>
          </a:prstGeom>
        </p:spPr>
      </p:pic>
      <p:sp>
        <p:nvSpPr>
          <p:cNvPr id="5" name="Shape 110"/>
          <p:cNvSpPr txBox="1">
            <a:spLocks/>
          </p:cNvSpPr>
          <p:nvPr/>
        </p:nvSpPr>
        <p:spPr>
          <a:xfrm>
            <a:off x="131379" y="2561897"/>
            <a:ext cx="2958662" cy="3933496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Overcomes </a:t>
            </a:r>
            <a:r>
              <a:rPr lang="en-US" sz="20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availability </a:t>
            </a: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issues by </a:t>
            </a:r>
            <a:r>
              <a:rPr lang="en-US" sz="20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working </a:t>
            </a: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with </a:t>
            </a:r>
            <a:r>
              <a:rPr lang="en-US" sz="20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all the Regional Specialized Meteorological Centers and other international </a:t>
            </a: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centers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Merges storm </a:t>
            </a:r>
            <a:r>
              <a:rPr lang="en-US" sz="20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information from multiple centers into one </a:t>
            </a: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product, archives, and makes the </a:t>
            </a:r>
            <a:r>
              <a:rPr lang="en-US" sz="20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</a:t>
            </a:r>
            <a:r>
              <a:rPr lang="en-US" sz="20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available for </a:t>
            </a:r>
            <a:r>
              <a:rPr lang="en-US" sz="20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public use.</a:t>
            </a:r>
            <a:endParaRPr lang="en-US" sz="2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33998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Integrated Surface Database (ISD)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0" y="1506180"/>
            <a:ext cx="5407572" cy="513898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Hourly and Synoptic observations consisting of an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integration of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more than 100 source datasets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Includes Automated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Surface Observing System (ASOS), Synoptic, Airways, METAR, Coastal Marine (CMAN), Buoy, and various others, from both military and civilian stations and including both automated and manual observations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More than 35,000 stations worldwide from 1901 to present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&lt;100 stations in early years, &gt; 14,000 stations currently active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Updated each day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Collaboration with U.S. Air Force for global data acquisition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714" y="1665890"/>
            <a:ext cx="3572072" cy="26459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2165" y="4444726"/>
            <a:ext cx="3015591" cy="2200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02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5. Authoritative Records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49"/>
            <a:ext cx="8482013" cy="4888482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Combine multiple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sources into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 single,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inter-calibrated data product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Authoritatively establish the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quality and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provenance for a data product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Ensure the product is fully documented, reproducible, and its production methods are transparent by preserving the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data, metadata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, algorithms, and workflows used in creating the product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Examples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Global Historical Climatology Network (GHCN)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International Satellite Cloud Climatology Project (ISCCP)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Other Climate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Records (CDRs)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6337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Global Historical Climatology Network (GHCN)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-1" y="1435233"/>
            <a:ext cx="5533697" cy="513898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GHCN-Monthly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Land surface air monthly mean temperatures and precipitation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Mean temperature bias corrections to remove </a:t>
            </a:r>
            <a:r>
              <a:rPr lang="en-US" dirty="0" err="1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inhomogeneities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 associated with non-climatic factors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Version 4 mean temperature in beta release</a:t>
            </a: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Built from GHCN-Daily and International Surface Temperature Initiative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(ISTI) sources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&gt;25,000 stations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GHCN-Daily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Most used dataset at NCEI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Global Summary of the Day observations</a:t>
            </a: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&gt;30,000 temperature stations</a:t>
            </a: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&gt;100,000 precipitation stations</a:t>
            </a: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&gt;40,000 stations with snow observations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More than 2 billion observations</a:t>
            </a: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Earliest value from January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1, 1763</a:t>
            </a: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Latest value from yesterday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8633" y="1537136"/>
            <a:ext cx="3691763" cy="22150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923" y="3945633"/>
            <a:ext cx="3642013" cy="281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098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6. National Services and International Leadership 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49"/>
            <a:ext cx="8482013" cy="455740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Lead, coordinate, or implement scientific stewardship activities for a community or across disciplines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Provide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highly specialized levels of data services and product assessments based on information products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and scientific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knowledge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Examples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Climate Monitoring/State of the Climate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National Climate </a:t>
            </a:r>
            <a:r>
              <a:rPr lang="en-US" dirty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Assessment (NCA</a:t>
            </a:r>
            <a:r>
              <a:rPr lang="en-US" dirty="0" smtClean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E55900"/>
                </a:solidFill>
                <a:ea typeface="Calibri"/>
                <a:cs typeface="Calibri"/>
                <a:sym typeface="Calibri"/>
              </a:rPr>
              <a:t>Intergovernmental Panel on Climate Change (IPCC)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 </a:t>
            </a: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National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Integrated Drought Information System (NIDIS)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E5590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0266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Assess the Earth’s Climate:</a:t>
            </a:r>
            <a:b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</a:b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International, National, Annual Assessments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49"/>
            <a:ext cx="8482013" cy="455740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602" y="1350354"/>
            <a:ext cx="8260796" cy="518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870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0" y="365125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Data Management issues affecting </a:t>
            </a:r>
            <a:endParaRPr lang="en-US" sz="3950" dirty="0" smtClean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Higher </a:t>
            </a: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Tier data sets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994338"/>
            <a:ext cx="8482013" cy="3988676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Building and Maintaining Historical Data Holdings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Maintaining Datasets through Operational Ingest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Maintaining Datasets </a:t>
            </a:r>
            <a:r>
              <a:rPr lang="en-US" sz="26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through Other Means</a:t>
            </a:r>
            <a:endParaRPr lang="en-US" sz="2600" dirty="0" smtClean="0">
              <a:solidFill>
                <a:srgbClr val="20586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Building a Dataset from Multiple Sources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Quality Control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Metadata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sz="2600" dirty="0" smtClean="0">
                <a:solidFill>
                  <a:srgbClr val="205867"/>
                </a:solidFill>
                <a:latin typeface="Calibri"/>
                <a:ea typeface="Calibri"/>
                <a:cs typeface="Calibri"/>
                <a:sym typeface="Calibri"/>
              </a:rPr>
              <a:t>Data and Product Access</a:t>
            </a:r>
          </a:p>
        </p:txBody>
      </p:sp>
    </p:spTree>
    <p:extLst>
      <p:ext uri="{BB962C8B-B14F-4D97-AF65-F5344CB8AC3E}">
        <p14:creationId xmlns:p14="http://schemas.microsoft.com/office/powerpoint/2010/main" val="39310124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Building &amp; Maintaining Historical Data Holdings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772449"/>
            <a:ext cx="8768257" cy="4888482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Datasets have been developed using a variety of sources acquired through various means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Direct Agreements with other Meteorological and Data Centers that collect, archive, manage and distribute climate data</a:t>
            </a: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e.g., Australian Bureau of Meteorology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provided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daily data for 17,000 stations</a:t>
            </a: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Data Sharing Restrictions within some countries limit data access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Related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Projects (e.g., WMO </a:t>
            </a:r>
            <a:r>
              <a:rPr lang="en-US" sz="2200" dirty="0" err="1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normals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, World Weather Records, Colonial Era Archives)</a:t>
            </a:r>
          </a:p>
          <a:p>
            <a:pPr marL="1257300" lvl="2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World Weather Records (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Decadal/Annual data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collections)</a:t>
            </a:r>
          </a:p>
          <a:p>
            <a:pPr marL="1714500" lvl="3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Excellent source of data during this decade AND data from the previous decades</a:t>
            </a:r>
          </a:p>
          <a:p>
            <a:pPr marL="1714500" lvl="3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Greatest success in collecting data from countries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is often in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association with a WMO Request</a:t>
            </a:r>
          </a:p>
          <a:p>
            <a:pPr marL="1714500" lvl="3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Time consuming processing of converting multiple and diverse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formats.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Personal Contacts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International Workshops</a:t>
            </a:r>
            <a:endParaRPr lang="en-US" sz="22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72583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9" t="12980" r="1396" b="7120"/>
          <a:stretch/>
        </p:blipFill>
        <p:spPr>
          <a:xfrm>
            <a:off x="1156614" y="2459421"/>
            <a:ext cx="6505427" cy="3948463"/>
          </a:xfrm>
          <a:prstGeom prst="rect">
            <a:avLst/>
          </a:prstGeom>
        </p:spPr>
      </p:pic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World Weather Records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522669"/>
            <a:ext cx="8768257" cy="1199351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Map shows number of months of data received from World Weather Record submissions for months since 2011 – for stations not provided via monthly CLIMAT reporting*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endParaRPr lang="en-US" sz="22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99460" y="6411576"/>
            <a:ext cx="57735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*1443 </a:t>
            </a:r>
            <a:r>
              <a:rPr lang="en-US" sz="1400" dirty="0" smtClean="0"/>
              <a:t>stations are shown. There are an additional 48 stations not shown.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9938900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Maintaining Datasets Through Operational Ingest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304798" y="1508125"/>
            <a:ext cx="8768257" cy="50109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Ongoing updates to Datasets are accomplished largely through operational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automated acquisition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and ingest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processes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endParaRPr lang="en-US" sz="14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457200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GTS transmissions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Monthly Means (via CLIMAT bulletins)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Synoptic (observations every 3 or 6 hours, can include daily max and min temperature)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METAR (hourly observations, typically from airports)</a:t>
            </a:r>
          </a:p>
          <a:p>
            <a:pPr marL="457200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Web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Services (Country-to-Country)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Countries such as Canada have provided data daily via web services (now providing via ftp)</a:t>
            </a:r>
          </a:p>
          <a:p>
            <a:pPr marL="457200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FTP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Currently receiving updates to data from Australia on the 4th of each month</a:t>
            </a:r>
          </a:p>
          <a:p>
            <a:pPr marL="457200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E-mail</a:t>
            </a:r>
          </a:p>
          <a:p>
            <a:pPr marL="914400" lvl="1" indent="-4572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 small amount of data are still received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via e-mail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15814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Maintaining Datasets Through </a:t>
            </a: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Other Means</a:t>
            </a:r>
            <a:endParaRPr lang="en-US" sz="3950" dirty="0">
              <a:solidFill>
                <a:schemeClr val="bg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68314" y="1508125"/>
            <a:ext cx="4889941" cy="50109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Operational Ingest and Acquisition alone provides only a portion of all data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Without continued attention to acquire and incorporate data from other sources, the number of stations in the datasets suffer decline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Many stations do not report in near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real-time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Stations stop operating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Addition of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stations can require years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of effort to locate, collect, process, and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incorporate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8255" y="3200400"/>
            <a:ext cx="3943656" cy="25713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7756634" y="4013584"/>
            <a:ext cx="441435" cy="377113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7488620" y="2953119"/>
            <a:ext cx="354724" cy="494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921060" y="4392825"/>
            <a:ext cx="22229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GHCN-M v3: Operational ingest alone resulted in drop-off in station coverage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5754412" y="1942819"/>
            <a:ext cx="22229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</a:rPr>
              <a:t>GHCN-M v4: Additional source collected in part through ISTI provides greatly improved coverage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0584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Building a Dataset from Multiple Sources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199695" y="1705194"/>
            <a:ext cx="8768257" cy="50109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Formatting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Labor intensive efforts to convert from one of many formats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Manual effort involved to decipher, align, remove extraneous lines, columns, and data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Ensure inventory (metadata) contains stations in data file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Duplicates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There are </a:t>
            </a:r>
            <a:r>
              <a:rPr lang="en-US" sz="24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dozens of different </a:t>
            </a:r>
            <a:r>
              <a:rPr lang="en-US" sz="24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ways to calculate monthly mean temperature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Multiple sources are often similar but not exactly the same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Often not possible to determine one </a:t>
            </a:r>
            <a:r>
              <a:rPr lang="en-US" sz="24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definitive time </a:t>
            </a:r>
            <a:r>
              <a:rPr lang="en-US" sz="24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series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sz="2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993776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Building a Dataset from Multiple Sources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199695" y="1705194"/>
            <a:ext cx="8768257" cy="50109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Metadata inaccuracies complicate merging of station records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Even if large percentages of data match, large distances between stations make station matching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difficult</a:t>
            </a:r>
            <a:endParaRPr lang="en-US" sz="22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Other Complicating Factors</a:t>
            </a:r>
            <a:endParaRPr lang="en-US" sz="2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ID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changes that occur unrelated to station moves and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stations that are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members of multiple networks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Comparisons of overlapping observational data between sources often required to match stations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Rarely exact data matches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For example in ISD dataset; Temperature, Dew Point Temperature, and Wind Direction all used to verify station match if 70% of data are within pre-selected ranges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sz="2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117473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Quality Control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199695" y="1705194"/>
            <a:ext cx="8768257" cy="50109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NCEI relies </a:t>
            </a:r>
            <a:r>
              <a:rPr lang="en-US" sz="2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heavily on automated, objective and repeatable processes for quality control of monthly, daily, and sub-daily data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As new algorithms are developed entire period of record can be re-quality controlled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Manual corrections are NOT made operationally but there is a mechanism for incorporating manual edits retrospectively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NCEI uses a Web-based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reporting mechanism (DATZILLA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) so that external users can report possible data errors for investigation/correction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GCOS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Monitoring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Centers have proven </a:t>
            </a:r>
            <a:r>
              <a:rPr lang="en-US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very effective at identifying problems on the monthly </a:t>
            </a: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timescale</a:t>
            </a: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66073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Metadata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1" y="1705194"/>
            <a:ext cx="9144000" cy="50109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Accurate metadata is essential to proper data management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Metadata often consists of no more than station location and elevation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Detailed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station histories have yet to be fully exchanged internationally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Much global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metadata at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NCEI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is outdated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Little to no information on observing instruments, practices, and surrounding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areas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Additional metadata can be created from other sources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Digital Elevation Models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Night-Light data from Satellites to determine urban versus rural areas</a:t>
            </a:r>
          </a:p>
          <a:p>
            <a:pPr marL="800100" lvl="1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Google Maps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sz="2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50615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Data and Product Access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1" y="1705194"/>
            <a:ext cx="9144000" cy="50109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NCEI provides many ways to access data and products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sz="2200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Bulk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download (ftp/https)</a:t>
            </a:r>
          </a:p>
          <a:p>
            <a:pPr marL="342900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Web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Service API (server to server downloads)</a:t>
            </a:r>
            <a:endParaRPr lang="en-US" sz="22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Web Search &amp; Discovery Services  (</a:t>
            </a:r>
            <a:r>
              <a:rPr lang="en-US" sz="2200" dirty="0" err="1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OneStop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; </a:t>
            </a:r>
            <a:r>
              <a:rPr lang="en-US" sz="1600" dirty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2"/>
              </a:rPr>
              <a:t>https://www.ncdc.noaa.gov/onestop</a:t>
            </a:r>
            <a:r>
              <a:rPr lang="en-US" sz="1600" dirty="0" smtClean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2"/>
              </a:rPr>
              <a:t>/#/</a:t>
            </a:r>
            <a:r>
              <a:rPr lang="en-US" sz="16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)</a:t>
            </a:r>
            <a:endParaRPr lang="en-US" sz="22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Web Order Fulfillment Services (Common Access)</a:t>
            </a:r>
          </a:p>
          <a:p>
            <a:pPr marL="800100" lvl="1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Custom </a:t>
            </a:r>
            <a:r>
              <a:rPr lang="en-US" sz="1800" dirty="0" err="1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subsetting</a:t>
            </a:r>
            <a:endParaRPr lang="en-US" sz="1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800100" lvl="1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Certified data orders</a:t>
            </a:r>
          </a:p>
          <a:p>
            <a:pPr marL="800100" lvl="1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Deep archive data orders (tape)</a:t>
            </a:r>
          </a:p>
          <a:p>
            <a:pPr marL="342900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Enterprise Application Services</a:t>
            </a:r>
          </a:p>
          <a:p>
            <a:pPr marL="800100" lvl="1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THREDDS (Easy downloads of </a:t>
            </a:r>
            <a:r>
              <a:rPr lang="en-US" sz="1800" dirty="0" err="1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NetCDF</a:t>
            </a:r>
            <a:r>
              <a:rPr lang="en-US" sz="18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 data)</a:t>
            </a:r>
            <a:endParaRPr lang="en-US" sz="1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800100" lvl="1" indent="-342900" algn="l">
              <a:spcBef>
                <a:spcPts val="60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ERDDAP (Download subsets in common formats and make graphs &amp; maps)</a:t>
            </a:r>
            <a:endParaRPr lang="en-US" sz="1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sz="2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53859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9"/>
          <p:cNvSpPr txBox="1">
            <a:spLocks/>
          </p:cNvSpPr>
          <p:nvPr/>
        </p:nvSpPr>
        <p:spPr>
          <a:xfrm>
            <a:off x="-94593" y="365125"/>
            <a:ext cx="9356834" cy="114300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SzPct val="25000"/>
            </a:pPr>
            <a:r>
              <a:rPr lang="en-US" sz="3950" dirty="0" smtClean="0">
                <a:solidFill>
                  <a:schemeClr val="bg1"/>
                </a:solidFill>
                <a:latin typeface="Arial Narrow"/>
                <a:ea typeface="Arial Narrow"/>
                <a:cs typeface="Arial Narrow"/>
                <a:sym typeface="Arial Narrow"/>
              </a:rPr>
              <a:t>Thank You!</a:t>
            </a:r>
          </a:p>
        </p:txBody>
      </p:sp>
      <p:sp>
        <p:nvSpPr>
          <p:cNvPr id="11" name="Shape 110"/>
          <p:cNvSpPr txBox="1">
            <a:spLocks/>
          </p:cNvSpPr>
          <p:nvPr/>
        </p:nvSpPr>
        <p:spPr>
          <a:xfrm>
            <a:off x="236483" y="1525133"/>
            <a:ext cx="8032530" cy="501091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Jay Lawrimore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  <a:hlinkClick r:id="rId2"/>
              </a:rPr>
              <a:t>Jay.Lawrimore@noaa.gov</a:t>
            </a:r>
            <a:endParaRPr lang="en-US" sz="2200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Chief, Dataset Section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Center for Weather and Climate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NOAA's National Centers for Environmental Information (NCEI)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151 Patton Ave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Asheville, NC 28801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828-271-4750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fax: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828-271-4022</a:t>
            </a: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http://www.ncei.noaa.gov</a:t>
            </a:r>
            <a:endParaRPr lang="en-US" sz="22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Follow 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NCEI </a:t>
            </a: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on Facebook and Twitter </a:t>
            </a:r>
            <a:endParaRPr lang="en-US" sz="2200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algn="l">
              <a:spcBef>
                <a:spcPts val="0"/>
              </a:spcBef>
              <a:buClr>
                <a:srgbClr val="205867"/>
              </a:buClr>
              <a:buSzPct val="100000"/>
            </a:pPr>
            <a:r>
              <a:rPr lang="en-US" sz="2200" dirty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	</a:t>
            </a:r>
            <a:r>
              <a:rPr lang="en-US" sz="2200" dirty="0" smtClean="0">
                <a:solidFill>
                  <a:srgbClr val="205867"/>
                </a:solidFill>
                <a:ea typeface="Calibri"/>
                <a:cs typeface="Calibri"/>
                <a:sym typeface="Calibri"/>
              </a:rPr>
              <a:t>@NOAANCEI</a:t>
            </a: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sz="2200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sz="2800" dirty="0" smtClean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 panose="020B0604020202020204" pitchFamily="34" charset="0"/>
              <a:buChar char="•"/>
            </a:pPr>
            <a:endParaRPr lang="en-US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  <a:p>
            <a:pPr marL="342900" indent="-342900" algn="l">
              <a:spcBef>
                <a:spcPts val="0"/>
              </a:spcBef>
              <a:buClr>
                <a:srgbClr val="205867"/>
              </a:buClr>
              <a:buSzPct val="100000"/>
              <a:buFont typeface="Arial"/>
              <a:buChar char="•"/>
            </a:pPr>
            <a:endParaRPr lang="en-US" sz="2800" dirty="0">
              <a:solidFill>
                <a:srgbClr val="205867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4657" y="3531181"/>
            <a:ext cx="4441891" cy="268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6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3096</TotalTime>
  <Words>1956</Words>
  <Application>Microsoft Office PowerPoint</Application>
  <PresentationFormat>Letter Paper (8.5x11 in)</PresentationFormat>
  <Paragraphs>254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Arial Narrow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Tiers of Stewardship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Jay Lawrimore</cp:lastModifiedBy>
  <cp:revision>155</cp:revision>
  <cp:lastPrinted>2016-07-14T18:57:15Z</cp:lastPrinted>
  <dcterms:created xsi:type="dcterms:W3CDTF">2016-05-23T15:24:32Z</dcterms:created>
  <dcterms:modified xsi:type="dcterms:W3CDTF">2017-09-29T19:02:52Z</dcterms:modified>
</cp:coreProperties>
</file>