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0"/>
  </p:notesMasterIdLst>
  <p:sldIdLst>
    <p:sldId id="262" r:id="rId2"/>
    <p:sldId id="263" r:id="rId3"/>
    <p:sldId id="264" r:id="rId4"/>
    <p:sldId id="265" r:id="rId5"/>
    <p:sldId id="266" r:id="rId6"/>
    <p:sldId id="267" r:id="rId7"/>
    <p:sldId id="268" r:id="rId8"/>
    <p:sldId id="269" r:id="rId9"/>
    <p:sldId id="270" r:id="rId10"/>
    <p:sldId id="271" r:id="rId11"/>
    <p:sldId id="272" r:id="rId12"/>
    <p:sldId id="273" r:id="rId13"/>
    <p:sldId id="274" r:id="rId14"/>
    <p:sldId id="275"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 id="288" r:id="rId28"/>
    <p:sldId id="258" r:id="rId2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68" d="100"/>
          <a:sy n="68" d="100"/>
        </p:scale>
        <p:origin x="-1224" y="-9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DC472A-9AC2-4FAE-95E8-F03A856DAB50}" type="doc">
      <dgm:prSet loTypeId="urn:microsoft.com/office/officeart/2005/8/layout/matrix1" loCatId="matrix" qsTypeId="urn:microsoft.com/office/officeart/2005/8/quickstyle/simple1" qsCatId="simple" csTypeId="urn:microsoft.com/office/officeart/2005/8/colors/accent2_4" csCatId="accent2" phldr="1"/>
      <dgm:spPr/>
      <dgm:t>
        <a:bodyPr/>
        <a:lstStyle/>
        <a:p>
          <a:endParaRPr lang="en-US"/>
        </a:p>
      </dgm:t>
    </dgm:pt>
    <dgm:pt modelId="{30AAFEFC-B56E-4CCE-B0B7-783CA96EFFD2}">
      <dgm:prSet phldrT="[Text]" custT="1"/>
      <dgm:spPr/>
      <dgm:t>
        <a:bodyPr/>
        <a:lstStyle/>
        <a:p>
          <a:r>
            <a:rPr lang="is-IS" sz="1600" dirty="0">
              <a:solidFill>
                <a:schemeClr val="bg2">
                  <a:lumMod val="75000"/>
                </a:schemeClr>
              </a:solidFill>
            </a:rPr>
            <a:t>Tasks</a:t>
          </a:r>
          <a:endParaRPr lang="en-US" sz="1600" dirty="0">
            <a:solidFill>
              <a:schemeClr val="bg2">
                <a:lumMod val="75000"/>
              </a:schemeClr>
            </a:solidFill>
          </a:endParaRPr>
        </a:p>
      </dgm:t>
    </dgm:pt>
    <dgm:pt modelId="{43B19FA6-70E5-4AAF-832C-38A2F03D0F8E}" type="parTrans" cxnId="{1B5116AD-D691-40D3-B3FF-92E2D895E19C}">
      <dgm:prSet/>
      <dgm:spPr/>
      <dgm:t>
        <a:bodyPr/>
        <a:lstStyle/>
        <a:p>
          <a:endParaRPr lang="en-US" sz="1600"/>
        </a:p>
      </dgm:t>
    </dgm:pt>
    <dgm:pt modelId="{873B5DB0-4123-4E0C-96D0-B9A000022B15}" type="sibTrans" cxnId="{1B5116AD-D691-40D3-B3FF-92E2D895E19C}">
      <dgm:prSet/>
      <dgm:spPr/>
      <dgm:t>
        <a:bodyPr/>
        <a:lstStyle/>
        <a:p>
          <a:endParaRPr lang="en-US" sz="1600"/>
        </a:p>
      </dgm:t>
    </dgm:pt>
    <dgm:pt modelId="{74BF8F1E-994D-492D-88EB-9EE8D43D5E1F}">
      <dgm:prSet phldrT="[Text]" custT="1"/>
      <dgm:spPr/>
      <dgm:t>
        <a:bodyPr/>
        <a:lstStyle/>
        <a:p>
          <a:r>
            <a:rPr lang="is-IS" sz="1600" dirty="0"/>
            <a:t>Atmosphere</a:t>
          </a:r>
          <a:endParaRPr lang="en-US" sz="1600" dirty="0"/>
        </a:p>
      </dgm:t>
    </dgm:pt>
    <dgm:pt modelId="{9724E4DD-15DC-4C37-A5CD-58D2927F7609}" type="parTrans" cxnId="{069C48C8-54D5-4D6A-B212-B6E4E26E41B2}">
      <dgm:prSet/>
      <dgm:spPr/>
      <dgm:t>
        <a:bodyPr/>
        <a:lstStyle/>
        <a:p>
          <a:endParaRPr lang="en-US" sz="1600"/>
        </a:p>
      </dgm:t>
    </dgm:pt>
    <dgm:pt modelId="{648945C8-79D7-4A37-8E6B-FE4536A63E9D}" type="sibTrans" cxnId="{069C48C8-54D5-4D6A-B212-B6E4E26E41B2}">
      <dgm:prSet/>
      <dgm:spPr/>
      <dgm:t>
        <a:bodyPr/>
        <a:lstStyle/>
        <a:p>
          <a:endParaRPr lang="en-US" sz="1600"/>
        </a:p>
      </dgm:t>
    </dgm:pt>
    <dgm:pt modelId="{EED5D437-7838-4C34-8D0B-5321C03943F4}">
      <dgm:prSet phldrT="[Text]" custT="1"/>
      <dgm:spPr/>
      <dgm:t>
        <a:bodyPr/>
        <a:lstStyle/>
        <a:p>
          <a:r>
            <a:rPr lang="is-IS" sz="1600" dirty="0"/>
            <a:t>Water, snow and glaciers</a:t>
          </a:r>
          <a:endParaRPr lang="en-US" sz="1600" dirty="0"/>
        </a:p>
      </dgm:t>
    </dgm:pt>
    <dgm:pt modelId="{9A9956E8-C9BA-4745-B489-1776C5FED8F3}" type="parTrans" cxnId="{02E2F734-D968-41B9-9294-13D194852D13}">
      <dgm:prSet/>
      <dgm:spPr/>
      <dgm:t>
        <a:bodyPr/>
        <a:lstStyle/>
        <a:p>
          <a:endParaRPr lang="en-US" sz="1600"/>
        </a:p>
      </dgm:t>
    </dgm:pt>
    <dgm:pt modelId="{396ED2B2-ED95-465B-BF8E-4A34FC9FF498}" type="sibTrans" cxnId="{02E2F734-D968-41B9-9294-13D194852D13}">
      <dgm:prSet/>
      <dgm:spPr/>
      <dgm:t>
        <a:bodyPr/>
        <a:lstStyle/>
        <a:p>
          <a:endParaRPr lang="en-US" sz="1600"/>
        </a:p>
      </dgm:t>
    </dgm:pt>
    <dgm:pt modelId="{7CA79ABF-8C09-47B8-BD50-87C698EA3D7C}">
      <dgm:prSet phldrT="[Text]" custT="1"/>
      <dgm:spPr/>
      <dgm:t>
        <a:bodyPr/>
        <a:lstStyle/>
        <a:p>
          <a:r>
            <a:rPr lang="is-IS" sz="1600" dirty="0"/>
            <a:t>Earth</a:t>
          </a:r>
          <a:endParaRPr lang="en-US" sz="1600" dirty="0"/>
        </a:p>
      </dgm:t>
    </dgm:pt>
    <dgm:pt modelId="{B3890793-98CD-4945-9F91-32AC0FBB1CC0}" type="parTrans" cxnId="{0C62377C-BBD8-40BE-8901-C3A46309B172}">
      <dgm:prSet/>
      <dgm:spPr/>
      <dgm:t>
        <a:bodyPr/>
        <a:lstStyle/>
        <a:p>
          <a:endParaRPr lang="en-US" sz="1600"/>
        </a:p>
      </dgm:t>
    </dgm:pt>
    <dgm:pt modelId="{5DF18FED-C883-4508-9EF0-A5255C2C91CC}" type="sibTrans" cxnId="{0C62377C-BBD8-40BE-8901-C3A46309B172}">
      <dgm:prSet/>
      <dgm:spPr/>
      <dgm:t>
        <a:bodyPr/>
        <a:lstStyle/>
        <a:p>
          <a:endParaRPr lang="en-US" sz="1600"/>
        </a:p>
      </dgm:t>
    </dgm:pt>
    <dgm:pt modelId="{FD56CF37-08CB-411F-8D46-407F3C8E1951}">
      <dgm:prSet phldrT="[Text]" custT="1"/>
      <dgm:spPr/>
      <dgm:t>
        <a:bodyPr/>
        <a:lstStyle/>
        <a:p>
          <a:r>
            <a:rPr lang="is-IS" sz="1600" dirty="0"/>
            <a:t>Ocean</a:t>
          </a:r>
          <a:endParaRPr lang="en-US" sz="1600" dirty="0"/>
        </a:p>
      </dgm:t>
    </dgm:pt>
    <dgm:pt modelId="{548212EE-F00C-44DC-AE13-174F2EC3262C}" type="parTrans" cxnId="{7B1A11E8-554A-41C0-A6ED-1C66FB2C7395}">
      <dgm:prSet/>
      <dgm:spPr/>
      <dgm:t>
        <a:bodyPr/>
        <a:lstStyle/>
        <a:p>
          <a:endParaRPr lang="en-US" sz="1600"/>
        </a:p>
      </dgm:t>
    </dgm:pt>
    <dgm:pt modelId="{69BDE26D-BDF8-411D-BD13-8A159E1F1C0B}" type="sibTrans" cxnId="{7B1A11E8-554A-41C0-A6ED-1C66FB2C7395}">
      <dgm:prSet/>
      <dgm:spPr/>
      <dgm:t>
        <a:bodyPr/>
        <a:lstStyle/>
        <a:p>
          <a:endParaRPr lang="en-US" sz="1600"/>
        </a:p>
      </dgm:t>
    </dgm:pt>
    <dgm:pt modelId="{72B38347-69CA-4C00-8D81-6F74BD505E39}" type="pres">
      <dgm:prSet presAssocID="{86DC472A-9AC2-4FAE-95E8-F03A856DAB50}" presName="diagram" presStyleCnt="0">
        <dgm:presLayoutVars>
          <dgm:chMax val="1"/>
          <dgm:dir/>
          <dgm:animLvl val="ctr"/>
          <dgm:resizeHandles val="exact"/>
        </dgm:presLayoutVars>
      </dgm:prSet>
      <dgm:spPr/>
      <dgm:t>
        <a:bodyPr/>
        <a:lstStyle/>
        <a:p>
          <a:endParaRPr lang="en-GB"/>
        </a:p>
      </dgm:t>
    </dgm:pt>
    <dgm:pt modelId="{E24FCFDB-A293-45BF-8E5A-4AE606CE4F0B}" type="pres">
      <dgm:prSet presAssocID="{86DC472A-9AC2-4FAE-95E8-F03A856DAB50}" presName="matrix" presStyleCnt="0"/>
      <dgm:spPr/>
    </dgm:pt>
    <dgm:pt modelId="{B17FFB44-8F29-446D-BFB9-6AC1451688F6}" type="pres">
      <dgm:prSet presAssocID="{86DC472A-9AC2-4FAE-95E8-F03A856DAB50}" presName="tile1" presStyleLbl="node1" presStyleIdx="0" presStyleCnt="4" custLinFactNeighborY="-1711"/>
      <dgm:spPr/>
      <dgm:t>
        <a:bodyPr/>
        <a:lstStyle/>
        <a:p>
          <a:endParaRPr lang="en-GB"/>
        </a:p>
      </dgm:t>
    </dgm:pt>
    <dgm:pt modelId="{2A29C4EF-C51B-44C5-B0D6-CA83DDCDBA54}" type="pres">
      <dgm:prSet presAssocID="{86DC472A-9AC2-4FAE-95E8-F03A856DAB50}" presName="tile1text" presStyleLbl="node1" presStyleIdx="0" presStyleCnt="4">
        <dgm:presLayoutVars>
          <dgm:chMax val="0"/>
          <dgm:chPref val="0"/>
          <dgm:bulletEnabled val="1"/>
        </dgm:presLayoutVars>
      </dgm:prSet>
      <dgm:spPr/>
      <dgm:t>
        <a:bodyPr/>
        <a:lstStyle/>
        <a:p>
          <a:endParaRPr lang="en-GB"/>
        </a:p>
      </dgm:t>
    </dgm:pt>
    <dgm:pt modelId="{D5ABD6A6-2712-4BE3-8425-82BEE0499C70}" type="pres">
      <dgm:prSet presAssocID="{86DC472A-9AC2-4FAE-95E8-F03A856DAB50}" presName="tile2" presStyleLbl="node1" presStyleIdx="1" presStyleCnt="4" custLinFactNeighborX="3448"/>
      <dgm:spPr/>
      <dgm:t>
        <a:bodyPr/>
        <a:lstStyle/>
        <a:p>
          <a:endParaRPr lang="en-GB"/>
        </a:p>
      </dgm:t>
    </dgm:pt>
    <dgm:pt modelId="{D1D06A1A-B52E-4B70-B76A-BCD8C8EC3CD7}" type="pres">
      <dgm:prSet presAssocID="{86DC472A-9AC2-4FAE-95E8-F03A856DAB50}" presName="tile2text" presStyleLbl="node1" presStyleIdx="1" presStyleCnt="4">
        <dgm:presLayoutVars>
          <dgm:chMax val="0"/>
          <dgm:chPref val="0"/>
          <dgm:bulletEnabled val="1"/>
        </dgm:presLayoutVars>
      </dgm:prSet>
      <dgm:spPr/>
      <dgm:t>
        <a:bodyPr/>
        <a:lstStyle/>
        <a:p>
          <a:endParaRPr lang="en-GB"/>
        </a:p>
      </dgm:t>
    </dgm:pt>
    <dgm:pt modelId="{C034EBF0-A2E3-48A3-A14F-18C8217E3200}" type="pres">
      <dgm:prSet presAssocID="{86DC472A-9AC2-4FAE-95E8-F03A856DAB50}" presName="tile3" presStyleLbl="node1" presStyleIdx="2" presStyleCnt="4"/>
      <dgm:spPr/>
      <dgm:t>
        <a:bodyPr/>
        <a:lstStyle/>
        <a:p>
          <a:endParaRPr lang="en-GB"/>
        </a:p>
      </dgm:t>
    </dgm:pt>
    <dgm:pt modelId="{B271B529-E59C-4258-83BA-4B8E785F2366}" type="pres">
      <dgm:prSet presAssocID="{86DC472A-9AC2-4FAE-95E8-F03A856DAB50}" presName="tile3text" presStyleLbl="node1" presStyleIdx="2" presStyleCnt="4">
        <dgm:presLayoutVars>
          <dgm:chMax val="0"/>
          <dgm:chPref val="0"/>
          <dgm:bulletEnabled val="1"/>
        </dgm:presLayoutVars>
      </dgm:prSet>
      <dgm:spPr/>
      <dgm:t>
        <a:bodyPr/>
        <a:lstStyle/>
        <a:p>
          <a:endParaRPr lang="en-GB"/>
        </a:p>
      </dgm:t>
    </dgm:pt>
    <dgm:pt modelId="{A08AFEE4-7536-4207-AAD4-72CA16ACE909}" type="pres">
      <dgm:prSet presAssocID="{86DC472A-9AC2-4FAE-95E8-F03A856DAB50}" presName="tile4" presStyleLbl="node1" presStyleIdx="3" presStyleCnt="4"/>
      <dgm:spPr/>
      <dgm:t>
        <a:bodyPr/>
        <a:lstStyle/>
        <a:p>
          <a:endParaRPr lang="en-GB"/>
        </a:p>
      </dgm:t>
    </dgm:pt>
    <dgm:pt modelId="{771135D7-DDBF-4FEC-B5DA-D5AFAE0528E1}" type="pres">
      <dgm:prSet presAssocID="{86DC472A-9AC2-4FAE-95E8-F03A856DAB50}" presName="tile4text" presStyleLbl="node1" presStyleIdx="3" presStyleCnt="4">
        <dgm:presLayoutVars>
          <dgm:chMax val="0"/>
          <dgm:chPref val="0"/>
          <dgm:bulletEnabled val="1"/>
        </dgm:presLayoutVars>
      </dgm:prSet>
      <dgm:spPr/>
      <dgm:t>
        <a:bodyPr/>
        <a:lstStyle/>
        <a:p>
          <a:endParaRPr lang="en-GB"/>
        </a:p>
      </dgm:t>
    </dgm:pt>
    <dgm:pt modelId="{AFC0881C-01FE-418C-9434-AD54236D6141}" type="pres">
      <dgm:prSet presAssocID="{86DC472A-9AC2-4FAE-95E8-F03A856DAB50}" presName="centerTile" presStyleLbl="fgShp" presStyleIdx="0" presStyleCnt="1">
        <dgm:presLayoutVars>
          <dgm:chMax val="0"/>
          <dgm:chPref val="0"/>
        </dgm:presLayoutVars>
      </dgm:prSet>
      <dgm:spPr/>
      <dgm:t>
        <a:bodyPr/>
        <a:lstStyle/>
        <a:p>
          <a:endParaRPr lang="en-GB"/>
        </a:p>
      </dgm:t>
    </dgm:pt>
  </dgm:ptLst>
  <dgm:cxnLst>
    <dgm:cxn modelId="{CCF0E9C7-905B-4937-8BB6-D99C3E208288}" type="presOf" srcId="{30AAFEFC-B56E-4CCE-B0B7-783CA96EFFD2}" destId="{AFC0881C-01FE-418C-9434-AD54236D6141}" srcOrd="0" destOrd="0" presId="urn:microsoft.com/office/officeart/2005/8/layout/matrix1"/>
    <dgm:cxn modelId="{7BF82153-A194-49C2-818B-B654525F3581}" type="presOf" srcId="{7CA79ABF-8C09-47B8-BD50-87C698EA3D7C}" destId="{B271B529-E59C-4258-83BA-4B8E785F2366}" srcOrd="1" destOrd="0" presId="urn:microsoft.com/office/officeart/2005/8/layout/matrix1"/>
    <dgm:cxn modelId="{E5F0C9EC-ACB2-4506-A875-072EEF1DC462}" type="presOf" srcId="{FD56CF37-08CB-411F-8D46-407F3C8E1951}" destId="{771135D7-DDBF-4FEC-B5DA-D5AFAE0528E1}" srcOrd="1" destOrd="0" presId="urn:microsoft.com/office/officeart/2005/8/layout/matrix1"/>
    <dgm:cxn modelId="{7B1A11E8-554A-41C0-A6ED-1C66FB2C7395}" srcId="{30AAFEFC-B56E-4CCE-B0B7-783CA96EFFD2}" destId="{FD56CF37-08CB-411F-8D46-407F3C8E1951}" srcOrd="3" destOrd="0" parTransId="{548212EE-F00C-44DC-AE13-174F2EC3262C}" sibTransId="{69BDE26D-BDF8-411D-BD13-8A159E1F1C0B}"/>
    <dgm:cxn modelId="{069C48C8-54D5-4D6A-B212-B6E4E26E41B2}" srcId="{30AAFEFC-B56E-4CCE-B0B7-783CA96EFFD2}" destId="{74BF8F1E-994D-492D-88EB-9EE8D43D5E1F}" srcOrd="0" destOrd="0" parTransId="{9724E4DD-15DC-4C37-A5CD-58D2927F7609}" sibTransId="{648945C8-79D7-4A37-8E6B-FE4536A63E9D}"/>
    <dgm:cxn modelId="{C685C5D8-6A4E-49B0-AD88-AE398A0E2D38}" type="presOf" srcId="{74BF8F1E-994D-492D-88EB-9EE8D43D5E1F}" destId="{2A29C4EF-C51B-44C5-B0D6-CA83DDCDBA54}" srcOrd="1" destOrd="0" presId="urn:microsoft.com/office/officeart/2005/8/layout/matrix1"/>
    <dgm:cxn modelId="{D47369F3-1EC4-491B-9EE1-821AF73CDF66}" type="presOf" srcId="{7CA79ABF-8C09-47B8-BD50-87C698EA3D7C}" destId="{C034EBF0-A2E3-48A3-A14F-18C8217E3200}" srcOrd="0" destOrd="0" presId="urn:microsoft.com/office/officeart/2005/8/layout/matrix1"/>
    <dgm:cxn modelId="{DDA69A5E-2671-4223-8F63-114DC124623C}" type="presOf" srcId="{EED5D437-7838-4C34-8D0B-5321C03943F4}" destId="{D5ABD6A6-2712-4BE3-8425-82BEE0499C70}" srcOrd="0" destOrd="0" presId="urn:microsoft.com/office/officeart/2005/8/layout/matrix1"/>
    <dgm:cxn modelId="{C6351C28-96F1-4A7F-AA4F-24AE4830471C}" type="presOf" srcId="{86DC472A-9AC2-4FAE-95E8-F03A856DAB50}" destId="{72B38347-69CA-4C00-8D81-6F74BD505E39}" srcOrd="0" destOrd="0" presId="urn:microsoft.com/office/officeart/2005/8/layout/matrix1"/>
    <dgm:cxn modelId="{F0AB63E0-21D2-4A75-B4FD-7FF5A90826F5}" type="presOf" srcId="{EED5D437-7838-4C34-8D0B-5321C03943F4}" destId="{D1D06A1A-B52E-4B70-B76A-BCD8C8EC3CD7}" srcOrd="1" destOrd="0" presId="urn:microsoft.com/office/officeart/2005/8/layout/matrix1"/>
    <dgm:cxn modelId="{1B2D2C28-DA74-4E13-B978-9B520B840513}" type="presOf" srcId="{74BF8F1E-994D-492D-88EB-9EE8D43D5E1F}" destId="{B17FFB44-8F29-446D-BFB9-6AC1451688F6}" srcOrd="0" destOrd="0" presId="urn:microsoft.com/office/officeart/2005/8/layout/matrix1"/>
    <dgm:cxn modelId="{0C62377C-BBD8-40BE-8901-C3A46309B172}" srcId="{30AAFEFC-B56E-4CCE-B0B7-783CA96EFFD2}" destId="{7CA79ABF-8C09-47B8-BD50-87C698EA3D7C}" srcOrd="2" destOrd="0" parTransId="{B3890793-98CD-4945-9F91-32AC0FBB1CC0}" sibTransId="{5DF18FED-C883-4508-9EF0-A5255C2C91CC}"/>
    <dgm:cxn modelId="{02E2F734-D968-41B9-9294-13D194852D13}" srcId="{30AAFEFC-B56E-4CCE-B0B7-783CA96EFFD2}" destId="{EED5D437-7838-4C34-8D0B-5321C03943F4}" srcOrd="1" destOrd="0" parTransId="{9A9956E8-C9BA-4745-B489-1776C5FED8F3}" sibTransId="{396ED2B2-ED95-465B-BF8E-4A34FC9FF498}"/>
    <dgm:cxn modelId="{3A82218C-639F-4E93-96C9-3E3D5BAFEED8}" type="presOf" srcId="{FD56CF37-08CB-411F-8D46-407F3C8E1951}" destId="{A08AFEE4-7536-4207-AAD4-72CA16ACE909}" srcOrd="0" destOrd="0" presId="urn:microsoft.com/office/officeart/2005/8/layout/matrix1"/>
    <dgm:cxn modelId="{1B5116AD-D691-40D3-B3FF-92E2D895E19C}" srcId="{86DC472A-9AC2-4FAE-95E8-F03A856DAB50}" destId="{30AAFEFC-B56E-4CCE-B0B7-783CA96EFFD2}" srcOrd="0" destOrd="0" parTransId="{43B19FA6-70E5-4AAF-832C-38A2F03D0F8E}" sibTransId="{873B5DB0-4123-4E0C-96D0-B9A000022B15}"/>
    <dgm:cxn modelId="{1C86B74A-D1F2-400A-893D-5CC0491A20E1}" type="presParOf" srcId="{72B38347-69CA-4C00-8D81-6F74BD505E39}" destId="{E24FCFDB-A293-45BF-8E5A-4AE606CE4F0B}" srcOrd="0" destOrd="0" presId="urn:microsoft.com/office/officeart/2005/8/layout/matrix1"/>
    <dgm:cxn modelId="{35709829-482E-47D7-AB31-2732CE70478F}" type="presParOf" srcId="{E24FCFDB-A293-45BF-8E5A-4AE606CE4F0B}" destId="{B17FFB44-8F29-446D-BFB9-6AC1451688F6}" srcOrd="0" destOrd="0" presId="urn:microsoft.com/office/officeart/2005/8/layout/matrix1"/>
    <dgm:cxn modelId="{5B7CB76F-2E69-486C-B70B-07C25A979EE5}" type="presParOf" srcId="{E24FCFDB-A293-45BF-8E5A-4AE606CE4F0B}" destId="{2A29C4EF-C51B-44C5-B0D6-CA83DDCDBA54}" srcOrd="1" destOrd="0" presId="urn:microsoft.com/office/officeart/2005/8/layout/matrix1"/>
    <dgm:cxn modelId="{8E9DF5F0-0301-4411-B4F3-7F77DEA19214}" type="presParOf" srcId="{E24FCFDB-A293-45BF-8E5A-4AE606CE4F0B}" destId="{D5ABD6A6-2712-4BE3-8425-82BEE0499C70}" srcOrd="2" destOrd="0" presId="urn:microsoft.com/office/officeart/2005/8/layout/matrix1"/>
    <dgm:cxn modelId="{B7D663C8-4BF7-4164-A8CC-B2795B8291E4}" type="presParOf" srcId="{E24FCFDB-A293-45BF-8E5A-4AE606CE4F0B}" destId="{D1D06A1A-B52E-4B70-B76A-BCD8C8EC3CD7}" srcOrd="3" destOrd="0" presId="urn:microsoft.com/office/officeart/2005/8/layout/matrix1"/>
    <dgm:cxn modelId="{DB5E671B-0CA4-40D9-B3B2-62A08E340D73}" type="presParOf" srcId="{E24FCFDB-A293-45BF-8E5A-4AE606CE4F0B}" destId="{C034EBF0-A2E3-48A3-A14F-18C8217E3200}" srcOrd="4" destOrd="0" presId="urn:microsoft.com/office/officeart/2005/8/layout/matrix1"/>
    <dgm:cxn modelId="{FE9147E1-0A9E-45D4-B017-F69996702C91}" type="presParOf" srcId="{E24FCFDB-A293-45BF-8E5A-4AE606CE4F0B}" destId="{B271B529-E59C-4258-83BA-4B8E785F2366}" srcOrd="5" destOrd="0" presId="urn:microsoft.com/office/officeart/2005/8/layout/matrix1"/>
    <dgm:cxn modelId="{3B3D64BC-E8C8-48CA-9CCB-4A8D24F59157}" type="presParOf" srcId="{E24FCFDB-A293-45BF-8E5A-4AE606CE4F0B}" destId="{A08AFEE4-7536-4207-AAD4-72CA16ACE909}" srcOrd="6" destOrd="0" presId="urn:microsoft.com/office/officeart/2005/8/layout/matrix1"/>
    <dgm:cxn modelId="{500ACE21-DC28-4827-9030-3A0D5B70716E}" type="presParOf" srcId="{E24FCFDB-A293-45BF-8E5A-4AE606CE4F0B}" destId="{771135D7-DDBF-4FEC-B5DA-D5AFAE0528E1}" srcOrd="7" destOrd="0" presId="urn:microsoft.com/office/officeart/2005/8/layout/matrix1"/>
    <dgm:cxn modelId="{C968AD56-D2F0-459D-8B52-BA66AAAB7DED}" type="presParOf" srcId="{72B38347-69CA-4C00-8D81-6F74BD505E39}" destId="{AFC0881C-01FE-418C-9434-AD54236D6141}"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7FFB44-8F29-446D-BFB9-6AC1451688F6}">
      <dsp:nvSpPr>
        <dsp:cNvPr id="0" name=""/>
        <dsp:cNvSpPr/>
      </dsp:nvSpPr>
      <dsp:spPr>
        <a:xfrm rot="16200000">
          <a:off x="414987" y="-414987"/>
          <a:ext cx="1113126" cy="1943100"/>
        </a:xfrm>
        <a:prstGeom prst="round1Rect">
          <a:avLst/>
        </a:prstGeom>
        <a:solidFill>
          <a:schemeClr val="accent2">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is-IS" sz="1600" kern="1200" dirty="0"/>
            <a:t>Atmosphere</a:t>
          </a:r>
          <a:endParaRPr lang="en-US" sz="1600" kern="1200" dirty="0"/>
        </a:p>
      </dsp:txBody>
      <dsp:txXfrm rot="5400000">
        <a:off x="-1" y="1"/>
        <a:ext cx="1943100" cy="834844"/>
      </dsp:txXfrm>
    </dsp:sp>
    <dsp:sp modelId="{D5ABD6A6-2712-4BE3-8425-82BEE0499C70}">
      <dsp:nvSpPr>
        <dsp:cNvPr id="0" name=""/>
        <dsp:cNvSpPr/>
      </dsp:nvSpPr>
      <dsp:spPr>
        <a:xfrm>
          <a:off x="1943100" y="0"/>
          <a:ext cx="1943100" cy="1113126"/>
        </a:xfrm>
        <a:prstGeom prst="round1Rect">
          <a:avLst/>
        </a:prstGeom>
        <a:solidFill>
          <a:schemeClr val="accent2">
            <a:shade val="50000"/>
            <a:hueOff val="-20742"/>
            <a:satOff val="-4204"/>
            <a:lumOff val="2312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is-IS" sz="1600" kern="1200" dirty="0"/>
            <a:t>Water, snow and glaciers</a:t>
          </a:r>
          <a:endParaRPr lang="en-US" sz="1600" kern="1200" dirty="0"/>
        </a:p>
      </dsp:txBody>
      <dsp:txXfrm>
        <a:off x="1943100" y="0"/>
        <a:ext cx="1943100" cy="834844"/>
      </dsp:txXfrm>
    </dsp:sp>
    <dsp:sp modelId="{C034EBF0-A2E3-48A3-A14F-18C8217E3200}">
      <dsp:nvSpPr>
        <dsp:cNvPr id="0" name=""/>
        <dsp:cNvSpPr/>
      </dsp:nvSpPr>
      <dsp:spPr>
        <a:xfrm rot="10800000">
          <a:off x="0" y="1113126"/>
          <a:ext cx="1943100" cy="1113126"/>
        </a:xfrm>
        <a:prstGeom prst="round1Rect">
          <a:avLst/>
        </a:prstGeom>
        <a:solidFill>
          <a:schemeClr val="accent2">
            <a:shade val="50000"/>
            <a:hueOff val="-41484"/>
            <a:satOff val="-8409"/>
            <a:lumOff val="4625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is-IS" sz="1600" kern="1200" dirty="0"/>
            <a:t>Earth</a:t>
          </a:r>
          <a:endParaRPr lang="en-US" sz="1600" kern="1200" dirty="0"/>
        </a:p>
      </dsp:txBody>
      <dsp:txXfrm rot="10800000">
        <a:off x="0" y="1391407"/>
        <a:ext cx="1943100" cy="834844"/>
      </dsp:txXfrm>
    </dsp:sp>
    <dsp:sp modelId="{A08AFEE4-7536-4207-AAD4-72CA16ACE909}">
      <dsp:nvSpPr>
        <dsp:cNvPr id="0" name=""/>
        <dsp:cNvSpPr/>
      </dsp:nvSpPr>
      <dsp:spPr>
        <a:xfrm rot="5400000">
          <a:off x="2358087" y="698139"/>
          <a:ext cx="1113126" cy="1943100"/>
        </a:xfrm>
        <a:prstGeom prst="round1Rect">
          <a:avLst/>
        </a:prstGeom>
        <a:solidFill>
          <a:schemeClr val="accent2">
            <a:shade val="50000"/>
            <a:hueOff val="-20742"/>
            <a:satOff val="-4204"/>
            <a:lumOff val="2312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is-IS" sz="1600" kern="1200" dirty="0"/>
            <a:t>Ocean</a:t>
          </a:r>
          <a:endParaRPr lang="en-US" sz="1600" kern="1200" dirty="0"/>
        </a:p>
      </dsp:txBody>
      <dsp:txXfrm rot="-5400000">
        <a:off x="1943099" y="1391407"/>
        <a:ext cx="1943100" cy="834844"/>
      </dsp:txXfrm>
    </dsp:sp>
    <dsp:sp modelId="{AFC0881C-01FE-418C-9434-AD54236D6141}">
      <dsp:nvSpPr>
        <dsp:cNvPr id="0" name=""/>
        <dsp:cNvSpPr/>
      </dsp:nvSpPr>
      <dsp:spPr>
        <a:xfrm>
          <a:off x="1360170" y="834844"/>
          <a:ext cx="1165860" cy="556563"/>
        </a:xfrm>
        <a:prstGeom prst="roundRect">
          <a:avLst/>
        </a:prstGeom>
        <a:solidFill>
          <a:schemeClr val="accent2">
            <a:tint val="55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is-IS" sz="1600" kern="1200" dirty="0">
              <a:solidFill>
                <a:schemeClr val="bg2">
                  <a:lumMod val="75000"/>
                </a:schemeClr>
              </a:solidFill>
            </a:rPr>
            <a:t>Tasks</a:t>
          </a:r>
          <a:endParaRPr lang="en-US" sz="1600" kern="1200" dirty="0">
            <a:solidFill>
              <a:schemeClr val="bg2">
                <a:lumMod val="75000"/>
              </a:schemeClr>
            </a:solidFill>
          </a:endParaRPr>
        </a:p>
      </dsp:txBody>
      <dsp:txXfrm>
        <a:off x="1387339" y="862013"/>
        <a:ext cx="1111522" cy="502225"/>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29/09/2017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 name="Rectangle 15">
            <a:extLst>
              <a:ext uri="{FF2B5EF4-FFF2-40B4-BE49-F238E27FC236}">
                <a16:creationId xmlns:a16="http://schemas.microsoft.com/office/drawing/2014/main" xmlns="" id="{EEEFA25E-3CBE-431D-B6D0-326A5BD556B3}"/>
              </a:ext>
            </a:extLst>
          </p:cNvPr>
          <p:cNvSpPr>
            <a:spLocks noGrp="1" noChangeArrowheads="1"/>
          </p:cNvSpPr>
          <p:nvPr>
            <p:ph type="sldNum"/>
          </p:nvPr>
        </p:nvSpPr>
        <p:spPr>
          <a:ln/>
        </p:spPr>
        <p:txBody>
          <a:bodyPr/>
          <a:lstStyle/>
          <a:p>
            <a:fld id="{0EDE2081-2672-4864-AA90-698FE28967F0}" type="slidenum">
              <a:rPr lang="is-IS" altLang="is-IS"/>
              <a:pPr/>
              <a:t>12</a:t>
            </a:fld>
            <a:endParaRPr lang="is-IS" altLang="is-IS"/>
          </a:p>
        </p:txBody>
      </p:sp>
      <p:sp>
        <p:nvSpPr>
          <p:cNvPr id="21505" name="Rectangle 1">
            <a:extLst>
              <a:ext uri="{FF2B5EF4-FFF2-40B4-BE49-F238E27FC236}">
                <a16:creationId xmlns:a16="http://schemas.microsoft.com/office/drawing/2014/main" xmlns="" id="{43723EC1-B99E-4C61-8719-F11C6624FCBD}"/>
              </a:ext>
            </a:extLst>
          </p:cNvPr>
          <p:cNvSpPr txBox="1">
            <a:spLocks noGrp="1" noRot="1" noChangeAspect="1" noChangeArrowheads="1"/>
          </p:cNvSpPr>
          <p:nvPr>
            <p:ph type="sldImg"/>
          </p:nvPr>
        </p:nvSpPr>
        <p:spPr bwMode="auto">
          <a:xfrm>
            <a:off x="1371600" y="763588"/>
            <a:ext cx="5029200" cy="37719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1506" name="Rectangle 2">
            <a:extLst>
              <a:ext uri="{FF2B5EF4-FFF2-40B4-BE49-F238E27FC236}">
                <a16:creationId xmlns:a16="http://schemas.microsoft.com/office/drawing/2014/main" xmlns="" id="{7C3C80AA-BE5C-42BF-A271-4D9E7A868669}"/>
              </a:ext>
            </a:extLst>
          </p:cNvPr>
          <p:cNvSpPr txBox="1">
            <a:spLocks noGrp="1" noChangeArrowheads="1"/>
          </p:cNvSpPr>
          <p:nvPr>
            <p:ph type="body" idx="1"/>
          </p:nvPr>
        </p:nvSpPr>
        <p:spPr bwMode="auto">
          <a:xfrm>
            <a:off x="777875" y="4776788"/>
            <a:ext cx="6218238" cy="45259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s-IS" altLang="is-IS"/>
          </a:p>
        </p:txBody>
      </p:sp>
    </p:spTree>
    <p:extLst>
      <p:ext uri="{BB962C8B-B14F-4D97-AF65-F5344CB8AC3E}">
        <p14:creationId xmlns:p14="http://schemas.microsoft.com/office/powerpoint/2010/main" val="30627284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s-IS" dirty="0"/>
              <a:t>The stapled</a:t>
            </a:r>
            <a:r>
              <a:rPr lang="is-IS" baseline="0" dirty="0"/>
              <a:t> line shows the Bárðarbunga volcanic system. It is worth mentioning that no-one lives north of Vatnajökull or close to the eruption in the Holuhraun fissure. However this is relatively popular area to visit by tourist in summer-time. </a:t>
            </a:r>
            <a:endParaRPr lang="is-IS" dirty="0"/>
          </a:p>
        </p:txBody>
      </p:sp>
      <p:sp>
        <p:nvSpPr>
          <p:cNvPr id="4" name="Slide Number Placeholder 3"/>
          <p:cNvSpPr>
            <a:spLocks noGrp="1"/>
          </p:cNvSpPr>
          <p:nvPr>
            <p:ph type="sldNum" sz="quarter" idx="10"/>
          </p:nvPr>
        </p:nvSpPr>
        <p:spPr/>
        <p:txBody>
          <a:bodyPr/>
          <a:lstStyle/>
          <a:p>
            <a:pPr>
              <a:defRPr/>
            </a:pPr>
            <a:fld id="{77850A1E-64C3-4C46-9CE4-BBC0A1831895}" type="slidenum">
              <a:rPr lang="de-DE" smtClean="0"/>
              <a:pPr>
                <a:defRPr/>
              </a:pPr>
              <a:t>13</a:t>
            </a:fld>
            <a:endParaRPr lang="de-DE"/>
          </a:p>
        </p:txBody>
      </p:sp>
    </p:spTree>
    <p:extLst>
      <p:ext uri="{BB962C8B-B14F-4D97-AF65-F5344CB8AC3E}">
        <p14:creationId xmlns:p14="http://schemas.microsoft.com/office/powerpoint/2010/main" val="32168249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s-IS" dirty="0"/>
              <a:t>The event in Bárðarbunga started on the 16th of August.</a:t>
            </a:r>
            <a:r>
              <a:rPr lang="is-IS" baseline="0" dirty="0"/>
              <a:t> During the first two weeks the dyke going from Bárðarbunga caldera towards the northnortheast was formed. The generation of the dyke could be followed by the seismic observation and the GPS stations. On the 23rd of August there were indication that an eruption had started. This seems to have been a shortlived event and the eruption did not reach the surface. However, few days later culdron was seen with in the caldera suporting that the event of the shortlived eruption. Two to three other culdrons were located in the ice above the dyke, indicating that a similar shortlived events had occured. After the eruption started in Holuhraun the seismic activity within the dyke decreased a lot. Now the earthquakes detected in the dyke are small and relatively few. The main seismic activity, since the start of the eruption is within the Bárðarbungu caldera. </a:t>
            </a:r>
            <a:endParaRPr lang="is-IS" dirty="0"/>
          </a:p>
        </p:txBody>
      </p:sp>
      <p:sp>
        <p:nvSpPr>
          <p:cNvPr id="4" name="Slide Number Placeholder 3"/>
          <p:cNvSpPr>
            <a:spLocks noGrp="1"/>
          </p:cNvSpPr>
          <p:nvPr>
            <p:ph type="sldNum" sz="quarter" idx="10"/>
          </p:nvPr>
        </p:nvSpPr>
        <p:spPr/>
        <p:txBody>
          <a:bodyPr/>
          <a:lstStyle/>
          <a:p>
            <a:pPr>
              <a:defRPr/>
            </a:pPr>
            <a:fld id="{77850A1E-64C3-4C46-9CE4-BBC0A1831895}" type="slidenum">
              <a:rPr lang="de-DE" smtClean="0"/>
              <a:pPr>
                <a:defRPr/>
              </a:pPr>
              <a:t>14</a:t>
            </a:fld>
            <a:endParaRPr lang="de-DE"/>
          </a:p>
        </p:txBody>
      </p:sp>
    </p:spTree>
    <p:extLst>
      <p:ext uri="{BB962C8B-B14F-4D97-AF65-F5344CB8AC3E}">
        <p14:creationId xmlns:p14="http://schemas.microsoft.com/office/powerpoint/2010/main" val="42674262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s-IS" dirty="0"/>
              <a:t>The model is ran 2 per day, with input data from the ECMWF model. It is</a:t>
            </a:r>
            <a:r>
              <a:rPr lang="is-IS" baseline="0" dirty="0"/>
              <a:t> ran for +72 hr. At the start of each run it takes into account the gas distribution at the end of the previous run. The scale below shows the air quality based on SO2 (see next slide).</a:t>
            </a:r>
            <a:endParaRPr lang="is-IS" dirty="0"/>
          </a:p>
        </p:txBody>
      </p:sp>
      <p:sp>
        <p:nvSpPr>
          <p:cNvPr id="4" name="Slide Number Placeholder 3"/>
          <p:cNvSpPr>
            <a:spLocks noGrp="1"/>
          </p:cNvSpPr>
          <p:nvPr>
            <p:ph type="sldNum" sz="quarter" idx="10"/>
          </p:nvPr>
        </p:nvSpPr>
        <p:spPr/>
        <p:txBody>
          <a:bodyPr/>
          <a:lstStyle/>
          <a:p>
            <a:pPr>
              <a:defRPr/>
            </a:pPr>
            <a:fld id="{77850A1E-64C3-4C46-9CE4-BBC0A1831895}" type="slidenum">
              <a:rPr lang="de-DE" smtClean="0"/>
              <a:pPr>
                <a:defRPr/>
              </a:pPr>
              <a:t>17</a:t>
            </a:fld>
            <a:endParaRPr lang="de-DE"/>
          </a:p>
        </p:txBody>
      </p:sp>
    </p:spTree>
    <p:extLst>
      <p:ext uri="{BB962C8B-B14F-4D97-AF65-F5344CB8AC3E}">
        <p14:creationId xmlns:p14="http://schemas.microsoft.com/office/powerpoint/2010/main" val="3792248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s-IS" dirty="0"/>
              <a:t>IMO have</a:t>
            </a:r>
            <a:r>
              <a:rPr lang="is-IS" baseline="0" dirty="0"/>
              <a:t> encoraged the public to inform about gas, i.e. If they smell or experience irretation or other effects that might be related to SO2 emissions. The system is web-based and interactive so the user sees immediately the result of the information that they type in. A similar system is used for professionals in charge of handheld SO2 meaters to inform about SO2 load. This system functions well and institutes, e.g. IMO and the Environmental agency are able to extract the information out of the system for further analysis and dissimination to the public in a userfriendly format.</a:t>
            </a:r>
            <a:endParaRPr lang="is-IS" dirty="0"/>
          </a:p>
        </p:txBody>
      </p:sp>
      <p:sp>
        <p:nvSpPr>
          <p:cNvPr id="4" name="Slide Number Placeholder 3"/>
          <p:cNvSpPr>
            <a:spLocks noGrp="1"/>
          </p:cNvSpPr>
          <p:nvPr>
            <p:ph type="sldNum" sz="quarter" idx="10"/>
          </p:nvPr>
        </p:nvSpPr>
        <p:spPr/>
        <p:txBody>
          <a:bodyPr/>
          <a:lstStyle/>
          <a:p>
            <a:pPr>
              <a:defRPr/>
            </a:pPr>
            <a:fld id="{77850A1E-64C3-4C46-9CE4-BBC0A1831895}" type="slidenum">
              <a:rPr lang="de-DE" smtClean="0"/>
              <a:pPr>
                <a:defRPr/>
              </a:pPr>
              <a:t>18</a:t>
            </a:fld>
            <a:endParaRPr lang="de-DE"/>
          </a:p>
        </p:txBody>
      </p:sp>
    </p:spTree>
    <p:extLst>
      <p:ext uri="{BB962C8B-B14F-4D97-AF65-F5344CB8AC3E}">
        <p14:creationId xmlns:p14="http://schemas.microsoft.com/office/powerpoint/2010/main" val="99296988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1_Title Only">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bwMode="auto">
          <a:xfrm>
            <a:off x="304800" y="457200"/>
            <a:ext cx="6858000" cy="990600"/>
          </a:xfrm>
          <a:prstGeom prst="rect">
            <a:avLst/>
          </a:prstGeom>
          <a:noFill/>
          <a:ln w="9525">
            <a:noFill/>
            <a:miter lim="800000"/>
            <a:headEnd/>
            <a:tailEnd/>
          </a:ln>
        </p:spPr>
        <p:txBody>
          <a:bodyPr/>
          <a:lstStyle>
            <a:lvl1pPr>
              <a:spcAft>
                <a:spcPts val="1200"/>
              </a:spcAft>
              <a:defRPr/>
            </a:lvl1pPr>
          </a:lstStyle>
          <a:p>
            <a:pPr lvl="0"/>
            <a:r>
              <a:rPr lang="en-US"/>
              <a:t>Click to edit Master title style</a:t>
            </a:r>
            <a:endParaRPr lang="is-IS" dirty="0"/>
          </a:p>
        </p:txBody>
      </p:sp>
    </p:spTree>
    <p:extLst>
      <p:ext uri="{BB962C8B-B14F-4D97-AF65-F5344CB8AC3E}">
        <p14:creationId xmlns:p14="http://schemas.microsoft.com/office/powerpoint/2010/main" val="14228834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2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5042CF7-EEAB-4FC6-B7A8-44DD2529EF07}"/>
              </a:ext>
            </a:extLst>
          </p:cNvPr>
          <p:cNvSpPr>
            <a:spLocks noGrp="1"/>
          </p:cNvSpPr>
          <p:nvPr>
            <p:ph type="title"/>
          </p:nvPr>
        </p:nvSpPr>
        <p:spPr>
          <a:xfrm>
            <a:off x="176213" y="349250"/>
            <a:ext cx="8588375" cy="1112838"/>
          </a:xfrm>
        </p:spPr>
        <p:txBody>
          <a:bodyPr/>
          <a:lstStyle/>
          <a:p>
            <a:r>
              <a:rPr lang="en-US"/>
              <a:t>Click to edit Master title style</a:t>
            </a:r>
            <a:endParaRPr lang="is-IS"/>
          </a:p>
        </p:txBody>
      </p:sp>
    </p:spTree>
    <p:extLst>
      <p:ext uri="{BB962C8B-B14F-4D97-AF65-F5344CB8AC3E}">
        <p14:creationId xmlns:p14="http://schemas.microsoft.com/office/powerpoint/2010/main" val="42435668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9" name="Rectangle 2"/>
          <p:cNvSpPr>
            <a:spLocks noGrp="1" noChangeArrowheads="1"/>
          </p:cNvSpPr>
          <p:nvPr>
            <p:ph type="title"/>
          </p:nvPr>
        </p:nvSpPr>
        <p:spPr bwMode="auto">
          <a:xfrm>
            <a:off x="304800" y="457200"/>
            <a:ext cx="6858000" cy="990600"/>
          </a:xfrm>
          <a:prstGeom prst="rect">
            <a:avLst/>
          </a:prstGeom>
          <a:noFill/>
          <a:ln w="9525">
            <a:noFill/>
            <a:miter lim="800000"/>
            <a:headEnd/>
            <a:tailEnd/>
          </a:ln>
        </p:spPr>
        <p:txBody>
          <a:bodyPr/>
          <a:lstStyle>
            <a:lvl1pPr>
              <a:spcAft>
                <a:spcPts val="800"/>
              </a:spcAft>
              <a:defRPr/>
            </a:lvl1pPr>
          </a:lstStyle>
          <a:p>
            <a:pPr lvl="0"/>
            <a:r>
              <a:rPr lang="is-IS" dirty="0"/>
              <a:t>Titelmasterformat durch Klicken bearbeiten</a:t>
            </a:r>
          </a:p>
        </p:txBody>
      </p:sp>
      <p:sp>
        <p:nvSpPr>
          <p:cNvPr id="21" name="Rectangle 3"/>
          <p:cNvSpPr>
            <a:spLocks noGrp="1" noChangeArrowheads="1"/>
          </p:cNvSpPr>
          <p:nvPr>
            <p:ph type="body" idx="1"/>
          </p:nvPr>
        </p:nvSpPr>
        <p:spPr>
          <a:xfrm>
            <a:off x="457200" y="1676400"/>
            <a:ext cx="8229600" cy="4724400"/>
          </a:xfrm>
          <a:prstGeom prst="rect">
            <a:avLst/>
          </a:prstGeom>
        </p:spPr>
        <p:txBody>
          <a:bodyPr/>
          <a:lstStyle>
            <a:lvl1pPr marL="0" indent="0">
              <a:defRPr b="1"/>
            </a:lvl1pPr>
          </a:lstStyle>
          <a:p>
            <a:pPr lvl="0"/>
            <a:r>
              <a:rPr lang="is-IS" dirty="0"/>
              <a:t>Click to edit Master text styles</a:t>
            </a:r>
          </a:p>
          <a:p>
            <a:pPr lvl="1"/>
            <a:r>
              <a:rPr lang="is-IS" dirty="0"/>
              <a:t>Second level</a:t>
            </a:r>
          </a:p>
          <a:p>
            <a:pPr lvl="2"/>
            <a:r>
              <a:rPr lang="is-IS" dirty="0"/>
              <a:t>Third level</a:t>
            </a:r>
          </a:p>
        </p:txBody>
      </p:sp>
    </p:spTree>
    <p:extLst>
      <p:ext uri="{BB962C8B-B14F-4D97-AF65-F5344CB8AC3E}">
        <p14:creationId xmlns:p14="http://schemas.microsoft.com/office/powerpoint/2010/main" val="1703901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4">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eijournal.com/print/articles/disaster-management"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eijournal.com/print/articles/disaster-management"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diagramLayout" Target="../diagrams/layout1.xml"/><Relationship Id="rId7" Type="http://schemas.openxmlformats.org/officeDocument/2006/relationships/image" Target="../media/image4.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6.jpe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4.jpeg"/><Relationship Id="rId7" Type="http://schemas.openxmlformats.org/officeDocument/2006/relationships/image" Target="../media/image28.png"/><Relationship Id="rId12" Type="http://schemas.openxmlformats.org/officeDocument/2006/relationships/image" Target="../media/image33.jpeg"/><Relationship Id="rId2" Type="http://schemas.openxmlformats.org/officeDocument/2006/relationships/image" Target="../media/image23.jpeg"/><Relationship Id="rId1" Type="http://schemas.openxmlformats.org/officeDocument/2006/relationships/slideLayout" Target="../slideLayouts/slideLayout7.xml"/><Relationship Id="rId6" Type="http://schemas.openxmlformats.org/officeDocument/2006/relationships/image" Target="../media/image27.png"/><Relationship Id="rId11" Type="http://schemas.openxmlformats.org/officeDocument/2006/relationships/image" Target="../media/image32.jpeg"/><Relationship Id="rId5" Type="http://schemas.openxmlformats.org/officeDocument/2006/relationships/image" Target="../media/image26.png"/><Relationship Id="rId10" Type="http://schemas.openxmlformats.org/officeDocument/2006/relationships/image" Target="../media/image31.jpeg"/><Relationship Id="rId4" Type="http://schemas.openxmlformats.org/officeDocument/2006/relationships/image" Target="../media/image25.jpeg"/><Relationship Id="rId9" Type="http://schemas.openxmlformats.org/officeDocument/2006/relationships/image" Target="../media/image30.jpeg"/></Relationships>
</file>

<file path=ppt/slides/_rels/slide1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4.xml"/><Relationship Id="rId4" Type="http://schemas.openxmlformats.org/officeDocument/2006/relationships/image" Target="../media/image36.jpeg"/></Relationships>
</file>

<file path=ppt/slides/_rels/slide11.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38.png"/><Relationship Id="rId7" Type="http://schemas.openxmlformats.org/officeDocument/2006/relationships/image" Target="../media/image42.gif"/><Relationship Id="rId2" Type="http://schemas.openxmlformats.org/officeDocument/2006/relationships/image" Target="../media/image37.png"/><Relationship Id="rId1" Type="http://schemas.openxmlformats.org/officeDocument/2006/relationships/slideLayout" Target="../slideLayouts/slideLayout10.xml"/><Relationship Id="rId6" Type="http://schemas.openxmlformats.org/officeDocument/2006/relationships/image" Target="../media/image41.png"/><Relationship Id="rId5" Type="http://schemas.openxmlformats.org/officeDocument/2006/relationships/image" Target="../media/image40.png"/><Relationship Id="rId10" Type="http://schemas.openxmlformats.org/officeDocument/2006/relationships/image" Target="../media/image28.png"/><Relationship Id="rId4" Type="http://schemas.openxmlformats.org/officeDocument/2006/relationships/image" Target="../media/image39.jpeg"/><Relationship Id="rId9" Type="http://schemas.openxmlformats.org/officeDocument/2006/relationships/image" Target="../media/image27.png"/></Relationships>
</file>

<file path=ppt/slides/_rels/slide12.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jpeg"/><Relationship Id="rId7" Type="http://schemas.openxmlformats.org/officeDocument/2006/relationships/image" Target="../media/image47.png"/><Relationship Id="rId12" Type="http://schemas.openxmlformats.org/officeDocument/2006/relationships/image" Target="../media/image28.pn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46.png"/><Relationship Id="rId11" Type="http://schemas.openxmlformats.org/officeDocument/2006/relationships/image" Target="../media/image27.png"/><Relationship Id="rId5" Type="http://schemas.openxmlformats.org/officeDocument/2006/relationships/image" Target="../media/image45.png"/><Relationship Id="rId10" Type="http://schemas.openxmlformats.org/officeDocument/2006/relationships/image" Target="../media/image26.png"/><Relationship Id="rId4" Type="http://schemas.openxmlformats.org/officeDocument/2006/relationships/image" Target="../media/image44.jpeg"/><Relationship Id="rId9" Type="http://schemas.openxmlformats.org/officeDocument/2006/relationships/image" Target="../media/image49.png"/></Relationships>
</file>

<file path=ppt/slides/_rels/slide1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4.gif"/><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1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8.jpeg"/><Relationship Id="rId7" Type="http://schemas.openxmlformats.org/officeDocument/2006/relationships/image" Target="../media/image62.png"/><Relationship Id="rId2" Type="http://schemas.openxmlformats.org/officeDocument/2006/relationships/image" Target="../media/image57.png"/><Relationship Id="rId1" Type="http://schemas.openxmlformats.org/officeDocument/2006/relationships/slideLayout" Target="../slideLayouts/slideLayout12.xml"/><Relationship Id="rId6" Type="http://schemas.openxmlformats.org/officeDocument/2006/relationships/image" Target="../media/image61.png"/><Relationship Id="rId5" Type="http://schemas.openxmlformats.org/officeDocument/2006/relationships/image" Target="../media/image60.png"/><Relationship Id="rId10" Type="http://schemas.openxmlformats.org/officeDocument/2006/relationships/image" Target="../media/image28.png"/><Relationship Id="rId4" Type="http://schemas.openxmlformats.org/officeDocument/2006/relationships/image" Target="../media/image59.png"/><Relationship Id="rId9"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ctrTitle"/>
          </p:nvPr>
        </p:nvSpPr>
        <p:spPr>
          <a:xfrm>
            <a:off x="685800" y="2130425"/>
            <a:ext cx="7772400" cy="1956383"/>
          </a:xfrm>
        </p:spPr>
        <p:txBody>
          <a:bodyPr>
            <a:normAutofit fontScale="90000"/>
          </a:bodyPr>
          <a:lstStyle/>
          <a:p>
            <a:pPr algn="ctr"/>
            <a:r>
              <a:rPr lang="en-US" dirty="0"/>
              <a:t/>
            </a:r>
            <a:br>
              <a:rPr lang="en-US" dirty="0"/>
            </a:br>
            <a:r>
              <a:rPr lang="en-US" dirty="0"/>
              <a:t>Disaster reduction and information management - </a:t>
            </a:r>
            <a:br>
              <a:rPr lang="en-US" dirty="0"/>
            </a:br>
            <a:r>
              <a:rPr lang="en-US" dirty="0"/>
              <a:t>An operational view</a:t>
            </a:r>
            <a:br>
              <a:rPr lang="en-US" dirty="0"/>
            </a:br>
            <a:r>
              <a:rPr lang="en-US" dirty="0"/>
              <a:t>Item 2.3</a:t>
            </a:r>
            <a:br>
              <a:rPr lang="en-US" dirty="0"/>
            </a:br>
            <a:endParaRPr lang="en-US" sz="1800" dirty="0"/>
          </a:p>
        </p:txBody>
      </p:sp>
      <p:sp>
        <p:nvSpPr>
          <p:cNvPr id="11" name="Subtitle 10"/>
          <p:cNvSpPr>
            <a:spLocks noGrp="1"/>
          </p:cNvSpPr>
          <p:nvPr>
            <p:ph type="subTitle" idx="1"/>
          </p:nvPr>
        </p:nvSpPr>
        <p:spPr>
          <a:xfrm>
            <a:off x="2040292" y="4217440"/>
            <a:ext cx="5791200" cy="1343608"/>
          </a:xfrm>
        </p:spPr>
        <p:txBody>
          <a:bodyPr>
            <a:normAutofit lnSpcReduction="10000"/>
          </a:bodyPr>
          <a:lstStyle/>
          <a:p>
            <a:endParaRPr lang="is-IS" sz="2000" dirty="0"/>
          </a:p>
          <a:p>
            <a:r>
              <a:rPr lang="is-IS" sz="2000" dirty="0"/>
              <a:t>Halldór Björnsson, Elín Björk Jónasdóttir, Sigrún Karlsdóttir, Sara </a:t>
            </a:r>
            <a:r>
              <a:rPr lang="is-IS" sz="2000" dirty="0" err="1"/>
              <a:t>Barsotti</a:t>
            </a:r>
            <a:r>
              <a:rPr lang="is-IS" sz="2000" dirty="0"/>
              <a:t>, Þórður Arason </a:t>
            </a:r>
            <a:r>
              <a:rPr lang="is-IS" sz="2000" dirty="0" err="1"/>
              <a:t>and</a:t>
            </a:r>
            <a:r>
              <a:rPr lang="is-IS" sz="2000" dirty="0"/>
              <a:t> &amp; </a:t>
            </a:r>
            <a:r>
              <a:rPr lang="is-IS" sz="2000" dirty="0" err="1"/>
              <a:t>colleagues</a:t>
            </a:r>
            <a:r>
              <a:rPr lang="is-IS" sz="2000" dirty="0"/>
              <a:t> from </a:t>
            </a:r>
            <a:r>
              <a:rPr lang="is-IS" sz="2000" dirty="0" err="1"/>
              <a:t>the</a:t>
            </a:r>
            <a:r>
              <a:rPr lang="is-IS" sz="2000" dirty="0"/>
              <a:t> </a:t>
            </a:r>
            <a:r>
              <a:rPr lang="is-IS" sz="2000" dirty="0" err="1"/>
              <a:t>Icelandic</a:t>
            </a:r>
            <a:r>
              <a:rPr lang="is-IS" sz="2000" dirty="0"/>
              <a:t> Meteorological Office</a:t>
            </a:r>
          </a:p>
        </p:txBody>
      </p:sp>
    </p:spTree>
    <p:extLst>
      <p:ext uri="{BB962C8B-B14F-4D97-AF65-F5344CB8AC3E}">
        <p14:creationId xmlns:p14="http://schemas.microsoft.com/office/powerpoint/2010/main" val="40716089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is-IS" dirty="0"/>
              <a:t>Structure of talk</a:t>
            </a:r>
          </a:p>
        </p:txBody>
      </p:sp>
      <p:sp>
        <p:nvSpPr>
          <p:cNvPr id="5" name="Text Placeholder 4"/>
          <p:cNvSpPr>
            <a:spLocks noGrp="1"/>
          </p:cNvSpPr>
          <p:nvPr>
            <p:ph type="body" idx="1"/>
          </p:nvPr>
        </p:nvSpPr>
        <p:spPr>
          <a:xfrm>
            <a:off x="457200" y="1676400"/>
            <a:ext cx="8229600" cy="4800600"/>
          </a:xfrm>
        </p:spPr>
        <p:txBody>
          <a:bodyPr/>
          <a:lstStyle/>
          <a:p>
            <a:pPr marL="342900" indent="-342900">
              <a:buAutoNum type="arabicPeriod"/>
            </a:pPr>
            <a:r>
              <a:rPr lang="is-IS" sz="1600" dirty="0"/>
              <a:t>What this talk is not about</a:t>
            </a:r>
          </a:p>
          <a:p>
            <a:pPr marL="788988" lvl="1" indent="-342900">
              <a:buFont typeface="Arial" panose="020B0604020202020204" pitchFamily="34" charset="0"/>
              <a:buChar char="•"/>
            </a:pPr>
            <a:r>
              <a:rPr lang="is-IS" sz="1600" dirty="0"/>
              <a:t>Disaster reduction is a big field, talk covers limited parts thereof</a:t>
            </a:r>
          </a:p>
          <a:p>
            <a:pPr marL="342900" indent="-342900">
              <a:buAutoNum type="arabicPeriod"/>
            </a:pPr>
            <a:r>
              <a:rPr lang="is-IS" sz="1600" dirty="0"/>
              <a:t>Short introduction to hazard monitoring as practiced at the Icelandic Meteorological Office </a:t>
            </a:r>
          </a:p>
          <a:p>
            <a:pPr marL="788988" lvl="1" indent="-342900">
              <a:buFont typeface="Arial" panose="020B0604020202020204" pitchFamily="34" charset="0"/>
              <a:buChar char="•"/>
            </a:pPr>
            <a:r>
              <a:rPr lang="is-IS" sz="1600" dirty="0"/>
              <a:t>Introduction to IMO</a:t>
            </a:r>
          </a:p>
          <a:p>
            <a:pPr marL="788988" lvl="1" indent="-342900">
              <a:buFont typeface="Arial" panose="020B0604020202020204" pitchFamily="34" charset="0"/>
              <a:buChar char="•"/>
            </a:pPr>
            <a:r>
              <a:rPr lang="is-IS" sz="1600" dirty="0"/>
              <a:t>Some </a:t>
            </a:r>
            <a:r>
              <a:rPr lang="is-IS" sz="1600" dirty="0" err="1"/>
              <a:t>notable</a:t>
            </a:r>
            <a:r>
              <a:rPr lang="is-IS" sz="1600" dirty="0"/>
              <a:t> </a:t>
            </a:r>
            <a:r>
              <a:rPr lang="is-IS" sz="1600" dirty="0" err="1"/>
              <a:t>events</a:t>
            </a:r>
            <a:r>
              <a:rPr lang="is-IS" sz="1600" dirty="0"/>
              <a:t> </a:t>
            </a:r>
          </a:p>
          <a:p>
            <a:pPr marL="342900" indent="-342900">
              <a:buAutoNum type="arabicPeriod"/>
            </a:pPr>
            <a:r>
              <a:rPr lang="is-IS" sz="1600" dirty="0" err="1"/>
              <a:t>Different</a:t>
            </a:r>
            <a:r>
              <a:rPr lang="is-IS" sz="1600" dirty="0"/>
              <a:t> </a:t>
            </a:r>
            <a:r>
              <a:rPr lang="is-IS" sz="1600" dirty="0" err="1"/>
              <a:t>categories</a:t>
            </a:r>
            <a:r>
              <a:rPr lang="is-IS" sz="1600" dirty="0"/>
              <a:t> of </a:t>
            </a:r>
            <a:r>
              <a:rPr lang="is-IS" sz="1600" dirty="0" err="1"/>
              <a:t>operational</a:t>
            </a:r>
            <a:r>
              <a:rPr lang="is-IS" sz="1600" dirty="0"/>
              <a:t> </a:t>
            </a:r>
            <a:r>
              <a:rPr lang="is-IS" sz="1600" dirty="0" err="1"/>
              <a:t>hazard</a:t>
            </a:r>
            <a:r>
              <a:rPr lang="is-IS" sz="1600" dirty="0"/>
              <a:t> management</a:t>
            </a:r>
          </a:p>
          <a:p>
            <a:pPr marL="788988" lvl="1" indent="-342900">
              <a:buFont typeface="Arial" panose="020B0604020202020204" pitchFamily="34" charset="0"/>
              <a:buChar char="•"/>
            </a:pPr>
            <a:r>
              <a:rPr lang="is-IS" sz="1600" dirty="0"/>
              <a:t>Pre –event information gathering and summarizing</a:t>
            </a:r>
          </a:p>
          <a:p>
            <a:pPr marL="788988" lvl="1" indent="-342900">
              <a:buFont typeface="Arial" panose="020B0604020202020204" pitchFamily="34" charset="0"/>
              <a:buChar char="•"/>
            </a:pPr>
            <a:r>
              <a:rPr lang="is-IS" sz="1600" dirty="0"/>
              <a:t>Information managment during an event</a:t>
            </a:r>
          </a:p>
          <a:p>
            <a:pPr marL="342900" indent="-342900">
              <a:buAutoNum type="arabicPeriod"/>
            </a:pPr>
            <a:r>
              <a:rPr lang="is-IS" sz="1600" dirty="0"/>
              <a:t>Some thoughts on information management and disaster reduction </a:t>
            </a:r>
          </a:p>
        </p:txBody>
      </p:sp>
    </p:spTree>
    <p:extLst>
      <p:ext uri="{BB962C8B-B14F-4D97-AF65-F5344CB8AC3E}">
        <p14:creationId xmlns:p14="http://schemas.microsoft.com/office/powerpoint/2010/main" val="5411213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s-IS" dirty="0"/>
              <a:t>Disaster management cycle</a:t>
            </a:r>
            <a:br>
              <a:rPr lang="is-IS" dirty="0"/>
            </a:br>
            <a:endParaRPr lang="is-IS" dirty="0"/>
          </a:p>
        </p:txBody>
      </p:sp>
      <p:sp>
        <p:nvSpPr>
          <p:cNvPr id="3" name="Text Placeholder 2"/>
          <p:cNvSpPr>
            <a:spLocks noGrp="1"/>
          </p:cNvSpPr>
          <p:nvPr>
            <p:ph type="body" idx="1"/>
          </p:nvPr>
        </p:nvSpPr>
        <p:spPr>
          <a:xfrm>
            <a:off x="457200" y="1676400"/>
            <a:ext cx="3124200" cy="4724400"/>
          </a:xfrm>
        </p:spPr>
        <p:txBody>
          <a:bodyPr>
            <a:normAutofit fontScale="77500" lnSpcReduction="20000"/>
          </a:bodyPr>
          <a:lstStyle/>
          <a:p>
            <a:r>
              <a:rPr lang="en-US" dirty="0"/>
              <a:t>Discussion about risk management is often structured with reference to the disaster risk management cycle.</a:t>
            </a:r>
          </a:p>
          <a:p>
            <a:endParaRPr lang="en-US" dirty="0"/>
          </a:p>
          <a:p>
            <a:r>
              <a:rPr lang="en-US" dirty="0"/>
              <a:t>There is a massive literature about this subject, for instance related to the UNISDR and the Sendai framework</a:t>
            </a:r>
          </a:p>
        </p:txBody>
      </p:sp>
      <p:pic>
        <p:nvPicPr>
          <p:cNvPr id="3074" name="Picture 2" descr="http://www.naturalhazardspartnership.org.uk/wp-content/uploads/2016/09/DRMC-768x600.pn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581400" y="1752600"/>
            <a:ext cx="5120000" cy="4000000"/>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p:nvSpPr>
        <p:spPr bwMode="auto">
          <a:xfrm>
            <a:off x="5410200" y="3390900"/>
            <a:ext cx="1295400" cy="1295400"/>
          </a:xfrm>
          <a:prstGeom prst="ellipse">
            <a:avLst/>
          </a:prstGeom>
          <a:solidFill>
            <a:schemeClr val="accent1"/>
          </a:solid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s-IS" sz="1800" b="0" i="0" u="none" strike="noStrike" cap="none" normalizeH="0" baseline="0">
              <a:ln>
                <a:noFill/>
              </a:ln>
              <a:solidFill>
                <a:schemeClr val="tx1"/>
              </a:solidFill>
              <a:effectLst/>
              <a:latin typeface="Verdana" pitchFamily="-112" charset="0"/>
            </a:endParaRPr>
          </a:p>
        </p:txBody>
      </p:sp>
      <p:sp>
        <p:nvSpPr>
          <p:cNvPr id="7" name="Rectangle 6"/>
          <p:cNvSpPr/>
          <p:nvPr/>
        </p:nvSpPr>
        <p:spPr>
          <a:xfrm>
            <a:off x="3962400" y="6019800"/>
            <a:ext cx="4572000" cy="430887"/>
          </a:xfrm>
          <a:prstGeom prst="rect">
            <a:avLst/>
          </a:prstGeom>
        </p:spPr>
        <p:txBody>
          <a:bodyPr>
            <a:spAutoFit/>
          </a:bodyPr>
          <a:lstStyle/>
          <a:p>
            <a:r>
              <a:rPr lang="is-IS" sz="1100" dirty="0">
                <a:solidFill>
                  <a:schemeClr val="bg2">
                    <a:lumMod val="50000"/>
                  </a:schemeClr>
                </a:solidFill>
                <a:latin typeface="Helvetica Neue"/>
              </a:rPr>
              <a:t>(From the UK National Hazards Partnership, who adapted the cycle  from </a:t>
            </a:r>
            <a:r>
              <a:rPr lang="is-IS" sz="1100" dirty="0">
                <a:solidFill>
                  <a:schemeClr val="bg2">
                    <a:lumMod val="50000"/>
                  </a:schemeClr>
                </a:solidFill>
                <a:latin typeface="Helvetica Neue"/>
                <a:hlinkClick r:id="rId3"/>
              </a:rPr>
              <a:t>http://eijournal.com/print/articles/disaster-management</a:t>
            </a:r>
            <a:r>
              <a:rPr lang="is-IS" sz="1100" dirty="0">
                <a:solidFill>
                  <a:schemeClr val="bg2">
                    <a:lumMod val="50000"/>
                  </a:schemeClr>
                </a:solidFill>
                <a:latin typeface="Helvetica Neue"/>
              </a:rPr>
              <a:t> )</a:t>
            </a:r>
            <a:endParaRPr lang="is-IS" sz="1100" dirty="0">
              <a:solidFill>
                <a:schemeClr val="bg2">
                  <a:lumMod val="50000"/>
                </a:schemeClr>
              </a:solidFill>
            </a:endParaRPr>
          </a:p>
        </p:txBody>
      </p:sp>
    </p:spTree>
    <p:extLst>
      <p:ext uri="{BB962C8B-B14F-4D97-AF65-F5344CB8AC3E}">
        <p14:creationId xmlns:p14="http://schemas.microsoft.com/office/powerpoint/2010/main" val="21033477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s-IS" dirty="0"/>
              <a:t>Disaster management cycle</a:t>
            </a:r>
            <a:br>
              <a:rPr lang="is-IS" dirty="0"/>
            </a:br>
            <a:endParaRPr lang="is-IS" dirty="0"/>
          </a:p>
        </p:txBody>
      </p:sp>
      <p:sp>
        <p:nvSpPr>
          <p:cNvPr id="3" name="Text Placeholder 2"/>
          <p:cNvSpPr>
            <a:spLocks noGrp="1"/>
          </p:cNvSpPr>
          <p:nvPr>
            <p:ph type="body" idx="1"/>
          </p:nvPr>
        </p:nvSpPr>
        <p:spPr>
          <a:xfrm>
            <a:off x="457200" y="1676400"/>
            <a:ext cx="3124200" cy="4724400"/>
          </a:xfrm>
        </p:spPr>
        <p:txBody>
          <a:bodyPr/>
          <a:lstStyle/>
          <a:p>
            <a:r>
              <a:rPr lang="is-IS" sz="1600" dirty="0"/>
              <a:t>Discussion about risk management is often structured with reference to the disaster risk management cycle.</a:t>
            </a:r>
          </a:p>
          <a:p>
            <a:r>
              <a:rPr lang="is-IS" sz="1600" dirty="0"/>
              <a:t>There is a a massive about this subject, for instance related to the UNISDR and the Sendai framework</a:t>
            </a:r>
          </a:p>
          <a:p>
            <a:r>
              <a:rPr lang="is-IS" sz="1600" dirty="0"/>
              <a:t>I will only talk about information relating to risk assessment and response during an event</a:t>
            </a:r>
          </a:p>
          <a:p>
            <a:endParaRPr lang="is-IS" dirty="0"/>
          </a:p>
        </p:txBody>
      </p:sp>
      <p:pic>
        <p:nvPicPr>
          <p:cNvPr id="3074" name="Picture 2" descr="http://www.naturalhazardspartnership.org.uk/wp-content/uploads/2016/09/DRMC-768x600.pn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581400" y="1752600"/>
            <a:ext cx="5120000" cy="4000000"/>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p:nvSpPr>
        <p:spPr bwMode="auto">
          <a:xfrm>
            <a:off x="5410200" y="3390900"/>
            <a:ext cx="1295400" cy="1295400"/>
          </a:xfrm>
          <a:prstGeom prst="ellipse">
            <a:avLst/>
          </a:prstGeom>
          <a:solidFill>
            <a:schemeClr val="accent1"/>
          </a:solid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s-IS" sz="1800" b="0" i="0" u="none" strike="noStrike" cap="none" normalizeH="0" baseline="0">
              <a:ln>
                <a:noFill/>
              </a:ln>
              <a:solidFill>
                <a:schemeClr val="tx1"/>
              </a:solidFill>
              <a:effectLst/>
              <a:latin typeface="Verdana" pitchFamily="-112" charset="0"/>
            </a:endParaRPr>
          </a:p>
        </p:txBody>
      </p:sp>
      <p:sp>
        <p:nvSpPr>
          <p:cNvPr id="7" name="Rectangle 6"/>
          <p:cNvSpPr/>
          <p:nvPr/>
        </p:nvSpPr>
        <p:spPr>
          <a:xfrm>
            <a:off x="3962400" y="6019800"/>
            <a:ext cx="4572000" cy="430887"/>
          </a:xfrm>
          <a:prstGeom prst="rect">
            <a:avLst/>
          </a:prstGeom>
        </p:spPr>
        <p:txBody>
          <a:bodyPr>
            <a:spAutoFit/>
          </a:bodyPr>
          <a:lstStyle/>
          <a:p>
            <a:r>
              <a:rPr lang="is-IS" sz="1100" dirty="0">
                <a:solidFill>
                  <a:schemeClr val="bg2">
                    <a:lumMod val="50000"/>
                  </a:schemeClr>
                </a:solidFill>
                <a:latin typeface="Helvetica Neue"/>
              </a:rPr>
              <a:t>(From the UK National Hazards Partnership, who adapted the cycle  from </a:t>
            </a:r>
            <a:r>
              <a:rPr lang="is-IS" sz="1100" dirty="0">
                <a:solidFill>
                  <a:schemeClr val="bg2">
                    <a:lumMod val="50000"/>
                  </a:schemeClr>
                </a:solidFill>
                <a:latin typeface="Helvetica Neue"/>
                <a:hlinkClick r:id="rId3"/>
              </a:rPr>
              <a:t>http://eijournal.com/print/articles/disaster-management</a:t>
            </a:r>
            <a:r>
              <a:rPr lang="is-IS" sz="1100" dirty="0">
                <a:solidFill>
                  <a:schemeClr val="bg2">
                    <a:lumMod val="50000"/>
                  </a:schemeClr>
                </a:solidFill>
                <a:latin typeface="Helvetica Neue"/>
              </a:rPr>
              <a:t> )</a:t>
            </a:r>
            <a:endParaRPr lang="is-IS" sz="1100" dirty="0">
              <a:solidFill>
                <a:schemeClr val="bg2">
                  <a:lumMod val="50000"/>
                </a:schemeClr>
              </a:solidFill>
            </a:endParaRPr>
          </a:p>
        </p:txBody>
      </p:sp>
      <p:sp>
        <p:nvSpPr>
          <p:cNvPr id="4" name="Rectangle 3"/>
          <p:cNvSpPr/>
          <p:nvPr/>
        </p:nvSpPr>
        <p:spPr bwMode="auto">
          <a:xfrm>
            <a:off x="3505200" y="1676400"/>
            <a:ext cx="1905000" cy="4774287"/>
          </a:xfrm>
          <a:prstGeom prst="rect">
            <a:avLst/>
          </a:prstGeom>
          <a:solidFill>
            <a:srgbClr val="C1C1C1">
              <a:alpha val="75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s-IS" sz="1800" b="0" i="0" u="none" strike="noStrike" cap="none" normalizeH="0" baseline="0">
              <a:ln>
                <a:noFill/>
              </a:ln>
              <a:solidFill>
                <a:schemeClr val="tx1"/>
              </a:solidFill>
              <a:effectLst/>
              <a:latin typeface="Verdana" pitchFamily="-112" charset="0"/>
            </a:endParaRPr>
          </a:p>
        </p:txBody>
      </p:sp>
      <p:sp>
        <p:nvSpPr>
          <p:cNvPr id="8" name="Rectangle 7"/>
          <p:cNvSpPr/>
          <p:nvPr/>
        </p:nvSpPr>
        <p:spPr bwMode="auto">
          <a:xfrm>
            <a:off x="5410200" y="4419600"/>
            <a:ext cx="3276600" cy="2031087"/>
          </a:xfrm>
          <a:prstGeom prst="rect">
            <a:avLst/>
          </a:prstGeom>
          <a:solidFill>
            <a:srgbClr val="C1C1C1">
              <a:alpha val="75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s-IS" sz="1800" b="0" i="0" u="none" strike="noStrike" cap="none" normalizeH="0" baseline="0">
              <a:ln>
                <a:noFill/>
              </a:ln>
              <a:solidFill>
                <a:schemeClr val="tx1"/>
              </a:solidFill>
              <a:effectLst/>
              <a:latin typeface="Verdana" pitchFamily="-112" charset="0"/>
            </a:endParaRPr>
          </a:p>
        </p:txBody>
      </p:sp>
      <p:sp>
        <p:nvSpPr>
          <p:cNvPr id="5" name="Oval 4"/>
          <p:cNvSpPr/>
          <p:nvPr/>
        </p:nvSpPr>
        <p:spPr bwMode="auto">
          <a:xfrm>
            <a:off x="4724400" y="1295400"/>
            <a:ext cx="4053200" cy="3352800"/>
          </a:xfrm>
          <a:prstGeom prst="ellipse">
            <a:avLst/>
          </a:prstGeom>
          <a:noFill/>
          <a:ln w="120650"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s-IS" sz="1800" b="0" i="0" u="none" strike="noStrike" cap="none" normalizeH="0" baseline="0">
              <a:ln>
                <a:noFill/>
              </a:ln>
              <a:solidFill>
                <a:schemeClr val="tx1"/>
              </a:solidFill>
              <a:effectLst/>
              <a:latin typeface="Verdana" pitchFamily="-112" charset="0"/>
            </a:endParaRPr>
          </a:p>
        </p:txBody>
      </p:sp>
      <p:sp>
        <p:nvSpPr>
          <p:cNvPr id="9" name="Arrow: Right 8">
            <a:extLst>
              <a:ext uri="{FF2B5EF4-FFF2-40B4-BE49-F238E27FC236}">
                <a16:creationId xmlns:a16="http://schemas.microsoft.com/office/drawing/2014/main" xmlns="" id="{8A0FD787-5D0E-4B33-A936-7A2D7008E100}"/>
              </a:ext>
            </a:extLst>
          </p:cNvPr>
          <p:cNvSpPr/>
          <p:nvPr/>
        </p:nvSpPr>
        <p:spPr bwMode="auto">
          <a:xfrm rot="19804364">
            <a:off x="3104424" y="4208418"/>
            <a:ext cx="2193205" cy="762000"/>
          </a:xfrm>
          <a:prstGeom prst="rightArrow">
            <a:avLst/>
          </a:prstGeom>
          <a:solidFill>
            <a:srgbClr val="FFFF00"/>
          </a:solid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s-IS" sz="1800" b="0" i="0" u="none" strike="noStrike" cap="none" normalizeH="0" baseline="0">
              <a:ln>
                <a:noFill/>
              </a:ln>
              <a:solidFill>
                <a:schemeClr val="tx1"/>
              </a:solidFill>
              <a:effectLst/>
              <a:latin typeface="Verdana" pitchFamily="-112" charset="0"/>
            </a:endParaRPr>
          </a:p>
        </p:txBody>
      </p:sp>
    </p:spTree>
    <p:extLst>
      <p:ext uri="{BB962C8B-B14F-4D97-AF65-F5344CB8AC3E}">
        <p14:creationId xmlns:p14="http://schemas.microsoft.com/office/powerpoint/2010/main" val="6802731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s-IS" dirty="0"/>
              <a:t> Icelandic Meteorological Office</a:t>
            </a:r>
            <a:endParaRPr lang="en-US" dirty="0"/>
          </a:p>
        </p:txBody>
      </p:sp>
      <p:sp>
        <p:nvSpPr>
          <p:cNvPr id="3" name="Text Placeholder 2"/>
          <p:cNvSpPr>
            <a:spLocks noGrp="1"/>
          </p:cNvSpPr>
          <p:nvPr>
            <p:ph type="body" idx="1"/>
          </p:nvPr>
        </p:nvSpPr>
        <p:spPr>
          <a:xfrm>
            <a:off x="422564" y="1600200"/>
            <a:ext cx="6587836" cy="2895600"/>
          </a:xfrm>
        </p:spPr>
        <p:txBody>
          <a:bodyPr/>
          <a:lstStyle/>
          <a:p>
            <a:r>
              <a:rPr lang="en-GB" sz="1600" dirty="0"/>
              <a:t>The main purpose of IMO is to contribute towards increased security and efficiency in society by:</a:t>
            </a:r>
          </a:p>
          <a:p>
            <a:pPr lvl="1"/>
            <a:r>
              <a:rPr lang="en-GB" sz="1600" b="1" dirty="0"/>
              <a:t>Monitoring</a:t>
            </a:r>
            <a:r>
              <a:rPr lang="en-GB" sz="1600" dirty="0"/>
              <a:t>, analysing, interpreting, informing, giving advice and counsel, providing </a:t>
            </a:r>
            <a:r>
              <a:rPr lang="en-GB" sz="1600" b="1" dirty="0"/>
              <a:t>warnings</a:t>
            </a:r>
            <a:r>
              <a:rPr lang="en-GB" sz="1600" dirty="0"/>
              <a:t> and </a:t>
            </a:r>
            <a:r>
              <a:rPr lang="en-GB" sz="1600" b="1" dirty="0"/>
              <a:t>forecasts</a:t>
            </a:r>
            <a:r>
              <a:rPr lang="en-GB" sz="1600" dirty="0"/>
              <a:t> and where possible, predicting natural processes and natural hazards.</a:t>
            </a:r>
          </a:p>
          <a:p>
            <a:pPr lvl="1"/>
            <a:r>
              <a:rPr lang="en-GB" sz="1600" dirty="0"/>
              <a:t>Issuing public and aviation </a:t>
            </a:r>
            <a:r>
              <a:rPr lang="en-GB" sz="1600" b="1" dirty="0"/>
              <a:t>alerts</a:t>
            </a:r>
            <a:r>
              <a:rPr lang="en-GB" sz="1600" dirty="0"/>
              <a:t> about </a:t>
            </a:r>
            <a:br>
              <a:rPr lang="en-GB" sz="1600" dirty="0"/>
            </a:br>
            <a:r>
              <a:rPr lang="en-GB" sz="1600" dirty="0"/>
              <a:t>impending natural hazards, such as </a:t>
            </a:r>
            <a:br>
              <a:rPr lang="en-GB" sz="1600" dirty="0"/>
            </a:br>
            <a:r>
              <a:rPr lang="en-GB" sz="1600" dirty="0"/>
              <a:t>volcanic ash, extreme weather </a:t>
            </a:r>
            <a:br>
              <a:rPr lang="en-GB" sz="1600" dirty="0"/>
            </a:br>
            <a:r>
              <a:rPr lang="en-GB" sz="1600" dirty="0"/>
              <a:t>and flooding</a:t>
            </a:r>
          </a:p>
        </p:txBody>
      </p:sp>
      <p:graphicFrame>
        <p:nvGraphicFramePr>
          <p:cNvPr id="5" name="Content Placeholder 3"/>
          <p:cNvGraphicFramePr>
            <a:graphicFrameLocks/>
          </p:cNvGraphicFramePr>
          <p:nvPr>
            <p:extLst/>
          </p:nvPr>
        </p:nvGraphicFramePr>
        <p:xfrm>
          <a:off x="5105400" y="4022148"/>
          <a:ext cx="3886200" cy="22262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2" descr="12"/>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609600" y="4877802"/>
            <a:ext cx="1990004" cy="1364673"/>
          </a:xfrm>
          <a:prstGeom prst="rect">
            <a:avLst/>
          </a:prstGeom>
          <a:noFill/>
          <a:ln w="9525">
            <a:solidFill>
              <a:schemeClr val="tx1"/>
            </a:solidFill>
            <a:miter lim="800000"/>
            <a:headEnd/>
            <a:tailEnd/>
          </a:ln>
          <a:effectLst/>
        </p:spPr>
      </p:pic>
      <p:pic>
        <p:nvPicPr>
          <p:cNvPr id="9" name="Picture 2" descr="http://emilhannes.blog.is/users/03/emilhannes/img/hafis_island_modis27jun10.jpg">
            <a:extLst>
              <a:ext uri="{FF2B5EF4-FFF2-40B4-BE49-F238E27FC236}">
                <a16:creationId xmlns:a16="http://schemas.microsoft.com/office/drawing/2014/main" xmlns="" id="{AD82F035-50CB-427C-BE72-58A8A9894384}"/>
              </a:ext>
            </a:extLst>
          </p:cNvPr>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2667000" y="4573914"/>
            <a:ext cx="2382059" cy="1674486"/>
          </a:xfrm>
          <a:prstGeom prst="rect">
            <a:avLst/>
          </a:prstGeom>
          <a:noFill/>
          <a:effectLst/>
        </p:spPr>
      </p:pic>
      <p:pic>
        <p:nvPicPr>
          <p:cNvPr id="10" name="Picture 5" descr="kynning_110309">
            <a:extLst>
              <a:ext uri="{FF2B5EF4-FFF2-40B4-BE49-F238E27FC236}">
                <a16:creationId xmlns:a16="http://schemas.microsoft.com/office/drawing/2014/main" xmlns="" id="{82D24634-5699-422C-91B5-B01A88DB20F8}"/>
              </a:ext>
            </a:extLst>
          </p:cNvPr>
          <p:cNvPicPr>
            <a:picLocks noChangeAspect="1" noChangeArrowheads="1"/>
          </p:cNvPicPr>
          <p:nvPr/>
        </p:nvPicPr>
        <p:blipFill>
          <a:blip r:embed="rId9"/>
          <a:srcRect/>
          <a:stretch>
            <a:fillRect/>
          </a:stretch>
        </p:blipFill>
        <p:spPr bwMode="auto">
          <a:xfrm>
            <a:off x="7010400" y="1752600"/>
            <a:ext cx="1905000" cy="2245206"/>
          </a:xfrm>
          <a:prstGeom prst="rect">
            <a:avLst/>
          </a:prstGeom>
          <a:noFill/>
          <a:ln w="9525">
            <a:noFill/>
            <a:miter lim="800000"/>
            <a:headEnd/>
            <a:tailEnd/>
          </a:ln>
        </p:spPr>
      </p:pic>
    </p:spTree>
    <p:extLst>
      <p:ext uri="{BB962C8B-B14F-4D97-AF65-F5344CB8AC3E}">
        <p14:creationId xmlns:p14="http://schemas.microsoft.com/office/powerpoint/2010/main" val="15181085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ln/>
        </p:spPr>
        <p:txBody>
          <a:bodyPr/>
          <a:lstStyle/>
          <a:p>
            <a:r>
              <a:rPr lang="en-US" dirty="0">
                <a:ea typeface="ＭＳ Ｐゴシック"/>
                <a:cs typeface="ＭＳ Ｐゴシック"/>
              </a:rPr>
              <a:t>Infrastructure</a:t>
            </a:r>
          </a:p>
        </p:txBody>
      </p:sp>
      <p:sp>
        <p:nvSpPr>
          <p:cNvPr id="7171" name="Text Placeholder 2"/>
          <p:cNvSpPr>
            <a:spLocks noGrp="1"/>
          </p:cNvSpPr>
          <p:nvPr>
            <p:ph type="body" idx="1"/>
          </p:nvPr>
        </p:nvSpPr>
        <p:spPr>
          <a:xfrm>
            <a:off x="457200" y="1197430"/>
            <a:ext cx="6019800" cy="1918996"/>
          </a:xfrm>
        </p:spPr>
        <p:txBody>
          <a:bodyPr>
            <a:normAutofit fontScale="85000" lnSpcReduction="10000"/>
          </a:bodyPr>
          <a:lstStyle/>
          <a:p>
            <a:r>
              <a:rPr lang="en-US" dirty="0">
                <a:ea typeface="ＭＳ Ｐゴシック"/>
                <a:cs typeface="ＭＳ Ｐゴシック"/>
              </a:rPr>
              <a:t>Over 600 instruments in operation to observe natural hazards and the long term behavior of geophysical systems</a:t>
            </a:r>
          </a:p>
          <a:p>
            <a:r>
              <a:rPr lang="en-US" dirty="0">
                <a:ea typeface="ＭＳ Ｐゴシック"/>
                <a:cs typeface="ＭＳ Ｐゴシック"/>
              </a:rPr>
              <a:t>Internal IT system and databases</a:t>
            </a:r>
          </a:p>
        </p:txBody>
      </p:sp>
      <p:pic>
        <p:nvPicPr>
          <p:cNvPr id="8" name="Picture Placeholder 8" descr="P1000124.JPG"/>
          <p:cNvPicPr>
            <a:picLocks noChangeAspect="1"/>
          </p:cNvPicPr>
          <p:nvPr/>
        </p:nvPicPr>
        <p:blipFill>
          <a:blip r:embed="rId2" cstate="print">
            <a:extLst>
              <a:ext uri="{28A0092B-C50C-407E-A947-70E740481C1C}">
                <a14:useLocalDpi xmlns:a14="http://schemas.microsoft.com/office/drawing/2010/main"/>
              </a:ext>
            </a:extLst>
          </a:blip>
          <a:srcRect/>
          <a:stretch>
            <a:fillRect/>
          </a:stretch>
        </p:blipFill>
        <p:spPr>
          <a:xfrm>
            <a:off x="152400" y="3370244"/>
            <a:ext cx="2919468" cy="1946312"/>
          </a:xfrm>
          <a:prstGeom prst="rect">
            <a:avLst/>
          </a:prstGeom>
        </p:spPr>
      </p:pic>
      <p:pic>
        <p:nvPicPr>
          <p:cNvPr id="9" name="Picture 8" descr="Mobile1_og_trolli.jp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147692" y="4614003"/>
            <a:ext cx="3600000" cy="2162109"/>
          </a:xfrm>
          <a:prstGeom prst="rect">
            <a:avLst/>
          </a:prstGeom>
        </p:spPr>
      </p:pic>
      <p:pic>
        <p:nvPicPr>
          <p:cNvPr id="11" name="Picture 9" descr="ulfarsfell">
            <a:extLst>
              <a:ext uri="{FF2B5EF4-FFF2-40B4-BE49-F238E27FC236}">
                <a16:creationId xmlns:a16="http://schemas.microsoft.com/office/drawing/2014/main" xmlns="" id="{07C0F7A8-FC01-495B-BB0B-BA7601FBCB45}"/>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152400" y="5316556"/>
            <a:ext cx="1945829" cy="1459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xmlns="" id="{1D0D4890-0B4D-475A-9DC4-A3901444EFA4}"/>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164844" y="3242713"/>
            <a:ext cx="2428912" cy="1367387"/>
          </a:xfrm>
          <a:prstGeom prst="rect">
            <a:avLst/>
          </a:prstGeom>
        </p:spPr>
      </p:pic>
      <p:pic>
        <p:nvPicPr>
          <p:cNvPr id="13" name="Picture 12">
            <a:extLst>
              <a:ext uri="{FF2B5EF4-FFF2-40B4-BE49-F238E27FC236}">
                <a16:creationId xmlns:a16="http://schemas.microsoft.com/office/drawing/2014/main" xmlns="" id="{F32A3C86-A8E1-4D66-BE43-0C0B9931F7EF}"/>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379006" y="2976074"/>
            <a:ext cx="2195987" cy="1371600"/>
          </a:xfrm>
          <a:prstGeom prst="rect">
            <a:avLst/>
          </a:prstGeom>
        </p:spPr>
      </p:pic>
      <p:pic>
        <p:nvPicPr>
          <p:cNvPr id="10" name="Picture 9"/>
          <p:cNvPicPr>
            <a:picLocks noChangeAspect="1"/>
          </p:cNvPicPr>
          <p:nvPr/>
        </p:nvPicPr>
        <p:blipFill>
          <a:blip r:embed="rId7" cstate="print">
            <a:extLst>
              <a:ext uri="{28A0092B-C50C-407E-A947-70E740481C1C}">
                <a14:useLocalDpi xmlns:a14="http://schemas.microsoft.com/office/drawing/2010/main"/>
              </a:ext>
            </a:extLst>
          </a:blip>
          <a:srcRect/>
          <a:stretch>
            <a:fillRect/>
          </a:stretch>
        </p:blipFill>
        <p:spPr>
          <a:xfrm>
            <a:off x="6477000" y="1600200"/>
            <a:ext cx="2667000" cy="1402206"/>
          </a:xfrm>
          <a:prstGeom prst="rect">
            <a:avLst/>
          </a:prstGeom>
        </p:spPr>
      </p:pic>
      <p:pic>
        <p:nvPicPr>
          <p:cNvPr id="7" name="Picture 4"/>
          <p:cNvPicPr>
            <a:picLocks noChangeAspect="1" noChangeArrowheads="1"/>
          </p:cNvPicPr>
          <p:nvPr/>
        </p:nvPicPr>
        <p:blipFill rotWithShape="1">
          <a:blip r:embed="rId8" cstate="print">
            <a:extLst>
              <a:ext uri="{28A0092B-C50C-407E-A947-70E740481C1C}">
                <a14:useLocalDpi xmlns:a14="http://schemas.microsoft.com/office/drawing/2010/main"/>
              </a:ext>
            </a:extLst>
          </a:blip>
          <a:srcRect/>
          <a:stretch/>
        </p:blipFill>
        <p:spPr bwMode="auto">
          <a:xfrm>
            <a:off x="6254193" y="4249153"/>
            <a:ext cx="2641600" cy="2590800"/>
          </a:xfrm>
          <a:prstGeom prst="rect">
            <a:avLst/>
          </a:prstGeom>
          <a:noFill/>
          <a:ln w="9525">
            <a:noFill/>
            <a:miter lim="800000"/>
            <a:headEnd/>
            <a:tailEnd/>
          </a:ln>
        </p:spPr>
      </p:pic>
    </p:spTree>
    <p:extLst>
      <p:ext uri="{BB962C8B-B14F-4D97-AF65-F5344CB8AC3E}">
        <p14:creationId xmlns:p14="http://schemas.microsoft.com/office/powerpoint/2010/main" val="18862107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s-IS" dirty="0" err="1"/>
              <a:t>Monitoring</a:t>
            </a:r>
            <a:r>
              <a:rPr lang="is-IS" dirty="0"/>
              <a:t> </a:t>
            </a:r>
            <a:r>
              <a:rPr lang="is-IS" dirty="0" err="1"/>
              <a:t>infrastructure</a:t>
            </a:r>
            <a:r>
              <a:rPr lang="is-IS" dirty="0"/>
              <a:t> – a </a:t>
            </a:r>
            <a:r>
              <a:rPr lang="is-IS" dirty="0" err="1"/>
              <a:t>base</a:t>
            </a:r>
            <a:r>
              <a:rPr lang="is-IS" dirty="0"/>
              <a:t> for </a:t>
            </a:r>
            <a:r>
              <a:rPr lang="is-IS" dirty="0" err="1"/>
              <a:t>warnings</a:t>
            </a:r>
            <a:r>
              <a:rPr lang="is-IS" dirty="0"/>
              <a:t> </a:t>
            </a:r>
            <a:r>
              <a:rPr lang="is-IS" dirty="0" err="1"/>
              <a:t>and</a:t>
            </a:r>
            <a:r>
              <a:rPr lang="is-IS" dirty="0"/>
              <a:t> </a:t>
            </a:r>
            <a:r>
              <a:rPr lang="is-IS" dirty="0" err="1"/>
              <a:t>forecasts</a:t>
            </a:r>
            <a:endParaRPr lang="en-US" dirty="0"/>
          </a:p>
        </p:txBody>
      </p:sp>
      <p:pic>
        <p:nvPicPr>
          <p:cNvPr id="4" name="Picture 3" descr="vatn.jpg"/>
          <p:cNvPicPr>
            <a:picLocks noChangeAspect="1"/>
          </p:cNvPicPr>
          <p:nvPr/>
        </p:nvPicPr>
        <p:blipFill>
          <a:blip r:embed="rId2" cstate="print">
            <a:extLst>
              <a:ext uri="{28A0092B-C50C-407E-A947-70E740481C1C}">
                <a14:useLocalDpi xmlns:a14="http://schemas.microsoft.com/office/drawing/2010/main"/>
              </a:ext>
            </a:extLst>
          </a:blip>
          <a:srcRect t="3661" b="3661"/>
          <a:stretch>
            <a:fillRect/>
          </a:stretch>
        </p:blipFill>
        <p:spPr>
          <a:xfrm>
            <a:off x="501566" y="1594800"/>
            <a:ext cx="3841834" cy="2520000"/>
          </a:xfrm>
          <a:prstGeom prst="rect">
            <a:avLst/>
          </a:prstGeom>
        </p:spPr>
      </p:pic>
      <p:pic>
        <p:nvPicPr>
          <p:cNvPr id="5" name="Picture 4" descr="vedur.jpg"/>
          <p:cNvPicPr>
            <a:picLocks noChangeAspect="1"/>
          </p:cNvPicPr>
          <p:nvPr/>
        </p:nvPicPr>
        <p:blipFill>
          <a:blip r:embed="rId3" cstate="print">
            <a:extLst>
              <a:ext uri="{28A0092B-C50C-407E-A947-70E740481C1C}">
                <a14:useLocalDpi xmlns:a14="http://schemas.microsoft.com/office/drawing/2010/main"/>
              </a:ext>
            </a:extLst>
          </a:blip>
          <a:srcRect t="3661" b="3661"/>
          <a:stretch>
            <a:fillRect/>
          </a:stretch>
        </p:blipFill>
        <p:spPr>
          <a:xfrm>
            <a:off x="5105400" y="1594800"/>
            <a:ext cx="3841835" cy="2520000"/>
          </a:xfrm>
          <a:prstGeom prst="rect">
            <a:avLst/>
          </a:prstGeom>
        </p:spPr>
      </p:pic>
      <p:pic>
        <p:nvPicPr>
          <p:cNvPr id="6" name="Picture 5" descr="Jord.jpg"/>
          <p:cNvPicPr>
            <a:picLocks noChangeAspect="1"/>
          </p:cNvPicPr>
          <p:nvPr/>
        </p:nvPicPr>
        <p:blipFill>
          <a:blip r:embed="rId4" cstate="print">
            <a:extLst>
              <a:ext uri="{28A0092B-C50C-407E-A947-70E740481C1C}">
                <a14:useLocalDpi xmlns:a14="http://schemas.microsoft.com/office/drawing/2010/main"/>
              </a:ext>
            </a:extLst>
          </a:blip>
          <a:srcRect t="3661" b="3661"/>
          <a:stretch>
            <a:fillRect/>
          </a:stretch>
        </p:blipFill>
        <p:spPr>
          <a:xfrm>
            <a:off x="730166" y="4261800"/>
            <a:ext cx="3841834" cy="2520000"/>
          </a:xfrm>
          <a:prstGeom prst="rect">
            <a:avLst/>
          </a:prstGeom>
        </p:spPr>
      </p:pic>
      <p:pic>
        <p:nvPicPr>
          <p:cNvPr id="7" name="Picture 6" descr="Radar.jpg"/>
          <p:cNvPicPr>
            <a:picLocks noChangeAspect="1"/>
          </p:cNvPicPr>
          <p:nvPr/>
        </p:nvPicPr>
        <p:blipFill>
          <a:blip r:embed="rId5" cstate="print">
            <a:extLst>
              <a:ext uri="{28A0092B-C50C-407E-A947-70E740481C1C}">
                <a14:useLocalDpi xmlns:a14="http://schemas.microsoft.com/office/drawing/2010/main"/>
              </a:ext>
            </a:extLst>
          </a:blip>
          <a:srcRect t="3661" b="3661"/>
          <a:stretch>
            <a:fillRect/>
          </a:stretch>
        </p:blipFill>
        <p:spPr>
          <a:xfrm>
            <a:off x="5105400" y="4191000"/>
            <a:ext cx="3841877" cy="2520000"/>
          </a:xfrm>
          <a:prstGeom prst="rect">
            <a:avLst/>
          </a:prstGeom>
        </p:spPr>
      </p:pic>
      <p:sp>
        <p:nvSpPr>
          <p:cNvPr id="8" name="TextBox 7"/>
          <p:cNvSpPr txBox="1"/>
          <p:nvPr/>
        </p:nvSpPr>
        <p:spPr>
          <a:xfrm>
            <a:off x="152400" y="3048000"/>
            <a:ext cx="1143000" cy="369332"/>
          </a:xfrm>
          <a:prstGeom prst="rect">
            <a:avLst/>
          </a:prstGeom>
          <a:noFill/>
        </p:spPr>
        <p:txBody>
          <a:bodyPr wrap="square" rtlCol="0">
            <a:spAutoFit/>
          </a:bodyPr>
          <a:lstStyle/>
          <a:p>
            <a:r>
              <a:rPr lang="is-IS" dirty="0" err="1">
                <a:solidFill>
                  <a:schemeClr val="bg2">
                    <a:lumMod val="50000"/>
                  </a:schemeClr>
                </a:solidFill>
              </a:rPr>
              <a:t>water</a:t>
            </a:r>
            <a:endParaRPr lang="en-US" dirty="0">
              <a:solidFill>
                <a:schemeClr val="bg2">
                  <a:lumMod val="50000"/>
                </a:schemeClr>
              </a:solidFill>
            </a:endParaRPr>
          </a:p>
        </p:txBody>
      </p:sp>
      <p:sp>
        <p:nvSpPr>
          <p:cNvPr id="9" name="TextBox 8"/>
          <p:cNvSpPr txBox="1"/>
          <p:nvPr/>
        </p:nvSpPr>
        <p:spPr>
          <a:xfrm>
            <a:off x="4572000" y="3048000"/>
            <a:ext cx="1524000" cy="369332"/>
          </a:xfrm>
          <a:prstGeom prst="rect">
            <a:avLst/>
          </a:prstGeom>
          <a:noFill/>
        </p:spPr>
        <p:txBody>
          <a:bodyPr wrap="square" rtlCol="0">
            <a:spAutoFit/>
          </a:bodyPr>
          <a:lstStyle/>
          <a:p>
            <a:r>
              <a:rPr lang="is-IS" dirty="0" err="1">
                <a:solidFill>
                  <a:schemeClr val="bg2">
                    <a:lumMod val="50000"/>
                  </a:schemeClr>
                </a:solidFill>
              </a:rPr>
              <a:t>weather</a:t>
            </a:r>
            <a:endParaRPr lang="en-US" dirty="0">
              <a:solidFill>
                <a:schemeClr val="bg2">
                  <a:lumMod val="50000"/>
                </a:schemeClr>
              </a:solidFill>
            </a:endParaRPr>
          </a:p>
        </p:txBody>
      </p:sp>
      <p:sp>
        <p:nvSpPr>
          <p:cNvPr id="10" name="TextBox 9"/>
          <p:cNvSpPr txBox="1"/>
          <p:nvPr/>
        </p:nvSpPr>
        <p:spPr>
          <a:xfrm>
            <a:off x="152400" y="5562600"/>
            <a:ext cx="1066800" cy="369332"/>
          </a:xfrm>
          <a:prstGeom prst="rect">
            <a:avLst/>
          </a:prstGeom>
          <a:noFill/>
        </p:spPr>
        <p:txBody>
          <a:bodyPr wrap="square" rtlCol="0">
            <a:spAutoFit/>
          </a:bodyPr>
          <a:lstStyle/>
          <a:p>
            <a:r>
              <a:rPr lang="is-IS" dirty="0" err="1">
                <a:solidFill>
                  <a:schemeClr val="bg2">
                    <a:lumMod val="50000"/>
                  </a:schemeClr>
                </a:solidFill>
              </a:rPr>
              <a:t>earth</a:t>
            </a:r>
            <a:endParaRPr lang="en-US" dirty="0">
              <a:solidFill>
                <a:schemeClr val="bg2">
                  <a:lumMod val="50000"/>
                </a:schemeClr>
              </a:solidFill>
            </a:endParaRPr>
          </a:p>
        </p:txBody>
      </p:sp>
      <p:sp>
        <p:nvSpPr>
          <p:cNvPr id="11" name="TextBox 10"/>
          <p:cNvSpPr txBox="1"/>
          <p:nvPr/>
        </p:nvSpPr>
        <p:spPr>
          <a:xfrm>
            <a:off x="4572000" y="5562600"/>
            <a:ext cx="1524000" cy="369332"/>
          </a:xfrm>
          <a:prstGeom prst="rect">
            <a:avLst/>
          </a:prstGeom>
          <a:noFill/>
        </p:spPr>
        <p:txBody>
          <a:bodyPr wrap="square" rtlCol="0">
            <a:spAutoFit/>
          </a:bodyPr>
          <a:lstStyle/>
          <a:p>
            <a:r>
              <a:rPr lang="is-IS" dirty="0" err="1">
                <a:solidFill>
                  <a:schemeClr val="bg2">
                    <a:lumMod val="50000"/>
                  </a:schemeClr>
                </a:solidFill>
              </a:rPr>
              <a:t>other</a:t>
            </a:r>
            <a:endParaRPr lang="en-US" dirty="0">
              <a:solidFill>
                <a:schemeClr val="bg2">
                  <a:lumMod val="50000"/>
                </a:schemeClr>
              </a:solidFill>
            </a:endParaRPr>
          </a:p>
        </p:txBody>
      </p:sp>
    </p:spTree>
    <p:extLst>
      <p:ext uri="{BB962C8B-B14F-4D97-AF65-F5344CB8AC3E}">
        <p14:creationId xmlns:p14="http://schemas.microsoft.com/office/powerpoint/2010/main" val="28746574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B0069A-E80B-46D3-81DA-D1DDE590834F}"/>
              </a:ext>
            </a:extLst>
          </p:cNvPr>
          <p:cNvSpPr>
            <a:spLocks noGrp="1"/>
          </p:cNvSpPr>
          <p:nvPr>
            <p:ph type="title"/>
          </p:nvPr>
        </p:nvSpPr>
        <p:spPr/>
        <p:txBody>
          <a:bodyPr/>
          <a:lstStyle/>
          <a:p>
            <a:r>
              <a:rPr lang="is-IS" dirty="0" err="1"/>
              <a:t>Remote</a:t>
            </a:r>
            <a:r>
              <a:rPr lang="is-IS" dirty="0"/>
              <a:t> </a:t>
            </a:r>
            <a:r>
              <a:rPr lang="is-IS" dirty="0" err="1"/>
              <a:t>sensing</a:t>
            </a:r>
            <a:r>
              <a:rPr lang="is-IS" dirty="0"/>
              <a:t> </a:t>
            </a:r>
            <a:r>
              <a:rPr lang="is-IS" dirty="0" err="1"/>
              <a:t>and</a:t>
            </a:r>
            <a:r>
              <a:rPr lang="is-IS" dirty="0"/>
              <a:t> </a:t>
            </a:r>
            <a:r>
              <a:rPr lang="is-IS" dirty="0" err="1"/>
              <a:t>forecasts</a:t>
            </a:r>
            <a:endParaRPr lang="is-IS" dirty="0"/>
          </a:p>
        </p:txBody>
      </p:sp>
      <p:sp>
        <p:nvSpPr>
          <p:cNvPr id="3" name="Text Placeholder 2">
            <a:extLst>
              <a:ext uri="{FF2B5EF4-FFF2-40B4-BE49-F238E27FC236}">
                <a16:creationId xmlns:a16="http://schemas.microsoft.com/office/drawing/2014/main" xmlns="" id="{326531BC-CEB5-4E75-89C8-F2D5BCF1E743}"/>
              </a:ext>
            </a:extLst>
          </p:cNvPr>
          <p:cNvSpPr>
            <a:spLocks noGrp="1"/>
          </p:cNvSpPr>
          <p:nvPr>
            <p:ph type="body" idx="1"/>
          </p:nvPr>
        </p:nvSpPr>
        <p:spPr>
          <a:xfrm>
            <a:off x="457200" y="1524000"/>
            <a:ext cx="2743200" cy="4724400"/>
          </a:xfrm>
        </p:spPr>
        <p:txBody>
          <a:bodyPr/>
          <a:lstStyle/>
          <a:p>
            <a:r>
              <a:rPr lang="is-IS" sz="1400" dirty="0"/>
              <a:t>IMO is </a:t>
            </a:r>
            <a:r>
              <a:rPr lang="is-IS" sz="1400" dirty="0" err="1"/>
              <a:t>very</a:t>
            </a:r>
            <a:r>
              <a:rPr lang="is-IS" sz="1400" dirty="0"/>
              <a:t> </a:t>
            </a:r>
            <a:r>
              <a:rPr lang="is-IS" sz="1400" dirty="0" err="1"/>
              <a:t>reliant</a:t>
            </a:r>
            <a:r>
              <a:rPr lang="is-IS" sz="1400" dirty="0"/>
              <a:t> on </a:t>
            </a:r>
            <a:r>
              <a:rPr lang="is-IS" sz="1400" dirty="0" err="1"/>
              <a:t>remote</a:t>
            </a:r>
            <a:r>
              <a:rPr lang="is-IS" sz="1400" dirty="0"/>
              <a:t> </a:t>
            </a:r>
            <a:r>
              <a:rPr lang="is-IS" sz="1400" dirty="0" err="1"/>
              <a:t>sensing</a:t>
            </a:r>
            <a:r>
              <a:rPr lang="is-IS" sz="1400" dirty="0"/>
              <a:t> </a:t>
            </a:r>
            <a:r>
              <a:rPr lang="is-IS" sz="1400" dirty="0" err="1"/>
              <a:t>products</a:t>
            </a:r>
            <a:r>
              <a:rPr lang="is-IS" sz="1400" dirty="0"/>
              <a:t> </a:t>
            </a:r>
            <a:r>
              <a:rPr lang="is-IS" sz="1400" dirty="0" err="1"/>
              <a:t>and</a:t>
            </a:r>
            <a:r>
              <a:rPr lang="is-IS" sz="1400" dirty="0"/>
              <a:t> NWP </a:t>
            </a:r>
            <a:r>
              <a:rPr lang="is-IS" sz="1400" dirty="0" err="1"/>
              <a:t>models</a:t>
            </a:r>
            <a:r>
              <a:rPr lang="is-IS" sz="1400" dirty="0"/>
              <a:t>.</a:t>
            </a:r>
          </a:p>
          <a:p>
            <a:r>
              <a:rPr lang="is-IS" sz="1400" dirty="0" err="1"/>
              <a:t>Forecast</a:t>
            </a:r>
            <a:r>
              <a:rPr lang="is-IS" sz="1400" dirty="0"/>
              <a:t> for Iceland </a:t>
            </a:r>
            <a:r>
              <a:rPr lang="is-IS" sz="1400" dirty="0" err="1"/>
              <a:t>and</a:t>
            </a:r>
            <a:r>
              <a:rPr lang="is-IS" sz="1400" dirty="0"/>
              <a:t> </a:t>
            </a:r>
            <a:r>
              <a:rPr lang="is-IS" sz="1400" dirty="0" err="1"/>
              <a:t>Greenland</a:t>
            </a:r>
            <a:r>
              <a:rPr lang="is-IS" sz="1400" dirty="0"/>
              <a:t> </a:t>
            </a:r>
            <a:r>
              <a:rPr lang="is-IS" sz="1400" dirty="0" err="1"/>
              <a:t>run</a:t>
            </a:r>
            <a:r>
              <a:rPr lang="is-IS" sz="1400" dirty="0"/>
              <a:t> </a:t>
            </a:r>
            <a:r>
              <a:rPr lang="is-IS" sz="1400" dirty="0" err="1"/>
              <a:t>jointly</a:t>
            </a:r>
            <a:r>
              <a:rPr lang="is-IS" sz="1400" dirty="0"/>
              <a:t> </a:t>
            </a:r>
            <a:r>
              <a:rPr lang="is-IS" sz="1400" dirty="0" err="1"/>
              <a:t>by</a:t>
            </a:r>
            <a:r>
              <a:rPr lang="is-IS" sz="1400" dirty="0"/>
              <a:t> DMI </a:t>
            </a:r>
            <a:r>
              <a:rPr lang="is-IS" sz="1400" dirty="0" err="1"/>
              <a:t>and</a:t>
            </a:r>
            <a:r>
              <a:rPr lang="is-IS" sz="1400" dirty="0"/>
              <a:t> IMO </a:t>
            </a:r>
            <a:r>
              <a:rPr lang="is-IS" sz="1400" dirty="0" err="1"/>
              <a:t>supplements</a:t>
            </a:r>
            <a:r>
              <a:rPr lang="is-IS" sz="1400" dirty="0"/>
              <a:t> a </a:t>
            </a:r>
            <a:r>
              <a:rPr lang="is-IS" sz="1400" dirty="0" err="1"/>
              <a:t>local</a:t>
            </a:r>
            <a:r>
              <a:rPr lang="is-IS" sz="1400" dirty="0"/>
              <a:t> NPW </a:t>
            </a:r>
            <a:r>
              <a:rPr lang="is-IS" sz="1400" dirty="0" err="1"/>
              <a:t>run</a:t>
            </a:r>
            <a:r>
              <a:rPr lang="is-IS" sz="1400" dirty="0"/>
              <a:t> </a:t>
            </a:r>
          </a:p>
          <a:p>
            <a:pPr lvl="1"/>
            <a:r>
              <a:rPr lang="is-IS" sz="1400" dirty="0" err="1"/>
              <a:t>Both</a:t>
            </a:r>
            <a:r>
              <a:rPr lang="is-IS" sz="1400" dirty="0"/>
              <a:t> </a:t>
            </a:r>
            <a:r>
              <a:rPr lang="is-IS" sz="1400" dirty="0" err="1"/>
              <a:t>using</a:t>
            </a:r>
            <a:r>
              <a:rPr lang="is-IS" sz="1400" dirty="0"/>
              <a:t> </a:t>
            </a:r>
            <a:r>
              <a:rPr lang="is-IS" sz="1400" dirty="0" err="1"/>
              <a:t>Harmonie</a:t>
            </a:r>
            <a:r>
              <a:rPr lang="is-IS" sz="1400" dirty="0"/>
              <a:t> </a:t>
            </a:r>
          </a:p>
          <a:p>
            <a:pPr lvl="2"/>
            <a:r>
              <a:rPr lang="is-IS" sz="1400" dirty="0"/>
              <a:t>IMO </a:t>
            </a:r>
            <a:r>
              <a:rPr lang="is-IS" sz="1400" dirty="0" err="1"/>
              <a:t>also</a:t>
            </a:r>
            <a:r>
              <a:rPr lang="is-IS" sz="1400" dirty="0"/>
              <a:t> </a:t>
            </a:r>
            <a:r>
              <a:rPr lang="is-IS" sz="1400" dirty="0" err="1"/>
              <a:t>uses</a:t>
            </a:r>
            <a:r>
              <a:rPr lang="is-IS" sz="1400" dirty="0"/>
              <a:t> ECMWF </a:t>
            </a:r>
            <a:r>
              <a:rPr lang="is-IS" sz="1400" dirty="0" err="1"/>
              <a:t>forecasts</a:t>
            </a:r>
            <a:r>
              <a:rPr lang="is-IS" sz="1400" dirty="0"/>
              <a:t> </a:t>
            </a:r>
          </a:p>
        </p:txBody>
      </p:sp>
      <p:pic>
        <p:nvPicPr>
          <p:cNvPr id="5" name="Picture 4">
            <a:extLst>
              <a:ext uri="{FF2B5EF4-FFF2-40B4-BE49-F238E27FC236}">
                <a16:creationId xmlns:a16="http://schemas.microsoft.com/office/drawing/2014/main" xmlns="" id="{9A948394-5439-4B1D-8CB2-04FD7E1D7EEB}"/>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6172200" y="1622258"/>
            <a:ext cx="2438400" cy="2113280"/>
          </a:xfrm>
          <a:prstGeom prst="rect">
            <a:avLst/>
          </a:prstGeom>
        </p:spPr>
      </p:pic>
      <p:pic>
        <p:nvPicPr>
          <p:cNvPr id="7" name="Picture 6">
            <a:extLst>
              <a:ext uri="{FF2B5EF4-FFF2-40B4-BE49-F238E27FC236}">
                <a16:creationId xmlns:a16="http://schemas.microsoft.com/office/drawing/2014/main" xmlns="" id="{F2C8E5EA-5AD4-4707-85A5-92525F05B6E9}"/>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200400" y="3962400"/>
            <a:ext cx="2927251" cy="2438400"/>
          </a:xfrm>
          <a:prstGeom prst="rect">
            <a:avLst/>
          </a:prstGeom>
        </p:spPr>
      </p:pic>
      <p:pic>
        <p:nvPicPr>
          <p:cNvPr id="9" name="Picture 8">
            <a:extLst>
              <a:ext uri="{FF2B5EF4-FFF2-40B4-BE49-F238E27FC236}">
                <a16:creationId xmlns:a16="http://schemas.microsoft.com/office/drawing/2014/main" xmlns="" id="{66C494C1-1D10-40CE-B2BA-E7771FB662EB}"/>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03080" y="4088363"/>
            <a:ext cx="2744920" cy="1946148"/>
          </a:xfrm>
          <a:prstGeom prst="rect">
            <a:avLst/>
          </a:prstGeom>
        </p:spPr>
      </p:pic>
      <p:pic>
        <p:nvPicPr>
          <p:cNvPr id="11" name="Picture 10">
            <a:extLst>
              <a:ext uri="{FF2B5EF4-FFF2-40B4-BE49-F238E27FC236}">
                <a16:creationId xmlns:a16="http://schemas.microsoft.com/office/drawing/2014/main" xmlns="" id="{850D1933-14EE-4DEA-9DF1-4BB831C81044}"/>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3216931" y="1622258"/>
            <a:ext cx="2853513" cy="2209800"/>
          </a:xfrm>
          <a:prstGeom prst="rect">
            <a:avLst/>
          </a:prstGeom>
        </p:spPr>
      </p:pic>
      <p:pic>
        <p:nvPicPr>
          <p:cNvPr id="12" name="Picture 11">
            <a:extLst>
              <a:ext uri="{FF2B5EF4-FFF2-40B4-BE49-F238E27FC236}">
                <a16:creationId xmlns:a16="http://schemas.microsoft.com/office/drawing/2014/main" xmlns="" id="{0AC1A075-ABAD-47F2-B940-127B10FA2980}"/>
              </a:ext>
            </a:extLst>
          </p:cNvPr>
          <p:cNvPicPr>
            <a:picLocks noChangeAspect="1" noChangeArrowheads="1"/>
          </p:cNvPicPr>
          <p:nvPr/>
        </p:nvPicPr>
        <p:blipFill>
          <a:blip r:embed="rId6" cstate="print"/>
          <a:srcRect/>
          <a:stretch>
            <a:fillRect/>
          </a:stretch>
        </p:blipFill>
        <p:spPr bwMode="auto">
          <a:xfrm>
            <a:off x="6172200" y="3962400"/>
            <a:ext cx="2681959" cy="2438400"/>
          </a:xfrm>
          <a:prstGeom prst="rect">
            <a:avLst/>
          </a:prstGeom>
          <a:noFill/>
          <a:ln w="9525">
            <a:noFill/>
            <a:round/>
            <a:headEnd/>
            <a:tailEnd/>
          </a:ln>
          <a:effectLst/>
        </p:spPr>
      </p:pic>
    </p:spTree>
    <p:extLst>
      <p:ext uri="{BB962C8B-B14F-4D97-AF65-F5344CB8AC3E}">
        <p14:creationId xmlns:p14="http://schemas.microsoft.com/office/powerpoint/2010/main" val="31428852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pákort gert á VÍ"/>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6755111" y="4257173"/>
            <a:ext cx="2007889" cy="1534027"/>
          </a:xfrm>
          <a:prstGeom prst="rect">
            <a:avLst/>
          </a:prstGeom>
          <a:noFill/>
          <a:extLst>
            <a:ext uri="{909E8E84-426E-40DD-AFC4-6F175D3DCCD1}">
              <a14:hiddenFill xmlns:a14="http://schemas.microsoft.com/office/drawing/2010/main">
                <a:solidFill>
                  <a:srgbClr val="FFFFFF"/>
                </a:solidFill>
              </a14:hiddenFill>
            </a:ext>
          </a:extLst>
        </p:spPr>
      </p:pic>
      <p:sp>
        <p:nvSpPr>
          <p:cNvPr id="3" name="Title 1">
            <a:extLst>
              <a:ext uri="{FF2B5EF4-FFF2-40B4-BE49-F238E27FC236}">
                <a16:creationId xmlns:a16="http://schemas.microsoft.com/office/drawing/2014/main" xmlns="" id="{AE030C87-D82A-4E35-8A2E-FE03572ED9B6}"/>
              </a:ext>
            </a:extLst>
          </p:cNvPr>
          <p:cNvSpPr txBox="1">
            <a:spLocks/>
          </p:cNvSpPr>
          <p:nvPr/>
        </p:nvSpPr>
        <p:spPr>
          <a:xfrm>
            <a:off x="304800" y="457200"/>
            <a:ext cx="6858000" cy="990600"/>
          </a:xfrm>
          <a:prstGeom prst="rect">
            <a:avLst/>
          </a:prstGeom>
        </p:spPr>
        <p:txBody>
          <a:bodyPr/>
          <a:lstStyle>
            <a:lvl1pPr algn="l" rtl="0" eaLnBrk="1" fontAlgn="base" hangingPunct="1">
              <a:lnSpc>
                <a:spcPct val="95000"/>
              </a:lnSpc>
              <a:spcBef>
                <a:spcPct val="0"/>
              </a:spcBef>
              <a:spcAft>
                <a:spcPct val="0"/>
              </a:spcAft>
              <a:defRPr sz="2600" b="1">
                <a:solidFill>
                  <a:schemeClr val="tx2"/>
                </a:solidFill>
                <a:latin typeface="+mj-lt"/>
                <a:ea typeface="ＭＳ Ｐゴシック" charset="-128"/>
                <a:cs typeface="ＭＳ Ｐゴシック" charset="-128"/>
              </a:defRPr>
            </a:lvl1pPr>
            <a:lvl2pPr algn="l" rtl="0" eaLnBrk="1" fontAlgn="base" hangingPunct="1">
              <a:lnSpc>
                <a:spcPct val="95000"/>
              </a:lnSpc>
              <a:spcBef>
                <a:spcPct val="0"/>
              </a:spcBef>
              <a:spcAft>
                <a:spcPct val="0"/>
              </a:spcAft>
              <a:defRPr sz="2600" b="1">
                <a:solidFill>
                  <a:schemeClr val="tx2"/>
                </a:solidFill>
                <a:latin typeface="Verdana" pitchFamily="-112" charset="0"/>
                <a:ea typeface="ＭＳ Ｐゴシック" charset="-128"/>
                <a:cs typeface="ＭＳ Ｐゴシック" charset="-128"/>
              </a:defRPr>
            </a:lvl2pPr>
            <a:lvl3pPr algn="l" rtl="0" eaLnBrk="1" fontAlgn="base" hangingPunct="1">
              <a:lnSpc>
                <a:spcPct val="95000"/>
              </a:lnSpc>
              <a:spcBef>
                <a:spcPct val="0"/>
              </a:spcBef>
              <a:spcAft>
                <a:spcPct val="0"/>
              </a:spcAft>
              <a:defRPr sz="2600" b="1">
                <a:solidFill>
                  <a:schemeClr val="tx2"/>
                </a:solidFill>
                <a:latin typeface="Verdana" pitchFamily="-112" charset="0"/>
                <a:ea typeface="ＭＳ Ｐゴシック" charset="-128"/>
                <a:cs typeface="ＭＳ Ｐゴシック" charset="-128"/>
              </a:defRPr>
            </a:lvl3pPr>
            <a:lvl4pPr algn="l" rtl="0" eaLnBrk="1" fontAlgn="base" hangingPunct="1">
              <a:lnSpc>
                <a:spcPct val="95000"/>
              </a:lnSpc>
              <a:spcBef>
                <a:spcPct val="0"/>
              </a:spcBef>
              <a:spcAft>
                <a:spcPct val="0"/>
              </a:spcAft>
              <a:defRPr sz="2600" b="1">
                <a:solidFill>
                  <a:schemeClr val="tx2"/>
                </a:solidFill>
                <a:latin typeface="Verdana" pitchFamily="-112" charset="0"/>
                <a:ea typeface="ＭＳ Ｐゴシック" charset="-128"/>
                <a:cs typeface="ＭＳ Ｐゴシック" charset="-128"/>
              </a:defRPr>
            </a:lvl4pPr>
            <a:lvl5pPr algn="l" rtl="0" eaLnBrk="1" fontAlgn="base" hangingPunct="1">
              <a:lnSpc>
                <a:spcPct val="95000"/>
              </a:lnSpc>
              <a:spcBef>
                <a:spcPct val="0"/>
              </a:spcBef>
              <a:spcAft>
                <a:spcPct val="0"/>
              </a:spcAft>
              <a:defRPr sz="2600" b="1">
                <a:solidFill>
                  <a:schemeClr val="tx2"/>
                </a:solidFill>
                <a:latin typeface="Verdana" pitchFamily="-112" charset="0"/>
                <a:ea typeface="ＭＳ Ｐゴシック" charset="-128"/>
                <a:cs typeface="ＭＳ Ｐゴシック" charset="-128"/>
              </a:defRPr>
            </a:lvl5pPr>
            <a:lvl6pPr marL="457200" algn="l" rtl="0" eaLnBrk="1" fontAlgn="base" hangingPunct="1">
              <a:lnSpc>
                <a:spcPct val="95000"/>
              </a:lnSpc>
              <a:spcBef>
                <a:spcPct val="0"/>
              </a:spcBef>
              <a:spcAft>
                <a:spcPct val="0"/>
              </a:spcAft>
              <a:defRPr sz="2400" b="1">
                <a:solidFill>
                  <a:schemeClr val="tx2"/>
                </a:solidFill>
                <a:latin typeface="Verdana" pitchFamily="-112" charset="0"/>
              </a:defRPr>
            </a:lvl6pPr>
            <a:lvl7pPr marL="914400" algn="l" rtl="0" eaLnBrk="1" fontAlgn="base" hangingPunct="1">
              <a:lnSpc>
                <a:spcPct val="95000"/>
              </a:lnSpc>
              <a:spcBef>
                <a:spcPct val="0"/>
              </a:spcBef>
              <a:spcAft>
                <a:spcPct val="0"/>
              </a:spcAft>
              <a:defRPr sz="2400" b="1">
                <a:solidFill>
                  <a:schemeClr val="tx2"/>
                </a:solidFill>
                <a:latin typeface="Verdana" pitchFamily="-112" charset="0"/>
              </a:defRPr>
            </a:lvl7pPr>
            <a:lvl8pPr marL="1371600" algn="l" rtl="0" eaLnBrk="1" fontAlgn="base" hangingPunct="1">
              <a:lnSpc>
                <a:spcPct val="95000"/>
              </a:lnSpc>
              <a:spcBef>
                <a:spcPct val="0"/>
              </a:spcBef>
              <a:spcAft>
                <a:spcPct val="0"/>
              </a:spcAft>
              <a:defRPr sz="2400" b="1">
                <a:solidFill>
                  <a:schemeClr val="tx2"/>
                </a:solidFill>
                <a:latin typeface="Verdana" pitchFamily="-112" charset="0"/>
              </a:defRPr>
            </a:lvl8pPr>
            <a:lvl9pPr marL="1828800" algn="l" rtl="0" eaLnBrk="1" fontAlgn="base" hangingPunct="1">
              <a:lnSpc>
                <a:spcPct val="95000"/>
              </a:lnSpc>
              <a:spcBef>
                <a:spcPct val="0"/>
              </a:spcBef>
              <a:spcAft>
                <a:spcPct val="0"/>
              </a:spcAft>
              <a:defRPr sz="2400" b="1">
                <a:solidFill>
                  <a:schemeClr val="tx2"/>
                </a:solidFill>
                <a:latin typeface="Verdana" pitchFamily="-112" charset="0"/>
              </a:defRPr>
            </a:lvl9pPr>
          </a:lstStyle>
          <a:p>
            <a:r>
              <a:rPr lang="is-IS" kern="0" dirty="0" err="1"/>
              <a:t>Some</a:t>
            </a:r>
            <a:r>
              <a:rPr lang="is-IS" kern="0" dirty="0"/>
              <a:t> </a:t>
            </a:r>
            <a:r>
              <a:rPr lang="is-IS" kern="0" dirty="0" err="1"/>
              <a:t>notable</a:t>
            </a:r>
            <a:r>
              <a:rPr lang="is-IS" kern="0" dirty="0"/>
              <a:t> </a:t>
            </a:r>
            <a:r>
              <a:rPr lang="is-IS" kern="0" dirty="0" err="1"/>
              <a:t>recent</a:t>
            </a:r>
            <a:r>
              <a:rPr lang="is-IS" kern="0" dirty="0"/>
              <a:t> </a:t>
            </a:r>
            <a:r>
              <a:rPr lang="is-IS" kern="0" dirty="0" err="1"/>
              <a:t>events</a:t>
            </a:r>
            <a:r>
              <a:rPr lang="is-IS" kern="0" dirty="0"/>
              <a:t>  (</a:t>
            </a:r>
            <a:r>
              <a:rPr lang="is-IS" kern="0" dirty="0" err="1"/>
              <a:t>weather</a:t>
            </a:r>
            <a:r>
              <a:rPr lang="is-IS" kern="0" dirty="0"/>
              <a:t> &amp; </a:t>
            </a:r>
            <a:r>
              <a:rPr lang="is-IS" kern="0" dirty="0" err="1"/>
              <a:t>water</a:t>
            </a:r>
            <a:r>
              <a:rPr lang="is-IS" kern="0" dirty="0"/>
              <a:t>)</a:t>
            </a:r>
            <a:endParaRPr lang="en-US" kern="0" dirty="0"/>
          </a:p>
        </p:txBody>
      </p:sp>
      <p:pic>
        <p:nvPicPr>
          <p:cNvPr id="4" name="Picture 3">
            <a:extLst>
              <a:ext uri="{FF2B5EF4-FFF2-40B4-BE49-F238E27FC236}">
                <a16:creationId xmlns:a16="http://schemas.microsoft.com/office/drawing/2014/main" xmlns="" id="{A14C6864-968D-47C1-BCBC-A94FC1810DF7}"/>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200400" y="1740034"/>
            <a:ext cx="2593193" cy="1981200"/>
          </a:xfrm>
          <a:prstGeom prst="rect">
            <a:avLst/>
          </a:prstGeom>
        </p:spPr>
      </p:pic>
      <p:pic>
        <p:nvPicPr>
          <p:cNvPr id="6" name="Picture 5">
            <a:extLst>
              <a:ext uri="{FF2B5EF4-FFF2-40B4-BE49-F238E27FC236}">
                <a16:creationId xmlns:a16="http://schemas.microsoft.com/office/drawing/2014/main" xmlns="" id="{DAC9B44B-70A0-4A8B-8EDD-15116CD53E55}"/>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81000" y="1752600"/>
            <a:ext cx="2540000" cy="1940560"/>
          </a:xfrm>
          <a:prstGeom prst="rect">
            <a:avLst/>
          </a:prstGeom>
        </p:spPr>
      </p:pic>
      <p:sp>
        <p:nvSpPr>
          <p:cNvPr id="9" name="Text Placeholder 2">
            <a:extLst>
              <a:ext uri="{FF2B5EF4-FFF2-40B4-BE49-F238E27FC236}">
                <a16:creationId xmlns:a16="http://schemas.microsoft.com/office/drawing/2014/main" xmlns="" id="{4B135846-8800-4B76-9FDF-78E06B18A565}"/>
              </a:ext>
            </a:extLst>
          </p:cNvPr>
          <p:cNvSpPr txBox="1">
            <a:spLocks/>
          </p:cNvSpPr>
          <p:nvPr/>
        </p:nvSpPr>
        <p:spPr>
          <a:xfrm>
            <a:off x="5793593" y="1657952"/>
            <a:ext cx="2896318" cy="2456848"/>
          </a:xfrm>
          <a:prstGeom prst="rect">
            <a:avLst/>
          </a:prstGeom>
        </p:spPr>
        <p:txBody>
          <a:bodyPr/>
          <a:lstStyle>
            <a:lvl1pPr marL="342900" indent="-342900" algn="l" rtl="0" eaLnBrk="1" fontAlgn="base" hangingPunct="1">
              <a:lnSpc>
                <a:spcPct val="120000"/>
              </a:lnSpc>
              <a:spcBef>
                <a:spcPct val="0"/>
              </a:spcBef>
              <a:spcAft>
                <a:spcPts val="800"/>
              </a:spcAft>
              <a:buClr>
                <a:schemeClr val="tx1"/>
              </a:buClr>
              <a:buFont typeface="Verdana" charset="0"/>
              <a:defRPr b="1">
                <a:solidFill>
                  <a:schemeClr val="bg2"/>
                </a:solidFill>
                <a:latin typeface="+mn-lt"/>
                <a:ea typeface="ＭＳ Ｐゴシック" charset="-128"/>
                <a:cs typeface="ＭＳ Ｐゴシック" charset="-128"/>
              </a:defRPr>
            </a:lvl1pPr>
            <a:lvl2pPr marL="446088" indent="-265113" algn="l" rtl="0" eaLnBrk="1" fontAlgn="base" hangingPunct="1">
              <a:lnSpc>
                <a:spcPct val="120000"/>
              </a:lnSpc>
              <a:spcBef>
                <a:spcPct val="0"/>
              </a:spcBef>
              <a:spcAft>
                <a:spcPts val="600"/>
              </a:spcAft>
              <a:buClr>
                <a:schemeClr val="bg2"/>
              </a:buClr>
              <a:buSzPct val="100000"/>
              <a:buBlip>
                <a:blip r:embed="rId5"/>
              </a:buBlip>
              <a:defRPr>
                <a:solidFill>
                  <a:schemeClr val="bg2"/>
                </a:solidFill>
                <a:latin typeface="+mn-lt"/>
                <a:ea typeface="ＭＳ Ｐゴシック" pitchFamily="-112" charset="-128"/>
              </a:defRPr>
            </a:lvl2pPr>
            <a:lvl3pPr marL="901700" indent="-277813" algn="l" rtl="0" eaLnBrk="1" fontAlgn="base" hangingPunct="1">
              <a:lnSpc>
                <a:spcPct val="120000"/>
              </a:lnSpc>
              <a:spcBef>
                <a:spcPct val="0"/>
              </a:spcBef>
              <a:spcAft>
                <a:spcPts val="400"/>
              </a:spcAft>
              <a:buClr>
                <a:schemeClr val="bg2"/>
              </a:buClr>
              <a:buSzPct val="50000"/>
              <a:buBlip>
                <a:blip r:embed="rId6"/>
              </a:buBlip>
              <a:defRPr>
                <a:solidFill>
                  <a:srgbClr val="9DB3D1"/>
                </a:solidFill>
                <a:latin typeface="+mn-lt"/>
                <a:ea typeface="ＭＳ Ｐゴシック" pitchFamily="-112" charset="-128"/>
              </a:defRPr>
            </a:lvl3pPr>
            <a:lvl4pPr marL="901700" indent="-277813" algn="l" rtl="0" eaLnBrk="1" fontAlgn="base" hangingPunct="1">
              <a:lnSpc>
                <a:spcPct val="120000"/>
              </a:lnSpc>
              <a:spcBef>
                <a:spcPct val="0"/>
              </a:spcBef>
              <a:spcAft>
                <a:spcPts val="400"/>
              </a:spcAft>
              <a:buClr>
                <a:schemeClr val="bg2"/>
              </a:buClr>
              <a:buSzPct val="50000"/>
              <a:buBlip>
                <a:blip r:embed="rId7"/>
              </a:buBlip>
              <a:defRPr>
                <a:solidFill>
                  <a:schemeClr val="bg2"/>
                </a:solidFill>
                <a:latin typeface="+mn-lt"/>
                <a:ea typeface="ＭＳ Ｐゴシック" pitchFamily="-112" charset="-128"/>
              </a:defRPr>
            </a:lvl4pPr>
            <a:lvl5pPr marL="901700" indent="-277813" algn="l" rtl="0" eaLnBrk="1" fontAlgn="base" hangingPunct="1">
              <a:lnSpc>
                <a:spcPct val="120000"/>
              </a:lnSpc>
              <a:spcBef>
                <a:spcPct val="0"/>
              </a:spcBef>
              <a:spcAft>
                <a:spcPts val="400"/>
              </a:spcAft>
              <a:buClr>
                <a:schemeClr val="bg2"/>
              </a:buClr>
              <a:buSzPct val="50000"/>
              <a:buBlip>
                <a:blip r:embed="rId7"/>
              </a:buBlip>
              <a:defRPr>
                <a:solidFill>
                  <a:schemeClr val="bg2"/>
                </a:solidFill>
                <a:latin typeface="+mn-lt"/>
                <a:ea typeface="ＭＳ Ｐゴシック" pitchFamily="-112" charset="-128"/>
              </a:defRPr>
            </a:lvl5pPr>
            <a:lvl6pPr marL="7286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6pPr>
            <a:lvl7pPr marL="11858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7pPr>
            <a:lvl8pPr marL="16430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8pPr>
            <a:lvl9pPr marL="21002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9pPr>
          </a:lstStyle>
          <a:p>
            <a:r>
              <a:rPr lang="en-US" sz="1400" kern="0" dirty="0">
                <a:solidFill>
                  <a:schemeClr val="tx1"/>
                </a:solidFill>
                <a:ea typeface="ＭＳ Ｐゴシック"/>
                <a:cs typeface="ＭＳ Ｐゴシック"/>
              </a:rPr>
              <a:t>During winter, weather related warnings are issued on average 1 – 3 per week</a:t>
            </a:r>
          </a:p>
          <a:p>
            <a:r>
              <a:rPr lang="en-US" sz="1400" kern="0" dirty="0">
                <a:solidFill>
                  <a:schemeClr val="tx1"/>
                </a:solidFill>
                <a:ea typeface="ＭＳ Ｐゴシック"/>
                <a:cs typeface="ＭＳ Ｐゴシック"/>
              </a:rPr>
              <a:t>From Dec 1</a:t>
            </a:r>
            <a:r>
              <a:rPr lang="en-US" sz="1400" kern="0" baseline="30000" dirty="0">
                <a:solidFill>
                  <a:schemeClr val="tx1"/>
                </a:solidFill>
                <a:ea typeface="ＭＳ Ｐゴシック"/>
                <a:cs typeface="ＭＳ Ｐゴシック"/>
              </a:rPr>
              <a:t>st</a:t>
            </a:r>
            <a:r>
              <a:rPr lang="en-US" sz="1400" kern="0" dirty="0">
                <a:solidFill>
                  <a:schemeClr val="tx1"/>
                </a:solidFill>
                <a:ea typeface="ＭＳ Ｐゴシック"/>
                <a:cs typeface="ＭＳ Ｐゴシック"/>
              </a:rPr>
              <a:t> 2014 to March 14</a:t>
            </a:r>
            <a:r>
              <a:rPr lang="en-US" sz="1400" kern="0" baseline="30000" dirty="0">
                <a:solidFill>
                  <a:schemeClr val="tx1"/>
                </a:solidFill>
                <a:ea typeface="ＭＳ Ｐゴシック"/>
                <a:cs typeface="ＭＳ Ｐゴシック"/>
              </a:rPr>
              <a:t>th</a:t>
            </a:r>
            <a:r>
              <a:rPr lang="en-US" sz="1400" kern="0" dirty="0">
                <a:solidFill>
                  <a:schemeClr val="tx1"/>
                </a:solidFill>
                <a:ea typeface="ＭＳ Ｐゴシック"/>
                <a:cs typeface="ＭＳ Ｐゴシック"/>
              </a:rPr>
              <a:t> 2015 there was continuously a weather related warning in place</a:t>
            </a:r>
          </a:p>
        </p:txBody>
      </p:sp>
      <p:pic>
        <p:nvPicPr>
          <p:cNvPr id="10" name="Picture 9">
            <a:extLst>
              <a:ext uri="{FF2B5EF4-FFF2-40B4-BE49-F238E27FC236}">
                <a16:creationId xmlns:a16="http://schemas.microsoft.com/office/drawing/2014/main" xmlns="" id="{B42ECD74-D51A-470D-B93D-8907969B4161}"/>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304800" y="4316261"/>
            <a:ext cx="2540000" cy="1800860"/>
          </a:xfrm>
          <a:prstGeom prst="rect">
            <a:avLst/>
          </a:prstGeom>
        </p:spPr>
      </p:pic>
      <p:pic>
        <p:nvPicPr>
          <p:cNvPr id="12" name="Picture 11">
            <a:extLst>
              <a:ext uri="{FF2B5EF4-FFF2-40B4-BE49-F238E27FC236}">
                <a16:creationId xmlns:a16="http://schemas.microsoft.com/office/drawing/2014/main" xmlns="" id="{7545BAD3-4FBF-42F6-A52F-C1963B0511D7}"/>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2801263" y="4079106"/>
            <a:ext cx="1865073" cy="1050036"/>
          </a:xfrm>
          <a:prstGeom prst="rect">
            <a:avLst/>
          </a:prstGeom>
        </p:spPr>
      </p:pic>
      <p:sp>
        <p:nvSpPr>
          <p:cNvPr id="13" name="Rectangle 12">
            <a:extLst>
              <a:ext uri="{FF2B5EF4-FFF2-40B4-BE49-F238E27FC236}">
                <a16:creationId xmlns:a16="http://schemas.microsoft.com/office/drawing/2014/main" xmlns="" id="{63DD2FBD-4D5A-41B3-A8D1-FF81B6C15F26}"/>
              </a:ext>
            </a:extLst>
          </p:cNvPr>
          <p:cNvSpPr/>
          <p:nvPr/>
        </p:nvSpPr>
        <p:spPr bwMode="auto">
          <a:xfrm>
            <a:off x="228600" y="1600200"/>
            <a:ext cx="8610600" cy="2362200"/>
          </a:xfrm>
          <a:prstGeom prst="rect">
            <a:avLst/>
          </a:prstGeom>
          <a:noFill/>
          <a:ln w="952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s-IS" sz="1800" b="0" i="0" u="none" strike="noStrike" cap="none" normalizeH="0" baseline="0">
              <a:ln>
                <a:noFill/>
              </a:ln>
              <a:solidFill>
                <a:schemeClr val="tx1"/>
              </a:solidFill>
              <a:effectLst/>
              <a:latin typeface="Verdana" pitchFamily="-112" charset="0"/>
            </a:endParaRPr>
          </a:p>
        </p:txBody>
      </p:sp>
      <p:pic>
        <p:nvPicPr>
          <p:cNvPr id="15" name="Picture 14">
            <a:extLst>
              <a:ext uri="{FF2B5EF4-FFF2-40B4-BE49-F238E27FC236}">
                <a16:creationId xmlns:a16="http://schemas.microsoft.com/office/drawing/2014/main" xmlns="" id="{897430A9-498B-44F4-A535-9023B3612C30}"/>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flipH="1">
            <a:off x="2793999" y="5129142"/>
            <a:ext cx="1879600" cy="1058215"/>
          </a:xfrm>
          <a:prstGeom prst="rect">
            <a:avLst/>
          </a:prstGeom>
        </p:spPr>
      </p:pic>
      <p:sp>
        <p:nvSpPr>
          <p:cNvPr id="16" name="TextBox 15">
            <a:extLst>
              <a:ext uri="{FF2B5EF4-FFF2-40B4-BE49-F238E27FC236}">
                <a16:creationId xmlns:a16="http://schemas.microsoft.com/office/drawing/2014/main" xmlns="" id="{74802D7C-D4C1-4F81-9C31-FD9BB4E2FF9C}"/>
              </a:ext>
            </a:extLst>
          </p:cNvPr>
          <p:cNvSpPr txBox="1"/>
          <p:nvPr/>
        </p:nvSpPr>
        <p:spPr>
          <a:xfrm>
            <a:off x="2330016" y="6188789"/>
            <a:ext cx="5202895" cy="430887"/>
          </a:xfrm>
          <a:prstGeom prst="rect">
            <a:avLst/>
          </a:prstGeom>
          <a:noFill/>
        </p:spPr>
        <p:txBody>
          <a:bodyPr wrap="square" rtlCol="0">
            <a:spAutoFit/>
          </a:bodyPr>
          <a:lstStyle/>
          <a:p>
            <a:r>
              <a:rPr lang="is-IS" sz="1100" dirty="0" err="1"/>
              <a:t>Accumulated</a:t>
            </a:r>
            <a:r>
              <a:rPr lang="is-IS" sz="1100" dirty="0"/>
              <a:t> </a:t>
            </a:r>
            <a:r>
              <a:rPr lang="is-IS" sz="1100" dirty="0" err="1"/>
              <a:t>precipitation</a:t>
            </a:r>
            <a:r>
              <a:rPr lang="is-IS" sz="1100" dirty="0"/>
              <a:t> from </a:t>
            </a:r>
            <a:r>
              <a:rPr lang="is-IS" sz="1100" dirty="0" err="1"/>
              <a:t>Tuesday</a:t>
            </a:r>
            <a:r>
              <a:rPr lang="is-IS" sz="1100" dirty="0"/>
              <a:t> </a:t>
            </a:r>
            <a:r>
              <a:rPr lang="is-IS" sz="1100" dirty="0" err="1"/>
              <a:t>to</a:t>
            </a:r>
            <a:r>
              <a:rPr lang="is-IS" sz="1100" dirty="0"/>
              <a:t> </a:t>
            </a:r>
            <a:r>
              <a:rPr lang="is-IS" sz="1100" dirty="0" err="1"/>
              <a:t>Thursday</a:t>
            </a:r>
            <a:r>
              <a:rPr lang="is-IS" sz="1100" dirty="0"/>
              <a:t> </a:t>
            </a:r>
          </a:p>
          <a:p>
            <a:r>
              <a:rPr lang="is-IS" sz="1100" dirty="0"/>
              <a:t>last </a:t>
            </a:r>
            <a:r>
              <a:rPr lang="is-IS" sz="1100" dirty="0" err="1"/>
              <a:t>week</a:t>
            </a:r>
            <a:r>
              <a:rPr lang="is-IS" sz="1100" dirty="0"/>
              <a:t> (26 – 29. Sep 2017)</a:t>
            </a:r>
          </a:p>
        </p:txBody>
      </p:sp>
      <p:sp>
        <p:nvSpPr>
          <p:cNvPr id="17" name="Rectangle 16">
            <a:extLst>
              <a:ext uri="{FF2B5EF4-FFF2-40B4-BE49-F238E27FC236}">
                <a16:creationId xmlns:a16="http://schemas.microsoft.com/office/drawing/2014/main" xmlns="" id="{DBCC92CD-85B3-48CB-B824-FC9EF767A94D}"/>
              </a:ext>
            </a:extLst>
          </p:cNvPr>
          <p:cNvSpPr/>
          <p:nvPr/>
        </p:nvSpPr>
        <p:spPr bwMode="auto">
          <a:xfrm>
            <a:off x="215900" y="4047021"/>
            <a:ext cx="6454716" cy="2582379"/>
          </a:xfrm>
          <a:prstGeom prst="rect">
            <a:avLst/>
          </a:prstGeom>
          <a:noFill/>
          <a:ln w="952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s-IS" sz="1800" b="0" i="0" u="none" strike="noStrike" cap="none" normalizeH="0" baseline="0">
              <a:ln>
                <a:noFill/>
              </a:ln>
              <a:solidFill>
                <a:schemeClr val="tx1"/>
              </a:solidFill>
              <a:effectLst/>
              <a:latin typeface="Verdana" pitchFamily="-112" charset="0"/>
            </a:endParaRPr>
          </a:p>
        </p:txBody>
      </p:sp>
      <p:pic>
        <p:nvPicPr>
          <p:cNvPr id="21" name="Picture 20">
            <a:extLst>
              <a:ext uri="{FF2B5EF4-FFF2-40B4-BE49-F238E27FC236}">
                <a16:creationId xmlns:a16="http://schemas.microsoft.com/office/drawing/2014/main" xmlns="" id="{A4CAF86C-4651-406E-B19F-7D3217BA571B}"/>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4666336" y="4078036"/>
            <a:ext cx="1859850" cy="1047096"/>
          </a:xfrm>
          <a:prstGeom prst="rect">
            <a:avLst/>
          </a:prstGeom>
        </p:spPr>
      </p:pic>
      <p:pic>
        <p:nvPicPr>
          <p:cNvPr id="23" name="Picture 22">
            <a:extLst>
              <a:ext uri="{FF2B5EF4-FFF2-40B4-BE49-F238E27FC236}">
                <a16:creationId xmlns:a16="http://schemas.microsoft.com/office/drawing/2014/main" xmlns="" id="{A49A2064-2E31-4724-AE29-E28C5B4B4C62}"/>
              </a:ext>
            </a:extLst>
          </p:cNvPr>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4661902" y="5125131"/>
            <a:ext cx="1864284" cy="1062225"/>
          </a:xfrm>
          <a:prstGeom prst="rect">
            <a:avLst/>
          </a:prstGeom>
        </p:spPr>
      </p:pic>
      <p:sp>
        <p:nvSpPr>
          <p:cNvPr id="25" name="TextBox 24">
            <a:extLst>
              <a:ext uri="{FF2B5EF4-FFF2-40B4-BE49-F238E27FC236}">
                <a16:creationId xmlns:a16="http://schemas.microsoft.com/office/drawing/2014/main" xmlns="" id="{537A5368-926C-480C-8116-23FACCD45661}"/>
              </a:ext>
            </a:extLst>
          </p:cNvPr>
          <p:cNvSpPr txBox="1"/>
          <p:nvPr/>
        </p:nvSpPr>
        <p:spPr>
          <a:xfrm>
            <a:off x="6781801" y="5817513"/>
            <a:ext cx="2053252" cy="430887"/>
          </a:xfrm>
          <a:prstGeom prst="rect">
            <a:avLst/>
          </a:prstGeom>
          <a:noFill/>
        </p:spPr>
        <p:txBody>
          <a:bodyPr wrap="square" rtlCol="0">
            <a:spAutoFit/>
          </a:bodyPr>
          <a:lstStyle/>
          <a:p>
            <a:r>
              <a:rPr lang="is-IS" sz="1100" dirty="0" err="1"/>
              <a:t>Memorable</a:t>
            </a:r>
            <a:r>
              <a:rPr lang="is-IS" sz="1100" dirty="0"/>
              <a:t> storm </a:t>
            </a:r>
            <a:r>
              <a:rPr lang="is-IS" sz="1100" dirty="0" err="1"/>
              <a:t>Dec</a:t>
            </a:r>
            <a:r>
              <a:rPr lang="is-IS" sz="1100" dirty="0"/>
              <a:t> 7th </a:t>
            </a:r>
            <a:br>
              <a:rPr lang="is-IS" sz="1100" dirty="0"/>
            </a:br>
            <a:r>
              <a:rPr lang="is-IS" sz="1100" dirty="0"/>
              <a:t>2015  </a:t>
            </a:r>
          </a:p>
        </p:txBody>
      </p:sp>
      <p:sp>
        <p:nvSpPr>
          <p:cNvPr id="24" name="Rectangle 23">
            <a:extLst>
              <a:ext uri="{FF2B5EF4-FFF2-40B4-BE49-F238E27FC236}">
                <a16:creationId xmlns:a16="http://schemas.microsoft.com/office/drawing/2014/main" xmlns="" id="{6EF48F7E-A682-48D0-83AB-DBC3C93601E5}"/>
              </a:ext>
            </a:extLst>
          </p:cNvPr>
          <p:cNvSpPr/>
          <p:nvPr/>
        </p:nvSpPr>
        <p:spPr bwMode="auto">
          <a:xfrm>
            <a:off x="6705599" y="4047021"/>
            <a:ext cx="2129453" cy="2582379"/>
          </a:xfrm>
          <a:prstGeom prst="rect">
            <a:avLst/>
          </a:prstGeom>
          <a:noFill/>
          <a:ln w="952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s-IS" sz="1800" b="0" i="0" u="none" strike="noStrike" cap="none" normalizeH="0" baseline="0">
              <a:ln>
                <a:noFill/>
              </a:ln>
              <a:solidFill>
                <a:schemeClr val="tx1"/>
              </a:solidFill>
              <a:effectLst/>
              <a:latin typeface="Verdana" pitchFamily="-112" charset="0"/>
            </a:endParaRPr>
          </a:p>
        </p:txBody>
      </p:sp>
    </p:spTree>
    <p:extLst>
      <p:ext uri="{BB962C8B-B14F-4D97-AF65-F5344CB8AC3E}">
        <p14:creationId xmlns:p14="http://schemas.microsoft.com/office/powerpoint/2010/main" val="11662638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5">
            <a:extLst>
              <a:ext uri="{FF2B5EF4-FFF2-40B4-BE49-F238E27FC236}">
                <a16:creationId xmlns:a16="http://schemas.microsoft.com/office/drawing/2014/main" xmlns="" id="{9F0FD9A8-68FC-4446-901A-E97B6F91505A}"/>
              </a:ext>
            </a:extLst>
          </p:cNvPr>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752881" y="4084307"/>
            <a:ext cx="3666719" cy="2752586"/>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24" name="TextShape 2"/>
          <p:cNvSpPr txBox="1"/>
          <p:nvPr/>
        </p:nvSpPr>
        <p:spPr>
          <a:xfrm>
            <a:off x="441360" y="1676400"/>
            <a:ext cx="4511640" cy="2498185"/>
          </a:xfrm>
          <a:prstGeom prst="rect">
            <a:avLst/>
          </a:prstGeom>
        </p:spPr>
        <p:txBody>
          <a:bodyPr wrap="square" lIns="0" tIns="0" rIns="0" bIns="0"/>
          <a:lstStyle/>
          <a:p>
            <a:pPr>
              <a:buSzPct val="45000"/>
            </a:pPr>
            <a:r>
              <a:rPr lang="en-US" sz="1400" b="1" dirty="0"/>
              <a:t>Eyjafjallajökull:  </a:t>
            </a:r>
            <a:r>
              <a:rPr lang="en-US" sz="1400" dirty="0"/>
              <a:t>39 days 2 explosive phases</a:t>
            </a:r>
          </a:p>
          <a:p>
            <a:pPr>
              <a:buSzPct val="45000"/>
            </a:pPr>
            <a:r>
              <a:rPr lang="en-US" sz="1400" dirty="0"/>
              <a:t>Widespread disruption to aviation </a:t>
            </a:r>
          </a:p>
          <a:p>
            <a:pPr>
              <a:buSzPct val="45000"/>
              <a:buFont typeface="StarSymbol"/>
              <a:buChar char=""/>
            </a:pPr>
            <a:endParaRPr sz="1400" dirty="0"/>
          </a:p>
          <a:p>
            <a:pPr>
              <a:buSzPct val="45000"/>
            </a:pPr>
            <a:r>
              <a:rPr lang="en-US" sz="1400" b="1" dirty="0" err="1"/>
              <a:t>Grímsvötn</a:t>
            </a:r>
            <a:r>
              <a:rPr lang="en-US" sz="1400" b="1" dirty="0"/>
              <a:t>: </a:t>
            </a:r>
            <a:r>
              <a:rPr lang="en-US" sz="1400" dirty="0"/>
              <a:t>Intense 30 hours, duration May 21 – 30th</a:t>
            </a:r>
            <a:endParaRPr sz="1400" dirty="0"/>
          </a:p>
          <a:p>
            <a:pPr>
              <a:buSzPct val="45000"/>
            </a:pPr>
            <a:r>
              <a:rPr lang="en-US" sz="1400" dirty="0"/>
              <a:t>Little disruption outside Iceland  </a:t>
            </a:r>
            <a:br>
              <a:rPr lang="en-US" sz="1400" dirty="0"/>
            </a:br>
            <a:endParaRPr lang="en-US" sz="1400" dirty="0"/>
          </a:p>
          <a:p>
            <a:pPr>
              <a:buSzPct val="45000"/>
            </a:pPr>
            <a:r>
              <a:rPr lang="en-US" sz="1400" b="1" dirty="0" err="1"/>
              <a:t>Bárðarbunga</a:t>
            </a:r>
            <a:r>
              <a:rPr lang="en-US" sz="1400" b="1" dirty="0"/>
              <a:t>/</a:t>
            </a:r>
            <a:r>
              <a:rPr lang="en-US" sz="1400" b="1" dirty="0" err="1"/>
              <a:t>Holuhraun</a:t>
            </a:r>
            <a:r>
              <a:rPr lang="en-US" sz="1400" b="1" dirty="0"/>
              <a:t>: </a:t>
            </a:r>
            <a:r>
              <a:rPr lang="en-US" sz="1400" dirty="0"/>
              <a:t>6 months (Sept 2014 – Feb 2015). Effusive gas rich eruption. Gas pollution was a serious issue for local population, sulfate pollution  reached continental Europe</a:t>
            </a:r>
            <a:endParaRPr sz="1400" dirty="0"/>
          </a:p>
        </p:txBody>
      </p:sp>
      <p:pic>
        <p:nvPicPr>
          <p:cNvPr id="430" name="Picture 3"/>
          <p:cNvPicPr/>
          <p:nvPr/>
        </p:nvPicPr>
        <p:blipFill>
          <a:blip r:embed="rId3" cstate="print">
            <a:extLst>
              <a:ext uri="{28A0092B-C50C-407E-A947-70E740481C1C}">
                <a14:useLocalDpi xmlns:a14="http://schemas.microsoft.com/office/drawing/2010/main"/>
              </a:ext>
            </a:extLst>
          </a:blip>
          <a:stretch>
            <a:fillRect/>
          </a:stretch>
        </p:blipFill>
        <p:spPr>
          <a:xfrm>
            <a:off x="5121000" y="4063200"/>
            <a:ext cx="3744720" cy="2794800"/>
          </a:xfrm>
          <a:prstGeom prst="rect">
            <a:avLst/>
          </a:prstGeom>
        </p:spPr>
      </p:pic>
      <p:pic>
        <p:nvPicPr>
          <p:cNvPr id="431" name="Picture 430"/>
          <p:cNvPicPr/>
          <p:nvPr/>
        </p:nvPicPr>
        <p:blipFill>
          <a:blip r:embed="rId4" cstate="print">
            <a:extLst>
              <a:ext uri="{28A0092B-C50C-407E-A947-70E740481C1C}">
                <a14:useLocalDpi xmlns:a14="http://schemas.microsoft.com/office/drawing/2010/main"/>
              </a:ext>
            </a:extLst>
          </a:blip>
          <a:stretch>
            <a:fillRect/>
          </a:stretch>
        </p:blipFill>
        <p:spPr>
          <a:xfrm>
            <a:off x="5121000" y="1548600"/>
            <a:ext cx="3744720" cy="2514600"/>
          </a:xfrm>
          <a:prstGeom prst="rect">
            <a:avLst/>
          </a:prstGeom>
        </p:spPr>
      </p:pic>
      <p:sp>
        <p:nvSpPr>
          <p:cNvPr id="14" name="Title 1">
            <a:extLst>
              <a:ext uri="{FF2B5EF4-FFF2-40B4-BE49-F238E27FC236}">
                <a16:creationId xmlns:a16="http://schemas.microsoft.com/office/drawing/2014/main" xmlns="" id="{5964C1A5-483B-4007-A6F6-14BFC3009889}"/>
              </a:ext>
            </a:extLst>
          </p:cNvPr>
          <p:cNvSpPr txBox="1">
            <a:spLocks/>
          </p:cNvSpPr>
          <p:nvPr/>
        </p:nvSpPr>
        <p:spPr>
          <a:xfrm>
            <a:off x="304800" y="304799"/>
            <a:ext cx="7391400" cy="1130521"/>
          </a:xfrm>
          <a:prstGeom prst="rect">
            <a:avLst/>
          </a:prstGeom>
        </p:spPr>
        <p:txBody>
          <a:bodyPr/>
          <a:lstStyle>
            <a:lvl1pPr algn="l" rtl="0" eaLnBrk="1" fontAlgn="base" hangingPunct="1">
              <a:lnSpc>
                <a:spcPct val="95000"/>
              </a:lnSpc>
              <a:spcBef>
                <a:spcPct val="0"/>
              </a:spcBef>
              <a:spcAft>
                <a:spcPct val="0"/>
              </a:spcAft>
              <a:defRPr sz="2600" b="1">
                <a:solidFill>
                  <a:schemeClr val="tx2"/>
                </a:solidFill>
                <a:latin typeface="+mj-lt"/>
                <a:ea typeface="ＭＳ Ｐゴシック" charset="-128"/>
                <a:cs typeface="ＭＳ Ｐゴシック" charset="-128"/>
              </a:defRPr>
            </a:lvl1pPr>
            <a:lvl2pPr algn="l" rtl="0" eaLnBrk="1" fontAlgn="base" hangingPunct="1">
              <a:lnSpc>
                <a:spcPct val="95000"/>
              </a:lnSpc>
              <a:spcBef>
                <a:spcPct val="0"/>
              </a:spcBef>
              <a:spcAft>
                <a:spcPct val="0"/>
              </a:spcAft>
              <a:defRPr sz="2600" b="1">
                <a:solidFill>
                  <a:schemeClr val="tx2"/>
                </a:solidFill>
                <a:latin typeface="Verdana" pitchFamily="-112" charset="0"/>
                <a:ea typeface="ＭＳ Ｐゴシック" charset="-128"/>
                <a:cs typeface="ＭＳ Ｐゴシック" charset="-128"/>
              </a:defRPr>
            </a:lvl2pPr>
            <a:lvl3pPr algn="l" rtl="0" eaLnBrk="1" fontAlgn="base" hangingPunct="1">
              <a:lnSpc>
                <a:spcPct val="95000"/>
              </a:lnSpc>
              <a:spcBef>
                <a:spcPct val="0"/>
              </a:spcBef>
              <a:spcAft>
                <a:spcPct val="0"/>
              </a:spcAft>
              <a:defRPr sz="2600" b="1">
                <a:solidFill>
                  <a:schemeClr val="tx2"/>
                </a:solidFill>
                <a:latin typeface="Verdana" pitchFamily="-112" charset="0"/>
                <a:ea typeface="ＭＳ Ｐゴシック" charset="-128"/>
                <a:cs typeface="ＭＳ Ｐゴシック" charset="-128"/>
              </a:defRPr>
            </a:lvl3pPr>
            <a:lvl4pPr algn="l" rtl="0" eaLnBrk="1" fontAlgn="base" hangingPunct="1">
              <a:lnSpc>
                <a:spcPct val="95000"/>
              </a:lnSpc>
              <a:spcBef>
                <a:spcPct val="0"/>
              </a:spcBef>
              <a:spcAft>
                <a:spcPct val="0"/>
              </a:spcAft>
              <a:defRPr sz="2600" b="1">
                <a:solidFill>
                  <a:schemeClr val="tx2"/>
                </a:solidFill>
                <a:latin typeface="Verdana" pitchFamily="-112" charset="0"/>
                <a:ea typeface="ＭＳ Ｐゴシック" charset="-128"/>
                <a:cs typeface="ＭＳ Ｐゴシック" charset="-128"/>
              </a:defRPr>
            </a:lvl4pPr>
            <a:lvl5pPr algn="l" rtl="0" eaLnBrk="1" fontAlgn="base" hangingPunct="1">
              <a:lnSpc>
                <a:spcPct val="95000"/>
              </a:lnSpc>
              <a:spcBef>
                <a:spcPct val="0"/>
              </a:spcBef>
              <a:spcAft>
                <a:spcPct val="0"/>
              </a:spcAft>
              <a:defRPr sz="2600" b="1">
                <a:solidFill>
                  <a:schemeClr val="tx2"/>
                </a:solidFill>
                <a:latin typeface="Verdana" pitchFamily="-112" charset="0"/>
                <a:ea typeface="ＭＳ Ｐゴシック" charset="-128"/>
                <a:cs typeface="ＭＳ Ｐゴシック" charset="-128"/>
              </a:defRPr>
            </a:lvl5pPr>
            <a:lvl6pPr marL="457200" algn="l" rtl="0" eaLnBrk="1" fontAlgn="base" hangingPunct="1">
              <a:lnSpc>
                <a:spcPct val="95000"/>
              </a:lnSpc>
              <a:spcBef>
                <a:spcPct val="0"/>
              </a:spcBef>
              <a:spcAft>
                <a:spcPct val="0"/>
              </a:spcAft>
              <a:defRPr sz="2400" b="1">
                <a:solidFill>
                  <a:schemeClr val="tx2"/>
                </a:solidFill>
                <a:latin typeface="Verdana" pitchFamily="-112" charset="0"/>
              </a:defRPr>
            </a:lvl6pPr>
            <a:lvl7pPr marL="914400" algn="l" rtl="0" eaLnBrk="1" fontAlgn="base" hangingPunct="1">
              <a:lnSpc>
                <a:spcPct val="95000"/>
              </a:lnSpc>
              <a:spcBef>
                <a:spcPct val="0"/>
              </a:spcBef>
              <a:spcAft>
                <a:spcPct val="0"/>
              </a:spcAft>
              <a:defRPr sz="2400" b="1">
                <a:solidFill>
                  <a:schemeClr val="tx2"/>
                </a:solidFill>
                <a:latin typeface="Verdana" pitchFamily="-112" charset="0"/>
              </a:defRPr>
            </a:lvl7pPr>
            <a:lvl8pPr marL="1371600" algn="l" rtl="0" eaLnBrk="1" fontAlgn="base" hangingPunct="1">
              <a:lnSpc>
                <a:spcPct val="95000"/>
              </a:lnSpc>
              <a:spcBef>
                <a:spcPct val="0"/>
              </a:spcBef>
              <a:spcAft>
                <a:spcPct val="0"/>
              </a:spcAft>
              <a:defRPr sz="2400" b="1">
                <a:solidFill>
                  <a:schemeClr val="tx2"/>
                </a:solidFill>
                <a:latin typeface="Verdana" pitchFamily="-112" charset="0"/>
              </a:defRPr>
            </a:lvl8pPr>
            <a:lvl9pPr marL="1828800" algn="l" rtl="0" eaLnBrk="1" fontAlgn="base" hangingPunct="1">
              <a:lnSpc>
                <a:spcPct val="95000"/>
              </a:lnSpc>
              <a:spcBef>
                <a:spcPct val="0"/>
              </a:spcBef>
              <a:spcAft>
                <a:spcPct val="0"/>
              </a:spcAft>
              <a:defRPr sz="2400" b="1">
                <a:solidFill>
                  <a:schemeClr val="tx2"/>
                </a:solidFill>
                <a:latin typeface="Verdana" pitchFamily="-112" charset="0"/>
              </a:defRPr>
            </a:lvl9pPr>
          </a:lstStyle>
          <a:p>
            <a:r>
              <a:rPr lang="en-US" dirty="0">
                <a:solidFill>
                  <a:schemeClr val="tx1"/>
                </a:solidFill>
              </a:rPr>
              <a:t>Notable events: </a:t>
            </a:r>
          </a:p>
          <a:p>
            <a:r>
              <a:rPr lang="en-US" dirty="0">
                <a:solidFill>
                  <a:schemeClr val="tx1"/>
                </a:solidFill>
              </a:rPr>
              <a:t>Eyjafjallajökull 2010,  </a:t>
            </a:r>
            <a:r>
              <a:rPr lang="en-US" dirty="0" err="1">
                <a:solidFill>
                  <a:schemeClr val="tx1"/>
                </a:solidFill>
              </a:rPr>
              <a:t>Grímsvötn</a:t>
            </a:r>
            <a:r>
              <a:rPr lang="en-US" dirty="0">
                <a:solidFill>
                  <a:schemeClr val="tx1"/>
                </a:solidFill>
              </a:rPr>
              <a:t> 2012 &amp; </a:t>
            </a:r>
            <a:r>
              <a:rPr lang="en-US" dirty="0" err="1">
                <a:solidFill>
                  <a:schemeClr val="tx1"/>
                </a:solidFill>
              </a:rPr>
              <a:t>Holuhraun</a:t>
            </a:r>
            <a:r>
              <a:rPr lang="en-US" dirty="0">
                <a:solidFill>
                  <a:schemeClr val="tx1"/>
                </a:solidFill>
              </a:rPr>
              <a:t> in 2014/2015</a:t>
            </a:r>
          </a:p>
        </p:txBody>
      </p:sp>
      <p:sp>
        <p:nvSpPr>
          <p:cNvPr id="3" name="TextBox 2">
            <a:extLst>
              <a:ext uri="{FF2B5EF4-FFF2-40B4-BE49-F238E27FC236}">
                <a16:creationId xmlns:a16="http://schemas.microsoft.com/office/drawing/2014/main" xmlns="" id="{2B35212D-0BB0-4E10-9894-74BEC17D8679}"/>
              </a:ext>
            </a:extLst>
          </p:cNvPr>
          <p:cNvSpPr txBox="1"/>
          <p:nvPr/>
        </p:nvSpPr>
        <p:spPr>
          <a:xfrm>
            <a:off x="6858000" y="6596390"/>
            <a:ext cx="2039341" cy="261610"/>
          </a:xfrm>
          <a:prstGeom prst="rect">
            <a:avLst/>
          </a:prstGeom>
          <a:noFill/>
        </p:spPr>
        <p:txBody>
          <a:bodyPr wrap="none" rtlCol="0">
            <a:spAutoFit/>
          </a:bodyPr>
          <a:lstStyle/>
          <a:p>
            <a:r>
              <a:rPr lang="is-IS" sz="1100" dirty="0">
                <a:solidFill>
                  <a:srgbClr val="FF0000"/>
                </a:solidFill>
              </a:rPr>
              <a:t>(</a:t>
            </a:r>
            <a:r>
              <a:rPr lang="is-IS" sz="1100" dirty="0" err="1">
                <a:solidFill>
                  <a:srgbClr val="FF0000"/>
                </a:solidFill>
              </a:rPr>
              <a:t>photo</a:t>
            </a:r>
            <a:r>
              <a:rPr lang="is-IS" sz="1100" dirty="0">
                <a:solidFill>
                  <a:srgbClr val="FF0000"/>
                </a:solidFill>
              </a:rPr>
              <a:t>: Bolli Valgarðsson)</a:t>
            </a:r>
          </a:p>
        </p:txBody>
      </p:sp>
      <p:sp>
        <p:nvSpPr>
          <p:cNvPr id="16" name="TextBox 15">
            <a:extLst>
              <a:ext uri="{FF2B5EF4-FFF2-40B4-BE49-F238E27FC236}">
                <a16:creationId xmlns:a16="http://schemas.microsoft.com/office/drawing/2014/main" xmlns="" id="{0289B8A9-FA50-4AC1-8BDA-32045854D7F9}"/>
              </a:ext>
            </a:extLst>
          </p:cNvPr>
          <p:cNvSpPr txBox="1"/>
          <p:nvPr/>
        </p:nvSpPr>
        <p:spPr>
          <a:xfrm>
            <a:off x="2184693" y="6545987"/>
            <a:ext cx="2234907" cy="261610"/>
          </a:xfrm>
          <a:prstGeom prst="rect">
            <a:avLst/>
          </a:prstGeom>
          <a:noFill/>
        </p:spPr>
        <p:txBody>
          <a:bodyPr wrap="none" rtlCol="0">
            <a:spAutoFit/>
          </a:bodyPr>
          <a:lstStyle/>
          <a:p>
            <a:r>
              <a:rPr lang="is-IS" sz="1100" dirty="0">
                <a:solidFill>
                  <a:srgbClr val="FF0000"/>
                </a:solidFill>
              </a:rPr>
              <a:t>(</a:t>
            </a:r>
            <a:r>
              <a:rPr lang="is-IS" sz="1100" dirty="0" err="1">
                <a:solidFill>
                  <a:srgbClr val="FF0000"/>
                </a:solidFill>
              </a:rPr>
              <a:t>photo</a:t>
            </a:r>
            <a:r>
              <a:rPr lang="is-IS" sz="1100" dirty="0">
                <a:solidFill>
                  <a:srgbClr val="FF0000"/>
                </a:solidFill>
              </a:rPr>
              <a:t>: Martin </a:t>
            </a:r>
            <a:r>
              <a:rPr lang="is-IS" sz="1100" dirty="0" err="1">
                <a:solidFill>
                  <a:srgbClr val="FF0000"/>
                </a:solidFill>
              </a:rPr>
              <a:t>Hensch</a:t>
            </a:r>
            <a:r>
              <a:rPr lang="is-IS" sz="1100" dirty="0">
                <a:solidFill>
                  <a:srgbClr val="FF0000"/>
                </a:solidFill>
              </a:rPr>
              <a:t>, IMO)</a:t>
            </a:r>
          </a:p>
        </p:txBody>
      </p:sp>
      <p:sp>
        <p:nvSpPr>
          <p:cNvPr id="4" name="TextBox 3">
            <a:extLst>
              <a:ext uri="{FF2B5EF4-FFF2-40B4-BE49-F238E27FC236}">
                <a16:creationId xmlns:a16="http://schemas.microsoft.com/office/drawing/2014/main" xmlns="" id="{25ABE804-B612-41F8-99FE-2D9E32A555E1}"/>
              </a:ext>
            </a:extLst>
          </p:cNvPr>
          <p:cNvSpPr txBox="1"/>
          <p:nvPr/>
        </p:nvSpPr>
        <p:spPr>
          <a:xfrm>
            <a:off x="8108907" y="1548600"/>
            <a:ext cx="704039" cy="338554"/>
          </a:xfrm>
          <a:prstGeom prst="rect">
            <a:avLst/>
          </a:prstGeom>
          <a:noFill/>
        </p:spPr>
        <p:txBody>
          <a:bodyPr wrap="none" rtlCol="0">
            <a:spAutoFit/>
          </a:bodyPr>
          <a:lstStyle/>
          <a:p>
            <a:r>
              <a:rPr lang="is-IS" sz="1600" dirty="0">
                <a:solidFill>
                  <a:srgbClr val="FF0000"/>
                </a:solidFill>
              </a:rPr>
              <a:t>2010</a:t>
            </a:r>
            <a:endParaRPr lang="is-IS" dirty="0">
              <a:solidFill>
                <a:srgbClr val="FF0000"/>
              </a:solidFill>
            </a:endParaRPr>
          </a:p>
        </p:txBody>
      </p:sp>
      <p:sp>
        <p:nvSpPr>
          <p:cNvPr id="19" name="TextBox 18">
            <a:extLst>
              <a:ext uri="{FF2B5EF4-FFF2-40B4-BE49-F238E27FC236}">
                <a16:creationId xmlns:a16="http://schemas.microsoft.com/office/drawing/2014/main" xmlns="" id="{00093241-88E8-4179-8ACF-A03C4CB9FCCA}"/>
              </a:ext>
            </a:extLst>
          </p:cNvPr>
          <p:cNvSpPr txBox="1"/>
          <p:nvPr/>
        </p:nvSpPr>
        <p:spPr>
          <a:xfrm>
            <a:off x="8077200" y="4063200"/>
            <a:ext cx="704039" cy="338554"/>
          </a:xfrm>
          <a:prstGeom prst="rect">
            <a:avLst/>
          </a:prstGeom>
          <a:noFill/>
        </p:spPr>
        <p:txBody>
          <a:bodyPr wrap="none" rtlCol="0">
            <a:spAutoFit/>
          </a:bodyPr>
          <a:lstStyle/>
          <a:p>
            <a:r>
              <a:rPr lang="is-IS" sz="1600" dirty="0">
                <a:solidFill>
                  <a:srgbClr val="FF0000"/>
                </a:solidFill>
              </a:rPr>
              <a:t>2011</a:t>
            </a:r>
            <a:endParaRPr lang="is-IS" dirty="0">
              <a:solidFill>
                <a:srgbClr val="FF0000"/>
              </a:solidFill>
            </a:endParaRPr>
          </a:p>
        </p:txBody>
      </p:sp>
      <p:sp>
        <p:nvSpPr>
          <p:cNvPr id="20" name="TextBox 19">
            <a:extLst>
              <a:ext uri="{FF2B5EF4-FFF2-40B4-BE49-F238E27FC236}">
                <a16:creationId xmlns:a16="http://schemas.microsoft.com/office/drawing/2014/main" xmlns="" id="{D0C3218B-7D94-4CDD-B03E-6A7116A78920}"/>
              </a:ext>
            </a:extLst>
          </p:cNvPr>
          <p:cNvSpPr txBox="1"/>
          <p:nvPr/>
        </p:nvSpPr>
        <p:spPr>
          <a:xfrm>
            <a:off x="3648480" y="4174585"/>
            <a:ext cx="704039" cy="338554"/>
          </a:xfrm>
          <a:prstGeom prst="rect">
            <a:avLst/>
          </a:prstGeom>
          <a:noFill/>
        </p:spPr>
        <p:txBody>
          <a:bodyPr wrap="none" rtlCol="0">
            <a:spAutoFit/>
          </a:bodyPr>
          <a:lstStyle/>
          <a:p>
            <a:r>
              <a:rPr lang="is-IS" sz="1600" dirty="0">
                <a:solidFill>
                  <a:srgbClr val="FF0000"/>
                </a:solidFill>
              </a:rPr>
              <a:t>2014</a:t>
            </a:r>
            <a:endParaRPr lang="is-IS" dirty="0">
              <a:solidFill>
                <a:srgbClr val="FF0000"/>
              </a:solidFill>
            </a:endParaRPr>
          </a:p>
        </p:txBody>
      </p:sp>
    </p:spTree>
    <p:extLst>
      <p:ext uri="{BB962C8B-B14F-4D97-AF65-F5344CB8AC3E}">
        <p14:creationId xmlns:p14="http://schemas.microsoft.com/office/powerpoint/2010/main" val="4049157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xmlns="" id="{AB60651F-D508-4C4D-9FA5-9B42E8F0E4FC}"/>
              </a:ext>
            </a:extLst>
          </p:cNvPr>
          <p:cNvSpPr>
            <a:spLocks noGrp="1"/>
          </p:cNvSpPr>
          <p:nvPr>
            <p:ph type="title"/>
          </p:nvPr>
        </p:nvSpPr>
        <p:spPr/>
        <p:txBody>
          <a:bodyPr/>
          <a:lstStyle/>
          <a:p>
            <a:r>
              <a:rPr lang="is-IS" dirty="0"/>
              <a:t>Grímsvötn 2011</a:t>
            </a:r>
          </a:p>
        </p:txBody>
      </p:sp>
      <p:pic>
        <p:nvPicPr>
          <p:cNvPr id="6" name="Picture 1">
            <a:extLst>
              <a:ext uri="{FF2B5EF4-FFF2-40B4-BE49-F238E27FC236}">
                <a16:creationId xmlns:a16="http://schemas.microsoft.com/office/drawing/2014/main" xmlns="" id="{AE754385-3DD8-425B-9597-43FC014A9D94}"/>
              </a:ext>
            </a:extLst>
          </p:cNvPr>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247650" y="4191000"/>
            <a:ext cx="3486150" cy="256874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Picture 1">
            <a:extLst>
              <a:ext uri="{FF2B5EF4-FFF2-40B4-BE49-F238E27FC236}">
                <a16:creationId xmlns:a16="http://schemas.microsoft.com/office/drawing/2014/main" xmlns="" id="{E4F165CB-5262-4B5C-BC1F-63030B50DF7F}"/>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815551" y="4191000"/>
            <a:ext cx="3739184" cy="256874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nvGrpSpPr>
          <p:cNvPr id="8" name="Group 7">
            <a:extLst>
              <a:ext uri="{FF2B5EF4-FFF2-40B4-BE49-F238E27FC236}">
                <a16:creationId xmlns:a16="http://schemas.microsoft.com/office/drawing/2014/main" xmlns="" id="{D56FEA8A-5793-419D-8599-EB2336398E3D}"/>
              </a:ext>
            </a:extLst>
          </p:cNvPr>
          <p:cNvGrpSpPr/>
          <p:nvPr/>
        </p:nvGrpSpPr>
        <p:grpSpPr>
          <a:xfrm>
            <a:off x="6553200" y="2644942"/>
            <a:ext cx="1966676" cy="1447800"/>
            <a:chOff x="35251758" y="4611755"/>
            <a:chExt cx="7246204" cy="5093374"/>
          </a:xfrm>
        </p:grpSpPr>
        <p:pic>
          <p:nvPicPr>
            <p:cNvPr id="9" name="Picture 4" descr="\\NAS01\gnp\Grimsvotn\Iceland_map.jpg">
              <a:extLst>
                <a:ext uri="{FF2B5EF4-FFF2-40B4-BE49-F238E27FC236}">
                  <a16:creationId xmlns:a16="http://schemas.microsoft.com/office/drawing/2014/main" xmlns="" id="{DB6CD543-52BF-4210-B77F-0C3FCA65A6FD}"/>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35251758" y="4611755"/>
              <a:ext cx="7246204" cy="509337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2">
              <a:extLst>
                <a:ext uri="{FF2B5EF4-FFF2-40B4-BE49-F238E27FC236}">
                  <a16:creationId xmlns:a16="http://schemas.microsoft.com/office/drawing/2014/main" xmlns="" id="{A7D8D356-865E-405E-8935-4BF10AD2F294}"/>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41063045" y="8357577"/>
              <a:ext cx="923271" cy="12310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1">
              <a:extLst>
                <a:ext uri="{FF2B5EF4-FFF2-40B4-BE49-F238E27FC236}">
                  <a16:creationId xmlns:a16="http://schemas.microsoft.com/office/drawing/2014/main" xmlns="" id="{B49A4556-CC14-4EF0-92B3-D84F202B9903}"/>
                </a:ext>
              </a:extLst>
            </p:cNvPr>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35385358" y="7418697"/>
              <a:ext cx="962959" cy="1009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13" name="Picture 12">
            <a:extLst>
              <a:ext uri="{FF2B5EF4-FFF2-40B4-BE49-F238E27FC236}">
                <a16:creationId xmlns:a16="http://schemas.microsoft.com/office/drawing/2014/main" xmlns="" id="{851E4745-49EE-45E2-AFC1-A54DD246296D}"/>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6598060" y="1752600"/>
            <a:ext cx="1748298" cy="1143000"/>
          </a:xfrm>
          <a:prstGeom prst="rect">
            <a:avLst/>
          </a:prstGeom>
        </p:spPr>
      </p:pic>
      <p:sp>
        <p:nvSpPr>
          <p:cNvPr id="14" name="Text Placeholder 2">
            <a:extLst>
              <a:ext uri="{FF2B5EF4-FFF2-40B4-BE49-F238E27FC236}">
                <a16:creationId xmlns:a16="http://schemas.microsoft.com/office/drawing/2014/main" xmlns="" id="{F05EC7DC-06F5-4B24-834D-5A16FF37DAF1}"/>
              </a:ext>
            </a:extLst>
          </p:cNvPr>
          <p:cNvSpPr txBox="1">
            <a:spLocks/>
          </p:cNvSpPr>
          <p:nvPr/>
        </p:nvSpPr>
        <p:spPr>
          <a:xfrm>
            <a:off x="381000" y="1676400"/>
            <a:ext cx="5791200" cy="2465471"/>
          </a:xfrm>
          <a:prstGeom prst="rect">
            <a:avLst/>
          </a:prstGeom>
        </p:spPr>
        <p:txBody>
          <a:bodyPr/>
          <a:lstStyle>
            <a:lvl1pPr marL="342900" indent="-342900" algn="l" rtl="0" eaLnBrk="1" fontAlgn="base" hangingPunct="1">
              <a:lnSpc>
                <a:spcPct val="120000"/>
              </a:lnSpc>
              <a:spcBef>
                <a:spcPct val="0"/>
              </a:spcBef>
              <a:spcAft>
                <a:spcPts val="800"/>
              </a:spcAft>
              <a:buClr>
                <a:schemeClr val="tx1"/>
              </a:buClr>
              <a:buFont typeface="Verdana" charset="0"/>
              <a:defRPr b="1">
                <a:solidFill>
                  <a:schemeClr val="bg2"/>
                </a:solidFill>
                <a:latin typeface="+mn-lt"/>
                <a:ea typeface="ＭＳ Ｐゴシック" charset="-128"/>
                <a:cs typeface="ＭＳ Ｐゴシック" charset="-128"/>
              </a:defRPr>
            </a:lvl1pPr>
            <a:lvl2pPr marL="446088" indent="-265113" algn="l" rtl="0" eaLnBrk="1" fontAlgn="base" hangingPunct="1">
              <a:lnSpc>
                <a:spcPct val="120000"/>
              </a:lnSpc>
              <a:spcBef>
                <a:spcPct val="0"/>
              </a:spcBef>
              <a:spcAft>
                <a:spcPts val="600"/>
              </a:spcAft>
              <a:buClr>
                <a:schemeClr val="bg2"/>
              </a:buClr>
              <a:buSzPct val="100000"/>
              <a:buBlip>
                <a:blip r:embed="rId8"/>
              </a:buBlip>
              <a:defRPr>
                <a:solidFill>
                  <a:schemeClr val="bg2"/>
                </a:solidFill>
                <a:latin typeface="+mn-lt"/>
                <a:ea typeface="ＭＳ Ｐゴシック" pitchFamily="-112" charset="-128"/>
              </a:defRPr>
            </a:lvl2pPr>
            <a:lvl3pPr marL="901700" indent="-277813" algn="l" rtl="0" eaLnBrk="1" fontAlgn="base" hangingPunct="1">
              <a:lnSpc>
                <a:spcPct val="120000"/>
              </a:lnSpc>
              <a:spcBef>
                <a:spcPct val="0"/>
              </a:spcBef>
              <a:spcAft>
                <a:spcPts val="400"/>
              </a:spcAft>
              <a:buClr>
                <a:schemeClr val="bg2"/>
              </a:buClr>
              <a:buSzPct val="50000"/>
              <a:buBlip>
                <a:blip r:embed="rId9"/>
              </a:buBlip>
              <a:defRPr>
                <a:solidFill>
                  <a:srgbClr val="9DB3D1"/>
                </a:solidFill>
                <a:latin typeface="+mn-lt"/>
                <a:ea typeface="ＭＳ Ｐゴシック" pitchFamily="-112" charset="-128"/>
              </a:defRPr>
            </a:lvl3pPr>
            <a:lvl4pPr marL="901700" indent="-277813" algn="l" rtl="0" eaLnBrk="1" fontAlgn="base" hangingPunct="1">
              <a:lnSpc>
                <a:spcPct val="120000"/>
              </a:lnSpc>
              <a:spcBef>
                <a:spcPct val="0"/>
              </a:spcBef>
              <a:spcAft>
                <a:spcPts val="400"/>
              </a:spcAft>
              <a:buClr>
                <a:schemeClr val="bg2"/>
              </a:buClr>
              <a:buSzPct val="50000"/>
              <a:buBlip>
                <a:blip r:embed="rId10"/>
              </a:buBlip>
              <a:defRPr>
                <a:solidFill>
                  <a:schemeClr val="bg2"/>
                </a:solidFill>
                <a:latin typeface="+mn-lt"/>
                <a:ea typeface="ＭＳ Ｐゴシック" pitchFamily="-112" charset="-128"/>
              </a:defRPr>
            </a:lvl4pPr>
            <a:lvl5pPr marL="901700" indent="-277813" algn="l" rtl="0" eaLnBrk="1" fontAlgn="base" hangingPunct="1">
              <a:lnSpc>
                <a:spcPct val="120000"/>
              </a:lnSpc>
              <a:spcBef>
                <a:spcPct val="0"/>
              </a:spcBef>
              <a:spcAft>
                <a:spcPts val="400"/>
              </a:spcAft>
              <a:buClr>
                <a:schemeClr val="bg2"/>
              </a:buClr>
              <a:buSzPct val="50000"/>
              <a:buBlip>
                <a:blip r:embed="rId10"/>
              </a:buBlip>
              <a:defRPr>
                <a:solidFill>
                  <a:schemeClr val="bg2"/>
                </a:solidFill>
                <a:latin typeface="+mn-lt"/>
                <a:ea typeface="ＭＳ Ｐゴシック" pitchFamily="-112" charset="-128"/>
              </a:defRPr>
            </a:lvl5pPr>
            <a:lvl6pPr marL="7286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6pPr>
            <a:lvl7pPr marL="11858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7pPr>
            <a:lvl8pPr marL="16430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8pPr>
            <a:lvl9pPr marL="21002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9pPr>
          </a:lstStyle>
          <a:p>
            <a:r>
              <a:rPr lang="en-US" sz="1400" kern="0" dirty="0">
                <a:solidFill>
                  <a:schemeClr val="tx1"/>
                </a:solidFill>
                <a:ea typeface="ＭＳ Ｐゴシック"/>
                <a:cs typeface="ＭＳ Ｐゴシック"/>
              </a:rPr>
              <a:t>The </a:t>
            </a:r>
            <a:r>
              <a:rPr lang="en-US" sz="1400" kern="0" dirty="0" err="1">
                <a:solidFill>
                  <a:schemeClr val="tx1"/>
                </a:solidFill>
                <a:ea typeface="ＭＳ Ｐゴシック"/>
                <a:cs typeface="ＭＳ Ｐゴシック"/>
              </a:rPr>
              <a:t>Grimsvötn</a:t>
            </a:r>
            <a:r>
              <a:rPr lang="en-US" sz="1400" kern="0" dirty="0">
                <a:solidFill>
                  <a:schemeClr val="tx1"/>
                </a:solidFill>
                <a:ea typeface="ＭＳ Ｐゴシック"/>
                <a:cs typeface="ＭＳ Ｐゴシック"/>
              </a:rPr>
              <a:t> eruption was very intense </a:t>
            </a:r>
            <a:r>
              <a:rPr lang="en-US" sz="1400" i="1" kern="0" dirty="0">
                <a:solidFill>
                  <a:schemeClr val="tx1"/>
                </a:solidFill>
                <a:ea typeface="ＭＳ Ｐゴシック"/>
                <a:cs typeface="ＭＳ Ｐゴシック"/>
              </a:rPr>
              <a:t>but well monitored from radar and satellite.</a:t>
            </a:r>
          </a:p>
          <a:p>
            <a:r>
              <a:rPr lang="en-US" sz="1400" kern="0" dirty="0">
                <a:solidFill>
                  <a:schemeClr val="tx1"/>
                </a:solidFill>
                <a:ea typeface="ＭＳ Ｐゴシック"/>
                <a:cs typeface="ＭＳ Ｐゴシック"/>
              </a:rPr>
              <a:t>Local ash fall south east of the volcano was very intense, making observations difficult</a:t>
            </a:r>
          </a:p>
          <a:p>
            <a:r>
              <a:rPr lang="en-US" sz="1400" kern="0" dirty="0">
                <a:solidFill>
                  <a:schemeClr val="tx1"/>
                </a:solidFill>
                <a:ea typeface="ＭＳ Ｐゴシック"/>
                <a:cs typeface="ＭＳ Ｐゴシック"/>
              </a:rPr>
              <a:t>Some ash may have reached Greenland and SO2 went further, but otherwise this eruption only caused local problems</a:t>
            </a:r>
          </a:p>
          <a:p>
            <a:r>
              <a:rPr lang="en-US" sz="1400" kern="0" dirty="0">
                <a:solidFill>
                  <a:schemeClr val="tx1"/>
                </a:solidFill>
                <a:ea typeface="ＭＳ Ｐゴシック"/>
                <a:cs typeface="ＭＳ Ｐゴシック"/>
              </a:rPr>
              <a:t>Two days later and the ash would have blown to Europe</a:t>
            </a:r>
          </a:p>
        </p:txBody>
      </p:sp>
    </p:spTree>
    <p:extLst>
      <p:ext uri="{BB962C8B-B14F-4D97-AF65-F5344CB8AC3E}">
        <p14:creationId xmlns:p14="http://schemas.microsoft.com/office/powerpoint/2010/main" val="4046703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a:extLst>
              <a:ext uri="{FF2B5EF4-FFF2-40B4-BE49-F238E27FC236}">
                <a16:creationId xmlns:a16="http://schemas.microsoft.com/office/drawing/2014/main" xmlns="" id="{A9935D79-6432-4FF7-9960-44E83FF5BEE1}"/>
              </a:ext>
            </a:extLst>
          </p:cNvPr>
          <p:cNvPicPr preferRelativeResize="0">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304800" y="1600199"/>
            <a:ext cx="1905000" cy="185815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7173" name="Text Box 5">
            <a:extLst>
              <a:ext uri="{FF2B5EF4-FFF2-40B4-BE49-F238E27FC236}">
                <a16:creationId xmlns:a16="http://schemas.microsoft.com/office/drawing/2014/main" xmlns="" id="{633EE4E5-9DD0-4008-9936-022B938C70F5}"/>
              </a:ext>
            </a:extLst>
          </p:cNvPr>
          <p:cNvSpPr txBox="1">
            <a:spLocks noChangeArrowheads="1"/>
          </p:cNvSpPr>
          <p:nvPr/>
        </p:nvSpPr>
        <p:spPr bwMode="auto">
          <a:xfrm>
            <a:off x="361759" y="1609725"/>
            <a:ext cx="1695641" cy="219076"/>
          </a:xfrm>
          <a:prstGeom prst="rect">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5pPr>
            <a:lvl6pPr marL="2514600" indent="-228600" defTabSz="457200" fontAlgn="base" hangingPunct="0">
              <a:lnSpc>
                <a:spcPct val="96000"/>
              </a:lnSpc>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6pPr>
            <a:lvl7pPr marL="2971800" indent="-228600" defTabSz="457200" fontAlgn="base" hangingPunct="0">
              <a:lnSpc>
                <a:spcPct val="96000"/>
              </a:lnSpc>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7pPr>
            <a:lvl8pPr marL="3429000" indent="-228600" defTabSz="457200" fontAlgn="base" hangingPunct="0">
              <a:lnSpc>
                <a:spcPct val="96000"/>
              </a:lnSpc>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8pPr>
            <a:lvl9pPr marL="3886200" indent="-228600" defTabSz="457200" fontAlgn="base" hangingPunct="0">
              <a:lnSpc>
                <a:spcPct val="96000"/>
              </a:lnSpc>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9pPr>
          </a:lstStyle>
          <a:p>
            <a:r>
              <a:rPr lang="en-US" altLang="is-IS" sz="1100" dirty="0">
                <a:solidFill>
                  <a:srgbClr val="FF0000"/>
                </a:solidFill>
              </a:rPr>
              <a:t>10 hours into the eruption</a:t>
            </a:r>
          </a:p>
        </p:txBody>
      </p:sp>
      <p:pic>
        <p:nvPicPr>
          <p:cNvPr id="7" name="Picture 2">
            <a:extLst>
              <a:ext uri="{FF2B5EF4-FFF2-40B4-BE49-F238E27FC236}">
                <a16:creationId xmlns:a16="http://schemas.microsoft.com/office/drawing/2014/main" xmlns="" id="{04D68529-D516-4D7B-9D17-BCD84DB9D7E3}"/>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2266759" y="1594845"/>
            <a:ext cx="2533841" cy="195939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Text Box 5">
            <a:extLst>
              <a:ext uri="{FF2B5EF4-FFF2-40B4-BE49-F238E27FC236}">
                <a16:creationId xmlns:a16="http://schemas.microsoft.com/office/drawing/2014/main" xmlns="" id="{CBC963D9-78FA-46E5-B469-C3AD1518B799}"/>
              </a:ext>
            </a:extLst>
          </p:cNvPr>
          <p:cNvSpPr txBox="1">
            <a:spLocks noChangeArrowheads="1"/>
          </p:cNvSpPr>
          <p:nvPr/>
        </p:nvSpPr>
        <p:spPr bwMode="auto">
          <a:xfrm>
            <a:off x="2399919" y="1676400"/>
            <a:ext cx="1791081" cy="228600"/>
          </a:xfrm>
          <a:prstGeom prst="rect">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5pPr>
            <a:lvl6pPr marL="2514600" indent="-228600" defTabSz="457200" fontAlgn="base" hangingPunct="0">
              <a:lnSpc>
                <a:spcPct val="96000"/>
              </a:lnSpc>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6pPr>
            <a:lvl7pPr marL="2971800" indent="-228600" defTabSz="457200" fontAlgn="base" hangingPunct="0">
              <a:lnSpc>
                <a:spcPct val="96000"/>
              </a:lnSpc>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7pPr>
            <a:lvl8pPr marL="3429000" indent="-228600" defTabSz="457200" fontAlgn="base" hangingPunct="0">
              <a:lnSpc>
                <a:spcPct val="96000"/>
              </a:lnSpc>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8pPr>
            <a:lvl9pPr marL="3886200" indent="-228600" defTabSz="457200" fontAlgn="base" hangingPunct="0">
              <a:lnSpc>
                <a:spcPct val="96000"/>
              </a:lnSpc>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9pPr>
          </a:lstStyle>
          <a:p>
            <a:r>
              <a:rPr lang="en-US" altLang="is-IS" sz="1100" dirty="0">
                <a:solidFill>
                  <a:srgbClr val="FF0000"/>
                </a:solidFill>
              </a:rPr>
              <a:t>18 hours into the eruption</a:t>
            </a:r>
          </a:p>
        </p:txBody>
      </p:sp>
      <p:pic>
        <p:nvPicPr>
          <p:cNvPr id="9" name="Picture 1">
            <a:extLst>
              <a:ext uri="{FF2B5EF4-FFF2-40B4-BE49-F238E27FC236}">
                <a16:creationId xmlns:a16="http://schemas.microsoft.com/office/drawing/2014/main" xmlns="" id="{622592BB-D1DD-4536-AEAB-033C07E1D5C8}"/>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183715" y="3554244"/>
            <a:ext cx="2026085" cy="183185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Text Box 5">
            <a:extLst>
              <a:ext uri="{FF2B5EF4-FFF2-40B4-BE49-F238E27FC236}">
                <a16:creationId xmlns:a16="http://schemas.microsoft.com/office/drawing/2014/main" xmlns="" id="{267C98BE-2B45-4D0B-A78F-D918050CF0A0}"/>
              </a:ext>
            </a:extLst>
          </p:cNvPr>
          <p:cNvSpPr txBox="1">
            <a:spLocks noChangeArrowheads="1"/>
          </p:cNvSpPr>
          <p:nvPr/>
        </p:nvSpPr>
        <p:spPr bwMode="auto">
          <a:xfrm>
            <a:off x="348936" y="3581400"/>
            <a:ext cx="1695641" cy="219076"/>
          </a:xfrm>
          <a:prstGeom prst="rect">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5pPr>
            <a:lvl6pPr marL="2514600" indent="-228600" defTabSz="457200" fontAlgn="base" hangingPunct="0">
              <a:lnSpc>
                <a:spcPct val="96000"/>
              </a:lnSpc>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6pPr>
            <a:lvl7pPr marL="2971800" indent="-228600" defTabSz="457200" fontAlgn="base" hangingPunct="0">
              <a:lnSpc>
                <a:spcPct val="96000"/>
              </a:lnSpc>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7pPr>
            <a:lvl8pPr marL="3429000" indent="-228600" defTabSz="457200" fontAlgn="base" hangingPunct="0">
              <a:lnSpc>
                <a:spcPct val="96000"/>
              </a:lnSpc>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8pPr>
            <a:lvl9pPr marL="3886200" indent="-228600" defTabSz="457200" fontAlgn="base" hangingPunct="0">
              <a:lnSpc>
                <a:spcPct val="96000"/>
              </a:lnSpc>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9pPr>
          </a:lstStyle>
          <a:p>
            <a:r>
              <a:rPr lang="en-US" altLang="is-IS" sz="1100" dirty="0">
                <a:solidFill>
                  <a:srgbClr val="FF0000"/>
                </a:solidFill>
              </a:rPr>
              <a:t>32 hours into the eruption</a:t>
            </a:r>
          </a:p>
        </p:txBody>
      </p:sp>
      <p:sp>
        <p:nvSpPr>
          <p:cNvPr id="11" name="Rectangle 1">
            <a:extLst>
              <a:ext uri="{FF2B5EF4-FFF2-40B4-BE49-F238E27FC236}">
                <a16:creationId xmlns:a16="http://schemas.microsoft.com/office/drawing/2014/main" xmlns="" id="{A2703D38-531A-4D78-906C-8BE829CFB3E4}"/>
              </a:ext>
            </a:extLst>
          </p:cNvPr>
          <p:cNvSpPr>
            <a:spLocks noChangeArrowheads="1"/>
          </p:cNvSpPr>
          <p:nvPr/>
        </p:nvSpPr>
        <p:spPr bwMode="auto">
          <a:xfrm>
            <a:off x="2266759" y="3521776"/>
            <a:ext cx="2533841" cy="1903664"/>
          </a:xfrm>
          <a:prstGeom prst="rect">
            <a:avLst/>
          </a:prstGeom>
          <a:blipFill dpi="0" rotWithShape="0">
            <a:blip r:embed="rId6" cstate="print">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nchor="ctr" anchorCtr="1"/>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5pPr>
            <a:lvl6pPr marL="2514600" indent="-228600" defTabSz="457200" fontAlgn="base" hangingPunct="0">
              <a:lnSpc>
                <a:spcPct val="96000"/>
              </a:lnSpc>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6pPr>
            <a:lvl7pPr marL="2971800" indent="-228600" defTabSz="457200" fontAlgn="base" hangingPunct="0">
              <a:lnSpc>
                <a:spcPct val="96000"/>
              </a:lnSpc>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7pPr>
            <a:lvl8pPr marL="3429000" indent="-228600" defTabSz="457200" fontAlgn="base" hangingPunct="0">
              <a:lnSpc>
                <a:spcPct val="96000"/>
              </a:lnSpc>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8pPr>
            <a:lvl9pPr marL="3886200" indent="-228600" defTabSz="457200" fontAlgn="base" hangingPunct="0">
              <a:lnSpc>
                <a:spcPct val="96000"/>
              </a:lnSpc>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9pPr>
          </a:lstStyle>
          <a:p>
            <a:pPr algn="ctr">
              <a:buClrTx/>
              <a:buFontTx/>
              <a:buNone/>
            </a:pPr>
            <a:r>
              <a:rPr lang="is-IS" altLang="is-IS">
                <a:solidFill>
                  <a:srgbClr val="000000"/>
                </a:solidFill>
              </a:rPr>
              <a:t>s</a:t>
            </a:r>
          </a:p>
        </p:txBody>
      </p:sp>
      <p:sp>
        <p:nvSpPr>
          <p:cNvPr id="12" name="Text Box 5">
            <a:extLst>
              <a:ext uri="{FF2B5EF4-FFF2-40B4-BE49-F238E27FC236}">
                <a16:creationId xmlns:a16="http://schemas.microsoft.com/office/drawing/2014/main" xmlns="" id="{B3B66278-FC27-420F-AAB4-6EAC0C04FD0E}"/>
              </a:ext>
            </a:extLst>
          </p:cNvPr>
          <p:cNvSpPr txBox="1">
            <a:spLocks noChangeArrowheads="1"/>
          </p:cNvSpPr>
          <p:nvPr/>
        </p:nvSpPr>
        <p:spPr bwMode="auto">
          <a:xfrm>
            <a:off x="3429001" y="3581673"/>
            <a:ext cx="914400" cy="219076"/>
          </a:xfrm>
          <a:prstGeom prst="rect">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5pPr>
            <a:lvl6pPr marL="2514600" indent="-228600" defTabSz="457200" fontAlgn="base" hangingPunct="0">
              <a:lnSpc>
                <a:spcPct val="96000"/>
              </a:lnSpc>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6pPr>
            <a:lvl7pPr marL="2971800" indent="-228600" defTabSz="457200" fontAlgn="base" hangingPunct="0">
              <a:lnSpc>
                <a:spcPct val="96000"/>
              </a:lnSpc>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7pPr>
            <a:lvl8pPr marL="3429000" indent="-228600" defTabSz="457200" fontAlgn="base" hangingPunct="0">
              <a:lnSpc>
                <a:spcPct val="96000"/>
              </a:lnSpc>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8pPr>
            <a:lvl9pPr marL="3886200" indent="-228600" defTabSz="457200" fontAlgn="base" hangingPunct="0">
              <a:lnSpc>
                <a:spcPct val="96000"/>
              </a:lnSpc>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Arial" panose="020B0604020202020204" pitchFamily="34" charset="0"/>
                <a:ea typeface="ＭＳ Ｐゴシック" panose="020B0600070205080204" pitchFamily="34" charset="-128"/>
              </a:defRPr>
            </a:lvl9pPr>
          </a:lstStyle>
          <a:p>
            <a:r>
              <a:rPr lang="en-US" altLang="is-IS" sz="1100" dirty="0">
                <a:solidFill>
                  <a:srgbClr val="FF0000"/>
                </a:solidFill>
              </a:rPr>
              <a:t>Blue is ~ ash</a:t>
            </a:r>
          </a:p>
        </p:txBody>
      </p:sp>
      <p:pic>
        <p:nvPicPr>
          <p:cNvPr id="13" name="Picture 1">
            <a:extLst>
              <a:ext uri="{FF2B5EF4-FFF2-40B4-BE49-F238E27FC236}">
                <a16:creationId xmlns:a16="http://schemas.microsoft.com/office/drawing/2014/main" xmlns="" id="{12D2DA81-DCFD-4437-9AD2-29661877AB74}"/>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086160" y="1600200"/>
            <a:ext cx="3372040" cy="168602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 name="Picture 2">
            <a:extLst>
              <a:ext uri="{FF2B5EF4-FFF2-40B4-BE49-F238E27FC236}">
                <a16:creationId xmlns:a16="http://schemas.microsoft.com/office/drawing/2014/main" xmlns="" id="{D994AD5A-AE73-4294-9F82-128F9E309B31}"/>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5086160" y="3352800"/>
            <a:ext cx="3372040" cy="168602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5" name="Picture 3">
            <a:extLst>
              <a:ext uri="{FF2B5EF4-FFF2-40B4-BE49-F238E27FC236}">
                <a16:creationId xmlns:a16="http://schemas.microsoft.com/office/drawing/2014/main" xmlns="" id="{E48D62BE-F7ED-4BDA-A45C-4DC6F6F5EC66}"/>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5086160" y="5096844"/>
            <a:ext cx="3372040" cy="1684956"/>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7" name="Text Placeholder 2">
            <a:extLst>
              <a:ext uri="{FF2B5EF4-FFF2-40B4-BE49-F238E27FC236}">
                <a16:creationId xmlns:a16="http://schemas.microsoft.com/office/drawing/2014/main" xmlns="" id="{34AB9743-27BE-4958-B84E-9B62940DAF70}"/>
              </a:ext>
            </a:extLst>
          </p:cNvPr>
          <p:cNvSpPr txBox="1">
            <a:spLocks/>
          </p:cNvSpPr>
          <p:nvPr/>
        </p:nvSpPr>
        <p:spPr>
          <a:xfrm>
            <a:off x="754222" y="5388374"/>
            <a:ext cx="4159900" cy="1012425"/>
          </a:xfrm>
          <a:prstGeom prst="rect">
            <a:avLst/>
          </a:prstGeom>
        </p:spPr>
        <p:txBody>
          <a:bodyPr/>
          <a:lstStyle>
            <a:lvl1pPr marL="342900" indent="-342900" algn="l" rtl="0" eaLnBrk="1" fontAlgn="base" hangingPunct="1">
              <a:lnSpc>
                <a:spcPct val="120000"/>
              </a:lnSpc>
              <a:spcBef>
                <a:spcPct val="0"/>
              </a:spcBef>
              <a:spcAft>
                <a:spcPts val="800"/>
              </a:spcAft>
              <a:buClr>
                <a:schemeClr val="tx1"/>
              </a:buClr>
              <a:buFont typeface="Verdana" charset="0"/>
              <a:defRPr b="1">
                <a:solidFill>
                  <a:schemeClr val="bg2"/>
                </a:solidFill>
                <a:latin typeface="+mn-lt"/>
                <a:ea typeface="ＭＳ Ｐゴシック" charset="-128"/>
                <a:cs typeface="ＭＳ Ｐゴシック" charset="-128"/>
              </a:defRPr>
            </a:lvl1pPr>
            <a:lvl2pPr marL="446088" indent="-265113" algn="l" rtl="0" eaLnBrk="1" fontAlgn="base" hangingPunct="1">
              <a:lnSpc>
                <a:spcPct val="120000"/>
              </a:lnSpc>
              <a:spcBef>
                <a:spcPct val="0"/>
              </a:spcBef>
              <a:spcAft>
                <a:spcPts val="600"/>
              </a:spcAft>
              <a:buClr>
                <a:schemeClr val="bg2"/>
              </a:buClr>
              <a:buSzPct val="100000"/>
              <a:buBlip>
                <a:blip r:embed="rId10"/>
              </a:buBlip>
              <a:defRPr>
                <a:solidFill>
                  <a:schemeClr val="bg2"/>
                </a:solidFill>
                <a:latin typeface="+mn-lt"/>
                <a:ea typeface="ＭＳ Ｐゴシック" pitchFamily="-112" charset="-128"/>
              </a:defRPr>
            </a:lvl2pPr>
            <a:lvl3pPr marL="901700" indent="-277813" algn="l" rtl="0" eaLnBrk="1" fontAlgn="base" hangingPunct="1">
              <a:lnSpc>
                <a:spcPct val="120000"/>
              </a:lnSpc>
              <a:spcBef>
                <a:spcPct val="0"/>
              </a:spcBef>
              <a:spcAft>
                <a:spcPts val="400"/>
              </a:spcAft>
              <a:buClr>
                <a:schemeClr val="bg2"/>
              </a:buClr>
              <a:buSzPct val="50000"/>
              <a:buBlip>
                <a:blip r:embed="rId11"/>
              </a:buBlip>
              <a:defRPr>
                <a:solidFill>
                  <a:srgbClr val="9DB3D1"/>
                </a:solidFill>
                <a:latin typeface="+mn-lt"/>
                <a:ea typeface="ＭＳ Ｐゴシック" pitchFamily="-112" charset="-128"/>
              </a:defRPr>
            </a:lvl3pPr>
            <a:lvl4pPr marL="901700" indent="-277813" algn="l" rtl="0" eaLnBrk="1" fontAlgn="base" hangingPunct="1">
              <a:lnSpc>
                <a:spcPct val="120000"/>
              </a:lnSpc>
              <a:spcBef>
                <a:spcPct val="0"/>
              </a:spcBef>
              <a:spcAft>
                <a:spcPts val="400"/>
              </a:spcAft>
              <a:buClr>
                <a:schemeClr val="bg2"/>
              </a:buClr>
              <a:buSzPct val="50000"/>
              <a:buBlip>
                <a:blip r:embed="rId12"/>
              </a:buBlip>
              <a:defRPr>
                <a:solidFill>
                  <a:schemeClr val="bg2"/>
                </a:solidFill>
                <a:latin typeface="+mn-lt"/>
                <a:ea typeface="ＭＳ Ｐゴシック" pitchFamily="-112" charset="-128"/>
              </a:defRPr>
            </a:lvl4pPr>
            <a:lvl5pPr marL="901700" indent="-277813" algn="l" rtl="0" eaLnBrk="1" fontAlgn="base" hangingPunct="1">
              <a:lnSpc>
                <a:spcPct val="120000"/>
              </a:lnSpc>
              <a:spcBef>
                <a:spcPct val="0"/>
              </a:spcBef>
              <a:spcAft>
                <a:spcPts val="400"/>
              </a:spcAft>
              <a:buClr>
                <a:schemeClr val="bg2"/>
              </a:buClr>
              <a:buSzPct val="50000"/>
              <a:buBlip>
                <a:blip r:embed="rId12"/>
              </a:buBlip>
              <a:defRPr>
                <a:solidFill>
                  <a:schemeClr val="bg2"/>
                </a:solidFill>
                <a:latin typeface="+mn-lt"/>
                <a:ea typeface="ＭＳ Ｐゴシック" pitchFamily="-112" charset="-128"/>
              </a:defRPr>
            </a:lvl5pPr>
            <a:lvl6pPr marL="7286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6pPr>
            <a:lvl7pPr marL="11858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7pPr>
            <a:lvl8pPr marL="16430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8pPr>
            <a:lvl9pPr marL="21002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9pPr>
          </a:lstStyle>
          <a:p>
            <a:r>
              <a:rPr lang="en-US" sz="1400" kern="0" dirty="0">
                <a:solidFill>
                  <a:schemeClr val="tx1"/>
                </a:solidFill>
                <a:ea typeface="ＭＳ Ｐゴシック"/>
                <a:cs typeface="ＭＳ Ｐゴシック"/>
              </a:rPr>
              <a:t>The eruption started late on the 21 of May</a:t>
            </a:r>
          </a:p>
          <a:p>
            <a:r>
              <a:rPr lang="en-US" sz="1400" kern="0" dirty="0">
                <a:solidFill>
                  <a:schemeClr val="tx1"/>
                </a:solidFill>
                <a:ea typeface="ＭＳ Ｐゴシック"/>
                <a:cs typeface="ＭＳ Ｐゴシック"/>
              </a:rPr>
              <a:t>Satellite images (Modis &amp; </a:t>
            </a:r>
            <a:r>
              <a:rPr lang="en-US" sz="1400" kern="0" dirty="0" err="1">
                <a:solidFill>
                  <a:schemeClr val="tx1"/>
                </a:solidFill>
                <a:ea typeface="ＭＳ Ｐゴシック"/>
                <a:cs typeface="ＭＳ Ｐゴシック"/>
              </a:rPr>
              <a:t>Seviri</a:t>
            </a:r>
            <a:r>
              <a:rPr lang="en-US" sz="1400" kern="0" dirty="0">
                <a:solidFill>
                  <a:schemeClr val="tx1"/>
                </a:solidFill>
                <a:ea typeface="ＭＳ Ｐゴシック"/>
                <a:cs typeface="ＭＳ Ｐゴシック"/>
              </a:rPr>
              <a:t>) show the ash cloud.</a:t>
            </a:r>
          </a:p>
          <a:p>
            <a:r>
              <a:rPr lang="en-US" sz="1400" kern="0" dirty="0">
                <a:solidFill>
                  <a:schemeClr val="tx1"/>
                </a:solidFill>
                <a:ea typeface="ＭＳ Ｐゴシック"/>
                <a:cs typeface="ＭＳ Ｐゴシック"/>
              </a:rPr>
              <a:t>AIRS sounder data shows SO2 for the next days</a:t>
            </a:r>
          </a:p>
        </p:txBody>
      </p:sp>
      <p:sp>
        <p:nvSpPr>
          <p:cNvPr id="18" name="Title 4">
            <a:extLst>
              <a:ext uri="{FF2B5EF4-FFF2-40B4-BE49-F238E27FC236}">
                <a16:creationId xmlns:a16="http://schemas.microsoft.com/office/drawing/2014/main" xmlns="" id="{7CA99971-89A3-4936-8DAC-E4D1DCE92FA4}"/>
              </a:ext>
            </a:extLst>
          </p:cNvPr>
          <p:cNvSpPr>
            <a:spLocks noGrp="1"/>
          </p:cNvSpPr>
          <p:nvPr>
            <p:ph type="title"/>
          </p:nvPr>
        </p:nvSpPr>
        <p:spPr>
          <a:xfrm>
            <a:off x="304800" y="457200"/>
            <a:ext cx="6858000" cy="990600"/>
          </a:xfrm>
        </p:spPr>
        <p:txBody>
          <a:bodyPr>
            <a:normAutofit fontScale="90000"/>
          </a:bodyPr>
          <a:lstStyle/>
          <a:p>
            <a:r>
              <a:rPr lang="is-IS" dirty="0"/>
              <a:t>Grímsvötn 2011 – </a:t>
            </a:r>
            <a:r>
              <a:rPr lang="is-IS" dirty="0" err="1"/>
              <a:t>satellite</a:t>
            </a:r>
            <a:r>
              <a:rPr lang="is-IS" dirty="0"/>
              <a:t> </a:t>
            </a:r>
            <a:r>
              <a:rPr lang="is-IS" dirty="0" err="1"/>
              <a:t>products</a:t>
            </a:r>
            <a:endParaRPr lang="is-IS" dirty="0"/>
          </a:p>
        </p:txBody>
      </p:sp>
      <p:sp>
        <p:nvSpPr>
          <p:cNvPr id="2" name="TextBox 1">
            <a:extLst>
              <a:ext uri="{FF2B5EF4-FFF2-40B4-BE49-F238E27FC236}">
                <a16:creationId xmlns:a16="http://schemas.microsoft.com/office/drawing/2014/main" xmlns="" id="{0B19B956-F829-4719-8F2F-71FC7B94FD24}"/>
              </a:ext>
            </a:extLst>
          </p:cNvPr>
          <p:cNvSpPr txBox="1"/>
          <p:nvPr/>
        </p:nvSpPr>
        <p:spPr>
          <a:xfrm>
            <a:off x="7637195" y="1628001"/>
            <a:ext cx="803810" cy="276999"/>
          </a:xfrm>
          <a:prstGeom prst="rect">
            <a:avLst/>
          </a:prstGeom>
          <a:noFill/>
        </p:spPr>
        <p:txBody>
          <a:bodyPr wrap="none" rtlCol="0">
            <a:spAutoFit/>
          </a:bodyPr>
          <a:lstStyle/>
          <a:p>
            <a:r>
              <a:rPr lang="is-IS" sz="1200" dirty="0">
                <a:solidFill>
                  <a:schemeClr val="bg2">
                    <a:lumMod val="50000"/>
                  </a:schemeClr>
                </a:solidFill>
              </a:rPr>
              <a:t>May 22.</a:t>
            </a:r>
          </a:p>
        </p:txBody>
      </p:sp>
      <p:sp>
        <p:nvSpPr>
          <p:cNvPr id="16" name="TextBox 15">
            <a:extLst>
              <a:ext uri="{FF2B5EF4-FFF2-40B4-BE49-F238E27FC236}">
                <a16:creationId xmlns:a16="http://schemas.microsoft.com/office/drawing/2014/main" xmlns="" id="{C4B26FDA-D756-41CB-9506-6A9B18023B6F}"/>
              </a:ext>
            </a:extLst>
          </p:cNvPr>
          <p:cNvSpPr txBox="1"/>
          <p:nvPr/>
        </p:nvSpPr>
        <p:spPr>
          <a:xfrm>
            <a:off x="7637195" y="3380601"/>
            <a:ext cx="803810" cy="276999"/>
          </a:xfrm>
          <a:prstGeom prst="rect">
            <a:avLst/>
          </a:prstGeom>
          <a:noFill/>
        </p:spPr>
        <p:txBody>
          <a:bodyPr wrap="none" rtlCol="0">
            <a:spAutoFit/>
          </a:bodyPr>
          <a:lstStyle/>
          <a:p>
            <a:r>
              <a:rPr lang="is-IS" sz="1200" dirty="0">
                <a:solidFill>
                  <a:schemeClr val="bg2">
                    <a:lumMod val="50000"/>
                  </a:schemeClr>
                </a:solidFill>
              </a:rPr>
              <a:t>May 23.</a:t>
            </a:r>
          </a:p>
        </p:txBody>
      </p:sp>
      <p:sp>
        <p:nvSpPr>
          <p:cNvPr id="19" name="TextBox 18">
            <a:extLst>
              <a:ext uri="{FF2B5EF4-FFF2-40B4-BE49-F238E27FC236}">
                <a16:creationId xmlns:a16="http://schemas.microsoft.com/office/drawing/2014/main" xmlns="" id="{4488C9FC-13A0-46C7-952F-DA28DAB1A54D}"/>
              </a:ext>
            </a:extLst>
          </p:cNvPr>
          <p:cNvSpPr txBox="1"/>
          <p:nvPr/>
        </p:nvSpPr>
        <p:spPr>
          <a:xfrm>
            <a:off x="7637195" y="5133201"/>
            <a:ext cx="803810" cy="276999"/>
          </a:xfrm>
          <a:prstGeom prst="rect">
            <a:avLst/>
          </a:prstGeom>
          <a:noFill/>
        </p:spPr>
        <p:txBody>
          <a:bodyPr wrap="none" rtlCol="0">
            <a:spAutoFit/>
          </a:bodyPr>
          <a:lstStyle/>
          <a:p>
            <a:r>
              <a:rPr lang="is-IS" sz="1200" dirty="0">
                <a:solidFill>
                  <a:schemeClr val="bg2">
                    <a:lumMod val="50000"/>
                  </a:schemeClr>
                </a:solidFill>
              </a:rPr>
              <a:t>May 24.</a:t>
            </a:r>
          </a:p>
        </p:txBody>
      </p:sp>
    </p:spTree>
    <p:extLst>
      <p:ext uri="{BB962C8B-B14F-4D97-AF65-F5344CB8AC3E}">
        <p14:creationId xmlns:p14="http://schemas.microsoft.com/office/powerpoint/2010/main" val="3991776381"/>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2400" y="1567052"/>
            <a:ext cx="4876800" cy="5290948"/>
          </a:xfrm>
          <a:prstGeom prst="rect">
            <a:avLst/>
          </a:prstGeom>
        </p:spPr>
      </p:pic>
      <p:sp>
        <p:nvSpPr>
          <p:cNvPr id="8" name="TextBox 7"/>
          <p:cNvSpPr txBox="1"/>
          <p:nvPr/>
        </p:nvSpPr>
        <p:spPr>
          <a:xfrm>
            <a:off x="2133600" y="6027003"/>
            <a:ext cx="2514600" cy="830997"/>
          </a:xfrm>
          <a:prstGeom prst="rect">
            <a:avLst/>
          </a:prstGeom>
          <a:solidFill>
            <a:schemeClr val="bg1">
              <a:lumMod val="85000"/>
              <a:alpha val="60000"/>
            </a:schemeClr>
          </a:solidFill>
        </p:spPr>
        <p:txBody>
          <a:bodyPr wrap="square" rtlCol="0">
            <a:spAutoFit/>
          </a:bodyPr>
          <a:lstStyle/>
          <a:p>
            <a:r>
              <a:rPr lang="is-IS" dirty="0">
                <a:solidFill>
                  <a:srgbClr val="FF0000"/>
                </a:solidFill>
              </a:rPr>
              <a:t>Bárðarbunga central volcano</a:t>
            </a:r>
          </a:p>
        </p:txBody>
      </p:sp>
      <p:cxnSp>
        <p:nvCxnSpPr>
          <p:cNvPr id="10" name="Straight Arrow Connector 9"/>
          <p:cNvCxnSpPr>
            <a:cxnSpLocks/>
          </p:cNvCxnSpPr>
          <p:nvPr/>
        </p:nvCxnSpPr>
        <p:spPr bwMode="auto">
          <a:xfrm flipV="1">
            <a:off x="3505200" y="3581401"/>
            <a:ext cx="609600" cy="2513721"/>
          </a:xfrm>
          <a:prstGeom prst="straightConnector1">
            <a:avLst/>
          </a:prstGeom>
          <a:solidFill>
            <a:schemeClr val="accent1"/>
          </a:solidFill>
          <a:ln w="28575" cap="flat" cmpd="sng" algn="ctr">
            <a:solidFill>
              <a:srgbClr val="FF0000"/>
            </a:solidFill>
            <a:prstDash val="solid"/>
            <a:round/>
            <a:headEnd type="none" w="med" len="med"/>
            <a:tailEnd type="triangle"/>
          </a:ln>
          <a:effectLst/>
        </p:spPr>
      </p:cxnSp>
      <p:sp>
        <p:nvSpPr>
          <p:cNvPr id="14" name="TextBox 13"/>
          <p:cNvSpPr txBox="1"/>
          <p:nvPr/>
        </p:nvSpPr>
        <p:spPr>
          <a:xfrm>
            <a:off x="1753925" y="1616362"/>
            <a:ext cx="2514600" cy="830997"/>
          </a:xfrm>
          <a:prstGeom prst="rect">
            <a:avLst/>
          </a:prstGeom>
          <a:solidFill>
            <a:schemeClr val="bg1">
              <a:lumMod val="95000"/>
              <a:alpha val="60000"/>
            </a:schemeClr>
          </a:solidFill>
        </p:spPr>
        <p:txBody>
          <a:bodyPr wrap="square" rtlCol="0">
            <a:spAutoFit/>
          </a:bodyPr>
          <a:lstStyle/>
          <a:p>
            <a:r>
              <a:rPr lang="is-IS" dirty="0">
                <a:solidFill>
                  <a:srgbClr val="FF0000"/>
                </a:solidFill>
              </a:rPr>
              <a:t>Holuhraun eruption</a:t>
            </a:r>
          </a:p>
        </p:txBody>
      </p:sp>
      <p:cxnSp>
        <p:nvCxnSpPr>
          <p:cNvPr id="15" name="Straight Arrow Connector 14"/>
          <p:cNvCxnSpPr>
            <a:cxnSpLocks/>
          </p:cNvCxnSpPr>
          <p:nvPr/>
        </p:nvCxnSpPr>
        <p:spPr bwMode="auto">
          <a:xfrm>
            <a:off x="3200400" y="2166730"/>
            <a:ext cx="953163" cy="880544"/>
          </a:xfrm>
          <a:prstGeom prst="straightConnector1">
            <a:avLst/>
          </a:prstGeom>
          <a:solidFill>
            <a:schemeClr val="accent1"/>
          </a:solidFill>
          <a:ln w="28575" cap="flat" cmpd="sng" algn="ctr">
            <a:solidFill>
              <a:srgbClr val="FF0000"/>
            </a:solidFill>
            <a:prstDash val="solid"/>
            <a:round/>
            <a:headEnd type="none" w="med" len="med"/>
            <a:tailEnd type="triangle"/>
          </a:ln>
          <a:effectLst/>
        </p:spPr>
      </p:cxnSp>
      <p:sp>
        <p:nvSpPr>
          <p:cNvPr id="20" name="Title 1">
            <a:extLst>
              <a:ext uri="{FF2B5EF4-FFF2-40B4-BE49-F238E27FC236}">
                <a16:creationId xmlns:a16="http://schemas.microsoft.com/office/drawing/2014/main" xmlns="" id="{19D861EF-B88D-4AF3-8A72-B54213C3FF41}"/>
              </a:ext>
            </a:extLst>
          </p:cNvPr>
          <p:cNvSpPr>
            <a:spLocks noGrp="1"/>
          </p:cNvSpPr>
          <p:nvPr>
            <p:ph type="title"/>
          </p:nvPr>
        </p:nvSpPr>
        <p:spPr>
          <a:xfrm>
            <a:off x="304800" y="457200"/>
            <a:ext cx="6858000" cy="990600"/>
          </a:xfrm>
        </p:spPr>
        <p:txBody>
          <a:bodyPr/>
          <a:lstStyle/>
          <a:p>
            <a:r>
              <a:rPr lang="is-IS" dirty="0"/>
              <a:t>Bárðarbunga 2014</a:t>
            </a:r>
          </a:p>
        </p:txBody>
      </p:sp>
      <p:sp>
        <p:nvSpPr>
          <p:cNvPr id="22" name="Text Placeholder 2">
            <a:extLst>
              <a:ext uri="{FF2B5EF4-FFF2-40B4-BE49-F238E27FC236}">
                <a16:creationId xmlns:a16="http://schemas.microsoft.com/office/drawing/2014/main" xmlns="" id="{140EB714-EB39-4485-8B82-0E605831EF39}"/>
              </a:ext>
            </a:extLst>
          </p:cNvPr>
          <p:cNvSpPr>
            <a:spLocks noGrp="1"/>
          </p:cNvSpPr>
          <p:nvPr>
            <p:ph type="body" idx="1"/>
          </p:nvPr>
        </p:nvSpPr>
        <p:spPr>
          <a:xfrm>
            <a:off x="5219700" y="1616362"/>
            <a:ext cx="3581400" cy="4784438"/>
          </a:xfrm>
        </p:spPr>
        <p:txBody>
          <a:bodyPr>
            <a:normAutofit fontScale="77500" lnSpcReduction="20000"/>
          </a:bodyPr>
          <a:lstStyle/>
          <a:p>
            <a:r>
              <a:rPr lang="is-IS" dirty="0"/>
              <a:t>16th of </a:t>
            </a:r>
            <a:r>
              <a:rPr lang="is-IS" dirty="0" err="1"/>
              <a:t>August</a:t>
            </a:r>
            <a:r>
              <a:rPr lang="is-IS" dirty="0"/>
              <a:t> 2014 – </a:t>
            </a:r>
            <a:r>
              <a:rPr lang="is-IS" dirty="0" err="1"/>
              <a:t>intense</a:t>
            </a:r>
            <a:r>
              <a:rPr lang="is-IS" dirty="0"/>
              <a:t> </a:t>
            </a:r>
            <a:r>
              <a:rPr lang="is-IS" i="1" dirty="0" err="1">
                <a:solidFill>
                  <a:srgbClr val="002060"/>
                </a:solidFill>
              </a:rPr>
              <a:t>seismic</a:t>
            </a:r>
            <a:r>
              <a:rPr lang="is-IS" i="1" dirty="0">
                <a:solidFill>
                  <a:srgbClr val="002060"/>
                </a:solidFill>
              </a:rPr>
              <a:t> </a:t>
            </a:r>
            <a:r>
              <a:rPr lang="is-IS" i="1" dirty="0" err="1">
                <a:solidFill>
                  <a:srgbClr val="002060"/>
                </a:solidFill>
              </a:rPr>
              <a:t>activity</a:t>
            </a:r>
            <a:endParaRPr lang="is-IS" i="1" dirty="0">
              <a:solidFill>
                <a:srgbClr val="002060"/>
              </a:solidFill>
            </a:endParaRPr>
          </a:p>
          <a:p>
            <a:pPr lvl="1"/>
            <a:r>
              <a:rPr lang="is-IS" dirty="0"/>
              <a:t>1000 - 2000 </a:t>
            </a:r>
            <a:r>
              <a:rPr lang="is-IS" dirty="0" err="1"/>
              <a:t>earthquakes</a:t>
            </a:r>
            <a:r>
              <a:rPr lang="is-IS" dirty="0"/>
              <a:t> per </a:t>
            </a:r>
            <a:r>
              <a:rPr lang="is-IS" dirty="0" err="1"/>
              <a:t>day</a:t>
            </a:r>
            <a:r>
              <a:rPr lang="is-IS" dirty="0"/>
              <a:t> </a:t>
            </a:r>
          </a:p>
          <a:p>
            <a:pPr lvl="1"/>
            <a:r>
              <a:rPr lang="is-IS" dirty="0"/>
              <a:t>The </a:t>
            </a:r>
            <a:r>
              <a:rPr lang="is-IS" dirty="0" err="1"/>
              <a:t>generation</a:t>
            </a:r>
            <a:r>
              <a:rPr lang="is-IS" dirty="0"/>
              <a:t> of a </a:t>
            </a:r>
            <a:r>
              <a:rPr lang="is-IS" dirty="0" err="1"/>
              <a:t>dyke</a:t>
            </a:r>
            <a:r>
              <a:rPr lang="is-IS" dirty="0"/>
              <a:t> </a:t>
            </a:r>
            <a:r>
              <a:rPr lang="is-IS" dirty="0" err="1"/>
              <a:t>was</a:t>
            </a:r>
            <a:r>
              <a:rPr lang="is-IS" dirty="0"/>
              <a:t> </a:t>
            </a:r>
            <a:r>
              <a:rPr lang="is-IS" dirty="0" err="1"/>
              <a:t>followed</a:t>
            </a:r>
            <a:r>
              <a:rPr lang="is-IS" dirty="0"/>
              <a:t> with </a:t>
            </a:r>
            <a:r>
              <a:rPr lang="is-IS" dirty="0" err="1"/>
              <a:t>the</a:t>
            </a:r>
            <a:r>
              <a:rPr lang="is-IS" dirty="0"/>
              <a:t> </a:t>
            </a:r>
            <a:r>
              <a:rPr lang="is-IS" b="1" i="1" dirty="0" err="1">
                <a:solidFill>
                  <a:srgbClr val="002060"/>
                </a:solidFill>
              </a:rPr>
              <a:t>seismic</a:t>
            </a:r>
            <a:r>
              <a:rPr lang="is-IS" b="1" i="1" dirty="0">
                <a:solidFill>
                  <a:srgbClr val="002060"/>
                </a:solidFill>
              </a:rPr>
              <a:t>  </a:t>
            </a:r>
            <a:r>
              <a:rPr lang="is-IS" b="1" i="1" dirty="0" err="1">
                <a:solidFill>
                  <a:srgbClr val="002060"/>
                </a:solidFill>
              </a:rPr>
              <a:t>observations</a:t>
            </a:r>
            <a:r>
              <a:rPr lang="is-IS" b="1" i="1" dirty="0">
                <a:solidFill>
                  <a:srgbClr val="002060"/>
                </a:solidFill>
              </a:rPr>
              <a:t> </a:t>
            </a:r>
            <a:r>
              <a:rPr lang="is-IS" b="1" i="1" dirty="0" err="1">
                <a:solidFill>
                  <a:srgbClr val="002060"/>
                </a:solidFill>
              </a:rPr>
              <a:t>and</a:t>
            </a:r>
            <a:r>
              <a:rPr lang="is-IS" b="1" i="1" dirty="0">
                <a:solidFill>
                  <a:srgbClr val="002060"/>
                </a:solidFill>
              </a:rPr>
              <a:t> GPS</a:t>
            </a:r>
            <a:r>
              <a:rPr lang="is-IS" dirty="0"/>
              <a:t>. </a:t>
            </a:r>
          </a:p>
          <a:p>
            <a:pPr lvl="1"/>
            <a:r>
              <a:rPr lang="is-IS" dirty="0"/>
              <a:t>First </a:t>
            </a:r>
            <a:r>
              <a:rPr lang="is-IS" dirty="0" err="1"/>
              <a:t>sign</a:t>
            </a:r>
            <a:r>
              <a:rPr lang="is-IS" dirty="0"/>
              <a:t> of </a:t>
            </a:r>
            <a:r>
              <a:rPr lang="is-IS" dirty="0" err="1"/>
              <a:t>subglacial</a:t>
            </a:r>
            <a:r>
              <a:rPr lang="is-IS" dirty="0"/>
              <a:t> </a:t>
            </a:r>
            <a:r>
              <a:rPr lang="is-IS" dirty="0" err="1"/>
              <a:t>eruption</a:t>
            </a:r>
            <a:r>
              <a:rPr lang="is-IS" dirty="0"/>
              <a:t> 23rd of </a:t>
            </a:r>
            <a:r>
              <a:rPr lang="is-IS" dirty="0" err="1"/>
              <a:t>August</a:t>
            </a:r>
            <a:r>
              <a:rPr lang="is-IS" dirty="0"/>
              <a:t> – small </a:t>
            </a:r>
            <a:r>
              <a:rPr lang="is-IS" dirty="0" err="1"/>
              <a:t>event</a:t>
            </a:r>
            <a:r>
              <a:rPr lang="is-IS" dirty="0"/>
              <a:t> that </a:t>
            </a:r>
            <a:r>
              <a:rPr lang="is-IS" dirty="0" err="1"/>
              <a:t>did</a:t>
            </a:r>
            <a:r>
              <a:rPr lang="is-IS" dirty="0"/>
              <a:t> not </a:t>
            </a:r>
            <a:r>
              <a:rPr lang="is-IS" dirty="0" err="1"/>
              <a:t>reach</a:t>
            </a:r>
            <a:r>
              <a:rPr lang="is-IS" dirty="0"/>
              <a:t> </a:t>
            </a:r>
            <a:r>
              <a:rPr lang="is-IS" dirty="0" err="1"/>
              <a:t>the</a:t>
            </a:r>
            <a:r>
              <a:rPr lang="is-IS" dirty="0"/>
              <a:t> </a:t>
            </a:r>
            <a:r>
              <a:rPr lang="is-IS" dirty="0" err="1"/>
              <a:t>surface</a:t>
            </a:r>
            <a:endParaRPr lang="is-IS" dirty="0"/>
          </a:p>
          <a:p>
            <a:pPr lvl="1"/>
            <a:r>
              <a:rPr lang="is-IS" dirty="0" err="1"/>
              <a:t>Eruption</a:t>
            </a:r>
            <a:r>
              <a:rPr lang="is-IS" dirty="0"/>
              <a:t> starts </a:t>
            </a:r>
            <a:r>
              <a:rPr lang="is-IS" dirty="0" err="1"/>
              <a:t>Aug</a:t>
            </a:r>
            <a:r>
              <a:rPr lang="is-IS" dirty="0"/>
              <a:t> 31.</a:t>
            </a:r>
          </a:p>
          <a:p>
            <a:pPr marL="180975" lvl="1" indent="0">
              <a:buNone/>
            </a:pPr>
            <a:endParaRPr lang="is-IS" dirty="0"/>
          </a:p>
          <a:p>
            <a:pPr marL="180975" lvl="1" indent="0">
              <a:buNone/>
            </a:pPr>
            <a:endParaRPr lang="is-IS" dirty="0"/>
          </a:p>
          <a:p>
            <a:pPr marL="180975" lvl="1" indent="0">
              <a:buNone/>
            </a:pPr>
            <a:endParaRPr lang="is-IS" dirty="0"/>
          </a:p>
          <a:p>
            <a:pPr indent="-265113"/>
            <a:endParaRPr lang="is-IS" dirty="0"/>
          </a:p>
        </p:txBody>
      </p:sp>
    </p:spTree>
    <p:extLst>
      <p:ext uri="{BB962C8B-B14F-4D97-AF65-F5344CB8AC3E}">
        <p14:creationId xmlns:p14="http://schemas.microsoft.com/office/powerpoint/2010/main" val="22861818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s-IS" dirty="0"/>
              <a:t>Bárðarbunga 2014</a:t>
            </a:r>
          </a:p>
        </p:txBody>
      </p:sp>
      <p:pic>
        <p:nvPicPr>
          <p:cNvPr id="7" name="Picture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45711" y="3733800"/>
            <a:ext cx="3492129" cy="3049377"/>
          </a:xfrm>
          <a:prstGeom prst="rect">
            <a:avLst/>
          </a:prstGeom>
        </p:spPr>
      </p:pic>
      <p:sp>
        <p:nvSpPr>
          <p:cNvPr id="9" name="Text Placeholder 8">
            <a:extLst>
              <a:ext uri="{FF2B5EF4-FFF2-40B4-BE49-F238E27FC236}">
                <a16:creationId xmlns:a16="http://schemas.microsoft.com/office/drawing/2014/main" xmlns="" id="{4C0222A6-AEB5-4B49-9643-EC3A68628A9A}"/>
              </a:ext>
            </a:extLst>
          </p:cNvPr>
          <p:cNvSpPr>
            <a:spLocks noGrp="1"/>
          </p:cNvSpPr>
          <p:nvPr>
            <p:ph type="body" idx="1"/>
          </p:nvPr>
        </p:nvSpPr>
        <p:spPr>
          <a:xfrm>
            <a:off x="457200" y="1524000"/>
            <a:ext cx="8229600" cy="1828800"/>
          </a:xfrm>
        </p:spPr>
        <p:txBody>
          <a:bodyPr>
            <a:normAutofit fontScale="70000" lnSpcReduction="20000"/>
          </a:bodyPr>
          <a:lstStyle/>
          <a:p>
            <a:r>
              <a:rPr lang="is-IS" dirty="0" err="1"/>
              <a:t>During</a:t>
            </a:r>
            <a:r>
              <a:rPr lang="is-IS" dirty="0"/>
              <a:t> </a:t>
            </a:r>
            <a:r>
              <a:rPr lang="is-IS" dirty="0" err="1"/>
              <a:t>the</a:t>
            </a:r>
            <a:r>
              <a:rPr lang="is-IS" dirty="0"/>
              <a:t> 3 </a:t>
            </a:r>
            <a:r>
              <a:rPr lang="is-IS" dirty="0" err="1"/>
              <a:t>weeks</a:t>
            </a:r>
            <a:r>
              <a:rPr lang="is-IS" dirty="0"/>
              <a:t> </a:t>
            </a:r>
            <a:r>
              <a:rPr lang="is-IS" dirty="0" err="1"/>
              <a:t>prior</a:t>
            </a:r>
            <a:r>
              <a:rPr lang="is-IS" dirty="0"/>
              <a:t> </a:t>
            </a:r>
            <a:r>
              <a:rPr lang="is-IS" dirty="0" err="1"/>
              <a:t>to</a:t>
            </a:r>
            <a:r>
              <a:rPr lang="is-IS" dirty="0"/>
              <a:t> </a:t>
            </a:r>
            <a:r>
              <a:rPr lang="is-IS" dirty="0" err="1"/>
              <a:t>the</a:t>
            </a:r>
            <a:r>
              <a:rPr lang="is-IS" dirty="0"/>
              <a:t> </a:t>
            </a:r>
            <a:r>
              <a:rPr lang="is-IS" dirty="0" err="1"/>
              <a:t>eruption</a:t>
            </a:r>
            <a:r>
              <a:rPr lang="is-IS" dirty="0"/>
              <a:t> </a:t>
            </a:r>
            <a:r>
              <a:rPr lang="is-IS" dirty="0" err="1"/>
              <a:t>we</a:t>
            </a:r>
            <a:r>
              <a:rPr lang="is-IS" dirty="0"/>
              <a:t> </a:t>
            </a:r>
            <a:r>
              <a:rPr lang="is-IS" dirty="0" err="1"/>
              <a:t>could</a:t>
            </a:r>
            <a:r>
              <a:rPr lang="is-IS" dirty="0"/>
              <a:t> </a:t>
            </a:r>
            <a:r>
              <a:rPr lang="is-IS" i="1" dirty="0" err="1">
                <a:solidFill>
                  <a:srgbClr val="002060"/>
                </a:solidFill>
              </a:rPr>
              <a:t>use</a:t>
            </a:r>
            <a:r>
              <a:rPr lang="is-IS" i="1" dirty="0">
                <a:solidFill>
                  <a:srgbClr val="002060"/>
                </a:solidFill>
              </a:rPr>
              <a:t> </a:t>
            </a:r>
            <a:r>
              <a:rPr lang="is-IS" i="1" dirty="0" err="1">
                <a:solidFill>
                  <a:srgbClr val="002060"/>
                </a:solidFill>
              </a:rPr>
              <a:t>seismic</a:t>
            </a:r>
            <a:r>
              <a:rPr lang="is-IS" i="1" dirty="0">
                <a:solidFill>
                  <a:srgbClr val="002060"/>
                </a:solidFill>
              </a:rPr>
              <a:t> </a:t>
            </a:r>
            <a:r>
              <a:rPr lang="is-IS" i="1" dirty="0" err="1">
                <a:solidFill>
                  <a:srgbClr val="002060"/>
                </a:solidFill>
              </a:rPr>
              <a:t>data</a:t>
            </a:r>
            <a:r>
              <a:rPr lang="is-IS" i="1" dirty="0">
                <a:solidFill>
                  <a:srgbClr val="002060"/>
                </a:solidFill>
              </a:rPr>
              <a:t> </a:t>
            </a:r>
            <a:r>
              <a:rPr lang="is-IS" i="1" dirty="0" err="1">
                <a:solidFill>
                  <a:srgbClr val="002060"/>
                </a:solidFill>
              </a:rPr>
              <a:t>to</a:t>
            </a:r>
            <a:r>
              <a:rPr lang="is-IS" i="1" dirty="0">
                <a:solidFill>
                  <a:srgbClr val="002060"/>
                </a:solidFill>
              </a:rPr>
              <a:t> </a:t>
            </a:r>
            <a:r>
              <a:rPr lang="is-IS" i="1" dirty="0" err="1">
                <a:solidFill>
                  <a:srgbClr val="002060"/>
                </a:solidFill>
              </a:rPr>
              <a:t>monitor</a:t>
            </a:r>
            <a:r>
              <a:rPr lang="is-IS" i="1" dirty="0">
                <a:solidFill>
                  <a:srgbClr val="002060"/>
                </a:solidFill>
              </a:rPr>
              <a:t> </a:t>
            </a:r>
            <a:r>
              <a:rPr lang="is-IS" dirty="0"/>
              <a:t>a </a:t>
            </a:r>
            <a:r>
              <a:rPr lang="is-IS" dirty="0" err="1"/>
              <a:t>dyke</a:t>
            </a:r>
            <a:r>
              <a:rPr lang="is-IS" dirty="0"/>
              <a:t> </a:t>
            </a:r>
            <a:r>
              <a:rPr lang="is-IS" dirty="0" err="1"/>
              <a:t>forming</a:t>
            </a:r>
            <a:r>
              <a:rPr lang="is-IS" dirty="0"/>
              <a:t> under </a:t>
            </a:r>
            <a:r>
              <a:rPr lang="is-IS" dirty="0" err="1"/>
              <a:t>the</a:t>
            </a:r>
            <a:r>
              <a:rPr lang="is-IS" dirty="0"/>
              <a:t> </a:t>
            </a:r>
            <a:r>
              <a:rPr lang="is-IS" dirty="0" err="1"/>
              <a:t>glacier</a:t>
            </a:r>
            <a:r>
              <a:rPr lang="is-IS" dirty="0"/>
              <a:t> </a:t>
            </a:r>
            <a:r>
              <a:rPr lang="is-IS" dirty="0" err="1"/>
              <a:t>and</a:t>
            </a:r>
            <a:r>
              <a:rPr lang="is-IS" dirty="0"/>
              <a:t> </a:t>
            </a:r>
            <a:r>
              <a:rPr lang="is-IS" dirty="0" err="1"/>
              <a:t>slowly</a:t>
            </a:r>
            <a:r>
              <a:rPr lang="is-IS" dirty="0"/>
              <a:t> </a:t>
            </a:r>
            <a:r>
              <a:rPr lang="is-IS" dirty="0" err="1"/>
              <a:t>extending</a:t>
            </a:r>
            <a:r>
              <a:rPr lang="is-IS" dirty="0"/>
              <a:t> </a:t>
            </a:r>
            <a:r>
              <a:rPr lang="is-IS" dirty="0" err="1"/>
              <a:t>north</a:t>
            </a:r>
            <a:r>
              <a:rPr lang="is-IS" dirty="0"/>
              <a:t> of it </a:t>
            </a:r>
            <a:r>
              <a:rPr lang="is-IS" dirty="0" err="1"/>
              <a:t>where</a:t>
            </a:r>
            <a:r>
              <a:rPr lang="is-IS" dirty="0"/>
              <a:t> a </a:t>
            </a:r>
            <a:r>
              <a:rPr lang="is-IS" dirty="0" err="1"/>
              <a:t>volcanic</a:t>
            </a:r>
            <a:r>
              <a:rPr lang="is-IS" dirty="0"/>
              <a:t> </a:t>
            </a:r>
            <a:r>
              <a:rPr lang="is-IS" dirty="0" err="1"/>
              <a:t>eruption</a:t>
            </a:r>
            <a:r>
              <a:rPr lang="is-IS" dirty="0"/>
              <a:t> </a:t>
            </a:r>
            <a:r>
              <a:rPr lang="is-IS" dirty="0" err="1"/>
              <a:t>started</a:t>
            </a:r>
            <a:r>
              <a:rPr lang="is-IS" dirty="0"/>
              <a:t> </a:t>
            </a:r>
            <a:r>
              <a:rPr lang="is-IS" dirty="0" err="1"/>
              <a:t>in</a:t>
            </a:r>
            <a:r>
              <a:rPr lang="is-IS" dirty="0"/>
              <a:t> Holuhraun</a:t>
            </a:r>
          </a:p>
          <a:p>
            <a:r>
              <a:rPr lang="is-IS" dirty="0" err="1"/>
              <a:t>During</a:t>
            </a:r>
            <a:r>
              <a:rPr lang="is-IS" dirty="0"/>
              <a:t> </a:t>
            </a:r>
            <a:r>
              <a:rPr lang="is-IS" dirty="0" err="1"/>
              <a:t>the</a:t>
            </a:r>
            <a:r>
              <a:rPr lang="is-IS" dirty="0"/>
              <a:t> </a:t>
            </a:r>
            <a:r>
              <a:rPr lang="is-IS" dirty="0" err="1"/>
              <a:t>eruption</a:t>
            </a:r>
            <a:r>
              <a:rPr lang="is-IS" dirty="0"/>
              <a:t> </a:t>
            </a:r>
            <a:r>
              <a:rPr lang="is-IS" dirty="0" err="1"/>
              <a:t>we</a:t>
            </a:r>
            <a:r>
              <a:rPr lang="is-IS" dirty="0"/>
              <a:t> </a:t>
            </a:r>
            <a:r>
              <a:rPr lang="is-IS" dirty="0" err="1"/>
              <a:t>could</a:t>
            </a:r>
            <a:r>
              <a:rPr lang="is-IS" dirty="0"/>
              <a:t> </a:t>
            </a:r>
            <a:r>
              <a:rPr lang="is-IS" i="1" dirty="0" err="1">
                <a:solidFill>
                  <a:srgbClr val="002060"/>
                </a:solidFill>
              </a:rPr>
              <a:t>monitor</a:t>
            </a:r>
            <a:r>
              <a:rPr lang="is-IS" i="1" dirty="0">
                <a:solidFill>
                  <a:srgbClr val="002060"/>
                </a:solidFill>
              </a:rPr>
              <a:t> </a:t>
            </a:r>
            <a:r>
              <a:rPr lang="is-IS" i="1" dirty="0" err="1">
                <a:solidFill>
                  <a:srgbClr val="002060"/>
                </a:solidFill>
              </a:rPr>
              <a:t>the</a:t>
            </a:r>
            <a:r>
              <a:rPr lang="is-IS" i="1" dirty="0">
                <a:solidFill>
                  <a:srgbClr val="002060"/>
                </a:solidFill>
              </a:rPr>
              <a:t> </a:t>
            </a:r>
            <a:r>
              <a:rPr lang="is-IS" i="1" dirty="0" err="1">
                <a:solidFill>
                  <a:srgbClr val="002060"/>
                </a:solidFill>
              </a:rPr>
              <a:t>caldera</a:t>
            </a:r>
            <a:r>
              <a:rPr lang="is-IS" i="1" dirty="0">
                <a:solidFill>
                  <a:srgbClr val="002060"/>
                </a:solidFill>
              </a:rPr>
              <a:t> </a:t>
            </a:r>
            <a:r>
              <a:rPr lang="is-IS" i="1" dirty="0" err="1">
                <a:solidFill>
                  <a:srgbClr val="002060"/>
                </a:solidFill>
              </a:rPr>
              <a:t>collapse</a:t>
            </a:r>
            <a:r>
              <a:rPr lang="is-IS" i="1" dirty="0">
                <a:solidFill>
                  <a:srgbClr val="002060"/>
                </a:solidFill>
              </a:rPr>
              <a:t> with a GPS </a:t>
            </a:r>
            <a:r>
              <a:rPr lang="is-IS" i="1" dirty="0" err="1">
                <a:solidFill>
                  <a:srgbClr val="002060"/>
                </a:solidFill>
              </a:rPr>
              <a:t>unit</a:t>
            </a:r>
            <a:r>
              <a:rPr lang="is-IS" i="1" dirty="0">
                <a:solidFill>
                  <a:srgbClr val="002060"/>
                </a:solidFill>
              </a:rPr>
              <a:t> </a:t>
            </a:r>
            <a:r>
              <a:rPr lang="is-IS" dirty="0"/>
              <a:t>on </a:t>
            </a:r>
            <a:r>
              <a:rPr lang="is-IS" dirty="0" err="1"/>
              <a:t>top</a:t>
            </a:r>
            <a:r>
              <a:rPr lang="is-IS" dirty="0"/>
              <a:t> of </a:t>
            </a:r>
            <a:r>
              <a:rPr lang="is-IS" dirty="0" err="1"/>
              <a:t>the</a:t>
            </a:r>
            <a:r>
              <a:rPr lang="is-IS" dirty="0"/>
              <a:t> </a:t>
            </a:r>
            <a:r>
              <a:rPr lang="is-IS" dirty="0" err="1"/>
              <a:t>glacier</a:t>
            </a:r>
            <a:endParaRPr lang="is-IS" dirty="0"/>
          </a:p>
        </p:txBody>
      </p:sp>
      <p:pic>
        <p:nvPicPr>
          <p:cNvPr id="10" name="Picture Placeholder 7">
            <a:extLst>
              <a:ext uri="{FF2B5EF4-FFF2-40B4-BE49-F238E27FC236}">
                <a16:creationId xmlns:a16="http://schemas.microsoft.com/office/drawing/2014/main" xmlns="" id="{EAAA21EC-6797-4306-8E09-1375285A20EC}"/>
              </a:ext>
            </a:extLst>
          </p:cNvPr>
          <p:cNvPicPr>
            <a:picLocks noChangeAspect="1"/>
          </p:cNvPicPr>
          <p:nvPr/>
        </p:nvPicPr>
        <p:blipFill>
          <a:blip r:embed="rId4" cstate="print">
            <a:extLst>
              <a:ext uri="{28A0092B-C50C-407E-A947-70E740481C1C}">
                <a14:useLocalDpi xmlns:a14="http://schemas.microsoft.com/office/drawing/2010/main"/>
              </a:ext>
            </a:extLst>
          </a:blip>
          <a:srcRect t="909" b="909"/>
          <a:stretch>
            <a:fillRect/>
          </a:stretch>
        </p:blipFill>
        <p:spPr>
          <a:xfrm>
            <a:off x="4724400" y="3886888"/>
            <a:ext cx="3701452" cy="2438400"/>
          </a:xfrm>
          <a:prstGeom prst="rect">
            <a:avLst/>
          </a:prstGeom>
        </p:spPr>
      </p:pic>
    </p:spTree>
    <p:extLst>
      <p:ext uri="{BB962C8B-B14F-4D97-AF65-F5344CB8AC3E}">
        <p14:creationId xmlns:p14="http://schemas.microsoft.com/office/powerpoint/2010/main" val="2452938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s-IS" dirty="0" err="1"/>
              <a:t>Fun</a:t>
            </a:r>
            <a:r>
              <a:rPr lang="is-IS" dirty="0"/>
              <a:t> </a:t>
            </a:r>
            <a:r>
              <a:rPr lang="is-IS" dirty="0" err="1"/>
              <a:t>facts</a:t>
            </a:r>
            <a:r>
              <a:rPr lang="is-IS" dirty="0"/>
              <a:t> </a:t>
            </a:r>
            <a:r>
              <a:rPr lang="is-IS" dirty="0" err="1"/>
              <a:t>about</a:t>
            </a:r>
            <a:r>
              <a:rPr lang="is-IS" dirty="0"/>
              <a:t> </a:t>
            </a:r>
            <a:r>
              <a:rPr lang="is-IS" dirty="0" err="1"/>
              <a:t>the</a:t>
            </a:r>
            <a:r>
              <a:rPr lang="is-IS" dirty="0"/>
              <a:t> Holuhraun </a:t>
            </a:r>
            <a:r>
              <a:rPr lang="is-IS" dirty="0" err="1"/>
              <a:t>eruption</a:t>
            </a:r>
            <a:r>
              <a:rPr lang="is-IS" dirty="0"/>
              <a:t> !</a:t>
            </a:r>
          </a:p>
        </p:txBody>
      </p:sp>
      <p:sp>
        <p:nvSpPr>
          <p:cNvPr id="3" name="Text Placeholder 2"/>
          <p:cNvSpPr>
            <a:spLocks noGrp="1"/>
          </p:cNvSpPr>
          <p:nvPr>
            <p:ph type="body" idx="1"/>
          </p:nvPr>
        </p:nvSpPr>
        <p:spPr/>
        <p:txBody>
          <a:bodyPr>
            <a:normAutofit fontScale="77500" lnSpcReduction="20000"/>
          </a:bodyPr>
          <a:lstStyle/>
          <a:p>
            <a:r>
              <a:rPr lang="is-IS" dirty="0" err="1"/>
              <a:t>Produced</a:t>
            </a:r>
            <a:r>
              <a:rPr lang="is-IS" dirty="0"/>
              <a:t> 85km2 </a:t>
            </a:r>
            <a:r>
              <a:rPr lang="is-IS" dirty="0" err="1"/>
              <a:t>lava</a:t>
            </a:r>
            <a:r>
              <a:rPr lang="is-IS" dirty="0"/>
              <a:t> </a:t>
            </a:r>
            <a:r>
              <a:rPr lang="is-IS" dirty="0" err="1"/>
              <a:t>field</a:t>
            </a:r>
            <a:r>
              <a:rPr lang="is-IS" dirty="0"/>
              <a:t> </a:t>
            </a:r>
            <a:r>
              <a:rPr lang="is-IS" dirty="0" err="1"/>
              <a:t>in</a:t>
            </a:r>
            <a:r>
              <a:rPr lang="is-IS" dirty="0"/>
              <a:t> 6 </a:t>
            </a:r>
            <a:r>
              <a:rPr lang="is-IS" dirty="0" err="1"/>
              <a:t>months</a:t>
            </a:r>
            <a:endParaRPr lang="is-IS" dirty="0"/>
          </a:p>
          <a:p>
            <a:pPr lvl="1"/>
            <a:r>
              <a:rPr lang="is-IS" dirty="0" err="1">
                <a:sym typeface="Wingdings" panose="05000000000000000000" pitchFamily="2" charset="2"/>
              </a:rPr>
              <a:t>Approx</a:t>
            </a:r>
            <a:r>
              <a:rPr lang="is-IS" dirty="0">
                <a:sym typeface="Wingdings" panose="05000000000000000000" pitchFamily="2" charset="2"/>
              </a:rPr>
              <a:t> size of Manhattan with </a:t>
            </a:r>
            <a:r>
              <a:rPr lang="is-IS" dirty="0" err="1">
                <a:sym typeface="Wingdings" panose="05000000000000000000" pitchFamily="2" charset="2"/>
              </a:rPr>
              <a:t>lava</a:t>
            </a:r>
            <a:r>
              <a:rPr lang="is-IS" dirty="0">
                <a:sym typeface="Wingdings" panose="05000000000000000000" pitchFamily="2" charset="2"/>
              </a:rPr>
              <a:t> </a:t>
            </a:r>
            <a:r>
              <a:rPr lang="is-IS" dirty="0" err="1">
                <a:sym typeface="Wingdings" panose="05000000000000000000" pitchFamily="2" charset="2"/>
              </a:rPr>
              <a:t>up</a:t>
            </a:r>
            <a:r>
              <a:rPr lang="is-IS" dirty="0">
                <a:sym typeface="Wingdings" panose="05000000000000000000" pitchFamily="2" charset="2"/>
              </a:rPr>
              <a:t> </a:t>
            </a:r>
            <a:r>
              <a:rPr lang="is-IS" dirty="0" err="1">
                <a:sym typeface="Wingdings" panose="05000000000000000000" pitchFamily="2" charset="2"/>
              </a:rPr>
              <a:t>to</a:t>
            </a:r>
            <a:r>
              <a:rPr lang="is-IS" dirty="0">
                <a:sym typeface="Wingdings" panose="05000000000000000000" pitchFamily="2" charset="2"/>
              </a:rPr>
              <a:t> 5th </a:t>
            </a:r>
            <a:r>
              <a:rPr lang="is-IS" dirty="0" err="1">
                <a:sym typeface="Wingdings" panose="05000000000000000000" pitchFamily="2" charset="2"/>
              </a:rPr>
              <a:t>floor</a:t>
            </a:r>
            <a:endParaRPr lang="is-IS" dirty="0">
              <a:sym typeface="Wingdings" panose="05000000000000000000" pitchFamily="2" charset="2"/>
            </a:endParaRPr>
          </a:p>
          <a:p>
            <a:r>
              <a:rPr lang="is-IS" dirty="0"/>
              <a:t>SO2 </a:t>
            </a:r>
            <a:r>
              <a:rPr lang="is-IS" dirty="0" err="1"/>
              <a:t>emission</a:t>
            </a:r>
            <a:r>
              <a:rPr lang="is-IS" dirty="0"/>
              <a:t> ~ 30-40 </a:t>
            </a:r>
            <a:r>
              <a:rPr lang="is-IS" dirty="0" err="1"/>
              <a:t>kt</a:t>
            </a:r>
            <a:r>
              <a:rPr lang="is-IS" dirty="0"/>
              <a:t>/</a:t>
            </a:r>
            <a:r>
              <a:rPr lang="is-IS" dirty="0" err="1"/>
              <a:t>day</a:t>
            </a:r>
            <a:endParaRPr lang="is-IS" dirty="0"/>
          </a:p>
          <a:p>
            <a:pPr lvl="1"/>
            <a:r>
              <a:rPr lang="is-IS" dirty="0" err="1"/>
              <a:t>If</a:t>
            </a:r>
            <a:r>
              <a:rPr lang="is-IS" dirty="0"/>
              <a:t> </a:t>
            </a:r>
            <a:r>
              <a:rPr lang="is-IS" dirty="0" err="1"/>
              <a:t>same</a:t>
            </a:r>
            <a:r>
              <a:rPr lang="is-IS" dirty="0"/>
              <a:t> </a:t>
            </a:r>
            <a:r>
              <a:rPr lang="is-IS" dirty="0" err="1"/>
              <a:t>emission</a:t>
            </a:r>
            <a:r>
              <a:rPr lang="is-IS" dirty="0"/>
              <a:t> </a:t>
            </a:r>
            <a:r>
              <a:rPr lang="is-IS" dirty="0" err="1"/>
              <a:t>rate</a:t>
            </a:r>
            <a:r>
              <a:rPr lang="is-IS" dirty="0"/>
              <a:t> </a:t>
            </a:r>
            <a:r>
              <a:rPr lang="is-IS" dirty="0" err="1"/>
              <a:t>over</a:t>
            </a:r>
            <a:r>
              <a:rPr lang="is-IS" dirty="0"/>
              <a:t> </a:t>
            </a:r>
            <a:r>
              <a:rPr lang="is-IS" dirty="0" err="1"/>
              <a:t>one</a:t>
            </a:r>
            <a:r>
              <a:rPr lang="is-IS" dirty="0"/>
              <a:t> </a:t>
            </a:r>
            <a:r>
              <a:rPr lang="is-IS" dirty="0" err="1"/>
              <a:t>year</a:t>
            </a:r>
            <a:r>
              <a:rPr lang="is-IS" dirty="0"/>
              <a:t> </a:t>
            </a:r>
            <a:r>
              <a:rPr lang="is-IS" dirty="0">
                <a:sym typeface="Wingdings" panose="05000000000000000000" pitchFamily="2" charset="2"/>
              </a:rPr>
              <a:t> ~13 </a:t>
            </a:r>
            <a:r>
              <a:rPr lang="is-IS" dirty="0" err="1">
                <a:sym typeface="Wingdings" panose="05000000000000000000" pitchFamily="2" charset="2"/>
              </a:rPr>
              <a:t>Mt</a:t>
            </a:r>
            <a:endParaRPr lang="is-IS" dirty="0">
              <a:sym typeface="Wingdings" panose="05000000000000000000" pitchFamily="2" charset="2"/>
            </a:endParaRPr>
          </a:p>
          <a:p>
            <a:r>
              <a:rPr lang="is-IS" dirty="0">
                <a:sym typeface="Wingdings" panose="05000000000000000000" pitchFamily="2" charset="2"/>
              </a:rPr>
              <a:t>For </a:t>
            </a:r>
            <a:r>
              <a:rPr lang="is-IS" dirty="0" err="1">
                <a:sym typeface="Wingdings" panose="05000000000000000000" pitchFamily="2" charset="2"/>
              </a:rPr>
              <a:t>comparison</a:t>
            </a:r>
            <a:endParaRPr lang="is-IS" dirty="0">
              <a:sym typeface="Wingdings" panose="05000000000000000000" pitchFamily="2" charset="2"/>
            </a:endParaRPr>
          </a:p>
          <a:p>
            <a:endParaRPr lang="is-IS" dirty="0"/>
          </a:p>
          <a:p>
            <a:endParaRPr lang="is-IS" dirty="0"/>
          </a:p>
          <a:p>
            <a:endParaRPr lang="is-IS" dirty="0"/>
          </a:p>
          <a:p>
            <a:endParaRPr lang="is-IS" dirty="0"/>
          </a:p>
          <a:p>
            <a:endParaRPr lang="is-IS" dirty="0">
              <a:sym typeface="Wingdings" panose="05000000000000000000" pitchFamily="2" charset="2"/>
            </a:endParaRPr>
          </a:p>
          <a:p>
            <a:r>
              <a:rPr lang="is-IS" dirty="0">
                <a:sym typeface="Wingdings" panose="05000000000000000000" pitchFamily="2" charset="2"/>
              </a:rPr>
              <a:t>Total SO2 </a:t>
            </a:r>
            <a:r>
              <a:rPr lang="is-IS" dirty="0" err="1">
                <a:sym typeface="Wingdings" panose="05000000000000000000" pitchFamily="2" charset="2"/>
              </a:rPr>
              <a:t>anthropogenic</a:t>
            </a:r>
            <a:r>
              <a:rPr lang="is-IS" dirty="0">
                <a:sym typeface="Wingdings" panose="05000000000000000000" pitchFamily="2" charset="2"/>
              </a:rPr>
              <a:t> </a:t>
            </a:r>
            <a:r>
              <a:rPr lang="is-IS" dirty="0" err="1">
                <a:sym typeface="Wingdings" panose="05000000000000000000" pitchFamily="2" charset="2"/>
              </a:rPr>
              <a:t>emissions</a:t>
            </a:r>
            <a:r>
              <a:rPr lang="is-IS" dirty="0">
                <a:sym typeface="Wingdings" panose="05000000000000000000" pitchFamily="2" charset="2"/>
              </a:rPr>
              <a:t> 2011 ~101 </a:t>
            </a:r>
            <a:r>
              <a:rPr lang="is-IS" dirty="0" err="1">
                <a:sym typeface="Wingdings" panose="05000000000000000000" pitchFamily="2" charset="2"/>
              </a:rPr>
              <a:t>Mt</a:t>
            </a:r>
            <a:r>
              <a:rPr lang="is-IS" dirty="0">
                <a:sym typeface="Wingdings" panose="05000000000000000000" pitchFamily="2" charset="2"/>
              </a:rPr>
              <a:t>/</a:t>
            </a:r>
            <a:r>
              <a:rPr lang="is-IS" dirty="0" err="1">
                <a:sym typeface="Wingdings" panose="05000000000000000000" pitchFamily="2" charset="2"/>
              </a:rPr>
              <a:t>year</a:t>
            </a:r>
            <a:endParaRPr lang="is-IS" dirty="0">
              <a:sym typeface="Wingdings" panose="05000000000000000000" pitchFamily="2" charset="2"/>
            </a:endParaRPr>
          </a:p>
          <a:p>
            <a:pPr marL="0" indent="0">
              <a:buNone/>
            </a:pPr>
            <a:r>
              <a:rPr lang="is-IS" sz="1800" dirty="0">
                <a:sym typeface="Wingdings" panose="05000000000000000000" pitchFamily="2" charset="2"/>
              </a:rPr>
              <a:t>(</a:t>
            </a:r>
            <a:r>
              <a:rPr lang="is-IS" sz="1800" dirty="0" err="1">
                <a:sym typeface="Wingdings" panose="05000000000000000000" pitchFamily="2" charset="2"/>
              </a:rPr>
              <a:t>Klimot</a:t>
            </a:r>
            <a:r>
              <a:rPr lang="is-IS" sz="1800" dirty="0">
                <a:sym typeface="Wingdings" panose="05000000000000000000" pitchFamily="2" charset="2"/>
              </a:rPr>
              <a:t> Z. et al., 2013)</a:t>
            </a:r>
          </a:p>
          <a:p>
            <a:endParaRPr lang="is-IS" dirty="0"/>
          </a:p>
        </p:txBody>
      </p:sp>
      <p:graphicFrame>
        <p:nvGraphicFramePr>
          <p:cNvPr id="5" name="Table 4"/>
          <p:cNvGraphicFramePr>
            <a:graphicFrameLocks noGrp="1"/>
          </p:cNvGraphicFramePr>
          <p:nvPr>
            <p:extLst>
              <p:ext uri="{D42A27DB-BD31-4B8C-83A1-F6EECF244321}">
                <p14:modId xmlns:p14="http://schemas.microsoft.com/office/powerpoint/2010/main" val="1021600905"/>
              </p:ext>
            </p:extLst>
          </p:nvPr>
        </p:nvGraphicFramePr>
        <p:xfrm>
          <a:off x="533400" y="3349690"/>
          <a:ext cx="8153400" cy="1908810"/>
        </p:xfrm>
        <a:graphic>
          <a:graphicData uri="http://schemas.openxmlformats.org/drawingml/2006/table">
            <a:tbl>
              <a:tblPr firstRow="1" bandRow="1">
                <a:tableStyleId>{21E4AEA4-8DFA-4A89-87EB-49C32662AFE0}</a:tableStyleId>
              </a:tblPr>
              <a:tblGrid>
                <a:gridCol w="2717800">
                  <a:extLst>
                    <a:ext uri="{9D8B030D-6E8A-4147-A177-3AD203B41FA5}">
                      <a16:colId xmlns:a16="http://schemas.microsoft.com/office/drawing/2014/main" xmlns="" val="20000"/>
                    </a:ext>
                  </a:extLst>
                </a:gridCol>
                <a:gridCol w="2717800">
                  <a:extLst>
                    <a:ext uri="{9D8B030D-6E8A-4147-A177-3AD203B41FA5}">
                      <a16:colId xmlns:a16="http://schemas.microsoft.com/office/drawing/2014/main" xmlns="" val="20001"/>
                    </a:ext>
                  </a:extLst>
                </a:gridCol>
                <a:gridCol w="2717800">
                  <a:extLst>
                    <a:ext uri="{9D8B030D-6E8A-4147-A177-3AD203B41FA5}">
                      <a16:colId xmlns:a16="http://schemas.microsoft.com/office/drawing/2014/main" xmlns="" val="20002"/>
                    </a:ext>
                  </a:extLst>
                </a:gridCol>
              </a:tblGrid>
              <a:tr h="133350">
                <a:tc>
                  <a:txBody>
                    <a:bodyPr/>
                    <a:lstStyle/>
                    <a:p>
                      <a:r>
                        <a:rPr lang="is-IS" dirty="0"/>
                        <a:t>Holuhraun</a:t>
                      </a:r>
                    </a:p>
                  </a:txBody>
                  <a:tcPr/>
                </a:tc>
                <a:tc>
                  <a:txBody>
                    <a:bodyPr/>
                    <a:lstStyle/>
                    <a:p>
                      <a:r>
                        <a:rPr lang="is-IS" dirty="0"/>
                        <a:t>~30-40 kt/day</a:t>
                      </a:r>
                    </a:p>
                  </a:txBody>
                  <a:tcPr/>
                </a:tc>
                <a:tc>
                  <a:txBody>
                    <a:bodyPr/>
                    <a:lstStyle/>
                    <a:p>
                      <a:r>
                        <a:rPr lang="is-IS" dirty="0"/>
                        <a:t>~13 Mt/yr</a:t>
                      </a:r>
                    </a:p>
                  </a:txBody>
                  <a:tcPr/>
                </a:tc>
                <a:extLst>
                  <a:ext uri="{0D108BD9-81ED-4DB2-BD59-A6C34878D82A}">
                    <a16:rowId xmlns:a16="http://schemas.microsoft.com/office/drawing/2014/main" xmlns="" val="10000"/>
                  </a:ext>
                </a:extLst>
              </a:tr>
              <a:tr h="514350">
                <a:tc>
                  <a:txBody>
                    <a:bodyPr/>
                    <a:lstStyle/>
                    <a:p>
                      <a:r>
                        <a:rPr lang="is-IS" b="1" dirty="0">
                          <a:solidFill>
                            <a:schemeClr val="bg1"/>
                          </a:solidFill>
                        </a:rPr>
                        <a:t>Laki</a:t>
                      </a:r>
                      <a:r>
                        <a:rPr lang="is-IS" b="1" baseline="0" dirty="0">
                          <a:solidFill>
                            <a:schemeClr val="bg1"/>
                          </a:solidFill>
                        </a:rPr>
                        <a:t> (1783-84)</a:t>
                      </a:r>
                      <a:endParaRPr lang="is-IS" b="1" dirty="0">
                        <a:solidFill>
                          <a:schemeClr val="bg1"/>
                        </a:solidFill>
                      </a:endParaRPr>
                    </a:p>
                  </a:txBody>
                  <a:tcPr>
                    <a:solidFill>
                      <a:schemeClr val="tx2">
                        <a:lumMod val="40000"/>
                        <a:lumOff val="60000"/>
                      </a:schemeClr>
                    </a:solidFill>
                  </a:tcPr>
                </a:tc>
                <a:tc>
                  <a:txBody>
                    <a:bodyPr/>
                    <a:lstStyle/>
                    <a:p>
                      <a:endParaRPr lang="is-IS" b="1" dirty="0">
                        <a:solidFill>
                          <a:schemeClr val="bg1"/>
                        </a:solidFill>
                      </a:endParaRPr>
                    </a:p>
                  </a:txBody>
                  <a:tcPr>
                    <a:solidFill>
                      <a:schemeClr val="tx2">
                        <a:lumMod val="40000"/>
                        <a:lumOff val="60000"/>
                      </a:schemeClr>
                    </a:solidFill>
                  </a:tcPr>
                </a:tc>
                <a:tc>
                  <a:txBody>
                    <a:bodyPr/>
                    <a:lstStyle/>
                    <a:p>
                      <a:r>
                        <a:rPr lang="is-IS" b="1" dirty="0">
                          <a:solidFill>
                            <a:schemeClr val="bg1"/>
                          </a:solidFill>
                        </a:rPr>
                        <a:t>~120 Mt</a:t>
                      </a:r>
                      <a:r>
                        <a:rPr lang="is-IS" b="1" baseline="0" dirty="0">
                          <a:solidFill>
                            <a:schemeClr val="bg1"/>
                          </a:solidFill>
                        </a:rPr>
                        <a:t> &lt; year</a:t>
                      </a:r>
                      <a:endParaRPr lang="is-IS" b="1" dirty="0">
                        <a:solidFill>
                          <a:schemeClr val="bg1"/>
                        </a:solidFill>
                      </a:endParaRPr>
                    </a:p>
                  </a:txBody>
                  <a:tcPr>
                    <a:solidFill>
                      <a:schemeClr val="tx2">
                        <a:lumMod val="40000"/>
                        <a:lumOff val="60000"/>
                      </a:schemeClr>
                    </a:solidFill>
                  </a:tcPr>
                </a:tc>
                <a:extLst>
                  <a:ext uri="{0D108BD9-81ED-4DB2-BD59-A6C34878D82A}">
                    <a16:rowId xmlns:a16="http://schemas.microsoft.com/office/drawing/2014/main" xmlns="" val="10001"/>
                  </a:ext>
                </a:extLst>
              </a:tr>
              <a:tr h="514350">
                <a:tc>
                  <a:txBody>
                    <a:bodyPr/>
                    <a:lstStyle/>
                    <a:p>
                      <a:r>
                        <a:rPr lang="is-IS" b="1" dirty="0">
                          <a:solidFill>
                            <a:schemeClr val="bg1"/>
                          </a:solidFill>
                        </a:rPr>
                        <a:t>Pinatubo (1991)</a:t>
                      </a:r>
                    </a:p>
                  </a:txBody>
                  <a:tcPr>
                    <a:solidFill>
                      <a:schemeClr val="accent2"/>
                    </a:solidFill>
                  </a:tcPr>
                </a:tc>
                <a:tc>
                  <a:txBody>
                    <a:bodyPr/>
                    <a:lstStyle/>
                    <a:p>
                      <a:r>
                        <a:rPr lang="is-IS" b="1" dirty="0">
                          <a:solidFill>
                            <a:schemeClr val="bg1"/>
                          </a:solidFill>
                        </a:rPr>
                        <a:t>17 Mt in one day</a:t>
                      </a:r>
                    </a:p>
                  </a:txBody>
                  <a:tcPr>
                    <a:solidFill>
                      <a:schemeClr val="accent2"/>
                    </a:solidFill>
                  </a:tcPr>
                </a:tc>
                <a:tc>
                  <a:txBody>
                    <a:bodyPr/>
                    <a:lstStyle/>
                    <a:p>
                      <a:endParaRPr lang="is-IS" b="1" dirty="0">
                        <a:solidFill>
                          <a:schemeClr val="bg1"/>
                        </a:solidFill>
                      </a:endParaRPr>
                    </a:p>
                  </a:txBody>
                  <a:tcPr>
                    <a:solidFill>
                      <a:schemeClr val="accent2"/>
                    </a:solidFill>
                  </a:tcPr>
                </a:tc>
                <a:extLst>
                  <a:ext uri="{0D108BD9-81ED-4DB2-BD59-A6C34878D82A}">
                    <a16:rowId xmlns:a16="http://schemas.microsoft.com/office/drawing/2014/main" xmlns="" val="10002"/>
                  </a:ext>
                </a:extLst>
              </a:tr>
              <a:tr h="514350">
                <a:tc>
                  <a:txBody>
                    <a:bodyPr/>
                    <a:lstStyle/>
                    <a:p>
                      <a:r>
                        <a:rPr lang="is-IS" b="1" dirty="0">
                          <a:solidFill>
                            <a:schemeClr val="bg1"/>
                          </a:solidFill>
                        </a:rPr>
                        <a:t>Etna</a:t>
                      </a:r>
                      <a:r>
                        <a:rPr lang="is-IS" b="1" baseline="0" dirty="0">
                          <a:solidFill>
                            <a:schemeClr val="bg1"/>
                          </a:solidFill>
                        </a:rPr>
                        <a:t> (current)</a:t>
                      </a:r>
                      <a:endParaRPr lang="is-IS" b="1" dirty="0">
                        <a:solidFill>
                          <a:schemeClr val="bg1"/>
                        </a:solidFill>
                      </a:endParaRPr>
                    </a:p>
                  </a:txBody>
                  <a:tcPr>
                    <a:solidFill>
                      <a:schemeClr val="tx2">
                        <a:lumMod val="40000"/>
                        <a:lumOff val="60000"/>
                      </a:schemeClr>
                    </a:solidFill>
                  </a:tcPr>
                </a:tc>
                <a:tc>
                  <a:txBody>
                    <a:bodyPr/>
                    <a:lstStyle/>
                    <a:p>
                      <a:r>
                        <a:rPr lang="is-IS" b="1" dirty="0">
                          <a:solidFill>
                            <a:schemeClr val="bg1"/>
                          </a:solidFill>
                        </a:rPr>
                        <a:t>~ 3 kt/day</a:t>
                      </a:r>
                    </a:p>
                  </a:txBody>
                  <a:tcPr>
                    <a:solidFill>
                      <a:schemeClr val="tx2">
                        <a:lumMod val="40000"/>
                        <a:lumOff val="60000"/>
                      </a:schemeClr>
                    </a:solidFill>
                  </a:tcPr>
                </a:tc>
                <a:tc>
                  <a:txBody>
                    <a:bodyPr/>
                    <a:lstStyle/>
                    <a:p>
                      <a:r>
                        <a:rPr lang="is-IS" b="1" dirty="0">
                          <a:solidFill>
                            <a:schemeClr val="bg1"/>
                          </a:solidFill>
                        </a:rPr>
                        <a:t>~ 1 Mt/year</a:t>
                      </a:r>
                    </a:p>
                  </a:txBody>
                  <a:tcPr>
                    <a:solidFill>
                      <a:schemeClr val="tx2">
                        <a:lumMod val="40000"/>
                        <a:lumOff val="60000"/>
                      </a:schemeClr>
                    </a:solidFill>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36858511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s-IS" dirty="0"/>
              <a:t>Gas </a:t>
            </a:r>
            <a:r>
              <a:rPr lang="is-IS" dirty="0" err="1"/>
              <a:t>rich</a:t>
            </a:r>
            <a:r>
              <a:rPr lang="is-IS" dirty="0"/>
              <a:t> </a:t>
            </a:r>
            <a:r>
              <a:rPr lang="is-IS" dirty="0" err="1"/>
              <a:t>eruption</a:t>
            </a:r>
            <a:r>
              <a:rPr lang="is-IS" dirty="0"/>
              <a:t> </a:t>
            </a:r>
          </a:p>
        </p:txBody>
      </p:sp>
      <p:pic>
        <p:nvPicPr>
          <p:cNvPr id="5" name="Picture 4"/>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795908" y="1211112"/>
            <a:ext cx="7552184" cy="5034789"/>
          </a:xfrm>
          <a:prstGeom prst="rect">
            <a:avLst/>
          </a:prstGeom>
        </p:spPr>
      </p:pic>
    </p:spTree>
    <p:extLst>
      <p:ext uri="{BB962C8B-B14F-4D97-AF65-F5344CB8AC3E}">
        <p14:creationId xmlns:p14="http://schemas.microsoft.com/office/powerpoint/2010/main" val="29789186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Modelling the SO</a:t>
            </a:r>
            <a:r>
              <a:rPr lang="en-US" baseline="-25000" dirty="0"/>
              <a:t>2</a:t>
            </a:r>
            <a:r>
              <a:rPr lang="en-US" dirty="0"/>
              <a:t> plume was a major concern</a:t>
            </a:r>
          </a:p>
        </p:txBody>
      </p:sp>
      <p:sp>
        <p:nvSpPr>
          <p:cNvPr id="3" name="Text Placeholder 2"/>
          <p:cNvSpPr>
            <a:spLocks noGrp="1"/>
          </p:cNvSpPr>
          <p:nvPr>
            <p:ph type="body" idx="1"/>
          </p:nvPr>
        </p:nvSpPr>
        <p:spPr>
          <a:xfrm>
            <a:off x="421436" y="5461520"/>
            <a:ext cx="8680450" cy="1219200"/>
          </a:xfrm>
        </p:spPr>
        <p:txBody>
          <a:bodyPr>
            <a:normAutofit fontScale="70000" lnSpcReduction="20000"/>
          </a:bodyPr>
          <a:lstStyle/>
          <a:p>
            <a:r>
              <a:rPr lang="en-US" dirty="0"/>
              <a:t>The dispersion of the SO2 plume could be predicted using </a:t>
            </a:r>
            <a:r>
              <a:rPr lang="en-US" dirty="0" err="1"/>
              <a:t>VolcalPuff</a:t>
            </a:r>
            <a:r>
              <a:rPr lang="en-US" dirty="0"/>
              <a:t> and ECMWF wind forecasts. Onset time verified well.</a:t>
            </a:r>
          </a:p>
          <a:p>
            <a:r>
              <a:rPr lang="en-US" dirty="0"/>
              <a:t>Source strength was difficult to get right – estimated using DOAS</a:t>
            </a:r>
          </a:p>
          <a:p>
            <a:endParaRPr lang="en-US" dirty="0"/>
          </a:p>
          <a:p>
            <a:endParaRPr lang="is-IS" dirty="0"/>
          </a:p>
          <a:p>
            <a:endParaRPr lang="is-IS" dirty="0"/>
          </a:p>
          <a:p>
            <a:endParaRPr lang="is-IS" dirty="0"/>
          </a:p>
          <a:p>
            <a:endParaRPr lang="is-IS" dirty="0"/>
          </a:p>
          <a:p>
            <a:endParaRPr lang="is-IS" dirty="0"/>
          </a:p>
          <a:p>
            <a:endParaRPr lang="is-IS" dirty="0"/>
          </a:p>
          <a:p>
            <a:endParaRPr lang="is-IS" dirty="0"/>
          </a:p>
          <a:p>
            <a:endParaRPr lang="is-IS" dirty="0"/>
          </a:p>
        </p:txBody>
      </p:sp>
      <p:pic>
        <p:nvPicPr>
          <p:cNvPr id="6" name="Picture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614009" y="1600200"/>
            <a:ext cx="5371241" cy="3810000"/>
          </a:xfrm>
          <a:prstGeom prst="rect">
            <a:avLst/>
          </a:prstGeom>
        </p:spPr>
      </p:pic>
      <p:pic>
        <p:nvPicPr>
          <p:cNvPr id="7" name="Picture 6">
            <a:extLst>
              <a:ext uri="{FF2B5EF4-FFF2-40B4-BE49-F238E27FC236}">
                <a16:creationId xmlns:a16="http://schemas.microsoft.com/office/drawing/2014/main" xmlns="" id="{4F1CF82D-BD61-41B8-87D9-6492F865191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52400" y="1600200"/>
            <a:ext cx="3534310" cy="3657600"/>
          </a:xfrm>
          <a:prstGeom prst="rect">
            <a:avLst/>
          </a:prstGeom>
        </p:spPr>
      </p:pic>
    </p:spTree>
    <p:extLst>
      <p:ext uri="{BB962C8B-B14F-4D97-AF65-F5344CB8AC3E}">
        <p14:creationId xmlns:p14="http://schemas.microsoft.com/office/powerpoint/2010/main" val="3341827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s-IS" dirty="0"/>
              <a:t>Information from </a:t>
            </a:r>
            <a:r>
              <a:rPr lang="is-IS" dirty="0" err="1"/>
              <a:t>the</a:t>
            </a:r>
            <a:r>
              <a:rPr lang="is-IS" dirty="0"/>
              <a:t> </a:t>
            </a:r>
            <a:r>
              <a:rPr lang="is-IS" dirty="0" err="1"/>
              <a:t>public</a:t>
            </a:r>
            <a:r>
              <a:rPr lang="is-IS" dirty="0"/>
              <a:t> </a:t>
            </a:r>
            <a:r>
              <a:rPr lang="is-IS" dirty="0" err="1"/>
              <a:t>registered</a:t>
            </a:r>
            <a:r>
              <a:rPr lang="is-IS" dirty="0"/>
              <a:t> on a IMO </a:t>
            </a:r>
            <a:r>
              <a:rPr lang="is-IS" dirty="0" err="1"/>
              <a:t>website</a:t>
            </a:r>
            <a:endParaRPr lang="is-IS" dirty="0"/>
          </a:p>
        </p:txBody>
      </p:sp>
      <p:sp>
        <p:nvSpPr>
          <p:cNvPr id="11" name="Text Placeholder 10">
            <a:extLst>
              <a:ext uri="{FF2B5EF4-FFF2-40B4-BE49-F238E27FC236}">
                <a16:creationId xmlns:a16="http://schemas.microsoft.com/office/drawing/2014/main" xmlns="" id="{DB7F938C-551F-4300-B517-3A4783D0BDE6}"/>
              </a:ext>
            </a:extLst>
          </p:cNvPr>
          <p:cNvSpPr>
            <a:spLocks noGrp="1"/>
          </p:cNvSpPr>
          <p:nvPr>
            <p:ph type="body" idx="1"/>
          </p:nvPr>
        </p:nvSpPr>
        <p:spPr/>
        <p:txBody>
          <a:bodyPr/>
          <a:lstStyle/>
          <a:p>
            <a:endParaRPr lang="is-IS"/>
          </a:p>
        </p:txBody>
      </p:sp>
      <p:pic>
        <p:nvPicPr>
          <p:cNvPr id="8" name="Picture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600200"/>
            <a:ext cx="9144000" cy="4800600"/>
          </a:xfrm>
          <a:prstGeom prst="rect">
            <a:avLst/>
          </a:prstGeom>
        </p:spPr>
      </p:pic>
    </p:spTree>
    <p:extLst>
      <p:ext uri="{BB962C8B-B14F-4D97-AF65-F5344CB8AC3E}">
        <p14:creationId xmlns:p14="http://schemas.microsoft.com/office/powerpoint/2010/main" val="19830875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C2BDD4D-7B57-4344-8581-343BC0C84781}"/>
              </a:ext>
            </a:extLst>
          </p:cNvPr>
          <p:cNvSpPr>
            <a:spLocks noGrp="1"/>
          </p:cNvSpPr>
          <p:nvPr>
            <p:ph type="title"/>
          </p:nvPr>
        </p:nvSpPr>
        <p:spPr/>
        <p:txBody>
          <a:bodyPr>
            <a:normAutofit fontScale="90000"/>
          </a:bodyPr>
          <a:lstStyle/>
          <a:p>
            <a:r>
              <a:rPr lang="is-IS"/>
              <a:t>Information for disaster risk reduction</a:t>
            </a:r>
            <a:endParaRPr lang="is-IS" dirty="0"/>
          </a:p>
        </p:txBody>
      </p:sp>
      <p:sp>
        <p:nvSpPr>
          <p:cNvPr id="3" name="Text Placeholder 2">
            <a:extLst>
              <a:ext uri="{FF2B5EF4-FFF2-40B4-BE49-F238E27FC236}">
                <a16:creationId xmlns:a16="http://schemas.microsoft.com/office/drawing/2014/main" xmlns="" id="{44515B0E-3421-460F-BB66-456B473F6E84}"/>
              </a:ext>
            </a:extLst>
          </p:cNvPr>
          <p:cNvSpPr>
            <a:spLocks noGrp="1"/>
          </p:cNvSpPr>
          <p:nvPr>
            <p:ph type="body" idx="1"/>
          </p:nvPr>
        </p:nvSpPr>
        <p:spPr/>
        <p:txBody>
          <a:bodyPr>
            <a:normAutofit fontScale="85000" lnSpcReduction="20000"/>
          </a:bodyPr>
          <a:lstStyle/>
          <a:p>
            <a:r>
              <a:rPr lang="en-US" dirty="0">
                <a:solidFill>
                  <a:srgbClr val="FF0000"/>
                </a:solidFill>
              </a:rPr>
              <a:t>Preparedness: </a:t>
            </a:r>
            <a:r>
              <a:rPr lang="en-US" dirty="0"/>
              <a:t>Pre-event we need to collect relevant data and </a:t>
            </a:r>
            <a:r>
              <a:rPr lang="en-US" dirty="0" err="1"/>
              <a:t>analyse</a:t>
            </a:r>
            <a:r>
              <a:rPr lang="en-US" dirty="0"/>
              <a:t> it</a:t>
            </a:r>
          </a:p>
          <a:p>
            <a:r>
              <a:rPr lang="en-US" dirty="0"/>
              <a:t>Data must be standardized and long term</a:t>
            </a:r>
          </a:p>
          <a:p>
            <a:pPr lvl="1"/>
            <a:r>
              <a:rPr lang="en-US" dirty="0"/>
              <a:t>Example: Sea level data. Often large tidal signal, but we need long term estimates of the residual for sea level change estimates and return periods of flood height</a:t>
            </a:r>
          </a:p>
          <a:p>
            <a:pPr lvl="1"/>
            <a:r>
              <a:rPr lang="en-US" dirty="0"/>
              <a:t>For this the attention to quality must be higher than just for tidal measurements</a:t>
            </a:r>
          </a:p>
          <a:p>
            <a:r>
              <a:rPr lang="en-US" dirty="0"/>
              <a:t>Data has to be relevant</a:t>
            </a:r>
          </a:p>
          <a:p>
            <a:pPr lvl="1"/>
            <a:r>
              <a:rPr lang="en-US" dirty="0"/>
              <a:t>Snow accumulation at a weather station may not reflect  conditions in avalanche starting zones</a:t>
            </a:r>
          </a:p>
          <a:p>
            <a:pPr lvl="1"/>
            <a:r>
              <a:rPr lang="en-US" dirty="0"/>
              <a:t>15 years of river data may not be valid for 1000 return period</a:t>
            </a:r>
          </a:p>
        </p:txBody>
      </p:sp>
    </p:spTree>
    <p:extLst>
      <p:ext uri="{BB962C8B-B14F-4D97-AF65-F5344CB8AC3E}">
        <p14:creationId xmlns:p14="http://schemas.microsoft.com/office/powerpoint/2010/main" val="6710934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C2BDD4D-7B57-4344-8581-343BC0C84781}"/>
              </a:ext>
            </a:extLst>
          </p:cNvPr>
          <p:cNvSpPr>
            <a:spLocks noGrp="1"/>
          </p:cNvSpPr>
          <p:nvPr>
            <p:ph type="title"/>
          </p:nvPr>
        </p:nvSpPr>
        <p:spPr/>
        <p:txBody>
          <a:bodyPr>
            <a:normAutofit fontScale="90000"/>
          </a:bodyPr>
          <a:lstStyle/>
          <a:p>
            <a:r>
              <a:rPr lang="is-IS"/>
              <a:t>Information for disaster risk reduction</a:t>
            </a:r>
            <a:endParaRPr lang="is-IS" dirty="0"/>
          </a:p>
        </p:txBody>
      </p:sp>
      <p:sp>
        <p:nvSpPr>
          <p:cNvPr id="3" name="Text Placeholder 2">
            <a:extLst>
              <a:ext uri="{FF2B5EF4-FFF2-40B4-BE49-F238E27FC236}">
                <a16:creationId xmlns:a16="http://schemas.microsoft.com/office/drawing/2014/main" xmlns="" id="{44515B0E-3421-460F-BB66-456B473F6E84}"/>
              </a:ext>
            </a:extLst>
          </p:cNvPr>
          <p:cNvSpPr>
            <a:spLocks noGrp="1"/>
          </p:cNvSpPr>
          <p:nvPr>
            <p:ph type="body" idx="1"/>
          </p:nvPr>
        </p:nvSpPr>
        <p:spPr>
          <a:xfrm>
            <a:off x="457200" y="1600200"/>
            <a:ext cx="8229600" cy="4713514"/>
          </a:xfrm>
        </p:spPr>
        <p:txBody>
          <a:bodyPr>
            <a:normAutofit fontScale="92500" lnSpcReduction="20000"/>
          </a:bodyPr>
          <a:lstStyle/>
          <a:p>
            <a:r>
              <a:rPr lang="en-US" dirty="0">
                <a:solidFill>
                  <a:srgbClr val="FF0000"/>
                </a:solidFill>
              </a:rPr>
              <a:t>Lead up to an event: </a:t>
            </a:r>
            <a:r>
              <a:rPr lang="en-US" dirty="0"/>
              <a:t>Relevant information on precursors/triggers</a:t>
            </a:r>
          </a:p>
          <a:p>
            <a:pPr lvl="1"/>
            <a:r>
              <a:rPr lang="en-US" dirty="0"/>
              <a:t>Rain amount (is it going to exceed the 30 year rain?)</a:t>
            </a:r>
          </a:p>
          <a:p>
            <a:pPr lvl="2"/>
            <a:r>
              <a:rPr lang="en-US" sz="1900" dirty="0">
                <a:solidFill>
                  <a:srgbClr val="0F4678"/>
                </a:solidFill>
              </a:rPr>
              <a:t>Both the statistical summary and the real time data need to be accessible</a:t>
            </a:r>
          </a:p>
          <a:p>
            <a:pPr lvl="2"/>
            <a:r>
              <a:rPr lang="en-US" sz="1900" dirty="0">
                <a:solidFill>
                  <a:srgbClr val="0F4678"/>
                </a:solidFill>
              </a:rPr>
              <a:t>During hurricane Harvey I could look up precipitation real time and find data on return periods of rainfall events</a:t>
            </a:r>
          </a:p>
          <a:p>
            <a:pPr lvl="1"/>
            <a:r>
              <a:rPr lang="en-US" dirty="0"/>
              <a:t>Is the volcano behavior consistent with an eruptive ? </a:t>
            </a:r>
          </a:p>
          <a:p>
            <a:pPr lvl="2"/>
            <a:r>
              <a:rPr lang="en-US" sz="1900" dirty="0">
                <a:solidFill>
                  <a:srgbClr val="0F4678"/>
                </a:solidFill>
              </a:rPr>
              <a:t>Current examples: Mt. </a:t>
            </a:r>
            <a:r>
              <a:rPr lang="en-US" sz="1900" dirty="0" err="1">
                <a:solidFill>
                  <a:srgbClr val="0F4678"/>
                </a:solidFill>
              </a:rPr>
              <a:t>Agung</a:t>
            </a:r>
            <a:r>
              <a:rPr lang="en-US" sz="1900" dirty="0">
                <a:solidFill>
                  <a:srgbClr val="0F4678"/>
                </a:solidFill>
              </a:rPr>
              <a:t> (Bali) and </a:t>
            </a:r>
            <a:r>
              <a:rPr lang="en-US" sz="1900" dirty="0" err="1">
                <a:solidFill>
                  <a:srgbClr val="0F4678"/>
                </a:solidFill>
              </a:rPr>
              <a:t>Ambae</a:t>
            </a:r>
            <a:r>
              <a:rPr lang="en-US" sz="1900" dirty="0">
                <a:solidFill>
                  <a:srgbClr val="0F4678"/>
                </a:solidFill>
              </a:rPr>
              <a:t> (Vanuatu)</a:t>
            </a:r>
          </a:p>
          <a:p>
            <a:r>
              <a:rPr lang="en-US" dirty="0"/>
              <a:t>Information exchange between relevant agencies/authorities becomes very important during lead up</a:t>
            </a:r>
          </a:p>
          <a:p>
            <a:pPr lvl="1"/>
            <a:r>
              <a:rPr lang="en-US" dirty="0"/>
              <a:t>Important to have a program that is followed with standards in place.</a:t>
            </a:r>
          </a:p>
        </p:txBody>
      </p:sp>
    </p:spTree>
    <p:extLst>
      <p:ext uri="{BB962C8B-B14F-4D97-AF65-F5344CB8AC3E}">
        <p14:creationId xmlns:p14="http://schemas.microsoft.com/office/powerpoint/2010/main" val="18489611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C2BDD4D-7B57-4344-8581-343BC0C84781}"/>
              </a:ext>
            </a:extLst>
          </p:cNvPr>
          <p:cNvSpPr>
            <a:spLocks noGrp="1"/>
          </p:cNvSpPr>
          <p:nvPr>
            <p:ph type="title"/>
          </p:nvPr>
        </p:nvSpPr>
        <p:spPr/>
        <p:txBody>
          <a:bodyPr>
            <a:normAutofit fontScale="90000"/>
          </a:bodyPr>
          <a:lstStyle/>
          <a:p>
            <a:r>
              <a:rPr lang="is-IS"/>
              <a:t>Information for disaster risk reduction</a:t>
            </a:r>
            <a:endParaRPr lang="is-IS" dirty="0"/>
          </a:p>
        </p:txBody>
      </p:sp>
      <p:sp>
        <p:nvSpPr>
          <p:cNvPr id="3" name="Text Placeholder 2">
            <a:extLst>
              <a:ext uri="{FF2B5EF4-FFF2-40B4-BE49-F238E27FC236}">
                <a16:creationId xmlns:a16="http://schemas.microsoft.com/office/drawing/2014/main" xmlns="" id="{44515B0E-3421-460F-BB66-456B473F6E84}"/>
              </a:ext>
            </a:extLst>
          </p:cNvPr>
          <p:cNvSpPr>
            <a:spLocks noGrp="1"/>
          </p:cNvSpPr>
          <p:nvPr>
            <p:ph type="body" idx="1"/>
          </p:nvPr>
        </p:nvSpPr>
        <p:spPr/>
        <p:txBody>
          <a:bodyPr>
            <a:normAutofit fontScale="85000" lnSpcReduction="20000"/>
          </a:bodyPr>
          <a:lstStyle/>
          <a:p>
            <a:r>
              <a:rPr lang="en-US" dirty="0">
                <a:solidFill>
                  <a:srgbClr val="FF0000"/>
                </a:solidFill>
              </a:rPr>
              <a:t>During an event: </a:t>
            </a:r>
            <a:r>
              <a:rPr lang="en-US" dirty="0"/>
              <a:t> Bad time to build up new data streams</a:t>
            </a:r>
          </a:p>
          <a:p>
            <a:r>
              <a:rPr lang="en-US" sz="2000" dirty="0">
                <a:solidFill>
                  <a:srgbClr val="0F4678"/>
                </a:solidFill>
              </a:rPr>
              <a:t>Our data streams are usually well prepared for the last event</a:t>
            </a:r>
          </a:p>
          <a:p>
            <a:pPr lvl="2"/>
            <a:r>
              <a:rPr lang="en-US" sz="1900" dirty="0"/>
              <a:t>Prior to </a:t>
            </a:r>
            <a:r>
              <a:rPr lang="en-US" sz="1900" dirty="0" err="1"/>
              <a:t>Bárðarbunga</a:t>
            </a:r>
            <a:r>
              <a:rPr lang="en-US" sz="1900" dirty="0"/>
              <a:t>/</a:t>
            </a:r>
            <a:r>
              <a:rPr lang="en-US" sz="1900" dirty="0" err="1"/>
              <a:t>Holuhraun</a:t>
            </a:r>
            <a:r>
              <a:rPr lang="en-US" sz="1900" dirty="0"/>
              <a:t> we had good infra-sound arrays from the University of Florence. We also had mobile radars to monitor the ash cloud, and programs to calculate ash dispersal.</a:t>
            </a:r>
          </a:p>
          <a:p>
            <a:pPr lvl="2"/>
            <a:r>
              <a:rPr lang="en-US" sz="1900" dirty="0"/>
              <a:t>We got an effusive eruption with gas instead of ash. </a:t>
            </a:r>
          </a:p>
          <a:p>
            <a:r>
              <a:rPr lang="en-US" dirty="0"/>
              <a:t>Data often contradictory and “different”</a:t>
            </a:r>
          </a:p>
          <a:p>
            <a:r>
              <a:rPr lang="en-US" dirty="0"/>
              <a:t>Multi-parameter </a:t>
            </a:r>
            <a:r>
              <a:rPr lang="en-US" dirty="0" err="1"/>
              <a:t>combinaton</a:t>
            </a:r>
            <a:r>
              <a:rPr lang="en-US" dirty="0"/>
              <a:t> approaches are promising but not tested</a:t>
            </a:r>
          </a:p>
          <a:p>
            <a:pPr lvl="1"/>
            <a:r>
              <a:rPr lang="en-US" dirty="0"/>
              <a:t>An example is the VESPA system that feeds radar data into a modeling chain to estimate the volcano source strength and ash dispersal</a:t>
            </a:r>
          </a:p>
          <a:p>
            <a:pPr lvl="1"/>
            <a:r>
              <a:rPr lang="en-US" sz="2100" i="1" dirty="0"/>
              <a:t>Such systems must have a built in redundancy or fail if data streams fail </a:t>
            </a:r>
          </a:p>
        </p:txBody>
      </p:sp>
    </p:spTree>
    <p:extLst>
      <p:ext uri="{BB962C8B-B14F-4D97-AF65-F5344CB8AC3E}">
        <p14:creationId xmlns:p14="http://schemas.microsoft.com/office/powerpoint/2010/main" val="40930921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Content Placeholder 4">
            <a:extLst>
              <a:ext uri="{FF2B5EF4-FFF2-40B4-BE49-F238E27FC236}">
                <a16:creationId xmlns:a16="http://schemas.microsoft.com/office/drawing/2014/main" xmlns="" id="{176F012C-D153-435B-A8BC-256A6AE2F701}"/>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bwMode="auto">
          <a:xfrm>
            <a:off x="5638800" y="4343400"/>
            <a:ext cx="3443873" cy="2442998"/>
          </a:xfrm>
          <a:prstGeom prst="rect">
            <a:avLst/>
          </a:prstGeom>
          <a:noFill/>
          <a:ln w="9525">
            <a:noFill/>
            <a:miter lim="800000"/>
            <a:headEnd/>
            <a:tailEnd/>
          </a:ln>
        </p:spPr>
      </p:pic>
      <p:sp>
        <p:nvSpPr>
          <p:cNvPr id="2" name="Title 1"/>
          <p:cNvSpPr>
            <a:spLocks noGrp="1"/>
          </p:cNvSpPr>
          <p:nvPr>
            <p:ph type="title"/>
          </p:nvPr>
        </p:nvSpPr>
        <p:spPr/>
        <p:txBody>
          <a:bodyPr/>
          <a:lstStyle/>
          <a:p>
            <a:r>
              <a:rPr lang="is-IS" sz="2400" dirty="0" err="1"/>
              <a:t>Volcanic</a:t>
            </a:r>
            <a:r>
              <a:rPr lang="is-IS" sz="2400" dirty="0"/>
              <a:t> </a:t>
            </a:r>
            <a:r>
              <a:rPr lang="is-IS" sz="2400" dirty="0" err="1"/>
              <a:t>Eruptive</a:t>
            </a:r>
            <a:r>
              <a:rPr lang="is-IS" sz="2400" dirty="0"/>
              <a:t> Source </a:t>
            </a:r>
            <a:r>
              <a:rPr lang="is-IS" sz="2400" dirty="0" err="1"/>
              <a:t>Parameter</a:t>
            </a:r>
            <a:r>
              <a:rPr lang="is-IS" sz="2400" dirty="0"/>
              <a:t> Assessment (VESPA)</a:t>
            </a:r>
          </a:p>
        </p:txBody>
      </p:sp>
      <p:sp>
        <p:nvSpPr>
          <p:cNvPr id="4" name="Slide Number Placeholder 3"/>
          <p:cNvSpPr>
            <a:spLocks noGrp="1"/>
          </p:cNvSpPr>
          <p:nvPr>
            <p:ph type="sldNum" sz="quarter" idx="10"/>
          </p:nvPr>
        </p:nvSpPr>
        <p:spPr/>
        <p:txBody>
          <a:bodyPr/>
          <a:lstStyle/>
          <a:p>
            <a:pPr>
              <a:defRPr/>
            </a:pPr>
            <a:fld id="{CE6BE900-8585-4D68-9EDA-D76DBA053D09}" type="slidenum">
              <a:rPr lang="en-US" smtClean="0"/>
              <a:pPr>
                <a:defRPr/>
              </a:pPr>
              <a:t>22</a:t>
            </a:fld>
            <a:endParaRPr lang="en-US"/>
          </a:p>
        </p:txBody>
      </p:sp>
      <p:grpSp>
        <p:nvGrpSpPr>
          <p:cNvPr id="12" name="Group 11">
            <a:extLst>
              <a:ext uri="{FF2B5EF4-FFF2-40B4-BE49-F238E27FC236}">
                <a16:creationId xmlns:a16="http://schemas.microsoft.com/office/drawing/2014/main" xmlns="" id="{631B0E9C-C655-41A5-8DCE-DE7E414933EB}"/>
              </a:ext>
            </a:extLst>
          </p:cNvPr>
          <p:cNvGrpSpPr/>
          <p:nvPr/>
        </p:nvGrpSpPr>
        <p:grpSpPr>
          <a:xfrm>
            <a:off x="295186" y="1752600"/>
            <a:ext cx="2706713" cy="3089362"/>
            <a:chOff x="6158983" y="2105077"/>
            <a:chExt cx="2766854" cy="3261580"/>
          </a:xfrm>
        </p:grpSpPr>
        <p:pic>
          <p:nvPicPr>
            <p:cNvPr id="5" name="Picture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428456" y="2105077"/>
              <a:ext cx="2481808" cy="1860775"/>
            </a:xfrm>
            <a:prstGeom prst="rect">
              <a:avLst/>
            </a:prstGeom>
          </p:spPr>
        </p:pic>
        <p:sp>
          <p:nvSpPr>
            <p:cNvPr id="11" name="TextBox 10"/>
            <p:cNvSpPr txBox="1"/>
            <p:nvPr/>
          </p:nvSpPr>
          <p:spPr>
            <a:xfrm>
              <a:off x="6246315" y="3562148"/>
              <a:ext cx="2679522" cy="369332"/>
            </a:xfrm>
            <a:prstGeom prst="rect">
              <a:avLst/>
            </a:prstGeom>
            <a:solidFill>
              <a:schemeClr val="bg1"/>
            </a:solidFill>
          </p:spPr>
          <p:txBody>
            <a:bodyPr wrap="square" rtlCol="0">
              <a:spAutoFit/>
            </a:bodyPr>
            <a:lstStyle/>
            <a:p>
              <a:r>
                <a:rPr lang="is-IS" sz="1800"/>
                <a:t> </a:t>
              </a:r>
            </a:p>
          </p:txBody>
        </p:sp>
        <p:pic>
          <p:nvPicPr>
            <p:cNvPr id="8" name="Picture 7"/>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158983" y="3620247"/>
              <a:ext cx="2751281" cy="1746410"/>
            </a:xfrm>
            <a:prstGeom prst="rect">
              <a:avLst/>
            </a:prstGeom>
          </p:spPr>
        </p:pic>
        <p:sp>
          <p:nvSpPr>
            <p:cNvPr id="6" name="TextBox 5"/>
            <p:cNvSpPr txBox="1"/>
            <p:nvPr/>
          </p:nvSpPr>
          <p:spPr>
            <a:xfrm>
              <a:off x="6375446" y="2686417"/>
              <a:ext cx="1011599" cy="184666"/>
            </a:xfrm>
            <a:prstGeom prst="rect">
              <a:avLst/>
            </a:prstGeom>
            <a:noFill/>
          </p:spPr>
          <p:txBody>
            <a:bodyPr wrap="square" rtlCol="0">
              <a:spAutoFit/>
            </a:bodyPr>
            <a:lstStyle/>
            <a:p>
              <a:r>
                <a:rPr lang="is-IS" sz="600">
                  <a:solidFill>
                    <a:srgbClr val="800000"/>
                  </a:solidFill>
                </a:rPr>
                <a:t>Orographic blocking</a:t>
              </a:r>
            </a:p>
          </p:txBody>
        </p:sp>
        <p:sp>
          <p:nvSpPr>
            <p:cNvPr id="7" name="TextBox 6"/>
            <p:cNvSpPr txBox="1"/>
            <p:nvPr/>
          </p:nvSpPr>
          <p:spPr>
            <a:xfrm>
              <a:off x="6445146" y="3292243"/>
              <a:ext cx="2465485" cy="323165"/>
            </a:xfrm>
            <a:prstGeom prst="rect">
              <a:avLst/>
            </a:prstGeom>
            <a:noFill/>
          </p:spPr>
          <p:txBody>
            <a:bodyPr wrap="square" rtlCol="0">
              <a:spAutoFit/>
            </a:bodyPr>
            <a:lstStyle/>
            <a:p>
              <a:pPr algn="r"/>
              <a:r>
                <a:rPr lang="is-IS" sz="750">
                  <a:solidFill>
                    <a:schemeClr val="bg1"/>
                  </a:solidFill>
                </a:rPr>
                <a:t>View of Eyjafjallajökull from a web camera at </a:t>
              </a:r>
            </a:p>
            <a:p>
              <a:pPr algn="r"/>
              <a:r>
                <a:rPr lang="is-IS" sz="750">
                  <a:solidFill>
                    <a:schemeClr val="bg1"/>
                  </a:solidFill>
                </a:rPr>
                <a:t>Hvolsvöllur, 10 May 2010 at 03:00</a:t>
              </a:r>
            </a:p>
          </p:txBody>
        </p:sp>
        <p:sp>
          <p:nvSpPr>
            <p:cNvPr id="10" name="TextBox 9"/>
            <p:cNvSpPr txBox="1"/>
            <p:nvPr/>
          </p:nvSpPr>
          <p:spPr>
            <a:xfrm>
              <a:off x="6455546" y="3793438"/>
              <a:ext cx="1289306" cy="438582"/>
            </a:xfrm>
            <a:prstGeom prst="rect">
              <a:avLst/>
            </a:prstGeom>
            <a:noFill/>
          </p:spPr>
          <p:txBody>
            <a:bodyPr wrap="square" rtlCol="0">
              <a:spAutoFit/>
            </a:bodyPr>
            <a:lstStyle/>
            <a:p>
              <a:r>
                <a:rPr lang="is-IS" sz="750">
                  <a:solidFill>
                    <a:schemeClr val="bg2"/>
                  </a:solidFill>
                </a:rPr>
                <a:t>Detection function</a:t>
              </a:r>
            </a:p>
            <a:p>
              <a:r>
                <a:rPr lang="is-IS" sz="750">
                  <a:solidFill>
                    <a:schemeClr val="bg2"/>
                  </a:solidFill>
                </a:rPr>
                <a:t>µ = 220 m,  </a:t>
              </a:r>
              <a:r>
                <a:rPr lang="el-GR" sz="750">
                  <a:solidFill>
                    <a:schemeClr val="bg2"/>
                  </a:solidFill>
                </a:rPr>
                <a:t>σ</a:t>
              </a:r>
              <a:r>
                <a:rPr lang="is-IS" sz="750">
                  <a:solidFill>
                    <a:schemeClr val="bg2"/>
                  </a:solidFill>
                </a:rPr>
                <a:t> = 370 m</a:t>
              </a:r>
            </a:p>
          </p:txBody>
        </p:sp>
      </p:grpSp>
      <p:grpSp>
        <p:nvGrpSpPr>
          <p:cNvPr id="18" name="Group 17">
            <a:extLst>
              <a:ext uri="{FF2B5EF4-FFF2-40B4-BE49-F238E27FC236}">
                <a16:creationId xmlns:a16="http://schemas.microsoft.com/office/drawing/2014/main" xmlns="" id="{AAAF8543-3D00-4625-B818-0EF8443C5ACC}"/>
              </a:ext>
            </a:extLst>
          </p:cNvPr>
          <p:cNvGrpSpPr/>
          <p:nvPr/>
        </p:nvGrpSpPr>
        <p:grpSpPr>
          <a:xfrm>
            <a:off x="3657600" y="1600200"/>
            <a:ext cx="2567675" cy="2590800"/>
            <a:chOff x="3680725" y="1698368"/>
            <a:chExt cx="3482075" cy="3620255"/>
          </a:xfrm>
        </p:grpSpPr>
        <p:pic>
          <p:nvPicPr>
            <p:cNvPr id="15" name="Content Placeholder 3">
              <a:extLst>
                <a:ext uri="{FF2B5EF4-FFF2-40B4-BE49-F238E27FC236}">
                  <a16:creationId xmlns:a16="http://schemas.microsoft.com/office/drawing/2014/main" xmlns="" id="{870076E2-00CF-4AC4-A572-972652095B80}"/>
                </a:ext>
              </a:extLst>
            </p:cNvPr>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a:off x="3680725" y="1698368"/>
              <a:ext cx="3482075" cy="1915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descr="Cross_sections_wind.png">
              <a:extLst>
                <a:ext uri="{FF2B5EF4-FFF2-40B4-BE49-F238E27FC236}">
                  <a16:creationId xmlns:a16="http://schemas.microsoft.com/office/drawing/2014/main" xmlns="" id="{4380134B-F1B6-4BEF-A06B-30D943B3088B}"/>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3873592" y="3637341"/>
              <a:ext cx="1706999" cy="1681282"/>
            </a:xfrm>
            <a:prstGeom prst="rect">
              <a:avLst/>
            </a:prstGeom>
          </p:spPr>
        </p:pic>
        <p:pic>
          <p:nvPicPr>
            <p:cNvPr id="17" name="Picture 16" descr="Cross_sections.png">
              <a:extLst>
                <a:ext uri="{FF2B5EF4-FFF2-40B4-BE49-F238E27FC236}">
                  <a16:creationId xmlns:a16="http://schemas.microsoft.com/office/drawing/2014/main" xmlns="" id="{3AD5AD02-1181-4A07-9A5C-D0639A2F9BB0}"/>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5593938" y="3653414"/>
              <a:ext cx="1478756" cy="1665209"/>
            </a:xfrm>
            <a:prstGeom prst="rect">
              <a:avLst/>
            </a:prstGeom>
          </p:spPr>
        </p:pic>
      </p:grpSp>
      <p:sp>
        <p:nvSpPr>
          <p:cNvPr id="21" name="Arrow: Right 20">
            <a:extLst>
              <a:ext uri="{FF2B5EF4-FFF2-40B4-BE49-F238E27FC236}">
                <a16:creationId xmlns:a16="http://schemas.microsoft.com/office/drawing/2014/main" xmlns="" id="{E7E8ABAB-BD6A-4405-8820-E69CE16A25C3}"/>
              </a:ext>
            </a:extLst>
          </p:cNvPr>
          <p:cNvSpPr/>
          <p:nvPr/>
        </p:nvSpPr>
        <p:spPr bwMode="auto">
          <a:xfrm>
            <a:off x="3048000" y="2478160"/>
            <a:ext cx="569911" cy="310760"/>
          </a:xfrm>
          <a:prstGeom prst="rightArrow">
            <a:avLst/>
          </a:prstGeom>
          <a:solidFill>
            <a:schemeClr val="accent1"/>
          </a:solid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s-IS" sz="1800" b="0" i="0" u="none" strike="noStrike" cap="none" normalizeH="0" baseline="0">
              <a:ln>
                <a:noFill/>
              </a:ln>
              <a:solidFill>
                <a:schemeClr val="tx1"/>
              </a:solidFill>
              <a:effectLst/>
              <a:latin typeface="Verdana" pitchFamily="-112" charset="0"/>
            </a:endParaRPr>
          </a:p>
        </p:txBody>
      </p:sp>
      <p:sp>
        <p:nvSpPr>
          <p:cNvPr id="22" name="Arrow: Right 21">
            <a:extLst>
              <a:ext uri="{FF2B5EF4-FFF2-40B4-BE49-F238E27FC236}">
                <a16:creationId xmlns:a16="http://schemas.microsoft.com/office/drawing/2014/main" xmlns="" id="{B596D15F-5D14-4BAC-B344-A136E7B4113D}"/>
              </a:ext>
            </a:extLst>
          </p:cNvPr>
          <p:cNvSpPr/>
          <p:nvPr/>
        </p:nvSpPr>
        <p:spPr bwMode="auto">
          <a:xfrm rot="3408273">
            <a:off x="6187750" y="3369024"/>
            <a:ext cx="1416206" cy="381000"/>
          </a:xfrm>
          <a:prstGeom prst="rightArrow">
            <a:avLst/>
          </a:prstGeom>
          <a:solidFill>
            <a:schemeClr val="accent1"/>
          </a:solid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s-IS" sz="1800" b="0" i="0" u="none" strike="noStrike" cap="none" normalizeH="0" baseline="0">
              <a:ln>
                <a:noFill/>
              </a:ln>
              <a:solidFill>
                <a:schemeClr val="tx1"/>
              </a:solidFill>
              <a:effectLst/>
              <a:latin typeface="Verdana" pitchFamily="-112" charset="0"/>
            </a:endParaRPr>
          </a:p>
        </p:txBody>
      </p:sp>
      <p:sp>
        <p:nvSpPr>
          <p:cNvPr id="24" name="Content Placeholder 2">
            <a:extLst>
              <a:ext uri="{FF2B5EF4-FFF2-40B4-BE49-F238E27FC236}">
                <a16:creationId xmlns:a16="http://schemas.microsoft.com/office/drawing/2014/main" xmlns="" id="{FFF48687-7AFB-4D1E-AD16-3372C189F49B}"/>
              </a:ext>
            </a:extLst>
          </p:cNvPr>
          <p:cNvSpPr txBox="1">
            <a:spLocks/>
          </p:cNvSpPr>
          <p:nvPr/>
        </p:nvSpPr>
        <p:spPr bwMode="auto">
          <a:xfrm>
            <a:off x="718690" y="4895517"/>
            <a:ext cx="4747813" cy="1905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0" indent="0" algn="l" rtl="0" eaLnBrk="1" fontAlgn="base" hangingPunct="1">
              <a:lnSpc>
                <a:spcPct val="120000"/>
              </a:lnSpc>
              <a:spcBef>
                <a:spcPct val="0"/>
              </a:spcBef>
              <a:spcAft>
                <a:spcPts val="800"/>
              </a:spcAft>
              <a:buClr>
                <a:schemeClr val="tx1"/>
              </a:buClr>
              <a:buFont typeface="Verdana" charset="0"/>
              <a:defRPr b="1">
                <a:solidFill>
                  <a:schemeClr val="bg2"/>
                </a:solidFill>
                <a:latin typeface="+mn-lt"/>
                <a:ea typeface="ＭＳ Ｐゴシック" charset="-128"/>
                <a:cs typeface="ＭＳ Ｐゴシック" charset="-128"/>
              </a:defRPr>
            </a:lvl1pPr>
            <a:lvl2pPr marL="446088" indent="-265113" algn="l" rtl="0" eaLnBrk="1" fontAlgn="base" hangingPunct="1">
              <a:lnSpc>
                <a:spcPct val="120000"/>
              </a:lnSpc>
              <a:spcBef>
                <a:spcPct val="0"/>
              </a:spcBef>
              <a:spcAft>
                <a:spcPts val="600"/>
              </a:spcAft>
              <a:buClr>
                <a:schemeClr val="bg2"/>
              </a:buClr>
              <a:buSzPct val="100000"/>
              <a:buBlip>
                <a:blip r:embed="rId8"/>
              </a:buBlip>
              <a:defRPr>
                <a:solidFill>
                  <a:schemeClr val="bg2"/>
                </a:solidFill>
                <a:latin typeface="+mn-lt"/>
                <a:ea typeface="ＭＳ Ｐゴシック" pitchFamily="-112" charset="-128"/>
              </a:defRPr>
            </a:lvl2pPr>
            <a:lvl3pPr marL="901700" indent="-277813" algn="l" rtl="0" eaLnBrk="1" fontAlgn="base" hangingPunct="1">
              <a:lnSpc>
                <a:spcPct val="120000"/>
              </a:lnSpc>
              <a:spcBef>
                <a:spcPct val="0"/>
              </a:spcBef>
              <a:spcAft>
                <a:spcPts val="400"/>
              </a:spcAft>
              <a:buClr>
                <a:schemeClr val="bg2"/>
              </a:buClr>
              <a:buSzPct val="50000"/>
              <a:buBlip>
                <a:blip r:embed="rId9"/>
              </a:buBlip>
              <a:defRPr>
                <a:solidFill>
                  <a:srgbClr val="9DB3D1"/>
                </a:solidFill>
                <a:latin typeface="+mn-lt"/>
                <a:ea typeface="ＭＳ Ｐゴシック" pitchFamily="-112" charset="-128"/>
              </a:defRPr>
            </a:lvl3pPr>
            <a:lvl4pPr marL="901700" indent="-277813" algn="l" rtl="0" eaLnBrk="1" fontAlgn="base" hangingPunct="1">
              <a:lnSpc>
                <a:spcPct val="120000"/>
              </a:lnSpc>
              <a:spcBef>
                <a:spcPct val="0"/>
              </a:spcBef>
              <a:spcAft>
                <a:spcPts val="400"/>
              </a:spcAft>
              <a:buClr>
                <a:schemeClr val="bg2"/>
              </a:buClr>
              <a:buSzPct val="50000"/>
              <a:buBlip>
                <a:blip r:embed="rId10"/>
              </a:buBlip>
              <a:defRPr>
                <a:solidFill>
                  <a:schemeClr val="bg2"/>
                </a:solidFill>
                <a:latin typeface="+mn-lt"/>
                <a:ea typeface="ＭＳ Ｐゴシック" pitchFamily="-112" charset="-128"/>
              </a:defRPr>
            </a:lvl4pPr>
            <a:lvl5pPr marL="901700" indent="-277813" algn="l" rtl="0" eaLnBrk="1" fontAlgn="base" hangingPunct="1">
              <a:lnSpc>
                <a:spcPct val="120000"/>
              </a:lnSpc>
              <a:spcBef>
                <a:spcPct val="0"/>
              </a:spcBef>
              <a:spcAft>
                <a:spcPts val="400"/>
              </a:spcAft>
              <a:buClr>
                <a:schemeClr val="bg2"/>
              </a:buClr>
              <a:buSzPct val="50000"/>
              <a:buBlip>
                <a:blip r:embed="rId10"/>
              </a:buBlip>
              <a:defRPr>
                <a:solidFill>
                  <a:schemeClr val="bg2"/>
                </a:solidFill>
                <a:latin typeface="+mn-lt"/>
                <a:ea typeface="ＭＳ Ｐゴシック" pitchFamily="-112" charset="-128"/>
              </a:defRPr>
            </a:lvl5pPr>
            <a:lvl6pPr marL="7286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6pPr>
            <a:lvl7pPr marL="11858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7pPr>
            <a:lvl8pPr marL="16430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8pPr>
            <a:lvl9pPr marL="21002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9pPr>
          </a:lstStyle>
          <a:p>
            <a:r>
              <a:rPr lang="is-IS" sz="1800" kern="0" dirty="0">
                <a:solidFill>
                  <a:schemeClr val="tx1"/>
                </a:solidFill>
              </a:rPr>
              <a:t>For </a:t>
            </a:r>
            <a:r>
              <a:rPr lang="is-IS" sz="1800" kern="0" dirty="0" err="1">
                <a:solidFill>
                  <a:schemeClr val="tx1"/>
                </a:solidFill>
              </a:rPr>
              <a:t>this</a:t>
            </a:r>
            <a:r>
              <a:rPr lang="is-IS" sz="1800" kern="0" dirty="0">
                <a:solidFill>
                  <a:schemeClr val="tx1"/>
                </a:solidFill>
              </a:rPr>
              <a:t> </a:t>
            </a:r>
            <a:r>
              <a:rPr lang="is-IS" sz="1800" kern="0" dirty="0" err="1">
                <a:solidFill>
                  <a:schemeClr val="tx1"/>
                </a:solidFill>
              </a:rPr>
              <a:t>to</a:t>
            </a:r>
            <a:r>
              <a:rPr lang="is-IS" sz="1800" kern="0" dirty="0">
                <a:solidFill>
                  <a:schemeClr val="tx1"/>
                </a:solidFill>
              </a:rPr>
              <a:t> </a:t>
            </a:r>
            <a:r>
              <a:rPr lang="is-IS" sz="1800" kern="0" dirty="0" err="1">
                <a:solidFill>
                  <a:schemeClr val="tx1"/>
                </a:solidFill>
              </a:rPr>
              <a:t>work</a:t>
            </a:r>
            <a:r>
              <a:rPr lang="is-IS" sz="1800" kern="0" dirty="0">
                <a:solidFill>
                  <a:schemeClr val="tx1"/>
                </a:solidFill>
              </a:rPr>
              <a:t>, </a:t>
            </a:r>
            <a:r>
              <a:rPr lang="is-IS" sz="1800" kern="0" dirty="0" err="1">
                <a:solidFill>
                  <a:schemeClr val="tx1"/>
                </a:solidFill>
              </a:rPr>
              <a:t>all</a:t>
            </a:r>
            <a:r>
              <a:rPr lang="is-IS" sz="1800" kern="0" dirty="0">
                <a:solidFill>
                  <a:schemeClr val="tx1"/>
                </a:solidFill>
              </a:rPr>
              <a:t> </a:t>
            </a:r>
            <a:r>
              <a:rPr lang="is-IS" sz="1800" kern="0" dirty="0" err="1">
                <a:solidFill>
                  <a:schemeClr val="tx1"/>
                </a:solidFill>
              </a:rPr>
              <a:t>data</a:t>
            </a:r>
            <a:r>
              <a:rPr lang="is-IS" sz="1800" kern="0" dirty="0">
                <a:solidFill>
                  <a:schemeClr val="tx1"/>
                </a:solidFill>
              </a:rPr>
              <a:t> </a:t>
            </a:r>
            <a:r>
              <a:rPr lang="is-IS" sz="1800" kern="0" dirty="0" err="1">
                <a:solidFill>
                  <a:schemeClr val="tx1"/>
                </a:solidFill>
              </a:rPr>
              <a:t>streams</a:t>
            </a:r>
            <a:r>
              <a:rPr lang="is-IS" sz="1800" kern="0" dirty="0">
                <a:solidFill>
                  <a:schemeClr val="tx1"/>
                </a:solidFill>
              </a:rPr>
              <a:t> </a:t>
            </a:r>
            <a:r>
              <a:rPr lang="is-IS" sz="1800" kern="0" dirty="0" err="1">
                <a:solidFill>
                  <a:schemeClr val="tx1"/>
                </a:solidFill>
              </a:rPr>
              <a:t>must</a:t>
            </a:r>
            <a:r>
              <a:rPr lang="is-IS" sz="1800" kern="0" dirty="0">
                <a:solidFill>
                  <a:schemeClr val="tx1"/>
                </a:solidFill>
              </a:rPr>
              <a:t> </a:t>
            </a:r>
            <a:r>
              <a:rPr lang="is-IS" sz="1800" kern="0" dirty="0" err="1">
                <a:solidFill>
                  <a:schemeClr val="tx1"/>
                </a:solidFill>
              </a:rPr>
              <a:t>be</a:t>
            </a:r>
            <a:r>
              <a:rPr lang="is-IS" sz="1800" kern="0" dirty="0">
                <a:solidFill>
                  <a:schemeClr val="tx1"/>
                </a:solidFill>
              </a:rPr>
              <a:t> ok (</a:t>
            </a:r>
            <a:r>
              <a:rPr lang="is-IS" sz="1800" kern="0" dirty="0" err="1">
                <a:solidFill>
                  <a:schemeClr val="tx1"/>
                </a:solidFill>
              </a:rPr>
              <a:t>Vespa</a:t>
            </a:r>
            <a:r>
              <a:rPr lang="is-IS" sz="1800" kern="0" dirty="0">
                <a:solidFill>
                  <a:schemeClr val="tx1"/>
                </a:solidFill>
              </a:rPr>
              <a:t> </a:t>
            </a:r>
            <a:r>
              <a:rPr lang="is-IS" sz="1800" kern="0" dirty="0" err="1">
                <a:solidFill>
                  <a:schemeClr val="tx1"/>
                </a:solidFill>
              </a:rPr>
              <a:t>needs</a:t>
            </a:r>
            <a:r>
              <a:rPr lang="is-IS" sz="1800" kern="0" dirty="0">
                <a:solidFill>
                  <a:schemeClr val="tx1"/>
                </a:solidFill>
              </a:rPr>
              <a:t> </a:t>
            </a:r>
            <a:r>
              <a:rPr lang="is-IS" sz="1800" kern="0" dirty="0" err="1">
                <a:solidFill>
                  <a:schemeClr val="tx1"/>
                </a:solidFill>
              </a:rPr>
              <a:t>only</a:t>
            </a:r>
            <a:r>
              <a:rPr lang="is-IS" sz="1800" kern="0" dirty="0">
                <a:solidFill>
                  <a:schemeClr val="tx1"/>
                </a:solidFill>
              </a:rPr>
              <a:t> </a:t>
            </a:r>
            <a:r>
              <a:rPr lang="is-IS" sz="1800" kern="0" dirty="0" err="1">
                <a:solidFill>
                  <a:schemeClr val="tx1"/>
                </a:solidFill>
              </a:rPr>
              <a:t>two</a:t>
            </a:r>
            <a:r>
              <a:rPr lang="is-IS" sz="1800" kern="0" dirty="0">
                <a:solidFill>
                  <a:schemeClr val="tx1"/>
                </a:solidFill>
              </a:rPr>
              <a:t>)</a:t>
            </a:r>
          </a:p>
          <a:p>
            <a:r>
              <a:rPr lang="is-IS" sz="1800" kern="0" dirty="0">
                <a:solidFill>
                  <a:schemeClr val="tx1"/>
                </a:solidFill>
              </a:rPr>
              <a:t>An </a:t>
            </a:r>
            <a:r>
              <a:rPr lang="is-IS" sz="1800" kern="0" dirty="0" err="1">
                <a:solidFill>
                  <a:schemeClr val="tx1"/>
                </a:solidFill>
              </a:rPr>
              <a:t>ambitious</a:t>
            </a:r>
            <a:r>
              <a:rPr lang="is-IS" sz="1800" kern="0" dirty="0">
                <a:solidFill>
                  <a:schemeClr val="tx1"/>
                </a:solidFill>
              </a:rPr>
              <a:t> </a:t>
            </a:r>
            <a:r>
              <a:rPr lang="is-IS" sz="1800" kern="0" dirty="0" err="1">
                <a:solidFill>
                  <a:schemeClr val="tx1"/>
                </a:solidFill>
              </a:rPr>
              <a:t>system</a:t>
            </a:r>
            <a:r>
              <a:rPr lang="is-IS" sz="1800" kern="0" dirty="0">
                <a:solidFill>
                  <a:schemeClr val="tx1"/>
                </a:solidFill>
              </a:rPr>
              <a:t> at </a:t>
            </a:r>
            <a:r>
              <a:rPr lang="is-IS" sz="1800" kern="0" dirty="0" err="1">
                <a:solidFill>
                  <a:schemeClr val="tx1"/>
                </a:solidFill>
              </a:rPr>
              <a:t>the</a:t>
            </a:r>
            <a:r>
              <a:rPr lang="is-IS" sz="1800" kern="0" dirty="0">
                <a:solidFill>
                  <a:schemeClr val="tx1"/>
                </a:solidFill>
              </a:rPr>
              <a:t> University of Iceland (REFIR) will </a:t>
            </a:r>
            <a:r>
              <a:rPr lang="is-IS" sz="1800" kern="0" dirty="0" err="1">
                <a:solidFill>
                  <a:schemeClr val="tx1"/>
                </a:solidFill>
              </a:rPr>
              <a:t>use</a:t>
            </a:r>
            <a:r>
              <a:rPr lang="is-IS" sz="1800" kern="0" dirty="0">
                <a:solidFill>
                  <a:schemeClr val="tx1"/>
                </a:solidFill>
              </a:rPr>
              <a:t> </a:t>
            </a:r>
            <a:r>
              <a:rPr lang="is-IS" sz="1800" kern="0" dirty="0" err="1">
                <a:solidFill>
                  <a:schemeClr val="tx1"/>
                </a:solidFill>
              </a:rPr>
              <a:t>more</a:t>
            </a:r>
            <a:r>
              <a:rPr lang="is-IS" sz="1800" kern="0" dirty="0">
                <a:solidFill>
                  <a:schemeClr val="tx1"/>
                </a:solidFill>
              </a:rPr>
              <a:t> </a:t>
            </a:r>
            <a:r>
              <a:rPr lang="is-IS" sz="1800" kern="0" dirty="0" err="1">
                <a:solidFill>
                  <a:schemeClr val="tx1"/>
                </a:solidFill>
              </a:rPr>
              <a:t>data</a:t>
            </a:r>
            <a:r>
              <a:rPr lang="is-IS" sz="1800" kern="0" dirty="0">
                <a:solidFill>
                  <a:schemeClr val="tx1"/>
                </a:solidFill>
              </a:rPr>
              <a:t> </a:t>
            </a:r>
            <a:r>
              <a:rPr lang="is-IS" sz="1800" kern="0" dirty="0" err="1">
                <a:solidFill>
                  <a:schemeClr val="tx1"/>
                </a:solidFill>
              </a:rPr>
              <a:t>streams</a:t>
            </a:r>
            <a:endParaRPr lang="is-IS" sz="1800" kern="0" dirty="0">
              <a:solidFill>
                <a:schemeClr val="tx1"/>
              </a:solidFill>
            </a:endParaRPr>
          </a:p>
          <a:p>
            <a:endParaRPr lang="is-IS" sz="1800" kern="0" dirty="0"/>
          </a:p>
        </p:txBody>
      </p:sp>
    </p:spTree>
    <p:extLst>
      <p:ext uri="{BB962C8B-B14F-4D97-AF65-F5344CB8AC3E}">
        <p14:creationId xmlns:p14="http://schemas.microsoft.com/office/powerpoint/2010/main" val="19042097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47136AF-399D-4C96-802B-B0CE92F9A33E}"/>
              </a:ext>
            </a:extLst>
          </p:cNvPr>
          <p:cNvSpPr>
            <a:spLocks noGrp="1"/>
          </p:cNvSpPr>
          <p:nvPr>
            <p:ph type="title"/>
          </p:nvPr>
        </p:nvSpPr>
        <p:spPr/>
        <p:txBody>
          <a:bodyPr>
            <a:normAutofit fontScale="90000"/>
          </a:bodyPr>
          <a:lstStyle/>
          <a:p>
            <a:r>
              <a:rPr lang="is-IS" dirty="0" err="1"/>
              <a:t>How</a:t>
            </a:r>
            <a:r>
              <a:rPr lang="is-IS" dirty="0"/>
              <a:t> </a:t>
            </a:r>
            <a:r>
              <a:rPr lang="is-IS" dirty="0" err="1"/>
              <a:t>unusual</a:t>
            </a:r>
            <a:r>
              <a:rPr lang="is-IS" dirty="0"/>
              <a:t> is </a:t>
            </a:r>
            <a:r>
              <a:rPr lang="is-IS" dirty="0" err="1"/>
              <a:t>the</a:t>
            </a:r>
            <a:r>
              <a:rPr lang="is-IS" dirty="0"/>
              <a:t> </a:t>
            </a:r>
            <a:r>
              <a:rPr lang="is-IS" dirty="0" err="1"/>
              <a:t>wind</a:t>
            </a:r>
            <a:r>
              <a:rPr lang="is-IS" dirty="0"/>
              <a:t> </a:t>
            </a:r>
            <a:r>
              <a:rPr lang="is-IS" dirty="0" err="1"/>
              <a:t>speed</a:t>
            </a:r>
            <a:r>
              <a:rPr lang="is-IS" dirty="0"/>
              <a:t>?</a:t>
            </a:r>
          </a:p>
        </p:txBody>
      </p:sp>
      <p:pic>
        <p:nvPicPr>
          <p:cNvPr id="4" name="Picture 3">
            <a:extLst>
              <a:ext uri="{FF2B5EF4-FFF2-40B4-BE49-F238E27FC236}">
                <a16:creationId xmlns:a16="http://schemas.microsoft.com/office/drawing/2014/main" xmlns="" id="{0703ED8A-F755-448F-A65D-180858A3BAF2}"/>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52400" y="1524000"/>
            <a:ext cx="5181600" cy="3112988"/>
          </a:xfrm>
          <a:prstGeom prst="rect">
            <a:avLst/>
          </a:prstGeom>
        </p:spPr>
      </p:pic>
      <p:pic>
        <p:nvPicPr>
          <p:cNvPr id="5" name="Picture 4">
            <a:extLst>
              <a:ext uri="{FF2B5EF4-FFF2-40B4-BE49-F238E27FC236}">
                <a16:creationId xmlns:a16="http://schemas.microsoft.com/office/drawing/2014/main" xmlns="" id="{1B312702-054E-4DC9-9C07-754299D25C23}"/>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495800" y="3733800"/>
            <a:ext cx="4572000" cy="2811792"/>
          </a:xfrm>
          <a:prstGeom prst="rect">
            <a:avLst/>
          </a:prstGeom>
        </p:spPr>
      </p:pic>
      <p:sp>
        <p:nvSpPr>
          <p:cNvPr id="6" name="TextBox 5">
            <a:extLst>
              <a:ext uri="{FF2B5EF4-FFF2-40B4-BE49-F238E27FC236}">
                <a16:creationId xmlns:a16="http://schemas.microsoft.com/office/drawing/2014/main" xmlns="" id="{4F5E3031-C915-4BF4-BC56-272E5F0567E2}"/>
              </a:ext>
            </a:extLst>
          </p:cNvPr>
          <p:cNvSpPr txBox="1"/>
          <p:nvPr/>
        </p:nvSpPr>
        <p:spPr>
          <a:xfrm>
            <a:off x="5334000" y="1783890"/>
            <a:ext cx="2259273" cy="923330"/>
          </a:xfrm>
          <a:prstGeom prst="rect">
            <a:avLst/>
          </a:prstGeom>
          <a:noFill/>
          <a:ln>
            <a:solidFill>
              <a:schemeClr val="bg2"/>
            </a:solidFill>
          </a:ln>
        </p:spPr>
        <p:txBody>
          <a:bodyPr wrap="none" rtlCol="0">
            <a:spAutoFit/>
          </a:bodyPr>
          <a:lstStyle/>
          <a:p>
            <a:r>
              <a:rPr lang="is-IS" dirty="0" err="1"/>
              <a:t>Map</a:t>
            </a:r>
            <a:r>
              <a:rPr lang="is-IS" dirty="0"/>
              <a:t> of </a:t>
            </a:r>
            <a:r>
              <a:rPr lang="is-IS" dirty="0" err="1"/>
              <a:t>maximum</a:t>
            </a:r>
            <a:r>
              <a:rPr lang="is-IS" dirty="0"/>
              <a:t> </a:t>
            </a:r>
          </a:p>
          <a:p>
            <a:r>
              <a:rPr lang="is-IS" dirty="0" err="1"/>
              <a:t>Observed</a:t>
            </a:r>
            <a:r>
              <a:rPr lang="is-IS" dirty="0"/>
              <a:t> </a:t>
            </a:r>
            <a:r>
              <a:rPr lang="is-IS" dirty="0" err="1"/>
              <a:t>wind</a:t>
            </a:r>
            <a:r>
              <a:rPr lang="is-IS" dirty="0"/>
              <a:t> </a:t>
            </a:r>
            <a:r>
              <a:rPr lang="is-IS" dirty="0" err="1"/>
              <a:t>during</a:t>
            </a:r>
            <a:endParaRPr lang="is-IS" dirty="0"/>
          </a:p>
          <a:p>
            <a:r>
              <a:rPr lang="is-IS" dirty="0" err="1"/>
              <a:t>one</a:t>
            </a:r>
            <a:r>
              <a:rPr lang="is-IS" dirty="0"/>
              <a:t> </a:t>
            </a:r>
            <a:r>
              <a:rPr lang="is-IS" dirty="0" err="1"/>
              <a:t>day</a:t>
            </a:r>
            <a:endParaRPr lang="is-IS" dirty="0"/>
          </a:p>
        </p:txBody>
      </p:sp>
      <p:sp>
        <p:nvSpPr>
          <p:cNvPr id="7" name="TextBox 6">
            <a:extLst>
              <a:ext uri="{FF2B5EF4-FFF2-40B4-BE49-F238E27FC236}">
                <a16:creationId xmlns:a16="http://schemas.microsoft.com/office/drawing/2014/main" xmlns="" id="{891D4B7C-AA32-4849-9333-BC3EC4A0A121}"/>
              </a:ext>
            </a:extLst>
          </p:cNvPr>
          <p:cNvSpPr txBox="1"/>
          <p:nvPr/>
        </p:nvSpPr>
        <p:spPr>
          <a:xfrm>
            <a:off x="457200" y="4760292"/>
            <a:ext cx="2023887" cy="646331"/>
          </a:xfrm>
          <a:prstGeom prst="rect">
            <a:avLst/>
          </a:prstGeom>
          <a:noFill/>
          <a:ln>
            <a:solidFill>
              <a:schemeClr val="bg2"/>
            </a:solidFill>
          </a:ln>
        </p:spPr>
        <p:txBody>
          <a:bodyPr wrap="none" rtlCol="0">
            <a:spAutoFit/>
          </a:bodyPr>
          <a:lstStyle/>
          <a:p>
            <a:r>
              <a:rPr lang="is-IS" dirty="0"/>
              <a:t>Is </a:t>
            </a:r>
            <a:r>
              <a:rPr lang="is-IS" dirty="0" err="1"/>
              <a:t>this</a:t>
            </a:r>
            <a:r>
              <a:rPr lang="is-IS" dirty="0"/>
              <a:t> </a:t>
            </a:r>
            <a:r>
              <a:rPr lang="is-IS" dirty="0" err="1"/>
              <a:t>windstrength</a:t>
            </a:r>
            <a:r>
              <a:rPr lang="is-IS" dirty="0"/>
              <a:t/>
            </a:r>
            <a:br>
              <a:rPr lang="is-IS" dirty="0"/>
            </a:br>
            <a:r>
              <a:rPr lang="is-IS" dirty="0" err="1"/>
              <a:t>unusual</a:t>
            </a:r>
            <a:r>
              <a:rPr lang="is-IS" dirty="0"/>
              <a:t>?</a:t>
            </a:r>
          </a:p>
        </p:txBody>
      </p:sp>
      <p:cxnSp>
        <p:nvCxnSpPr>
          <p:cNvPr id="9" name="Straight Arrow Connector 8">
            <a:extLst>
              <a:ext uri="{FF2B5EF4-FFF2-40B4-BE49-F238E27FC236}">
                <a16:creationId xmlns:a16="http://schemas.microsoft.com/office/drawing/2014/main" xmlns="" id="{49D1090D-F2E8-4DF7-87DD-888CC15F83D9}"/>
              </a:ext>
            </a:extLst>
          </p:cNvPr>
          <p:cNvCxnSpPr/>
          <p:nvPr/>
        </p:nvCxnSpPr>
        <p:spPr bwMode="auto">
          <a:xfrm flipH="1">
            <a:off x="4343400" y="1986603"/>
            <a:ext cx="990600" cy="146997"/>
          </a:xfrm>
          <a:prstGeom prst="straightConnector1">
            <a:avLst/>
          </a:prstGeom>
          <a:solidFill>
            <a:schemeClr val="accent1"/>
          </a:solidFill>
          <a:ln w="9525" cap="flat" cmpd="sng" algn="ctr">
            <a:solidFill>
              <a:schemeClr val="accent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xmlns="" id="{C98ECCFE-D947-44EF-835D-6585587D1793}"/>
              </a:ext>
            </a:extLst>
          </p:cNvPr>
          <p:cNvCxnSpPr>
            <a:stCxn id="7" idx="3"/>
          </p:cNvCxnSpPr>
          <p:nvPr/>
        </p:nvCxnSpPr>
        <p:spPr bwMode="auto">
          <a:xfrm>
            <a:off x="2481087" y="5083458"/>
            <a:ext cx="2016858" cy="15333"/>
          </a:xfrm>
          <a:prstGeom prst="straightConnector1">
            <a:avLst/>
          </a:prstGeom>
          <a:solidFill>
            <a:schemeClr val="accent1"/>
          </a:solidFill>
          <a:ln w="9525" cap="flat" cmpd="sng" algn="ctr">
            <a:solidFill>
              <a:schemeClr val="accent1"/>
            </a:solidFill>
            <a:prstDash val="solid"/>
            <a:round/>
            <a:headEnd type="none" w="med" len="med"/>
            <a:tailEnd type="triangle"/>
          </a:ln>
          <a:effectLst/>
        </p:spPr>
      </p:cxnSp>
      <p:sp>
        <p:nvSpPr>
          <p:cNvPr id="12" name="TextBox 11">
            <a:extLst>
              <a:ext uri="{FF2B5EF4-FFF2-40B4-BE49-F238E27FC236}">
                <a16:creationId xmlns:a16="http://schemas.microsoft.com/office/drawing/2014/main" xmlns="" id="{ED12DAED-810A-438A-9723-28D03BF0CB39}"/>
              </a:ext>
            </a:extLst>
          </p:cNvPr>
          <p:cNvSpPr txBox="1"/>
          <p:nvPr/>
        </p:nvSpPr>
        <p:spPr>
          <a:xfrm>
            <a:off x="1309394" y="5692741"/>
            <a:ext cx="2596608" cy="646331"/>
          </a:xfrm>
          <a:prstGeom prst="rect">
            <a:avLst/>
          </a:prstGeom>
          <a:noFill/>
        </p:spPr>
        <p:txBody>
          <a:bodyPr wrap="none" rtlCol="0">
            <a:spAutoFit/>
          </a:bodyPr>
          <a:lstStyle/>
          <a:p>
            <a:r>
              <a:rPr lang="is-IS" b="1" dirty="0" err="1"/>
              <a:t>Similar</a:t>
            </a:r>
            <a:r>
              <a:rPr lang="is-IS" b="1" dirty="0"/>
              <a:t> </a:t>
            </a:r>
            <a:r>
              <a:rPr lang="is-IS" b="1" dirty="0" err="1"/>
              <a:t>work</a:t>
            </a:r>
            <a:r>
              <a:rPr lang="is-IS" b="1" dirty="0"/>
              <a:t> </a:t>
            </a:r>
            <a:r>
              <a:rPr lang="is-IS" b="1" dirty="0" err="1"/>
              <a:t>planned</a:t>
            </a:r>
            <a:r>
              <a:rPr lang="is-IS" b="1" dirty="0"/>
              <a:t> for </a:t>
            </a:r>
          </a:p>
          <a:p>
            <a:r>
              <a:rPr lang="is-IS" b="1" dirty="0"/>
              <a:t>NWP </a:t>
            </a:r>
            <a:r>
              <a:rPr lang="is-IS" b="1" dirty="0" err="1"/>
              <a:t>model</a:t>
            </a:r>
            <a:r>
              <a:rPr lang="is-IS" b="1" dirty="0"/>
              <a:t> </a:t>
            </a:r>
            <a:r>
              <a:rPr lang="is-IS" b="1" dirty="0" err="1"/>
              <a:t>results</a:t>
            </a:r>
            <a:endParaRPr lang="is-IS" b="1" dirty="0"/>
          </a:p>
        </p:txBody>
      </p:sp>
    </p:spTree>
    <p:extLst>
      <p:ext uri="{BB962C8B-B14F-4D97-AF65-F5344CB8AC3E}">
        <p14:creationId xmlns:p14="http://schemas.microsoft.com/office/powerpoint/2010/main" val="3144953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5255987-20F1-4B67-B892-F54C70F11F08}"/>
              </a:ext>
            </a:extLst>
          </p:cNvPr>
          <p:cNvSpPr>
            <a:spLocks noGrp="1"/>
          </p:cNvSpPr>
          <p:nvPr>
            <p:ph type="title"/>
          </p:nvPr>
        </p:nvSpPr>
        <p:spPr/>
        <p:txBody>
          <a:bodyPr>
            <a:normAutofit fontScale="90000"/>
          </a:bodyPr>
          <a:lstStyle/>
          <a:p>
            <a:r>
              <a:rPr lang="is-IS"/>
              <a:t>Meteorological data vs other sources</a:t>
            </a:r>
            <a:endParaRPr lang="is-IS" dirty="0"/>
          </a:p>
        </p:txBody>
      </p:sp>
      <p:sp>
        <p:nvSpPr>
          <p:cNvPr id="10" name="Text Placeholder 2">
            <a:extLst>
              <a:ext uri="{FF2B5EF4-FFF2-40B4-BE49-F238E27FC236}">
                <a16:creationId xmlns:a16="http://schemas.microsoft.com/office/drawing/2014/main" xmlns="" id="{F4CAC1E3-5CA7-4E00-A15B-EA599EA4F8D7}"/>
              </a:ext>
            </a:extLst>
          </p:cNvPr>
          <p:cNvSpPr txBox="1">
            <a:spLocks/>
          </p:cNvSpPr>
          <p:nvPr/>
        </p:nvSpPr>
        <p:spPr bwMode="auto">
          <a:xfrm>
            <a:off x="457200" y="1752600"/>
            <a:ext cx="8229600" cy="350986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0" indent="0" algn="l" rtl="0" eaLnBrk="1" fontAlgn="base" hangingPunct="1">
              <a:lnSpc>
                <a:spcPct val="120000"/>
              </a:lnSpc>
              <a:spcBef>
                <a:spcPct val="0"/>
              </a:spcBef>
              <a:spcAft>
                <a:spcPts val="800"/>
              </a:spcAft>
              <a:buClr>
                <a:schemeClr val="tx1"/>
              </a:buClr>
              <a:buFont typeface="Verdana" charset="0"/>
              <a:defRPr b="1">
                <a:solidFill>
                  <a:schemeClr val="bg2"/>
                </a:solidFill>
                <a:latin typeface="+mn-lt"/>
                <a:ea typeface="ＭＳ Ｐゴシック" charset="-128"/>
                <a:cs typeface="ＭＳ Ｐゴシック" charset="-128"/>
              </a:defRPr>
            </a:lvl1pPr>
            <a:lvl2pPr marL="446088" indent="-265113" algn="l" rtl="0" eaLnBrk="1" fontAlgn="base" hangingPunct="1">
              <a:lnSpc>
                <a:spcPct val="120000"/>
              </a:lnSpc>
              <a:spcBef>
                <a:spcPct val="0"/>
              </a:spcBef>
              <a:spcAft>
                <a:spcPts val="600"/>
              </a:spcAft>
              <a:buClr>
                <a:schemeClr val="bg2"/>
              </a:buClr>
              <a:buSzPct val="100000"/>
              <a:buBlip>
                <a:blip r:embed="rId2"/>
              </a:buBlip>
              <a:defRPr>
                <a:solidFill>
                  <a:schemeClr val="bg2"/>
                </a:solidFill>
                <a:latin typeface="+mn-lt"/>
                <a:ea typeface="ＭＳ Ｐゴシック" pitchFamily="-112" charset="-128"/>
              </a:defRPr>
            </a:lvl2pPr>
            <a:lvl3pPr marL="901700" indent="-277813" algn="l" rtl="0" eaLnBrk="1" fontAlgn="base" hangingPunct="1">
              <a:lnSpc>
                <a:spcPct val="120000"/>
              </a:lnSpc>
              <a:spcBef>
                <a:spcPct val="0"/>
              </a:spcBef>
              <a:spcAft>
                <a:spcPts val="400"/>
              </a:spcAft>
              <a:buClr>
                <a:schemeClr val="bg2"/>
              </a:buClr>
              <a:buSzPct val="50000"/>
              <a:buBlip>
                <a:blip r:embed="rId3"/>
              </a:buBlip>
              <a:defRPr>
                <a:solidFill>
                  <a:srgbClr val="9DB3D1"/>
                </a:solidFill>
                <a:latin typeface="+mn-lt"/>
                <a:ea typeface="ＭＳ Ｐゴシック" pitchFamily="-112" charset="-128"/>
              </a:defRPr>
            </a:lvl3pPr>
            <a:lvl4pPr marL="901700" indent="-277813" algn="l" rtl="0" eaLnBrk="1" fontAlgn="base" hangingPunct="1">
              <a:lnSpc>
                <a:spcPct val="120000"/>
              </a:lnSpc>
              <a:spcBef>
                <a:spcPct val="0"/>
              </a:spcBef>
              <a:spcAft>
                <a:spcPts val="400"/>
              </a:spcAft>
              <a:buClr>
                <a:schemeClr val="bg2"/>
              </a:buClr>
              <a:buSzPct val="50000"/>
              <a:buBlip>
                <a:blip r:embed="rId4"/>
              </a:buBlip>
              <a:defRPr>
                <a:solidFill>
                  <a:schemeClr val="bg2"/>
                </a:solidFill>
                <a:latin typeface="+mn-lt"/>
                <a:ea typeface="ＭＳ Ｐゴシック" pitchFamily="-112" charset="-128"/>
              </a:defRPr>
            </a:lvl4pPr>
            <a:lvl5pPr marL="901700" indent="-277813" algn="l" rtl="0" eaLnBrk="1" fontAlgn="base" hangingPunct="1">
              <a:lnSpc>
                <a:spcPct val="120000"/>
              </a:lnSpc>
              <a:spcBef>
                <a:spcPct val="0"/>
              </a:spcBef>
              <a:spcAft>
                <a:spcPts val="400"/>
              </a:spcAft>
              <a:buClr>
                <a:schemeClr val="bg2"/>
              </a:buClr>
              <a:buSzPct val="50000"/>
              <a:buBlip>
                <a:blip r:embed="rId4"/>
              </a:buBlip>
              <a:defRPr>
                <a:solidFill>
                  <a:schemeClr val="bg2"/>
                </a:solidFill>
                <a:latin typeface="+mn-lt"/>
                <a:ea typeface="ＭＳ Ｐゴシック" pitchFamily="-112" charset="-128"/>
              </a:defRPr>
            </a:lvl5pPr>
            <a:lvl6pPr marL="7286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6pPr>
            <a:lvl7pPr marL="11858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7pPr>
            <a:lvl8pPr marL="16430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8pPr>
            <a:lvl9pPr marL="21002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9pPr>
          </a:lstStyle>
          <a:p>
            <a:pPr>
              <a:buSzPct val="45000"/>
            </a:pPr>
            <a:r>
              <a:rPr lang="en-US" sz="1800" dirty="0">
                <a:solidFill>
                  <a:schemeClr val="tx1"/>
                </a:solidFill>
              </a:rPr>
              <a:t>Observational Meteorology is better standardized than other branches of geoscience</a:t>
            </a:r>
          </a:p>
          <a:p>
            <a:pPr lvl="1"/>
            <a:r>
              <a:rPr lang="en-US" sz="1800" dirty="0">
                <a:solidFill>
                  <a:schemeClr val="tx1"/>
                </a:solidFill>
              </a:rPr>
              <a:t>Issue of data ownership is often a major hurdle in seismology and volcanology (and to an extent also in glaciology and oceanography).</a:t>
            </a:r>
          </a:p>
          <a:p>
            <a:pPr lvl="1"/>
            <a:r>
              <a:rPr lang="en-US" sz="1800" i="1" dirty="0">
                <a:solidFill>
                  <a:schemeClr val="tx1"/>
                </a:solidFill>
              </a:rPr>
              <a:t>“Are you ok with someone else publishing an article based on </a:t>
            </a:r>
            <a:r>
              <a:rPr lang="en-US" sz="1800" b="1" i="1" dirty="0">
                <a:solidFill>
                  <a:schemeClr val="tx1"/>
                </a:solidFill>
              </a:rPr>
              <a:t>your</a:t>
            </a:r>
            <a:r>
              <a:rPr lang="en-US" sz="1800" i="1" dirty="0">
                <a:solidFill>
                  <a:schemeClr val="tx1"/>
                </a:solidFill>
              </a:rPr>
              <a:t> data?”</a:t>
            </a:r>
          </a:p>
          <a:p>
            <a:pPr lvl="1"/>
            <a:r>
              <a:rPr lang="en-US" sz="1800" dirty="0">
                <a:solidFill>
                  <a:schemeClr val="tx1"/>
                </a:solidFill>
              </a:rPr>
              <a:t>Reciprocity in data sharing helps, but is difficult to enforce</a:t>
            </a:r>
          </a:p>
          <a:p>
            <a:pPr lvl="1"/>
            <a:r>
              <a:rPr lang="en-US" sz="1800" dirty="0">
                <a:solidFill>
                  <a:schemeClr val="tx1"/>
                </a:solidFill>
              </a:rPr>
              <a:t>Use quiet times to establish relationships and foster existing ones</a:t>
            </a:r>
          </a:p>
          <a:p>
            <a:pPr>
              <a:buSzPct val="45000"/>
            </a:pPr>
            <a:r>
              <a:rPr lang="en-US" sz="1800" kern="0" dirty="0">
                <a:solidFill>
                  <a:schemeClr val="tx1"/>
                </a:solidFill>
              </a:rPr>
              <a:t>Meteorological data standardization is sometimes lacking</a:t>
            </a:r>
            <a:endParaRPr lang="en-US" sz="1800" dirty="0">
              <a:solidFill>
                <a:schemeClr val="tx1"/>
              </a:solidFill>
            </a:endParaRPr>
          </a:p>
          <a:p>
            <a:pPr lvl="1"/>
            <a:r>
              <a:rPr lang="en-US" sz="1800" dirty="0">
                <a:solidFill>
                  <a:schemeClr val="tx1"/>
                </a:solidFill>
              </a:rPr>
              <a:t>Are wind gusts 3s or 1s?</a:t>
            </a:r>
          </a:p>
          <a:p>
            <a:pPr>
              <a:buSzPct val="45000"/>
            </a:pPr>
            <a:endParaRPr lang="en-US" sz="1800" kern="0" dirty="0"/>
          </a:p>
          <a:p>
            <a:pPr>
              <a:buSzPct val="45000"/>
            </a:pPr>
            <a:endParaRPr lang="en-US" sz="1400" kern="0" dirty="0"/>
          </a:p>
        </p:txBody>
      </p:sp>
    </p:spTree>
    <p:extLst>
      <p:ext uri="{BB962C8B-B14F-4D97-AF65-F5344CB8AC3E}">
        <p14:creationId xmlns:p14="http://schemas.microsoft.com/office/powerpoint/2010/main" val="11300748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5255987-20F1-4B67-B892-F54C70F11F08}"/>
              </a:ext>
            </a:extLst>
          </p:cNvPr>
          <p:cNvSpPr>
            <a:spLocks noGrp="1"/>
          </p:cNvSpPr>
          <p:nvPr>
            <p:ph type="title"/>
          </p:nvPr>
        </p:nvSpPr>
        <p:spPr/>
        <p:txBody>
          <a:bodyPr>
            <a:normAutofit fontScale="90000"/>
          </a:bodyPr>
          <a:lstStyle/>
          <a:p>
            <a:r>
              <a:rPr lang="is-IS" dirty="0" err="1"/>
              <a:t>Publicly</a:t>
            </a:r>
            <a:r>
              <a:rPr lang="is-IS" dirty="0"/>
              <a:t> </a:t>
            </a:r>
            <a:r>
              <a:rPr lang="is-IS" dirty="0" err="1"/>
              <a:t>sourced</a:t>
            </a:r>
            <a:r>
              <a:rPr lang="is-IS" dirty="0"/>
              <a:t> </a:t>
            </a:r>
            <a:r>
              <a:rPr lang="is-IS" dirty="0" err="1"/>
              <a:t>data</a:t>
            </a:r>
            <a:r>
              <a:rPr lang="is-IS" dirty="0"/>
              <a:t> </a:t>
            </a:r>
            <a:r>
              <a:rPr lang="is-IS" dirty="0" err="1"/>
              <a:t>and</a:t>
            </a:r>
            <a:r>
              <a:rPr lang="is-IS" dirty="0"/>
              <a:t> </a:t>
            </a:r>
            <a:r>
              <a:rPr lang="is-IS" dirty="0" err="1"/>
              <a:t>the</a:t>
            </a:r>
            <a:r>
              <a:rPr lang="is-IS" dirty="0"/>
              <a:t> internet of </a:t>
            </a:r>
            <a:r>
              <a:rPr lang="is-IS" dirty="0" err="1"/>
              <a:t>things</a:t>
            </a:r>
            <a:r>
              <a:rPr lang="is-IS" dirty="0"/>
              <a:t> (IoT)</a:t>
            </a:r>
          </a:p>
        </p:txBody>
      </p:sp>
      <p:sp>
        <p:nvSpPr>
          <p:cNvPr id="10" name="Text Placeholder 2">
            <a:extLst>
              <a:ext uri="{FF2B5EF4-FFF2-40B4-BE49-F238E27FC236}">
                <a16:creationId xmlns:a16="http://schemas.microsoft.com/office/drawing/2014/main" xmlns="" id="{F4CAC1E3-5CA7-4E00-A15B-EA599EA4F8D7}"/>
              </a:ext>
            </a:extLst>
          </p:cNvPr>
          <p:cNvSpPr txBox="1">
            <a:spLocks/>
          </p:cNvSpPr>
          <p:nvPr/>
        </p:nvSpPr>
        <p:spPr bwMode="auto">
          <a:xfrm>
            <a:off x="457200" y="1752600"/>
            <a:ext cx="8229600" cy="4724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0" indent="0" algn="l" rtl="0" eaLnBrk="1" fontAlgn="base" hangingPunct="1">
              <a:lnSpc>
                <a:spcPct val="120000"/>
              </a:lnSpc>
              <a:spcBef>
                <a:spcPct val="0"/>
              </a:spcBef>
              <a:spcAft>
                <a:spcPts val="800"/>
              </a:spcAft>
              <a:buClr>
                <a:schemeClr val="tx1"/>
              </a:buClr>
              <a:buFont typeface="Verdana" charset="0"/>
              <a:defRPr b="1">
                <a:solidFill>
                  <a:schemeClr val="bg2"/>
                </a:solidFill>
                <a:latin typeface="+mn-lt"/>
                <a:ea typeface="ＭＳ Ｐゴシック" charset="-128"/>
                <a:cs typeface="ＭＳ Ｐゴシック" charset="-128"/>
              </a:defRPr>
            </a:lvl1pPr>
            <a:lvl2pPr marL="446088" indent="-265113" algn="l" rtl="0" eaLnBrk="1" fontAlgn="base" hangingPunct="1">
              <a:lnSpc>
                <a:spcPct val="120000"/>
              </a:lnSpc>
              <a:spcBef>
                <a:spcPct val="0"/>
              </a:spcBef>
              <a:spcAft>
                <a:spcPts val="600"/>
              </a:spcAft>
              <a:buClr>
                <a:schemeClr val="bg2"/>
              </a:buClr>
              <a:buSzPct val="100000"/>
              <a:buBlip>
                <a:blip r:embed="rId2"/>
              </a:buBlip>
              <a:defRPr>
                <a:solidFill>
                  <a:schemeClr val="bg2"/>
                </a:solidFill>
                <a:latin typeface="+mn-lt"/>
                <a:ea typeface="ＭＳ Ｐゴシック" pitchFamily="-112" charset="-128"/>
              </a:defRPr>
            </a:lvl2pPr>
            <a:lvl3pPr marL="901700" indent="-277813" algn="l" rtl="0" eaLnBrk="1" fontAlgn="base" hangingPunct="1">
              <a:lnSpc>
                <a:spcPct val="120000"/>
              </a:lnSpc>
              <a:spcBef>
                <a:spcPct val="0"/>
              </a:spcBef>
              <a:spcAft>
                <a:spcPts val="400"/>
              </a:spcAft>
              <a:buClr>
                <a:schemeClr val="bg2"/>
              </a:buClr>
              <a:buSzPct val="50000"/>
              <a:buBlip>
                <a:blip r:embed="rId3"/>
              </a:buBlip>
              <a:defRPr>
                <a:solidFill>
                  <a:srgbClr val="9DB3D1"/>
                </a:solidFill>
                <a:latin typeface="+mn-lt"/>
                <a:ea typeface="ＭＳ Ｐゴシック" pitchFamily="-112" charset="-128"/>
              </a:defRPr>
            </a:lvl3pPr>
            <a:lvl4pPr marL="901700" indent="-277813" algn="l" rtl="0" eaLnBrk="1" fontAlgn="base" hangingPunct="1">
              <a:lnSpc>
                <a:spcPct val="120000"/>
              </a:lnSpc>
              <a:spcBef>
                <a:spcPct val="0"/>
              </a:spcBef>
              <a:spcAft>
                <a:spcPts val="400"/>
              </a:spcAft>
              <a:buClr>
                <a:schemeClr val="bg2"/>
              </a:buClr>
              <a:buSzPct val="50000"/>
              <a:buBlip>
                <a:blip r:embed="rId4"/>
              </a:buBlip>
              <a:defRPr>
                <a:solidFill>
                  <a:schemeClr val="bg2"/>
                </a:solidFill>
                <a:latin typeface="+mn-lt"/>
                <a:ea typeface="ＭＳ Ｐゴシック" pitchFamily="-112" charset="-128"/>
              </a:defRPr>
            </a:lvl4pPr>
            <a:lvl5pPr marL="901700" indent="-277813" algn="l" rtl="0" eaLnBrk="1" fontAlgn="base" hangingPunct="1">
              <a:lnSpc>
                <a:spcPct val="120000"/>
              </a:lnSpc>
              <a:spcBef>
                <a:spcPct val="0"/>
              </a:spcBef>
              <a:spcAft>
                <a:spcPts val="400"/>
              </a:spcAft>
              <a:buClr>
                <a:schemeClr val="bg2"/>
              </a:buClr>
              <a:buSzPct val="50000"/>
              <a:buBlip>
                <a:blip r:embed="rId4"/>
              </a:buBlip>
              <a:defRPr>
                <a:solidFill>
                  <a:schemeClr val="bg2"/>
                </a:solidFill>
                <a:latin typeface="+mn-lt"/>
                <a:ea typeface="ＭＳ Ｐゴシック" pitchFamily="-112" charset="-128"/>
              </a:defRPr>
            </a:lvl5pPr>
            <a:lvl6pPr marL="7286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6pPr>
            <a:lvl7pPr marL="11858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7pPr>
            <a:lvl8pPr marL="16430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8pPr>
            <a:lvl9pPr marL="2100263" algn="l" rtl="0" eaLnBrk="1" fontAlgn="base" hangingPunct="1">
              <a:lnSpc>
                <a:spcPct val="120000"/>
              </a:lnSpc>
              <a:spcBef>
                <a:spcPct val="0"/>
              </a:spcBef>
              <a:spcAft>
                <a:spcPct val="0"/>
              </a:spcAft>
              <a:buFont typeface="Verdana" pitchFamily="-112" charset="0"/>
              <a:defRPr b="1">
                <a:solidFill>
                  <a:schemeClr val="tx1"/>
                </a:solidFill>
                <a:latin typeface="+mn-lt"/>
                <a:ea typeface="ＭＳ Ｐゴシック" pitchFamily="-112" charset="-128"/>
              </a:defRPr>
            </a:lvl9pPr>
          </a:lstStyle>
          <a:p>
            <a:pPr>
              <a:buSzPct val="45000"/>
            </a:pPr>
            <a:r>
              <a:rPr lang="en-US" sz="1800" dirty="0">
                <a:solidFill>
                  <a:schemeClr val="tx1"/>
                </a:solidFill>
              </a:rPr>
              <a:t>IMO does rely on public assistance in reporting ash fall, gas etc.</a:t>
            </a:r>
          </a:p>
          <a:p>
            <a:pPr lvl="1"/>
            <a:r>
              <a:rPr lang="en-US" sz="1800" dirty="0">
                <a:solidFill>
                  <a:schemeClr val="tx1"/>
                </a:solidFill>
              </a:rPr>
              <a:t>Helpful for us as well as the public</a:t>
            </a:r>
          </a:p>
          <a:p>
            <a:pPr lvl="2"/>
            <a:r>
              <a:rPr lang="en-US" sz="1800" dirty="0">
                <a:solidFill>
                  <a:schemeClr val="tx1"/>
                </a:solidFill>
              </a:rPr>
              <a:t>However data can be of varying quality</a:t>
            </a:r>
          </a:p>
          <a:p>
            <a:pPr marL="623887" lvl="2" indent="0">
              <a:buNone/>
            </a:pPr>
            <a:endParaRPr lang="en-US" sz="1800" dirty="0">
              <a:solidFill>
                <a:schemeClr val="tx1"/>
              </a:solidFill>
            </a:endParaRPr>
          </a:p>
          <a:p>
            <a:r>
              <a:rPr lang="en-US" sz="1800" dirty="0">
                <a:solidFill>
                  <a:schemeClr val="tx1"/>
                </a:solidFill>
              </a:rPr>
              <a:t>Observations building on the IoT is in vogue </a:t>
            </a:r>
          </a:p>
          <a:p>
            <a:pPr lvl="1"/>
            <a:r>
              <a:rPr lang="en-US" sz="1800" dirty="0">
                <a:solidFill>
                  <a:schemeClr val="tx1"/>
                </a:solidFill>
              </a:rPr>
              <a:t>Lack of standardization, siting and data quality control </a:t>
            </a:r>
            <a:r>
              <a:rPr lang="en-US" sz="1800" dirty="0" err="1">
                <a:solidFill>
                  <a:schemeClr val="tx1"/>
                </a:solidFill>
              </a:rPr>
              <a:t>etc</a:t>
            </a:r>
            <a:endParaRPr lang="en-US" sz="1800" dirty="0">
              <a:solidFill>
                <a:schemeClr val="tx1"/>
              </a:solidFill>
            </a:endParaRPr>
          </a:p>
          <a:p>
            <a:pPr lvl="1"/>
            <a:r>
              <a:rPr lang="en-US" sz="1800" dirty="0">
                <a:solidFill>
                  <a:schemeClr val="tx1"/>
                </a:solidFill>
              </a:rPr>
              <a:t>Good measurement programs are serious business </a:t>
            </a:r>
          </a:p>
          <a:p>
            <a:pPr marL="180975" lvl="1" indent="0">
              <a:buNone/>
            </a:pPr>
            <a:endParaRPr lang="en-US" sz="1800" dirty="0">
              <a:solidFill>
                <a:schemeClr val="tx1"/>
              </a:solidFill>
            </a:endParaRPr>
          </a:p>
          <a:p>
            <a:pPr>
              <a:buSzPct val="45000"/>
            </a:pPr>
            <a:r>
              <a:rPr lang="en-US" sz="1800" kern="0" dirty="0">
                <a:solidFill>
                  <a:schemeClr val="tx1"/>
                </a:solidFill>
              </a:rPr>
              <a:t>Citizen science and IoT good for supplementary information but not a replacement for observation network</a:t>
            </a:r>
          </a:p>
          <a:p>
            <a:pPr>
              <a:buSzPct val="45000"/>
            </a:pPr>
            <a:r>
              <a:rPr lang="en-US" sz="1800" kern="0" dirty="0">
                <a:solidFill>
                  <a:schemeClr val="tx1"/>
                </a:solidFill>
              </a:rPr>
              <a:t> </a:t>
            </a:r>
            <a:r>
              <a:rPr lang="en-US" sz="1400" dirty="0">
                <a:solidFill>
                  <a:schemeClr val="tx1"/>
                </a:solidFill>
              </a:rPr>
              <a:t> </a:t>
            </a:r>
            <a:endParaRPr lang="en-US" sz="1400" kern="0" dirty="0">
              <a:solidFill>
                <a:schemeClr val="tx1"/>
              </a:solidFill>
            </a:endParaRPr>
          </a:p>
          <a:p>
            <a:pPr lvl="1"/>
            <a:endParaRPr lang="en-US" sz="1800" kern="0" dirty="0"/>
          </a:p>
        </p:txBody>
      </p:sp>
    </p:spTree>
    <p:extLst>
      <p:ext uri="{BB962C8B-B14F-4D97-AF65-F5344CB8AC3E}">
        <p14:creationId xmlns:p14="http://schemas.microsoft.com/office/powerpoint/2010/main" val="24982425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C2BDD4D-7B57-4344-8581-343BC0C84781}"/>
              </a:ext>
            </a:extLst>
          </p:cNvPr>
          <p:cNvSpPr>
            <a:spLocks noGrp="1"/>
          </p:cNvSpPr>
          <p:nvPr>
            <p:ph type="title"/>
          </p:nvPr>
        </p:nvSpPr>
        <p:spPr/>
        <p:txBody>
          <a:bodyPr/>
          <a:lstStyle/>
          <a:p>
            <a:r>
              <a:rPr lang="is-IS" dirty="0"/>
              <a:t>Data formats standards</a:t>
            </a:r>
          </a:p>
        </p:txBody>
      </p:sp>
      <p:sp>
        <p:nvSpPr>
          <p:cNvPr id="3" name="Text Placeholder 2">
            <a:extLst>
              <a:ext uri="{FF2B5EF4-FFF2-40B4-BE49-F238E27FC236}">
                <a16:creationId xmlns:a16="http://schemas.microsoft.com/office/drawing/2014/main" xmlns="" id="{44515B0E-3421-460F-BB66-456B473F6E84}"/>
              </a:ext>
            </a:extLst>
          </p:cNvPr>
          <p:cNvSpPr>
            <a:spLocks noGrp="1"/>
          </p:cNvSpPr>
          <p:nvPr>
            <p:ph type="body" idx="1"/>
          </p:nvPr>
        </p:nvSpPr>
        <p:spPr/>
        <p:txBody>
          <a:bodyPr>
            <a:normAutofit fontScale="92500" lnSpcReduction="10000"/>
          </a:bodyPr>
          <a:lstStyle/>
          <a:p>
            <a:r>
              <a:rPr lang="en-US" i="1" dirty="0"/>
              <a:t>“Standards are great, that is why we have so many of them”</a:t>
            </a:r>
          </a:p>
          <a:p>
            <a:pPr lvl="1"/>
            <a:r>
              <a:rPr lang="en-US" dirty="0"/>
              <a:t>New data sources invariably have new formats and may be insufficiently standardized </a:t>
            </a:r>
          </a:p>
          <a:p>
            <a:pPr lvl="2"/>
            <a:r>
              <a:rPr lang="en-US" dirty="0"/>
              <a:t>New satellite instruments, ceilometers, lidars, radiosondes</a:t>
            </a:r>
          </a:p>
          <a:p>
            <a:pPr lvl="1"/>
            <a:r>
              <a:rPr lang="en-US" dirty="0"/>
              <a:t>For pre-event data analysis this is not a big problem, but during an event </a:t>
            </a:r>
            <a:r>
              <a:rPr lang="en-US" i="1" dirty="0"/>
              <a:t>there is no </a:t>
            </a:r>
            <a:r>
              <a:rPr lang="en-US" dirty="0"/>
              <a:t>time to fix things</a:t>
            </a:r>
          </a:p>
          <a:p>
            <a:r>
              <a:rPr lang="en-US" dirty="0"/>
              <a:t>Lack of data standards in other branches of geoscience can lead to problems</a:t>
            </a:r>
            <a:endParaRPr lang="en-US" i="1" dirty="0"/>
          </a:p>
          <a:p>
            <a:pPr lvl="1"/>
            <a:r>
              <a:rPr lang="en-US" dirty="0"/>
              <a:t>Little data sharing within subfields or between them.</a:t>
            </a:r>
          </a:p>
          <a:p>
            <a:endParaRPr lang="en-US" dirty="0"/>
          </a:p>
          <a:p>
            <a:endParaRPr lang="en-US" dirty="0"/>
          </a:p>
          <a:p>
            <a:endParaRPr lang="en-US" dirty="0"/>
          </a:p>
          <a:p>
            <a:pPr lvl="1"/>
            <a:endParaRPr lang="en-US" dirty="0"/>
          </a:p>
          <a:p>
            <a:pPr lvl="1"/>
            <a:endParaRPr lang="en-US" dirty="0"/>
          </a:p>
        </p:txBody>
      </p:sp>
    </p:spTree>
    <p:extLst>
      <p:ext uri="{BB962C8B-B14F-4D97-AF65-F5344CB8AC3E}">
        <p14:creationId xmlns:p14="http://schemas.microsoft.com/office/powerpoint/2010/main" val="14643937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D421E2-3A92-4555-8A23-4ECA18A55522}"/>
              </a:ext>
            </a:extLst>
          </p:cNvPr>
          <p:cNvSpPr>
            <a:spLocks noGrp="1"/>
          </p:cNvSpPr>
          <p:nvPr>
            <p:ph type="title"/>
          </p:nvPr>
        </p:nvSpPr>
        <p:spPr/>
        <p:txBody>
          <a:bodyPr/>
          <a:lstStyle/>
          <a:p>
            <a:r>
              <a:rPr lang="is-IS" dirty="0" err="1"/>
              <a:t>Summary</a:t>
            </a:r>
            <a:r>
              <a:rPr lang="is-IS" dirty="0"/>
              <a:t> </a:t>
            </a:r>
            <a:r>
              <a:rPr lang="is-IS" dirty="0" err="1"/>
              <a:t>and</a:t>
            </a:r>
            <a:r>
              <a:rPr lang="is-IS" dirty="0"/>
              <a:t> </a:t>
            </a:r>
            <a:r>
              <a:rPr lang="is-IS" dirty="0" err="1"/>
              <a:t>conclusions</a:t>
            </a:r>
            <a:endParaRPr lang="is-IS" dirty="0"/>
          </a:p>
        </p:txBody>
      </p:sp>
      <p:sp>
        <p:nvSpPr>
          <p:cNvPr id="3" name="Text Placeholder 2">
            <a:extLst>
              <a:ext uri="{FF2B5EF4-FFF2-40B4-BE49-F238E27FC236}">
                <a16:creationId xmlns:a16="http://schemas.microsoft.com/office/drawing/2014/main" xmlns="" id="{EFE7093A-09A0-48B2-A585-0AF9D0E6CD9F}"/>
              </a:ext>
            </a:extLst>
          </p:cNvPr>
          <p:cNvSpPr>
            <a:spLocks noGrp="1"/>
          </p:cNvSpPr>
          <p:nvPr>
            <p:ph type="body" idx="1"/>
          </p:nvPr>
        </p:nvSpPr>
        <p:spPr/>
        <p:txBody>
          <a:bodyPr>
            <a:normAutofit fontScale="85000" lnSpcReduction="20000"/>
          </a:bodyPr>
          <a:lstStyle/>
          <a:p>
            <a:r>
              <a:rPr lang="en-US" dirty="0"/>
              <a:t>Risk reduction depends on good data for preparedness and for an effective response during an event</a:t>
            </a:r>
          </a:p>
          <a:p>
            <a:r>
              <a:rPr lang="en-US" dirty="0"/>
              <a:t>Good data must be relevant, based on good measurements, preferably from a tried and tested program</a:t>
            </a:r>
          </a:p>
          <a:p>
            <a:r>
              <a:rPr lang="en-US" dirty="0"/>
              <a:t>During an event there will be various conflicting information</a:t>
            </a:r>
          </a:p>
          <a:p>
            <a:r>
              <a:rPr lang="en-US" dirty="0"/>
              <a:t>Various data sources needed</a:t>
            </a:r>
          </a:p>
          <a:p>
            <a:r>
              <a:rPr lang="en-US" dirty="0"/>
              <a:t>Meteorological community has a stronger data sharing ethos than geoscience at large</a:t>
            </a:r>
          </a:p>
          <a:p>
            <a:r>
              <a:rPr lang="en-US" dirty="0"/>
              <a:t>However, data formats and a plethora of standards may pose a problem</a:t>
            </a:r>
          </a:p>
          <a:p>
            <a:endParaRPr lang="is-IS" dirty="0"/>
          </a:p>
          <a:p>
            <a:endParaRPr lang="is-IS" dirty="0"/>
          </a:p>
        </p:txBody>
      </p:sp>
    </p:spTree>
    <p:extLst>
      <p:ext uri="{BB962C8B-B14F-4D97-AF65-F5344CB8AC3E}">
        <p14:creationId xmlns:p14="http://schemas.microsoft.com/office/powerpoint/2010/main" val="28186665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Thank you</a:t>
            </a:r>
          </a:p>
          <a:p>
            <a:r>
              <a:rPr lang="en-US" sz="4800" dirty="0">
                <a:solidFill>
                  <a:srgbClr val="000090"/>
                </a:solidFill>
              </a:rPr>
              <a:t>Merci</a:t>
            </a:r>
          </a:p>
        </p:txBody>
      </p:sp>
      <p:sp>
        <p:nvSpPr>
          <p:cNvPr id="2" name="Slide Number Placeholder 1"/>
          <p:cNvSpPr>
            <a:spLocks noGrp="1"/>
          </p:cNvSpPr>
          <p:nvPr>
            <p:ph type="sldNum" sz="quarter" idx="12"/>
          </p:nvPr>
        </p:nvSpPr>
        <p:spPr/>
        <p:txBody>
          <a:bodyPr/>
          <a:lstStyle/>
          <a:p>
            <a:fld id="{9259AF2F-52C6-9B46-B8B2-0579234AE62E}" type="slidenum">
              <a:rPr lang="en-US" smtClean="0"/>
              <a:t>28</a:t>
            </a:fld>
            <a:endParaRPr lang="en-US"/>
          </a:p>
        </p:txBody>
      </p:sp>
    </p:spTree>
    <p:extLst>
      <p:ext uri="{BB962C8B-B14F-4D97-AF65-F5344CB8AC3E}">
        <p14:creationId xmlns:p14="http://schemas.microsoft.com/office/powerpoint/2010/main" val="380228457"/>
      </p:ext>
    </p:extLst>
  </p:cSld>
  <p:clrMapOvr>
    <a:masterClrMapping/>
  </p:clrMapOvr>
</p:sld>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11</TotalTime>
  <Words>1979</Words>
  <Application>Microsoft Office PowerPoint</Application>
  <PresentationFormat>On-screen Show (4:3)</PresentationFormat>
  <Paragraphs>220</Paragraphs>
  <Slides>28</Slides>
  <Notes>5</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blank</vt:lpstr>
      <vt:lpstr> Disaster reduction and information management -  An operational view Item 2.3 </vt:lpstr>
      <vt:lpstr>Structure of talk</vt:lpstr>
      <vt:lpstr>Disaster management cycle </vt:lpstr>
      <vt:lpstr>Disaster management cycle </vt:lpstr>
      <vt:lpstr> Icelandic Meteorological Office</vt:lpstr>
      <vt:lpstr>Infrastructure</vt:lpstr>
      <vt:lpstr>Monitoring infrastructure – a base for warnings and forecasts</vt:lpstr>
      <vt:lpstr>Remote sensing and forecasts</vt:lpstr>
      <vt:lpstr>PowerPoint Presentation</vt:lpstr>
      <vt:lpstr>PowerPoint Presentation</vt:lpstr>
      <vt:lpstr>Grímsvötn 2011</vt:lpstr>
      <vt:lpstr>Grímsvötn 2011 – satellite products</vt:lpstr>
      <vt:lpstr>Bárðarbunga 2014</vt:lpstr>
      <vt:lpstr>Bárðarbunga 2014</vt:lpstr>
      <vt:lpstr>Fun facts about the Holuhraun eruption !</vt:lpstr>
      <vt:lpstr>Gas rich eruption </vt:lpstr>
      <vt:lpstr>Modelling the SO2 plume was a major concern</vt:lpstr>
      <vt:lpstr>Information from the public registered on a IMO website</vt:lpstr>
      <vt:lpstr>Information for disaster risk reduction</vt:lpstr>
      <vt:lpstr>Information for disaster risk reduction</vt:lpstr>
      <vt:lpstr>Information for disaster risk reduction</vt:lpstr>
      <vt:lpstr>Volcanic Eruptive Source Parameter Assessment (VESPA)</vt:lpstr>
      <vt:lpstr>How unusual is the wind speed?</vt:lpstr>
      <vt:lpstr>Meteorological data vs other sources</vt:lpstr>
      <vt:lpstr>Publicly sourced data and the internet of things (IoT)</vt:lpstr>
      <vt:lpstr>Data formats standards</vt:lpstr>
      <vt:lpstr>Summary and conclusions</vt:lpstr>
      <vt:lpstr>PowerPoint Presentation</vt:lpstr>
    </vt:vector>
  </TitlesOfParts>
  <Company>World Meteorological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Foreman</dc:creator>
  <cp:lastModifiedBy>Steve Foreman</cp:lastModifiedBy>
  <cp:revision>6</cp:revision>
  <dcterms:created xsi:type="dcterms:W3CDTF">2017-08-23T09:47:05Z</dcterms:created>
  <dcterms:modified xsi:type="dcterms:W3CDTF">2017-09-29T15:26:14Z</dcterms:modified>
</cp:coreProperties>
</file>