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67" r:id="rId3"/>
    <p:sldId id="263" r:id="rId4"/>
    <p:sldId id="261" r:id="rId5"/>
    <p:sldId id="262" r:id="rId6"/>
    <p:sldId id="271" r:id="rId7"/>
    <p:sldId id="264" r:id="rId8"/>
    <p:sldId id="265" r:id="rId9"/>
    <p:sldId id="266" r:id="rId10"/>
    <p:sldId id="268" r:id="rId11"/>
    <p:sldId id="269" r:id="rId12"/>
    <p:sldId id="270" r:id="rId13"/>
    <p:sldId id="25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19" d="100"/>
          <a:sy n="119" d="100"/>
        </p:scale>
        <p:origin x="-1404"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29/09/2017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High quality climate datasets, suitable for the wide variety of climate services provided by NMHSs and the broader climate science community such as climate change monitoring and modelling, have a number of particular characteristics. These characteristics require greater </a:t>
            </a:r>
            <a:r>
              <a:rPr lang="en-US" sz="1200" kern="1200" dirty="0" err="1" smtClean="0">
                <a:solidFill>
                  <a:schemeClr val="tx1"/>
                </a:solidFill>
                <a:effectLst/>
                <a:latin typeface="+mn-lt"/>
                <a:ea typeface="+mn-ea"/>
                <a:cs typeface="+mn-cs"/>
              </a:rPr>
              <a:t>rigour</a:t>
            </a:r>
            <a:r>
              <a:rPr lang="en-US" sz="1200" kern="1200" dirty="0" smtClean="0">
                <a:solidFill>
                  <a:schemeClr val="tx1"/>
                </a:solidFill>
                <a:effectLst/>
                <a:latin typeface="+mn-lt"/>
                <a:ea typeface="+mn-ea"/>
                <a:cs typeface="+mn-cs"/>
              </a:rPr>
              <a:t> in the archival and management of the data compared with data sources used in other meteorological applications such as forecasting. </a:t>
            </a:r>
            <a:endParaRPr lang="en-AU"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Climate datasets should be: </a:t>
            </a:r>
            <a:endParaRPr lang="en-AU" sz="1200" kern="1200" dirty="0" smtClean="0">
              <a:solidFill>
                <a:schemeClr val="tx1"/>
              </a:solidFill>
              <a:effectLst/>
              <a:latin typeface="+mn-lt"/>
              <a:ea typeface="+mn-ea"/>
              <a:cs typeface="+mn-cs"/>
            </a:endParaRPr>
          </a:p>
          <a:p>
            <a:pPr lvl="0"/>
            <a:r>
              <a:rPr lang="en-AU" sz="1200" kern="1200" dirty="0" smtClean="0">
                <a:solidFill>
                  <a:schemeClr val="tx1"/>
                </a:solidFill>
                <a:effectLst/>
                <a:latin typeface="+mn-lt"/>
                <a:ea typeface="+mn-ea"/>
                <a:cs typeface="+mn-cs"/>
              </a:rPr>
              <a:t>As long as possible, and accessible in digital forms (with requirements for data rescue, digitization, secure archival);</a:t>
            </a:r>
          </a:p>
          <a:p>
            <a:pPr lvl="0"/>
            <a:r>
              <a:rPr lang="en-AU" sz="1200" kern="1200" dirty="0" smtClean="0">
                <a:solidFill>
                  <a:schemeClr val="tx1"/>
                </a:solidFill>
                <a:effectLst/>
                <a:latin typeface="+mn-lt"/>
                <a:ea typeface="+mn-ea"/>
                <a:cs typeface="+mn-cs"/>
              </a:rPr>
              <a:t>As far as possible complete (emphasizing the need for rigorous back-ups, processes for tracking missing data and escalating problems to the data providers, and data rescue);  </a:t>
            </a:r>
          </a:p>
          <a:p>
            <a:pPr lvl="0"/>
            <a:r>
              <a:rPr lang="en-AU" sz="1200" kern="1200" dirty="0" smtClean="0">
                <a:solidFill>
                  <a:schemeClr val="tx1"/>
                </a:solidFill>
                <a:effectLst/>
                <a:latin typeface="+mn-lt"/>
                <a:ea typeface="+mn-ea"/>
                <a:cs typeface="+mn-cs"/>
              </a:rPr>
              <a:t>Properly quality controlled, with confidence assessments (to flag and remove errors that affect the reliability of the data, to uncover systemic errors in observing practices and software, and to provide users with an indication of the confidence that may be placed in the data);</a:t>
            </a:r>
          </a:p>
          <a:p>
            <a:pPr lvl="0"/>
            <a:r>
              <a:rPr lang="en-AU" sz="1200" kern="1200" dirty="0" smtClean="0">
                <a:solidFill>
                  <a:schemeClr val="tx1"/>
                </a:solidFill>
                <a:effectLst/>
                <a:latin typeface="+mn-lt"/>
                <a:ea typeface="+mn-ea"/>
                <a:cs typeface="+mn-cs"/>
              </a:rPr>
              <a:t>As far as possible free of spurious discontinuities and trends (requiring attention to observing practices </a:t>
            </a:r>
          </a:p>
          <a:p>
            <a:pPr lvl="0"/>
            <a:r>
              <a:rPr lang="en-AU" sz="1200" kern="1200" dirty="0" smtClean="0">
                <a:solidFill>
                  <a:schemeClr val="tx1"/>
                </a:solidFill>
                <a:effectLst/>
                <a:latin typeface="+mn-lt"/>
                <a:ea typeface="+mn-ea"/>
                <a:cs typeface="+mn-cs"/>
              </a:rPr>
              <a:t>Accompanied by adequate metadata and documentation of lineage (to enable judgment of fitness for purpose, and to enable </a:t>
            </a:r>
            <a:r>
              <a:rPr lang="en-AU" sz="1200" kern="1200" dirty="0" err="1" smtClean="0">
                <a:solidFill>
                  <a:schemeClr val="tx1"/>
                </a:solidFill>
                <a:effectLst/>
                <a:latin typeface="+mn-lt"/>
                <a:ea typeface="+mn-ea"/>
                <a:cs typeface="+mn-cs"/>
              </a:rPr>
              <a:t>inhomogeneities</a:t>
            </a:r>
            <a:r>
              <a:rPr lang="en-AU" sz="1200" kern="1200" dirty="0" smtClean="0">
                <a:solidFill>
                  <a:schemeClr val="tx1"/>
                </a:solidFill>
                <a:effectLst/>
                <a:latin typeface="+mn-lt"/>
                <a:ea typeface="+mn-ea"/>
                <a:cs typeface="+mn-cs"/>
              </a:rPr>
              <a:t> to be identified and corrected for, via homogenization)</a:t>
            </a:r>
          </a:p>
          <a:p>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3608469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The</a:t>
            </a:r>
            <a:r>
              <a:rPr lang="en-AU" baseline="0" dirty="0" smtClean="0"/>
              <a:t> desired outcome is improved climate datasets. The HQ-GDMFC attempts to  facilitate this by addressing a number of shortcomings in relation to the way climate data is managed. </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5</a:t>
            </a:fld>
            <a:endParaRPr lang="en-GB"/>
          </a:p>
        </p:txBody>
      </p:sp>
    </p:spTree>
    <p:extLst>
      <p:ext uri="{BB962C8B-B14F-4D97-AF65-F5344CB8AC3E}">
        <p14:creationId xmlns:p14="http://schemas.microsoft.com/office/powerpoint/2010/main" val="398209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Here is the IPET-CDMP</a:t>
            </a:r>
            <a:r>
              <a:rPr lang="en-AU" baseline="0" dirty="0" smtClean="0"/>
              <a:t> team, and I'd like to acknowledge their </a:t>
            </a:r>
            <a:r>
              <a:rPr lang="en-AU" baseline="0" smtClean="0"/>
              <a:t>efforts in advancing </a:t>
            </a:r>
            <a:r>
              <a:rPr lang="en-AU" baseline="0" dirty="0" smtClean="0"/>
              <a:t>the HQ-GDMFC</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6</a:t>
            </a:fld>
            <a:endParaRPr lang="en-GB"/>
          </a:p>
        </p:txBody>
      </p:sp>
    </p:spTree>
    <p:extLst>
      <p:ext uri="{BB962C8B-B14F-4D97-AF65-F5344CB8AC3E}">
        <p14:creationId xmlns:p14="http://schemas.microsoft.com/office/powerpoint/2010/main" val="1830981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DP 3, 1</a:t>
            </a:r>
            <a:r>
              <a:rPr lang="en-AU" baseline="30000" dirty="0" smtClean="0"/>
              <a:t>st</a:t>
            </a:r>
            <a:r>
              <a:rPr lang="en-AU" dirty="0" smtClean="0"/>
              <a:t> sub-point. This includes</a:t>
            </a:r>
            <a:r>
              <a:rPr lang="en-AU" baseline="0" dirty="0" smtClean="0"/>
              <a:t> trying to establish a standardised </a:t>
            </a:r>
            <a:r>
              <a:rPr lang="en-AU" baseline="0" dirty="0" err="1" smtClean="0"/>
              <a:t>defintion</a:t>
            </a:r>
            <a:r>
              <a:rPr lang="en-AU" baseline="0" dirty="0" smtClean="0"/>
              <a:t> of, </a:t>
            </a:r>
            <a:r>
              <a:rPr lang="en-AU" baseline="0" dirty="0" err="1" smtClean="0"/>
              <a:t>e.g</a:t>
            </a:r>
            <a:r>
              <a:rPr lang="en-AU" baseline="0" dirty="0" smtClean="0"/>
              <a:t>, a climatological day</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9</a:t>
            </a:fld>
            <a:endParaRPr lang="en-GB"/>
          </a:p>
        </p:txBody>
      </p:sp>
    </p:spTree>
    <p:extLst>
      <p:ext uri="{BB962C8B-B14F-4D97-AF65-F5344CB8AC3E}">
        <p14:creationId xmlns:p14="http://schemas.microsoft.com/office/powerpoint/2010/main" val="1625134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DP 1: In fact, this is one of the reasons we're all here, to start working out the details.</a:t>
            </a:r>
            <a:r>
              <a:rPr lang="en-AU" baseline="0" dirty="0" smtClean="0"/>
              <a:t> </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10</a:t>
            </a:fld>
            <a:endParaRPr lang="en-GB"/>
          </a:p>
        </p:txBody>
      </p:sp>
    </p:spTree>
    <p:extLst>
      <p:ext uri="{BB962C8B-B14F-4D97-AF65-F5344CB8AC3E}">
        <p14:creationId xmlns:p14="http://schemas.microsoft.com/office/powerpoint/2010/main" val="360549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DP 2</a:t>
            </a:r>
            <a:r>
              <a:rPr lang="en-AU" baseline="0" dirty="0" smtClean="0"/>
              <a:t> includes a description of required processes and accountabilities, and also documentation of algorithms, computer code </a:t>
            </a:r>
            <a:r>
              <a:rPr lang="en-AU" baseline="0" dirty="0" err="1" smtClean="0"/>
              <a:t>etc</a:t>
            </a:r>
            <a:r>
              <a:rPr lang="en-AU" baseline="0" dirty="0" smtClean="0"/>
              <a:t> so that there is full transparency in how the Climate Record was collected and processed.  </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12</a:t>
            </a:fld>
            <a:endParaRPr lang="en-GB"/>
          </a:p>
        </p:txBody>
      </p:sp>
    </p:spTree>
    <p:extLst>
      <p:ext uri="{BB962C8B-B14F-4D97-AF65-F5344CB8AC3E}">
        <p14:creationId xmlns:p14="http://schemas.microsoft.com/office/powerpoint/2010/main" val="8619085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2192641"/>
          </a:xfrm>
          <a:prstGeom prst="rect">
            <a:avLst/>
          </a:prstGeom>
        </p:spPr>
        <p:txBody>
          <a:bodyPr vert="horz" lIns="91440" tIns="45720" rIns="91440" bIns="45720" rtlCol="0" anchor="ctr">
            <a:normAutofit fontScale="6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A coordinated approach to climate data management: the </a:t>
            </a:r>
            <a:r>
              <a:rPr lang="en-US" sz="4800" dirty="0" err="1" smtClean="0">
                <a:solidFill>
                  <a:srgbClr val="000090"/>
                </a:solidFill>
              </a:rPr>
              <a:t>CCl</a:t>
            </a:r>
            <a:r>
              <a:rPr lang="en-US" sz="4800" dirty="0" smtClean="0">
                <a:solidFill>
                  <a:srgbClr val="000090"/>
                </a:solidFill>
              </a:rPr>
              <a:t> approach</a:t>
            </a:r>
          </a:p>
          <a:p>
            <a:endParaRPr lang="en-US" sz="4800" i="1" dirty="0" smtClean="0">
              <a:solidFill>
                <a:srgbClr val="000090"/>
              </a:solidFill>
            </a:endParaRPr>
          </a:p>
          <a:p>
            <a:r>
              <a:rPr lang="en-US" sz="4500" i="1" dirty="0" smtClean="0">
                <a:solidFill>
                  <a:srgbClr val="000090"/>
                </a:solidFill>
              </a:rPr>
              <a:t>William J Wright , Bureau of Meteorology, Australia</a:t>
            </a:r>
          </a:p>
          <a:p>
            <a:endParaRPr lang="en-US" sz="3000" dirty="0" smtClean="0">
              <a:solidFill>
                <a:srgbClr val="000090"/>
              </a:solidFill>
            </a:endParaRPr>
          </a:p>
          <a:p>
            <a:r>
              <a:rPr lang="en-US" sz="3000" dirty="0" smtClean="0">
                <a:solidFill>
                  <a:srgbClr val="000090"/>
                </a:solidFill>
              </a:rPr>
              <a:t>Agenda </a:t>
            </a:r>
            <a:r>
              <a:rPr lang="en-US" sz="3000" smtClean="0">
                <a:solidFill>
                  <a:srgbClr val="000090"/>
                </a:solidFill>
              </a:rPr>
              <a:t>item </a:t>
            </a:r>
            <a:r>
              <a:rPr lang="en-US" sz="3000" smtClean="0">
                <a:solidFill>
                  <a:srgbClr val="000090"/>
                </a:solidFill>
              </a:rPr>
              <a:t>2.3</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 need for high quality data</a:t>
            </a:r>
            <a:endParaRPr lang="en-AU" dirty="0"/>
          </a:p>
        </p:txBody>
      </p:sp>
      <p:sp>
        <p:nvSpPr>
          <p:cNvPr id="3" name="Content Placeholder 2"/>
          <p:cNvSpPr>
            <a:spLocks noGrp="1"/>
          </p:cNvSpPr>
          <p:nvPr>
            <p:ph sz="half" idx="1"/>
          </p:nvPr>
        </p:nvSpPr>
        <p:spPr>
          <a:xfrm>
            <a:off x="352926" y="1600200"/>
            <a:ext cx="4142874" cy="4525963"/>
          </a:xfrm>
        </p:spPr>
        <p:txBody>
          <a:bodyPr>
            <a:normAutofit fontScale="85000" lnSpcReduction="20000"/>
          </a:bodyPr>
          <a:lstStyle/>
          <a:p>
            <a:pPr marL="0" indent="0">
              <a:buNone/>
            </a:pPr>
            <a:r>
              <a:rPr lang="en-AU" dirty="0" smtClean="0"/>
              <a:t>High quality climate datasets are required to:</a:t>
            </a:r>
          </a:p>
          <a:p>
            <a:pPr marL="0" indent="0">
              <a:buNone/>
            </a:pPr>
            <a:endParaRPr lang="en-AU" dirty="0" smtClean="0"/>
          </a:p>
          <a:p>
            <a:pPr marL="0" indent="0">
              <a:buNone/>
            </a:pPr>
            <a:r>
              <a:rPr lang="en-AU" sz="2800" dirty="0"/>
              <a:t> </a:t>
            </a:r>
            <a:r>
              <a:rPr lang="en-AU" sz="2800" dirty="0" smtClean="0"/>
              <a:t>- provide authoritative climate assessments;</a:t>
            </a:r>
          </a:p>
          <a:p>
            <a:pPr marL="0" indent="0">
              <a:buNone/>
            </a:pPr>
            <a:r>
              <a:rPr lang="en-AU" sz="2800" dirty="0"/>
              <a:t> </a:t>
            </a:r>
            <a:r>
              <a:rPr lang="en-AU" sz="2800" dirty="0" smtClean="0">
                <a:solidFill>
                  <a:srgbClr val="0070C0"/>
                </a:solidFill>
              </a:rPr>
              <a:t>- ensure the integrity of climate data;</a:t>
            </a:r>
          </a:p>
          <a:p>
            <a:pPr marL="0" indent="0">
              <a:buNone/>
            </a:pPr>
            <a:r>
              <a:rPr lang="en-AU" sz="2800" dirty="0"/>
              <a:t> </a:t>
            </a:r>
            <a:r>
              <a:rPr lang="en-AU" sz="2800" dirty="0" smtClean="0"/>
              <a:t>- develop climate change knowledge and inform adaptation strategies, at global, regional and national levels;</a:t>
            </a:r>
          </a:p>
          <a:p>
            <a:pPr marL="0" indent="0">
              <a:buNone/>
            </a:pPr>
            <a:r>
              <a:rPr lang="en-AU" sz="2800" dirty="0"/>
              <a:t> </a:t>
            </a:r>
            <a:r>
              <a:rPr lang="en-AU" sz="2800" dirty="0" smtClean="0">
                <a:solidFill>
                  <a:srgbClr val="0070C0"/>
                </a:solidFill>
              </a:rPr>
              <a:t>- support climate modelling and climate change projections</a:t>
            </a:r>
          </a:p>
          <a:p>
            <a:endParaRPr lang="en-AU"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315632" y="1828800"/>
            <a:ext cx="4475135" cy="3356351"/>
          </a:xfrm>
        </p:spPr>
      </p:pic>
      <p:sp>
        <p:nvSpPr>
          <p:cNvPr id="4" name="Slide Number Placeholder 3"/>
          <p:cNvSpPr>
            <a:spLocks noGrp="1"/>
          </p:cNvSpPr>
          <p:nvPr>
            <p:ph type="sldNum" sz="quarter" idx="12"/>
          </p:nvPr>
        </p:nvSpPr>
        <p:spPr/>
        <p:txBody>
          <a:bodyPr/>
          <a:lstStyle/>
          <a:p>
            <a:fld id="{9259AF2F-52C6-9B46-B8B2-0579234AE62E}" type="slidenum">
              <a:rPr lang="en-US" smtClean="0"/>
              <a:t>2</a:t>
            </a:fld>
            <a:endParaRPr lang="en-US"/>
          </a:p>
        </p:txBody>
      </p:sp>
    </p:spTree>
    <p:extLst>
      <p:ext uri="{BB962C8B-B14F-4D97-AF65-F5344CB8AC3E}">
        <p14:creationId xmlns:p14="http://schemas.microsoft.com/office/powerpoint/2010/main" val="1368497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AU" dirty="0" smtClean="0"/>
              <a:t>Climate data special requirements </a:t>
            </a:r>
            <a:endParaRPr lang="en-AU" dirty="0"/>
          </a:p>
        </p:txBody>
      </p:sp>
      <p:sp>
        <p:nvSpPr>
          <p:cNvPr id="6" name="Content Placeholder 5"/>
          <p:cNvSpPr>
            <a:spLocks noGrp="1"/>
          </p:cNvSpPr>
          <p:nvPr>
            <p:ph idx="1"/>
          </p:nvPr>
        </p:nvSpPr>
        <p:spPr/>
        <p:txBody>
          <a:bodyPr>
            <a:normAutofit fontScale="85000" lnSpcReduction="20000"/>
          </a:bodyPr>
          <a:lstStyle/>
          <a:p>
            <a:pPr marL="0" indent="0">
              <a:buNone/>
            </a:pPr>
            <a:r>
              <a:rPr lang="en-US" dirty="0"/>
              <a:t>Climate datasets should be: </a:t>
            </a:r>
            <a:endParaRPr lang="en-AU" dirty="0"/>
          </a:p>
          <a:p>
            <a:pPr lvl="0"/>
            <a:r>
              <a:rPr lang="en-AU" sz="3100" dirty="0"/>
              <a:t>As long as possible, and accessible in digital </a:t>
            </a:r>
            <a:r>
              <a:rPr lang="en-AU" sz="3100" dirty="0" smtClean="0"/>
              <a:t>forms; </a:t>
            </a:r>
          </a:p>
          <a:p>
            <a:pPr lvl="0"/>
            <a:r>
              <a:rPr lang="en-AU" sz="3100" dirty="0" smtClean="0"/>
              <a:t>As </a:t>
            </a:r>
            <a:r>
              <a:rPr lang="en-AU" sz="3100" dirty="0"/>
              <a:t>far as possible </a:t>
            </a:r>
            <a:r>
              <a:rPr lang="en-AU" sz="3100" dirty="0" smtClean="0"/>
              <a:t>complete;  </a:t>
            </a:r>
            <a:endParaRPr lang="en-AU" sz="3100" dirty="0"/>
          </a:p>
          <a:p>
            <a:pPr lvl="0"/>
            <a:r>
              <a:rPr lang="en-AU" sz="3100" dirty="0"/>
              <a:t>Properly quality controlled, with confidence </a:t>
            </a:r>
            <a:r>
              <a:rPr lang="en-AU" sz="3100" dirty="0" smtClean="0"/>
              <a:t>assessments; </a:t>
            </a:r>
          </a:p>
          <a:p>
            <a:pPr lvl="0"/>
            <a:r>
              <a:rPr lang="en-AU" sz="3100" dirty="0" smtClean="0"/>
              <a:t>As </a:t>
            </a:r>
            <a:r>
              <a:rPr lang="en-AU" sz="3100" dirty="0"/>
              <a:t>far as possible free of spurious discontinuities and trends (requiring attention to observing </a:t>
            </a:r>
            <a:r>
              <a:rPr lang="en-AU" sz="3100" dirty="0" smtClean="0"/>
              <a:t>practices); </a:t>
            </a:r>
            <a:endParaRPr lang="en-AU" sz="3100" dirty="0"/>
          </a:p>
          <a:p>
            <a:pPr lvl="0"/>
            <a:r>
              <a:rPr lang="en-AU" sz="3100" dirty="0"/>
              <a:t>Accompanied by adequate metadata and </a:t>
            </a:r>
            <a:r>
              <a:rPr lang="en-AU" sz="3100" dirty="0" smtClean="0"/>
              <a:t>complete documentation </a:t>
            </a:r>
            <a:r>
              <a:rPr lang="en-AU" sz="3100" dirty="0"/>
              <a:t>of </a:t>
            </a:r>
            <a:r>
              <a:rPr lang="en-AU" sz="3100" dirty="0" smtClean="0"/>
              <a:t>lineage. </a:t>
            </a:r>
          </a:p>
          <a:p>
            <a:pPr marL="0" indent="0">
              <a:buNone/>
            </a:pPr>
            <a:endParaRPr lang="en-AU" altLang="en-US" i="1" dirty="0" smtClean="0">
              <a:solidFill>
                <a:srgbClr val="FF0000"/>
              </a:solidFill>
            </a:endParaRPr>
          </a:p>
          <a:p>
            <a:pPr marL="0" indent="0">
              <a:buNone/>
            </a:pPr>
            <a:r>
              <a:rPr lang="en-AU" altLang="en-US" i="1" dirty="0" smtClean="0">
                <a:solidFill>
                  <a:srgbClr val="FF0000"/>
                </a:solidFill>
              </a:rPr>
              <a:t>Above </a:t>
            </a:r>
            <a:r>
              <a:rPr lang="en-AU" altLang="en-US" i="1" dirty="0">
                <a:solidFill>
                  <a:srgbClr val="FF0000"/>
                </a:solidFill>
              </a:rPr>
              <a:t>needs make stringent attention to management of data and metadata important</a:t>
            </a:r>
            <a:endParaRPr lang="en-AU" dirty="0"/>
          </a:p>
          <a:p>
            <a:pPr marL="0" lvl="0" indent="0">
              <a:buNone/>
            </a:pPr>
            <a:endParaRPr lang="en-AU" dirty="0"/>
          </a:p>
        </p:txBody>
      </p:sp>
      <p:sp>
        <p:nvSpPr>
          <p:cNvPr id="4" name="Slide Number Placeholder 3"/>
          <p:cNvSpPr>
            <a:spLocks noGrp="1"/>
          </p:cNvSpPr>
          <p:nvPr>
            <p:ph type="sldNum" sz="quarter" idx="12"/>
          </p:nvPr>
        </p:nvSpPr>
        <p:spPr/>
        <p:txBody>
          <a:bodyPr/>
          <a:lstStyle/>
          <a:p>
            <a:fld id="{9259AF2F-52C6-9B46-B8B2-0579234AE62E}" type="slidenum">
              <a:rPr lang="en-US" smtClean="0"/>
              <a:t>3</a:t>
            </a:fld>
            <a:endParaRPr lang="en-US"/>
          </a:p>
        </p:txBody>
      </p:sp>
    </p:spTree>
    <p:extLst>
      <p:ext uri="{BB962C8B-B14F-4D97-AF65-F5344CB8AC3E}">
        <p14:creationId xmlns:p14="http://schemas.microsoft.com/office/powerpoint/2010/main" val="2471994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1325562"/>
          </a:xfrm>
        </p:spPr>
        <p:txBody>
          <a:bodyPr>
            <a:normAutofit fontScale="90000"/>
          </a:bodyPr>
          <a:lstStyle/>
          <a:p>
            <a:r>
              <a:rPr lang="en-AU" dirty="0" smtClean="0"/>
              <a:t>The IPET-CDMP</a:t>
            </a:r>
            <a:br>
              <a:rPr lang="en-AU" dirty="0" smtClean="0"/>
            </a:br>
            <a:r>
              <a:rPr lang="en-AU" sz="3100" dirty="0" smtClean="0"/>
              <a:t>(Inter-Program Expert Team- Climate Data Modernisation Program) </a:t>
            </a:r>
            <a:endParaRPr lang="en-AU" sz="3100" dirty="0"/>
          </a:p>
        </p:txBody>
      </p:sp>
      <p:sp>
        <p:nvSpPr>
          <p:cNvPr id="4" name="Content Placeholder 3"/>
          <p:cNvSpPr>
            <a:spLocks noGrp="1"/>
          </p:cNvSpPr>
          <p:nvPr>
            <p:ph idx="1"/>
          </p:nvPr>
        </p:nvSpPr>
        <p:spPr>
          <a:xfrm>
            <a:off x="457200" y="1917031"/>
            <a:ext cx="8229600" cy="4209131"/>
          </a:xfrm>
        </p:spPr>
        <p:txBody>
          <a:bodyPr>
            <a:normAutofit/>
          </a:bodyPr>
          <a:lstStyle/>
          <a:p>
            <a:r>
              <a:rPr lang="en-AU" sz="2400" dirty="0" smtClean="0">
                <a:solidFill>
                  <a:srgbClr val="0070C0"/>
                </a:solidFill>
              </a:rPr>
              <a:t>Set up by WMO in 2015 to facilitate sound data management guidance and processes in support of the GFCS</a:t>
            </a:r>
          </a:p>
          <a:p>
            <a:r>
              <a:rPr lang="en-AU" sz="2400" dirty="0" smtClean="0"/>
              <a:t>Climate data-focussed, but integrated with cross-domain initiatives within WMO</a:t>
            </a:r>
          </a:p>
          <a:p>
            <a:r>
              <a:rPr lang="en-AU" sz="2400" dirty="0">
                <a:solidFill>
                  <a:srgbClr val="0070C0"/>
                </a:solidFill>
              </a:rPr>
              <a:t>Co-chairs: </a:t>
            </a:r>
            <a:r>
              <a:rPr lang="en-AU" sz="2400" dirty="0" smtClean="0">
                <a:solidFill>
                  <a:srgbClr val="0070C0"/>
                </a:solidFill>
              </a:rPr>
              <a:t>W</a:t>
            </a:r>
            <a:r>
              <a:rPr lang="en-AU" sz="2400" dirty="0">
                <a:solidFill>
                  <a:srgbClr val="0070C0"/>
                </a:solidFill>
              </a:rPr>
              <a:t>. </a:t>
            </a:r>
            <a:r>
              <a:rPr lang="en-AU" sz="2400" dirty="0" smtClean="0">
                <a:solidFill>
                  <a:srgbClr val="0070C0"/>
                </a:solidFill>
              </a:rPr>
              <a:t>Wright (</a:t>
            </a:r>
            <a:r>
              <a:rPr lang="en-AU" sz="2400" dirty="0" err="1" smtClean="0">
                <a:solidFill>
                  <a:srgbClr val="0070C0"/>
                </a:solidFill>
              </a:rPr>
              <a:t>Aus</a:t>
            </a:r>
            <a:r>
              <a:rPr lang="en-AU" sz="2400" dirty="0" smtClean="0">
                <a:solidFill>
                  <a:srgbClr val="0070C0"/>
                </a:solidFill>
              </a:rPr>
              <a:t>); </a:t>
            </a:r>
            <a:r>
              <a:rPr lang="en-AU" sz="2400" dirty="0">
                <a:solidFill>
                  <a:srgbClr val="0070C0"/>
                </a:solidFill>
              </a:rPr>
              <a:t>Matteo </a:t>
            </a:r>
            <a:r>
              <a:rPr lang="en-AU" sz="2400" dirty="0" err="1">
                <a:solidFill>
                  <a:srgbClr val="0070C0"/>
                </a:solidFill>
              </a:rPr>
              <a:t>dell'Acqua</a:t>
            </a:r>
            <a:r>
              <a:rPr lang="en-AU" sz="2400" dirty="0">
                <a:solidFill>
                  <a:srgbClr val="0070C0"/>
                </a:solidFill>
              </a:rPr>
              <a:t> (</a:t>
            </a:r>
            <a:r>
              <a:rPr lang="en-AU" sz="2400" dirty="0" err="1">
                <a:solidFill>
                  <a:srgbClr val="0070C0"/>
                </a:solidFill>
              </a:rPr>
              <a:t>Meteofrance</a:t>
            </a:r>
            <a:r>
              <a:rPr lang="en-AU" sz="2400" dirty="0">
                <a:solidFill>
                  <a:srgbClr val="0070C0"/>
                </a:solidFill>
              </a:rPr>
              <a:t>)</a:t>
            </a:r>
          </a:p>
          <a:p>
            <a:r>
              <a:rPr lang="en-AU" sz="2400" dirty="0" smtClean="0"/>
              <a:t>Chief outcome: a </a:t>
            </a:r>
            <a:r>
              <a:rPr lang="en-AU" sz="2400" dirty="0" smtClean="0">
                <a:solidFill>
                  <a:srgbClr val="FF0000"/>
                </a:solidFill>
              </a:rPr>
              <a:t>High Quality Global Data Management Framework for Climate (HQ-GDMFC)</a:t>
            </a:r>
            <a:r>
              <a:rPr lang="en-AU" sz="2400" dirty="0" smtClean="0"/>
              <a:t>, including a Manual on Climate data Management</a:t>
            </a:r>
          </a:p>
          <a:p>
            <a:endParaRPr lang="en-AU" sz="2400" dirty="0" smtClean="0"/>
          </a:p>
          <a:p>
            <a:endParaRPr lang="en-AU" sz="2800" dirty="0"/>
          </a:p>
        </p:txBody>
      </p:sp>
      <p:sp>
        <p:nvSpPr>
          <p:cNvPr id="2" name="Slide Number Placeholder 1"/>
          <p:cNvSpPr>
            <a:spLocks noGrp="1"/>
          </p:cNvSpPr>
          <p:nvPr>
            <p:ph type="sldNum" sz="quarter" idx="12"/>
          </p:nvPr>
        </p:nvSpPr>
        <p:spPr/>
        <p:txBody>
          <a:bodyPr/>
          <a:lstStyle/>
          <a:p>
            <a:fld id="{9259AF2F-52C6-9B46-B8B2-0579234AE62E}" type="slidenum">
              <a:rPr lang="en-US" smtClean="0"/>
              <a:t>4</a:t>
            </a:fld>
            <a:endParaRPr lang="en-US"/>
          </a:p>
        </p:txBody>
      </p:sp>
    </p:spTree>
    <p:extLst>
      <p:ext uri="{BB962C8B-B14F-4D97-AF65-F5344CB8AC3E}">
        <p14:creationId xmlns:p14="http://schemas.microsoft.com/office/powerpoint/2010/main" val="2252683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AU" dirty="0" smtClean="0"/>
              <a:t>Why a HQ-GDMFC?</a:t>
            </a:r>
            <a:endParaRPr lang="en-AU" dirty="0"/>
          </a:p>
        </p:txBody>
      </p:sp>
      <p:sp>
        <p:nvSpPr>
          <p:cNvPr id="4" name="Content Placeholder 3"/>
          <p:cNvSpPr>
            <a:spLocks noGrp="1"/>
          </p:cNvSpPr>
          <p:nvPr>
            <p:ph sz="half" idx="1"/>
          </p:nvPr>
        </p:nvSpPr>
        <p:spPr>
          <a:xfrm>
            <a:off x="457199" y="1417638"/>
            <a:ext cx="4363453" cy="4708525"/>
          </a:xfrm>
        </p:spPr>
        <p:txBody>
          <a:bodyPr>
            <a:normAutofit fontScale="92500" lnSpcReduction="10000"/>
          </a:bodyPr>
          <a:lstStyle/>
          <a:p>
            <a:r>
              <a:rPr lang="en-AU" sz="2400" dirty="0" smtClean="0"/>
              <a:t>Much existing guidance on climate data management is out of date, due to rapid recent advances in technologies </a:t>
            </a:r>
            <a:r>
              <a:rPr lang="en-AU" sz="2400" dirty="0" err="1" smtClean="0"/>
              <a:t>etc</a:t>
            </a:r>
            <a:endParaRPr lang="en-AU" sz="2400" dirty="0" smtClean="0"/>
          </a:p>
          <a:p>
            <a:r>
              <a:rPr lang="en-AU" sz="2400" dirty="0" smtClean="0">
                <a:solidFill>
                  <a:srgbClr val="0070C0"/>
                </a:solidFill>
              </a:rPr>
              <a:t>Many countries' NMHSs report lack of capacity in (climate) data management</a:t>
            </a:r>
          </a:p>
          <a:p>
            <a:r>
              <a:rPr lang="en-AU" sz="2400" dirty="0" smtClean="0"/>
              <a:t>Lack of standardisation of terminology, processes, policies</a:t>
            </a:r>
          </a:p>
          <a:p>
            <a:r>
              <a:rPr lang="en-AU" sz="2400" dirty="0" smtClean="0">
                <a:solidFill>
                  <a:srgbClr val="0070C0"/>
                </a:solidFill>
              </a:rPr>
              <a:t>Lack of a regulatory framework</a:t>
            </a:r>
          </a:p>
          <a:p>
            <a:r>
              <a:rPr lang="en-AU" sz="2400" dirty="0" smtClean="0"/>
              <a:t>Opportunity: make better use of proliferation of new data sources and advances in technology. </a:t>
            </a:r>
          </a:p>
          <a:p>
            <a:endParaRPr lang="en-AU" sz="2400" dirty="0" smtClean="0"/>
          </a:p>
          <a:p>
            <a:endParaRPr lang="en-AU" sz="2800" dirty="0"/>
          </a:p>
        </p:txBody>
      </p:sp>
      <p:sp>
        <p:nvSpPr>
          <p:cNvPr id="2" name="Slide Number Placeholder 1"/>
          <p:cNvSpPr>
            <a:spLocks noGrp="1"/>
          </p:cNvSpPr>
          <p:nvPr>
            <p:ph type="sldNum" sz="quarter" idx="12"/>
          </p:nvPr>
        </p:nvSpPr>
        <p:spPr/>
        <p:txBody>
          <a:bodyPr/>
          <a:lstStyle/>
          <a:p>
            <a:fld id="{9259AF2F-52C6-9B46-B8B2-0579234AE62E}" type="slidenum">
              <a:rPr lang="en-US" smtClean="0"/>
              <a:t>5</a:t>
            </a:fld>
            <a:endParaRPr lang="en-US"/>
          </a:p>
        </p:txBody>
      </p:sp>
      <p:pic>
        <p:nvPicPr>
          <p:cNvPr id="6" name="Picture 3" descr="WIGOS_Standard-Presentation_19-09-1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247022" y="1258991"/>
            <a:ext cx="2439903" cy="1903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model atmospher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81700" y="3372853"/>
            <a:ext cx="1143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9700" y="4563979"/>
            <a:ext cx="31242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2204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The IPET-CDMP team </a:t>
            </a:r>
            <a:endParaRPr lang="en-AU" dirty="0"/>
          </a:p>
        </p:txBody>
      </p:sp>
      <p:pic>
        <p:nvPicPr>
          <p:cNvPr id="5" name="Content Placeholder 4"/>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3072063" y="1925053"/>
            <a:ext cx="15836952" cy="5699222"/>
          </a:xfrm>
        </p:spPr>
      </p:pic>
      <p:sp>
        <p:nvSpPr>
          <p:cNvPr id="4" name="Slide Number Placeholder 3"/>
          <p:cNvSpPr>
            <a:spLocks noGrp="1"/>
          </p:cNvSpPr>
          <p:nvPr>
            <p:ph type="sldNum" sz="quarter" idx="12"/>
          </p:nvPr>
        </p:nvSpPr>
        <p:spPr/>
        <p:txBody>
          <a:bodyPr/>
          <a:lstStyle/>
          <a:p>
            <a:fld id="{9259AF2F-52C6-9B46-B8B2-0579234AE62E}" type="slidenum">
              <a:rPr lang="en-US" smtClean="0"/>
              <a:t>6</a:t>
            </a:fld>
            <a:endParaRPr lang="en-US"/>
          </a:p>
        </p:txBody>
      </p:sp>
    </p:spTree>
    <p:extLst>
      <p:ext uri="{BB962C8B-B14F-4D97-AF65-F5344CB8AC3E}">
        <p14:creationId xmlns:p14="http://schemas.microsoft.com/office/powerpoint/2010/main" val="1793627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Approach</a:t>
            </a:r>
            <a:endParaRPr lang="en-AU" dirty="0"/>
          </a:p>
        </p:txBody>
      </p:sp>
      <p:sp>
        <p:nvSpPr>
          <p:cNvPr id="4" name="Content Placeholder 3"/>
          <p:cNvSpPr>
            <a:spLocks noGrp="1"/>
          </p:cNvSpPr>
          <p:nvPr>
            <p:ph sz="half" idx="2"/>
          </p:nvPr>
        </p:nvSpPr>
        <p:spPr>
          <a:xfrm>
            <a:off x="4387516" y="1600200"/>
            <a:ext cx="4572000" cy="4525963"/>
          </a:xfrm>
        </p:spPr>
        <p:txBody>
          <a:bodyPr>
            <a:normAutofit/>
          </a:bodyPr>
          <a:lstStyle/>
          <a:p>
            <a:r>
              <a:rPr lang="en-AU" sz="2400" dirty="0" smtClean="0"/>
              <a:t>Cross-program IPET-CDMP formed- 1</a:t>
            </a:r>
            <a:r>
              <a:rPr lang="en-AU" sz="2400" baseline="30000" dirty="0" smtClean="0"/>
              <a:t>st</a:t>
            </a:r>
            <a:r>
              <a:rPr lang="en-AU" sz="2400" dirty="0" smtClean="0"/>
              <a:t> meeting Aug 2015</a:t>
            </a:r>
          </a:p>
          <a:p>
            <a:r>
              <a:rPr lang="en-AU" sz="2400" dirty="0" smtClean="0">
                <a:solidFill>
                  <a:srgbClr val="0070C0"/>
                </a:solidFill>
              </a:rPr>
              <a:t>Three meetings, teleconferences, assignments</a:t>
            </a:r>
          </a:p>
          <a:p>
            <a:r>
              <a:rPr lang="en-AU" sz="2400" dirty="0" smtClean="0"/>
              <a:t>CONOPS developed</a:t>
            </a:r>
          </a:p>
          <a:p>
            <a:r>
              <a:rPr lang="en-AU" sz="2400" dirty="0" smtClean="0">
                <a:solidFill>
                  <a:srgbClr val="0070C0"/>
                </a:solidFill>
              </a:rPr>
              <a:t>Various guidance documents developed </a:t>
            </a:r>
          </a:p>
          <a:p>
            <a:r>
              <a:rPr lang="en-AU" sz="2400" dirty="0" smtClean="0"/>
              <a:t>Write-shop on Manual June 2017</a:t>
            </a:r>
            <a:endParaRPr lang="en-AU" sz="2400" dirty="0"/>
          </a:p>
        </p:txBody>
      </p:sp>
      <p:sp>
        <p:nvSpPr>
          <p:cNvPr id="5" name="Slide Number Placeholder 4"/>
          <p:cNvSpPr>
            <a:spLocks noGrp="1"/>
          </p:cNvSpPr>
          <p:nvPr>
            <p:ph type="sldNum" sz="quarter" idx="12"/>
          </p:nvPr>
        </p:nvSpPr>
        <p:spPr/>
        <p:txBody>
          <a:bodyPr/>
          <a:lstStyle/>
          <a:p>
            <a:fld id="{9259AF2F-52C6-9B46-B8B2-0579234AE62E}" type="slidenum">
              <a:rPr lang="en-US" smtClean="0"/>
              <a:t>7</a:t>
            </a:fld>
            <a:endParaRPr lang="en-US"/>
          </a:p>
        </p:txBody>
      </p:sp>
      <p:pic>
        <p:nvPicPr>
          <p:cNvPr id="6" name="Content Placeholder 5"/>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84538" y="1600200"/>
            <a:ext cx="383099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718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MANUAL OUTLINE </a:t>
            </a:r>
            <a:endParaRPr lang="en-AU" dirty="0"/>
          </a:p>
        </p:txBody>
      </p:sp>
      <p:sp>
        <p:nvSpPr>
          <p:cNvPr id="3" name="Content Placeholder 2"/>
          <p:cNvSpPr>
            <a:spLocks noGrp="1"/>
          </p:cNvSpPr>
          <p:nvPr>
            <p:ph idx="1"/>
          </p:nvPr>
        </p:nvSpPr>
        <p:spPr/>
        <p:txBody>
          <a:bodyPr>
            <a:normAutofit fontScale="92500"/>
          </a:bodyPr>
          <a:lstStyle/>
          <a:p>
            <a:pPr marL="0" indent="0">
              <a:buNone/>
            </a:pPr>
            <a:r>
              <a:rPr lang="en-AU" sz="2400" i="1" dirty="0" smtClean="0">
                <a:solidFill>
                  <a:srgbClr val="FF0000"/>
                </a:solidFill>
              </a:rPr>
              <a:t>The Manual aims to provide guidance, as well as technical regulations, to optimise and harmonise the way data are managed</a:t>
            </a:r>
            <a:r>
              <a:rPr lang="en-AU" sz="2400" i="1" dirty="0" smtClean="0"/>
              <a:t>.</a:t>
            </a:r>
          </a:p>
          <a:p>
            <a:pPr marL="514350" indent="-514350">
              <a:buAutoNum type="arabicPeriod"/>
            </a:pPr>
            <a:r>
              <a:rPr lang="en-AU" sz="2400" dirty="0" smtClean="0"/>
              <a:t>Scope of Manual</a:t>
            </a:r>
          </a:p>
          <a:p>
            <a:pPr marL="514350" indent="-514350">
              <a:buAutoNum type="arabicPeriod"/>
            </a:pPr>
            <a:r>
              <a:rPr lang="en-AU" sz="2400" dirty="0" smtClean="0"/>
              <a:t>Guiding principles &amp; general requirements </a:t>
            </a:r>
          </a:p>
          <a:p>
            <a:pPr marL="514350" indent="-514350">
              <a:buAutoNum type="arabicPeriod"/>
            </a:pPr>
            <a:r>
              <a:rPr lang="en-AU" sz="2400" dirty="0" smtClean="0"/>
              <a:t>Definitions and concepts for climate data</a:t>
            </a:r>
          </a:p>
          <a:p>
            <a:pPr marL="514350" indent="-514350">
              <a:buAutoNum type="arabicPeriod"/>
            </a:pPr>
            <a:r>
              <a:rPr lang="en-AU" sz="2400" dirty="0" smtClean="0"/>
              <a:t>Sources of data</a:t>
            </a:r>
          </a:p>
          <a:p>
            <a:pPr marL="514350" indent="-514350">
              <a:buAutoNum type="arabicPeriod"/>
            </a:pPr>
            <a:r>
              <a:rPr lang="en-AU" sz="2400" dirty="0" smtClean="0"/>
              <a:t>Guidance on data management for climate</a:t>
            </a:r>
          </a:p>
          <a:p>
            <a:pPr marL="514350" indent="-514350">
              <a:buAutoNum type="arabicPeriod"/>
            </a:pPr>
            <a:r>
              <a:rPr lang="en-AU" sz="2400" dirty="0" smtClean="0"/>
              <a:t>Collaborative infrastructure for information management </a:t>
            </a:r>
          </a:p>
          <a:p>
            <a:pPr marL="514350" indent="-514350">
              <a:buAutoNum type="arabicPeriod"/>
            </a:pPr>
            <a:r>
              <a:rPr lang="en-AU" sz="2400" dirty="0" smtClean="0"/>
              <a:t>Information management governance </a:t>
            </a:r>
          </a:p>
          <a:p>
            <a:pPr marL="514350" indent="-514350">
              <a:buAutoNum type="arabicPeriod"/>
            </a:pPr>
            <a:r>
              <a:rPr lang="en-AU" sz="2400" dirty="0" smtClean="0"/>
              <a:t>Capacity-building</a:t>
            </a:r>
          </a:p>
          <a:p>
            <a:pPr marL="514350" indent="-514350">
              <a:buAutoNum type="arabicPeriod"/>
            </a:pPr>
            <a:r>
              <a:rPr lang="en-AU" sz="2400" dirty="0" smtClean="0"/>
              <a:t>Quality management </a:t>
            </a:r>
          </a:p>
          <a:p>
            <a:pPr marL="0" indent="0">
              <a:buNone/>
            </a:pPr>
            <a:endParaRPr lang="en-AU" sz="2400" dirty="0"/>
          </a:p>
        </p:txBody>
      </p:sp>
      <p:sp>
        <p:nvSpPr>
          <p:cNvPr id="4" name="Slide Number Placeholder 3"/>
          <p:cNvSpPr>
            <a:spLocks noGrp="1"/>
          </p:cNvSpPr>
          <p:nvPr>
            <p:ph type="sldNum" sz="quarter" idx="12"/>
          </p:nvPr>
        </p:nvSpPr>
        <p:spPr/>
        <p:txBody>
          <a:bodyPr/>
          <a:lstStyle/>
          <a:p>
            <a:fld id="{9259AF2F-52C6-9B46-B8B2-0579234AE62E}" type="slidenum">
              <a:rPr lang="en-US" smtClean="0"/>
              <a:t>8</a:t>
            </a:fld>
            <a:endParaRPr lang="en-US"/>
          </a:p>
        </p:txBody>
      </p:sp>
    </p:spTree>
    <p:extLst>
      <p:ext uri="{BB962C8B-B14F-4D97-AF65-F5344CB8AC3E}">
        <p14:creationId xmlns:p14="http://schemas.microsoft.com/office/powerpoint/2010/main" val="4017378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Guidance on data management </a:t>
            </a:r>
            <a:endParaRPr lang="en-AU" dirty="0"/>
          </a:p>
        </p:txBody>
      </p:sp>
      <p:sp>
        <p:nvSpPr>
          <p:cNvPr id="4" name="Content Placeholder 3"/>
          <p:cNvSpPr>
            <a:spLocks noGrp="1"/>
          </p:cNvSpPr>
          <p:nvPr>
            <p:ph sz="half" idx="2"/>
          </p:nvPr>
        </p:nvSpPr>
        <p:spPr>
          <a:xfrm>
            <a:off x="4648200" y="1600200"/>
            <a:ext cx="4174958" cy="4525963"/>
          </a:xfrm>
        </p:spPr>
        <p:txBody>
          <a:bodyPr>
            <a:normAutofit fontScale="92500" lnSpcReduction="10000"/>
          </a:bodyPr>
          <a:lstStyle/>
          <a:p>
            <a:r>
              <a:rPr lang="en-AU" sz="2400" dirty="0" smtClean="0">
                <a:solidFill>
                  <a:srgbClr val="0070C0"/>
                </a:solidFill>
              </a:rPr>
              <a:t>Recommended and proposed "required" practices (technical regulations)</a:t>
            </a:r>
          </a:p>
          <a:p>
            <a:r>
              <a:rPr lang="en-AU" sz="2400" dirty="0" smtClean="0"/>
              <a:t>Manual references existing and new guidance documents </a:t>
            </a:r>
            <a:r>
              <a:rPr lang="en-AU" sz="2400" dirty="0" err="1" smtClean="0"/>
              <a:t>a.f.a.p</a:t>
            </a:r>
            <a:r>
              <a:rPr lang="en-AU" sz="2400" dirty="0" smtClean="0"/>
              <a:t>.</a:t>
            </a:r>
          </a:p>
          <a:p>
            <a:r>
              <a:rPr lang="en-AU" sz="2400" dirty="0" smtClean="0">
                <a:solidFill>
                  <a:srgbClr val="0070C0"/>
                </a:solidFill>
              </a:rPr>
              <a:t>Climate-specific topics</a:t>
            </a:r>
            <a:r>
              <a:rPr lang="en-AU" dirty="0" smtClean="0">
                <a:solidFill>
                  <a:srgbClr val="0070C0"/>
                </a:solidFill>
              </a:rPr>
              <a:t>:</a:t>
            </a:r>
          </a:p>
          <a:p>
            <a:pPr marL="0" indent="0">
              <a:buNone/>
            </a:pPr>
            <a:r>
              <a:rPr lang="en-AU" dirty="0"/>
              <a:t>	</a:t>
            </a:r>
            <a:r>
              <a:rPr lang="en-AU" dirty="0" smtClean="0"/>
              <a:t>- 	</a:t>
            </a:r>
            <a:r>
              <a:rPr lang="en-AU" sz="2200" dirty="0" smtClean="0"/>
              <a:t>definitions and terms;</a:t>
            </a:r>
          </a:p>
          <a:p>
            <a:pPr marL="0" indent="0">
              <a:buNone/>
            </a:pPr>
            <a:r>
              <a:rPr lang="en-AU" dirty="0" smtClean="0"/>
              <a:t>	</a:t>
            </a:r>
            <a:r>
              <a:rPr lang="en-AU" sz="2000" dirty="0" smtClean="0"/>
              <a:t>-	data recue, preservation and 		digitisation; </a:t>
            </a:r>
          </a:p>
          <a:p>
            <a:pPr marL="0" indent="0">
              <a:buNone/>
            </a:pPr>
            <a:r>
              <a:rPr lang="en-AU" sz="2000" dirty="0"/>
              <a:t>	</a:t>
            </a:r>
            <a:r>
              <a:rPr lang="en-AU" sz="2000" dirty="0" smtClean="0"/>
              <a:t>- 	quality control;</a:t>
            </a:r>
          </a:p>
          <a:p>
            <a:pPr marL="0" indent="0">
              <a:buNone/>
            </a:pPr>
            <a:r>
              <a:rPr lang="en-AU" sz="2000" dirty="0"/>
              <a:t>	</a:t>
            </a:r>
            <a:r>
              <a:rPr lang="en-AU" sz="2000" dirty="0" smtClean="0"/>
              <a:t>- 	homogenisation;</a:t>
            </a:r>
          </a:p>
          <a:p>
            <a:pPr marL="0" indent="0">
              <a:buNone/>
            </a:pPr>
            <a:r>
              <a:rPr lang="en-AU" sz="2000" dirty="0"/>
              <a:t>	</a:t>
            </a:r>
            <a:r>
              <a:rPr lang="en-AU" sz="2000" dirty="0" smtClean="0"/>
              <a:t>-	provenance metadata</a:t>
            </a:r>
            <a:endParaRPr lang="en-AU" sz="2000" dirty="0"/>
          </a:p>
        </p:txBody>
      </p:sp>
      <p:sp>
        <p:nvSpPr>
          <p:cNvPr id="5" name="Slide Number Placeholder 4"/>
          <p:cNvSpPr>
            <a:spLocks noGrp="1"/>
          </p:cNvSpPr>
          <p:nvPr>
            <p:ph type="sldNum" sz="quarter" idx="12"/>
          </p:nvPr>
        </p:nvSpPr>
        <p:spPr/>
        <p:txBody>
          <a:bodyPr/>
          <a:lstStyle/>
          <a:p>
            <a:fld id="{9259AF2F-52C6-9B46-B8B2-0579234AE62E}" type="slidenum">
              <a:rPr lang="en-US" smtClean="0"/>
              <a:t>9</a:t>
            </a:fld>
            <a:endParaRPr lang="en-US"/>
          </a:p>
        </p:txBody>
      </p:sp>
      <p:pic>
        <p:nvPicPr>
          <p:cNvPr id="7" name="ClipArt Placeholder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151982" y="1129965"/>
            <a:ext cx="2206207" cy="3024203"/>
          </a:xfrm>
          <a:prstGeom prst="rect">
            <a:avLst/>
          </a:prstGeom>
        </p:spPr>
      </p:pic>
      <p:sp>
        <p:nvSpPr>
          <p:cNvPr id="3" name="Content Placeholder 2"/>
          <p:cNvSpPr>
            <a:spLocks noGrp="1"/>
          </p:cNvSpPr>
          <p:nvPr>
            <p:ph sz="half" idx="1"/>
          </p:nvPr>
        </p:nvSpPr>
        <p:spPr/>
        <p:txBody>
          <a:bodyPr>
            <a:normAutofit fontScale="92500" lnSpcReduction="10000"/>
          </a:bodyPr>
          <a:lstStyle/>
          <a:p>
            <a:endParaRPr lang="en-AU"/>
          </a:p>
        </p:txBody>
      </p:sp>
      <p:pic>
        <p:nvPicPr>
          <p:cNvPr id="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1134024" y="4026566"/>
            <a:ext cx="3261514" cy="2403809"/>
          </a:xfrm>
          <a:prstGeom prst="rect">
            <a:avLst/>
          </a:prstGeom>
          <a:noFill/>
        </p:spPr>
      </p:pic>
    </p:spTree>
    <p:extLst>
      <p:ext uri="{BB962C8B-B14F-4D97-AF65-F5344CB8AC3E}">
        <p14:creationId xmlns:p14="http://schemas.microsoft.com/office/powerpoint/2010/main" val="113561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Infrastructure</a:t>
            </a:r>
            <a:endParaRPr lang="en-AU" dirty="0"/>
          </a:p>
        </p:txBody>
      </p:sp>
      <p:sp>
        <p:nvSpPr>
          <p:cNvPr id="3" name="Content Placeholder 2"/>
          <p:cNvSpPr>
            <a:spLocks noGrp="1"/>
          </p:cNvSpPr>
          <p:nvPr>
            <p:ph idx="1"/>
          </p:nvPr>
        </p:nvSpPr>
        <p:spPr>
          <a:xfrm>
            <a:off x="457200" y="1600200"/>
            <a:ext cx="8446168" cy="4525963"/>
          </a:xfrm>
        </p:spPr>
        <p:txBody>
          <a:bodyPr/>
          <a:lstStyle/>
          <a:p>
            <a:pPr marL="0" indent="0">
              <a:buNone/>
            </a:pPr>
            <a:r>
              <a:rPr lang="en-AU" dirty="0" smtClean="0">
                <a:solidFill>
                  <a:srgbClr val="0070C0"/>
                </a:solidFill>
              </a:rPr>
              <a:t>Scope exists for collaborative arrangements for data management between different scales and different domains:</a:t>
            </a:r>
          </a:p>
          <a:p>
            <a:pPr marL="457200" lvl="1" indent="0">
              <a:buNone/>
            </a:pPr>
            <a:r>
              <a:rPr lang="en-AU" dirty="0" smtClean="0"/>
              <a:t>	</a:t>
            </a:r>
            <a:r>
              <a:rPr lang="en-AU" sz="2400" dirty="0" smtClean="0"/>
              <a:t>-	International Data Centres;</a:t>
            </a:r>
          </a:p>
          <a:p>
            <a:pPr marL="457200" lvl="1" indent="0">
              <a:buNone/>
            </a:pPr>
            <a:r>
              <a:rPr lang="en-AU" sz="2400" dirty="0"/>
              <a:t>	</a:t>
            </a:r>
            <a:r>
              <a:rPr lang="en-AU" sz="2400" dirty="0" smtClean="0"/>
              <a:t>-	Regional Climate Centres (underutilised so far);</a:t>
            </a:r>
          </a:p>
          <a:p>
            <a:pPr marL="457200" lvl="1" indent="0">
              <a:buNone/>
            </a:pPr>
            <a:r>
              <a:rPr lang="en-AU" sz="2400" dirty="0" smtClean="0"/>
              <a:t>	-	NMHSs;</a:t>
            </a:r>
          </a:p>
          <a:p>
            <a:pPr marL="457200" lvl="1" indent="0">
              <a:buNone/>
            </a:pPr>
            <a:r>
              <a:rPr lang="en-AU" sz="2400" dirty="0"/>
              <a:t>	</a:t>
            </a:r>
            <a:r>
              <a:rPr lang="en-AU" sz="2400" dirty="0" smtClean="0"/>
              <a:t>-	WIS</a:t>
            </a:r>
            <a:endParaRPr lang="en-AU" sz="2400" dirty="0"/>
          </a:p>
        </p:txBody>
      </p:sp>
      <p:sp>
        <p:nvSpPr>
          <p:cNvPr id="4" name="Slide Number Placeholder 3"/>
          <p:cNvSpPr>
            <a:spLocks noGrp="1"/>
          </p:cNvSpPr>
          <p:nvPr>
            <p:ph type="sldNum" sz="quarter" idx="12"/>
          </p:nvPr>
        </p:nvSpPr>
        <p:spPr/>
        <p:txBody>
          <a:bodyPr/>
          <a:lstStyle/>
          <a:p>
            <a:fld id="{9259AF2F-52C6-9B46-B8B2-0579234AE62E}" type="slidenum">
              <a:rPr lang="en-US" smtClean="0"/>
              <a:t>10</a:t>
            </a:fld>
            <a:endParaRPr lang="en-US"/>
          </a:p>
        </p:txBody>
      </p:sp>
    </p:spTree>
    <p:extLst>
      <p:ext uri="{BB962C8B-B14F-4D97-AF65-F5344CB8AC3E}">
        <p14:creationId xmlns:p14="http://schemas.microsoft.com/office/powerpoint/2010/main" val="2889690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Capacity building in climate DM</a:t>
            </a:r>
            <a:endParaRPr lang="en-AU" dirty="0"/>
          </a:p>
        </p:txBody>
      </p:sp>
      <p:sp>
        <p:nvSpPr>
          <p:cNvPr id="3" name="Content Placeholder 2"/>
          <p:cNvSpPr>
            <a:spLocks noGrp="1"/>
          </p:cNvSpPr>
          <p:nvPr>
            <p:ph sz="half" idx="1"/>
          </p:nvPr>
        </p:nvSpPr>
        <p:spPr>
          <a:xfrm>
            <a:off x="352926" y="1600200"/>
            <a:ext cx="4142874" cy="4525963"/>
          </a:xfrm>
        </p:spPr>
        <p:txBody>
          <a:bodyPr>
            <a:normAutofit/>
          </a:bodyPr>
          <a:lstStyle/>
          <a:p>
            <a:r>
              <a:rPr lang="en-AU" sz="2400" dirty="0" smtClean="0"/>
              <a:t>Expressed need for training in climate data management</a:t>
            </a:r>
          </a:p>
          <a:p>
            <a:pPr marL="0" indent="0">
              <a:buNone/>
            </a:pPr>
            <a:r>
              <a:rPr lang="en-AU" sz="2400" dirty="0" smtClean="0"/>
              <a:t> </a:t>
            </a:r>
          </a:p>
          <a:p>
            <a:r>
              <a:rPr lang="en-AU" sz="2400" dirty="0" smtClean="0">
                <a:solidFill>
                  <a:srgbClr val="0070C0"/>
                </a:solidFill>
              </a:rPr>
              <a:t>Manual covers:  </a:t>
            </a:r>
          </a:p>
          <a:p>
            <a:pPr lvl="1">
              <a:buFont typeface="Courier New" panose="02070309020205020404" pitchFamily="49" charset="0"/>
              <a:buChar char="o"/>
            </a:pPr>
            <a:r>
              <a:rPr lang="en-AU" sz="2000" dirty="0" smtClean="0"/>
              <a:t>Responsibilities and core competencies</a:t>
            </a:r>
          </a:p>
          <a:p>
            <a:pPr lvl="1">
              <a:buFont typeface="Courier New" panose="02070309020205020404" pitchFamily="49" charset="0"/>
              <a:buChar char="o"/>
            </a:pPr>
            <a:r>
              <a:rPr lang="en-AU" sz="2000" dirty="0" smtClean="0"/>
              <a:t>Sources of guidance, advice and training for Members</a:t>
            </a:r>
          </a:p>
          <a:p>
            <a:pPr lvl="1">
              <a:buFont typeface="Courier New" panose="02070309020205020404" pitchFamily="49" charset="0"/>
              <a:buChar char="o"/>
            </a:pPr>
            <a:r>
              <a:rPr lang="en-AU" sz="2000" dirty="0" smtClean="0"/>
              <a:t>Guidelines on implementing climate data management projects in D &amp; LD countries. </a:t>
            </a:r>
            <a:endParaRPr lang="en-AU" sz="2000" dirty="0"/>
          </a:p>
        </p:txBody>
      </p:sp>
      <p:sp>
        <p:nvSpPr>
          <p:cNvPr id="4" name="Slide Number Placeholder 3"/>
          <p:cNvSpPr>
            <a:spLocks noGrp="1"/>
          </p:cNvSpPr>
          <p:nvPr>
            <p:ph type="sldNum" sz="quarter" idx="12"/>
          </p:nvPr>
        </p:nvSpPr>
        <p:spPr/>
        <p:txBody>
          <a:bodyPr/>
          <a:lstStyle/>
          <a:p>
            <a:fld id="{9259AF2F-52C6-9B46-B8B2-0579234AE62E}" type="slidenum">
              <a:rPr lang="en-US" smtClean="0"/>
              <a:t>11</a:t>
            </a:fld>
            <a:endParaRPr lang="en-US"/>
          </a:p>
        </p:txBody>
      </p:sp>
      <p:pic>
        <p:nvPicPr>
          <p:cNvPr id="1026" name="Picture 2" descr="\\bom-user.bom.gov.au\home$\wjw\Documents\Documents\STCD\WMO 2014-18 IP\ET-CDMS\cdms-deployment-2017-06.p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95800" y="1844843"/>
            <a:ext cx="4494333" cy="3446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953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Quality management </a:t>
            </a:r>
            <a:endParaRPr lang="en-AU" dirty="0"/>
          </a:p>
        </p:txBody>
      </p:sp>
      <p:sp>
        <p:nvSpPr>
          <p:cNvPr id="3" name="Content Placeholder 2"/>
          <p:cNvSpPr>
            <a:spLocks noGrp="1"/>
          </p:cNvSpPr>
          <p:nvPr>
            <p:ph idx="1"/>
          </p:nvPr>
        </p:nvSpPr>
        <p:spPr/>
        <p:txBody>
          <a:bodyPr/>
          <a:lstStyle/>
          <a:p>
            <a:pPr marL="0" indent="0">
              <a:buNone/>
            </a:pPr>
            <a:r>
              <a:rPr lang="en-AU" dirty="0" smtClean="0">
                <a:solidFill>
                  <a:srgbClr val="0070C0"/>
                </a:solidFill>
              </a:rPr>
              <a:t>An outline of practices to ensure climate data processes are "fit for purpose", including :</a:t>
            </a:r>
          </a:p>
          <a:p>
            <a:pPr marL="0" indent="0">
              <a:buNone/>
            </a:pPr>
            <a:endParaRPr lang="en-AU" dirty="0" smtClean="0"/>
          </a:p>
          <a:p>
            <a:r>
              <a:rPr lang="en-AU" sz="2400" dirty="0" smtClean="0"/>
              <a:t>Managing changes to observing systems and processes</a:t>
            </a:r>
          </a:p>
          <a:p>
            <a:r>
              <a:rPr lang="en-AU" sz="2400" dirty="0" smtClean="0"/>
              <a:t>Proper process documentation</a:t>
            </a:r>
          </a:p>
          <a:p>
            <a:r>
              <a:rPr lang="en-AU" sz="2400" dirty="0" smtClean="0"/>
              <a:t>Authentication and publication of climate datasets </a:t>
            </a:r>
          </a:p>
          <a:p>
            <a:r>
              <a:rPr lang="en-AU" sz="2400" dirty="0" smtClean="0"/>
              <a:t>Proposed new standards </a:t>
            </a:r>
            <a:endParaRPr lang="en-AU" sz="2400" dirty="0"/>
          </a:p>
        </p:txBody>
      </p:sp>
      <p:sp>
        <p:nvSpPr>
          <p:cNvPr id="4" name="Slide Number Placeholder 3"/>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1712797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243</TotalTime>
  <Words>864</Words>
  <Application>Microsoft Office PowerPoint</Application>
  <PresentationFormat>On-screen Show (4:3)</PresentationFormat>
  <Paragraphs>112</Paragraphs>
  <Slides>13</Slides>
  <Notes>6</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blank</vt:lpstr>
      <vt:lpstr>PowerPoint Presentation</vt:lpstr>
      <vt:lpstr>A need for high quality data</vt:lpstr>
      <vt:lpstr>Climate data special requirements </vt:lpstr>
      <vt:lpstr>The IPET-CDMP (Inter-Program Expert Team- Climate Data Modernisation Program) </vt:lpstr>
      <vt:lpstr>Why a HQ-GDMFC?</vt:lpstr>
      <vt:lpstr>The IPET-CDMP team </vt:lpstr>
      <vt:lpstr>Approach</vt:lpstr>
      <vt:lpstr>MANUAL OUTLINE </vt:lpstr>
      <vt:lpstr>Guidance on data management </vt:lpstr>
      <vt:lpstr>Infrastructure</vt:lpstr>
      <vt:lpstr>Capacity building in climate DM</vt:lpstr>
      <vt:lpstr>Quality management </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Steve Foreman</cp:lastModifiedBy>
  <cp:revision>31</cp:revision>
  <dcterms:created xsi:type="dcterms:W3CDTF">2017-08-23T09:47:05Z</dcterms:created>
  <dcterms:modified xsi:type="dcterms:W3CDTF">2017-09-29T08:02:46Z</dcterms:modified>
</cp:coreProperties>
</file>