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6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8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9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10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39" r:id="rId1"/>
    <p:sldMasterId id="2147484642" r:id="rId2"/>
    <p:sldMasterId id="2147484658" r:id="rId3"/>
    <p:sldMasterId id="2147484682" r:id="rId4"/>
    <p:sldMasterId id="2147484684" r:id="rId5"/>
    <p:sldMasterId id="2147484691" r:id="rId6"/>
    <p:sldMasterId id="2147484698" r:id="rId7"/>
    <p:sldMasterId id="2147484705" r:id="rId8"/>
    <p:sldMasterId id="2147484712" r:id="rId9"/>
    <p:sldMasterId id="2147484719" r:id="rId10"/>
    <p:sldMasterId id="2147484726" r:id="rId11"/>
  </p:sldMasterIdLst>
  <p:notesMasterIdLst>
    <p:notesMasterId r:id="rId26"/>
  </p:notesMasterIdLst>
  <p:handoutMasterIdLst>
    <p:handoutMasterId r:id="rId27"/>
  </p:handoutMasterIdLst>
  <p:sldIdLst>
    <p:sldId id="642" r:id="rId12"/>
    <p:sldId id="668" r:id="rId13"/>
    <p:sldId id="673" r:id="rId14"/>
    <p:sldId id="669" r:id="rId15"/>
    <p:sldId id="709" r:id="rId16"/>
    <p:sldId id="661" r:id="rId17"/>
    <p:sldId id="710" r:id="rId18"/>
    <p:sldId id="711" r:id="rId19"/>
    <p:sldId id="692" r:id="rId20"/>
    <p:sldId id="691" r:id="rId21"/>
    <p:sldId id="708" r:id="rId22"/>
    <p:sldId id="704" r:id="rId23"/>
    <p:sldId id="690" r:id="rId24"/>
    <p:sldId id="645" r:id="rId25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E428E"/>
    <a:srgbClr val="00AC60"/>
    <a:srgbClr val="7E9BCD"/>
    <a:srgbClr val="CECE00"/>
    <a:srgbClr val="628911"/>
    <a:srgbClr val="19895A"/>
    <a:srgbClr val="8091BF"/>
    <a:srgbClr val="009A97"/>
    <a:srgbClr val="9BBB59"/>
    <a:srgbClr val="C050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410" autoAdjust="0"/>
    <p:restoredTop sz="99325" autoAdjust="0"/>
  </p:normalViewPr>
  <p:slideViewPr>
    <p:cSldViewPr>
      <p:cViewPr>
        <p:scale>
          <a:sx n="99" d="100"/>
          <a:sy n="99" d="100"/>
        </p:scale>
        <p:origin x="-1536" y="-2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128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9.xml"/><Relationship Id="rId20" Type="http://schemas.openxmlformats.org/officeDocument/2006/relationships/slide" Target="slides/slide9.xml"/><Relationship Id="rId21" Type="http://schemas.openxmlformats.org/officeDocument/2006/relationships/slide" Target="slides/slide10.xml"/><Relationship Id="rId22" Type="http://schemas.openxmlformats.org/officeDocument/2006/relationships/slide" Target="slides/slide11.xml"/><Relationship Id="rId23" Type="http://schemas.openxmlformats.org/officeDocument/2006/relationships/slide" Target="slides/slide12.xml"/><Relationship Id="rId24" Type="http://schemas.openxmlformats.org/officeDocument/2006/relationships/slide" Target="slides/slide13.xml"/><Relationship Id="rId25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27" Type="http://schemas.openxmlformats.org/officeDocument/2006/relationships/handoutMaster" Target="handoutMasters/handoutMaster1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1" Type="http://schemas.openxmlformats.org/officeDocument/2006/relationships/slideMaster" Target="slideMasters/slideMaster11.xml"/><Relationship Id="rId12" Type="http://schemas.openxmlformats.org/officeDocument/2006/relationships/slide" Target="slides/slide1.xml"/><Relationship Id="rId13" Type="http://schemas.openxmlformats.org/officeDocument/2006/relationships/slide" Target="slides/slide2.xml"/><Relationship Id="rId14" Type="http://schemas.openxmlformats.org/officeDocument/2006/relationships/slide" Target="slides/slide3.xml"/><Relationship Id="rId15" Type="http://schemas.openxmlformats.org/officeDocument/2006/relationships/slide" Target="slides/slide4.xml"/><Relationship Id="rId16" Type="http://schemas.openxmlformats.org/officeDocument/2006/relationships/slide" Target="slides/slide5.xml"/><Relationship Id="rId17" Type="http://schemas.openxmlformats.org/officeDocument/2006/relationships/slide" Target="slides/slide6.xml"/><Relationship Id="rId18" Type="http://schemas.openxmlformats.org/officeDocument/2006/relationships/slide" Target="slides/slide7.xml"/><Relationship Id="rId19" Type="http://schemas.openxmlformats.org/officeDocument/2006/relationships/slide" Target="slides/slide8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Master" Target="slideMasters/slideMaster5.xml"/><Relationship Id="rId6" Type="http://schemas.openxmlformats.org/officeDocument/2006/relationships/slideMaster" Target="slideMasters/slideMaster6.xml"/><Relationship Id="rId7" Type="http://schemas.openxmlformats.org/officeDocument/2006/relationships/slideMaster" Target="slideMasters/slideMaster7.xml"/><Relationship Id="rId8" Type="http://schemas.openxmlformats.org/officeDocument/2006/relationships/slideMaster" Target="slideMasters/slideMaster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0334D2-2F61-7749-915F-DBBB9483ED66}" type="doc">
      <dgm:prSet loTypeId="urn:microsoft.com/office/officeart/2005/8/layout/cycle7" loCatId="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F1955549-60EB-8C48-928E-C251C2982815}">
      <dgm:prSet phldrT="[Text]"/>
      <dgm:spPr/>
      <dgm:t>
        <a:bodyPr/>
        <a:lstStyle/>
        <a:p>
          <a:r>
            <a:rPr lang="en-US" b="1" dirty="0" err="1" smtClean="0"/>
            <a:t>Observations+ε</a:t>
          </a:r>
          <a:endParaRPr lang="en-US" b="1" dirty="0"/>
        </a:p>
      </dgm:t>
    </dgm:pt>
    <dgm:pt modelId="{59D3F42B-E094-2741-856E-F3075F78AB7C}" type="parTrans" cxnId="{D9CA2D02-6047-0C4D-8616-FE6930384185}">
      <dgm:prSet/>
      <dgm:spPr/>
      <dgm:t>
        <a:bodyPr/>
        <a:lstStyle/>
        <a:p>
          <a:endParaRPr lang="en-US"/>
        </a:p>
      </dgm:t>
    </dgm:pt>
    <dgm:pt modelId="{600D74CA-25FB-CA49-B68C-4515D17DBD08}" type="sibTrans" cxnId="{D9CA2D02-6047-0C4D-8616-FE6930384185}">
      <dgm:prSet/>
      <dgm:spPr/>
      <dgm:t>
        <a:bodyPr/>
        <a:lstStyle/>
        <a:p>
          <a:endParaRPr lang="en-US"/>
        </a:p>
      </dgm:t>
    </dgm:pt>
    <dgm:pt modelId="{E58A25AC-16CC-4044-9614-D562086C6243}">
      <dgm:prSet phldrT="[Text]"/>
      <dgm:spPr/>
      <dgm:t>
        <a:bodyPr/>
        <a:lstStyle/>
        <a:p>
          <a:r>
            <a:rPr lang="en-US" b="1" dirty="0" smtClean="0"/>
            <a:t>Simulations</a:t>
          </a:r>
        </a:p>
        <a:p>
          <a:r>
            <a:rPr lang="en-US" b="1" dirty="0" smtClean="0"/>
            <a:t>+</a:t>
          </a:r>
          <a:r>
            <a:rPr lang="en-US" b="1" dirty="0" err="1" smtClean="0"/>
            <a:t>ε</a:t>
          </a:r>
          <a:endParaRPr lang="en-US" b="1" dirty="0"/>
        </a:p>
      </dgm:t>
    </dgm:pt>
    <dgm:pt modelId="{DB0180EE-F396-EF48-BC24-3DA4C92975D0}" type="parTrans" cxnId="{05339E3B-E997-924C-8D88-C79AE518F284}">
      <dgm:prSet/>
      <dgm:spPr/>
      <dgm:t>
        <a:bodyPr/>
        <a:lstStyle/>
        <a:p>
          <a:endParaRPr lang="en-US"/>
        </a:p>
      </dgm:t>
    </dgm:pt>
    <dgm:pt modelId="{E26B70CB-27F5-E149-BCFD-641B14F5D2E1}" type="sibTrans" cxnId="{05339E3B-E997-924C-8D88-C79AE518F284}">
      <dgm:prSet/>
      <dgm:spPr/>
      <dgm:t>
        <a:bodyPr/>
        <a:lstStyle/>
        <a:p>
          <a:endParaRPr lang="en-US"/>
        </a:p>
      </dgm:t>
    </dgm:pt>
    <dgm:pt modelId="{19DCC0B5-255C-6841-8B1B-BE5A2A708FD2}">
      <dgm:prSet phldrT="[Text]"/>
      <dgm:spPr/>
      <dgm:t>
        <a:bodyPr/>
        <a:lstStyle/>
        <a:p>
          <a:r>
            <a:rPr lang="en-US" b="1" dirty="0" err="1" smtClean="0"/>
            <a:t>Reanalyses</a:t>
          </a:r>
          <a:endParaRPr lang="en-US" b="1" dirty="0" smtClean="0"/>
        </a:p>
        <a:p>
          <a:r>
            <a:rPr lang="en-US" b="1" dirty="0" smtClean="0"/>
            <a:t>+</a:t>
          </a:r>
          <a:r>
            <a:rPr lang="en-US" b="1" dirty="0" err="1" smtClean="0"/>
            <a:t>ε</a:t>
          </a:r>
          <a:endParaRPr lang="en-US" b="1" dirty="0"/>
        </a:p>
      </dgm:t>
    </dgm:pt>
    <dgm:pt modelId="{7430FD0F-DE9C-F547-8F02-4FC20F02D516}" type="parTrans" cxnId="{87600BAB-39CD-FC47-BC86-15483F6543B4}">
      <dgm:prSet/>
      <dgm:spPr/>
      <dgm:t>
        <a:bodyPr/>
        <a:lstStyle/>
        <a:p>
          <a:endParaRPr lang="en-US"/>
        </a:p>
      </dgm:t>
    </dgm:pt>
    <dgm:pt modelId="{0CAAC188-C223-7E4F-B795-42CFCCA64266}" type="sibTrans" cxnId="{87600BAB-39CD-FC47-BC86-15483F6543B4}">
      <dgm:prSet/>
      <dgm:spPr/>
      <dgm:t>
        <a:bodyPr/>
        <a:lstStyle/>
        <a:p>
          <a:endParaRPr lang="en-US"/>
        </a:p>
      </dgm:t>
    </dgm:pt>
    <dgm:pt modelId="{29C03244-778B-0548-A3B3-95FF6D8CE0D3}" type="pres">
      <dgm:prSet presAssocID="{6A0334D2-2F61-7749-915F-DBBB9483ED6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FAA6052-CA9F-8443-AD2F-3DFAC8C0B6C0}" type="pres">
      <dgm:prSet presAssocID="{F1955549-60EB-8C48-928E-C251C2982815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EDFA44-22A7-B140-A260-EAE52F0BDCDE}" type="pres">
      <dgm:prSet presAssocID="{600D74CA-25FB-CA49-B68C-4515D17DBD08}" presName="sibTrans" presStyleLbl="sibTrans2D1" presStyleIdx="0" presStyleCnt="3"/>
      <dgm:spPr/>
      <dgm:t>
        <a:bodyPr/>
        <a:lstStyle/>
        <a:p>
          <a:endParaRPr lang="en-US"/>
        </a:p>
      </dgm:t>
    </dgm:pt>
    <dgm:pt modelId="{73359D63-0271-DB44-B647-EAEE4BB9D181}" type="pres">
      <dgm:prSet presAssocID="{600D74CA-25FB-CA49-B68C-4515D17DBD08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0D2A5441-A3F7-0841-A334-AAC36A12493A}" type="pres">
      <dgm:prSet presAssocID="{E58A25AC-16CC-4044-9614-D562086C624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B364D8-15B0-794F-9CC8-5392CFC34034}" type="pres">
      <dgm:prSet presAssocID="{E26B70CB-27F5-E149-BCFD-641B14F5D2E1}" presName="sibTrans" presStyleLbl="sibTrans2D1" presStyleIdx="1" presStyleCnt="3"/>
      <dgm:spPr/>
      <dgm:t>
        <a:bodyPr/>
        <a:lstStyle/>
        <a:p>
          <a:endParaRPr lang="en-US"/>
        </a:p>
      </dgm:t>
    </dgm:pt>
    <dgm:pt modelId="{EF705AC8-913E-E54B-A476-C17F5B67EFFE}" type="pres">
      <dgm:prSet presAssocID="{E26B70CB-27F5-E149-BCFD-641B14F5D2E1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C35B860A-2E68-774F-8D21-921FA520415F}" type="pres">
      <dgm:prSet presAssocID="{19DCC0B5-255C-6841-8B1B-BE5A2A708FD2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555A05-0C07-274F-94E9-5453A30AB601}" type="pres">
      <dgm:prSet presAssocID="{0CAAC188-C223-7E4F-B795-42CFCCA64266}" presName="sibTrans" presStyleLbl="sibTrans2D1" presStyleIdx="2" presStyleCnt="3"/>
      <dgm:spPr/>
      <dgm:t>
        <a:bodyPr/>
        <a:lstStyle/>
        <a:p>
          <a:endParaRPr lang="en-US"/>
        </a:p>
      </dgm:t>
    </dgm:pt>
    <dgm:pt modelId="{CF9E0741-A9A7-7747-A88F-2A9390E29D1F}" type="pres">
      <dgm:prSet presAssocID="{0CAAC188-C223-7E4F-B795-42CFCCA64266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A5EA8156-5F86-C24F-BEA2-F320402D9B14}" type="presOf" srcId="{0CAAC188-C223-7E4F-B795-42CFCCA64266}" destId="{9A555A05-0C07-274F-94E9-5453A30AB601}" srcOrd="0" destOrd="0" presId="urn:microsoft.com/office/officeart/2005/8/layout/cycle7"/>
    <dgm:cxn modelId="{0C0BAA09-DD6F-8949-ADD4-ADE151592594}" type="presOf" srcId="{600D74CA-25FB-CA49-B68C-4515D17DBD08}" destId="{73359D63-0271-DB44-B647-EAEE4BB9D181}" srcOrd="1" destOrd="0" presId="urn:microsoft.com/office/officeart/2005/8/layout/cycle7"/>
    <dgm:cxn modelId="{AB6FA187-977F-6D4C-8176-633199AC3CB1}" type="presOf" srcId="{F1955549-60EB-8C48-928E-C251C2982815}" destId="{5FAA6052-CA9F-8443-AD2F-3DFAC8C0B6C0}" srcOrd="0" destOrd="0" presId="urn:microsoft.com/office/officeart/2005/8/layout/cycle7"/>
    <dgm:cxn modelId="{0DA1D295-053D-5246-A88F-EA512F56C543}" type="presOf" srcId="{E26B70CB-27F5-E149-BCFD-641B14F5D2E1}" destId="{EF705AC8-913E-E54B-A476-C17F5B67EFFE}" srcOrd="1" destOrd="0" presId="urn:microsoft.com/office/officeart/2005/8/layout/cycle7"/>
    <dgm:cxn modelId="{87600BAB-39CD-FC47-BC86-15483F6543B4}" srcId="{6A0334D2-2F61-7749-915F-DBBB9483ED66}" destId="{19DCC0B5-255C-6841-8B1B-BE5A2A708FD2}" srcOrd="2" destOrd="0" parTransId="{7430FD0F-DE9C-F547-8F02-4FC20F02D516}" sibTransId="{0CAAC188-C223-7E4F-B795-42CFCCA64266}"/>
    <dgm:cxn modelId="{D9CA2D02-6047-0C4D-8616-FE6930384185}" srcId="{6A0334D2-2F61-7749-915F-DBBB9483ED66}" destId="{F1955549-60EB-8C48-928E-C251C2982815}" srcOrd="0" destOrd="0" parTransId="{59D3F42B-E094-2741-856E-F3075F78AB7C}" sibTransId="{600D74CA-25FB-CA49-B68C-4515D17DBD08}"/>
    <dgm:cxn modelId="{48CBCABD-B086-0746-8C1A-C118AE9B4FED}" type="presOf" srcId="{6A0334D2-2F61-7749-915F-DBBB9483ED66}" destId="{29C03244-778B-0548-A3B3-95FF6D8CE0D3}" srcOrd="0" destOrd="0" presId="urn:microsoft.com/office/officeart/2005/8/layout/cycle7"/>
    <dgm:cxn modelId="{5558F23C-41DE-2A4E-8D5F-85F8EFCB7DBC}" type="presOf" srcId="{0CAAC188-C223-7E4F-B795-42CFCCA64266}" destId="{CF9E0741-A9A7-7747-A88F-2A9390E29D1F}" srcOrd="1" destOrd="0" presId="urn:microsoft.com/office/officeart/2005/8/layout/cycle7"/>
    <dgm:cxn modelId="{5F316B20-A4B9-2940-B076-C442758736E6}" type="presOf" srcId="{19DCC0B5-255C-6841-8B1B-BE5A2A708FD2}" destId="{C35B860A-2E68-774F-8D21-921FA520415F}" srcOrd="0" destOrd="0" presId="urn:microsoft.com/office/officeart/2005/8/layout/cycle7"/>
    <dgm:cxn modelId="{05339E3B-E997-924C-8D88-C79AE518F284}" srcId="{6A0334D2-2F61-7749-915F-DBBB9483ED66}" destId="{E58A25AC-16CC-4044-9614-D562086C6243}" srcOrd="1" destOrd="0" parTransId="{DB0180EE-F396-EF48-BC24-3DA4C92975D0}" sibTransId="{E26B70CB-27F5-E149-BCFD-641B14F5D2E1}"/>
    <dgm:cxn modelId="{43E8F7B6-089B-1241-AB69-0746CB47660B}" type="presOf" srcId="{600D74CA-25FB-CA49-B68C-4515D17DBD08}" destId="{F4EDFA44-22A7-B140-A260-EAE52F0BDCDE}" srcOrd="0" destOrd="0" presId="urn:microsoft.com/office/officeart/2005/8/layout/cycle7"/>
    <dgm:cxn modelId="{F84D269D-6B33-8749-A1AB-28CC29F6CAC4}" type="presOf" srcId="{E26B70CB-27F5-E149-BCFD-641B14F5D2E1}" destId="{5EB364D8-15B0-794F-9CC8-5392CFC34034}" srcOrd="0" destOrd="0" presId="urn:microsoft.com/office/officeart/2005/8/layout/cycle7"/>
    <dgm:cxn modelId="{A8AF3FA7-1E6D-DF42-B12C-0E2D5BB926D8}" type="presOf" srcId="{E58A25AC-16CC-4044-9614-D562086C6243}" destId="{0D2A5441-A3F7-0841-A334-AAC36A12493A}" srcOrd="0" destOrd="0" presId="urn:microsoft.com/office/officeart/2005/8/layout/cycle7"/>
    <dgm:cxn modelId="{3E7E1998-8F0F-7A4F-9C23-F3234BEABB31}" type="presParOf" srcId="{29C03244-778B-0548-A3B3-95FF6D8CE0D3}" destId="{5FAA6052-CA9F-8443-AD2F-3DFAC8C0B6C0}" srcOrd="0" destOrd="0" presId="urn:microsoft.com/office/officeart/2005/8/layout/cycle7"/>
    <dgm:cxn modelId="{563A6F94-006B-F84E-AD7B-5315A6FB35D5}" type="presParOf" srcId="{29C03244-778B-0548-A3B3-95FF6D8CE0D3}" destId="{F4EDFA44-22A7-B140-A260-EAE52F0BDCDE}" srcOrd="1" destOrd="0" presId="urn:microsoft.com/office/officeart/2005/8/layout/cycle7"/>
    <dgm:cxn modelId="{A4462158-8943-8E40-9524-E4E9CCB0DB12}" type="presParOf" srcId="{F4EDFA44-22A7-B140-A260-EAE52F0BDCDE}" destId="{73359D63-0271-DB44-B647-EAEE4BB9D181}" srcOrd="0" destOrd="0" presId="urn:microsoft.com/office/officeart/2005/8/layout/cycle7"/>
    <dgm:cxn modelId="{E38339B9-F850-1040-98BF-22E363A8656F}" type="presParOf" srcId="{29C03244-778B-0548-A3B3-95FF6D8CE0D3}" destId="{0D2A5441-A3F7-0841-A334-AAC36A12493A}" srcOrd="2" destOrd="0" presId="urn:microsoft.com/office/officeart/2005/8/layout/cycle7"/>
    <dgm:cxn modelId="{A9F610AF-ECF4-1540-9B01-EAFCB99009F6}" type="presParOf" srcId="{29C03244-778B-0548-A3B3-95FF6D8CE0D3}" destId="{5EB364D8-15B0-794F-9CC8-5392CFC34034}" srcOrd="3" destOrd="0" presId="urn:microsoft.com/office/officeart/2005/8/layout/cycle7"/>
    <dgm:cxn modelId="{EA5C6490-EF14-E047-AA68-9EA4320A97FF}" type="presParOf" srcId="{5EB364D8-15B0-794F-9CC8-5392CFC34034}" destId="{EF705AC8-913E-E54B-A476-C17F5B67EFFE}" srcOrd="0" destOrd="0" presId="urn:microsoft.com/office/officeart/2005/8/layout/cycle7"/>
    <dgm:cxn modelId="{8502C439-BFE4-EB44-9739-91682493E197}" type="presParOf" srcId="{29C03244-778B-0548-A3B3-95FF6D8CE0D3}" destId="{C35B860A-2E68-774F-8D21-921FA520415F}" srcOrd="4" destOrd="0" presId="urn:microsoft.com/office/officeart/2005/8/layout/cycle7"/>
    <dgm:cxn modelId="{FA37896E-DF02-8B47-A868-2BABC19E9CB9}" type="presParOf" srcId="{29C03244-778B-0548-A3B3-95FF6D8CE0D3}" destId="{9A555A05-0C07-274F-94E9-5453A30AB601}" srcOrd="5" destOrd="0" presId="urn:microsoft.com/office/officeart/2005/8/layout/cycle7"/>
    <dgm:cxn modelId="{D178ECD4-8E49-D24C-AFF6-AF0BE14CB092}" type="presParOf" srcId="{9A555A05-0C07-274F-94E9-5453A30AB601}" destId="{CF9E0741-A9A7-7747-A88F-2A9390E29D1F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AA6052-CA9F-8443-AD2F-3DFAC8C0B6C0}">
      <dsp:nvSpPr>
        <dsp:cNvPr id="0" name=""/>
        <dsp:cNvSpPr/>
      </dsp:nvSpPr>
      <dsp:spPr>
        <a:xfrm>
          <a:off x="2846056" y="923"/>
          <a:ext cx="2012743" cy="100637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kern="1200" dirty="0" err="1" smtClean="0"/>
            <a:t>Observations+ε</a:t>
          </a:r>
          <a:endParaRPr lang="en-US" sz="2300" b="1" kern="1200" dirty="0"/>
        </a:p>
      </dsp:txBody>
      <dsp:txXfrm>
        <a:off x="2875532" y="30399"/>
        <a:ext cx="1953791" cy="947419"/>
      </dsp:txXfrm>
    </dsp:sp>
    <dsp:sp modelId="{F4EDFA44-22A7-B140-A260-EAE52F0BDCDE}">
      <dsp:nvSpPr>
        <dsp:cNvPr id="0" name=""/>
        <dsp:cNvSpPr/>
      </dsp:nvSpPr>
      <dsp:spPr>
        <a:xfrm rot="3600000">
          <a:off x="4159167" y="1766630"/>
          <a:ext cx="1047715" cy="352230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4264836" y="1837076"/>
        <a:ext cx="836377" cy="211338"/>
      </dsp:txXfrm>
    </dsp:sp>
    <dsp:sp modelId="{0D2A5441-A3F7-0841-A334-AAC36A12493A}">
      <dsp:nvSpPr>
        <dsp:cNvPr id="0" name=""/>
        <dsp:cNvSpPr/>
      </dsp:nvSpPr>
      <dsp:spPr>
        <a:xfrm>
          <a:off x="4507250" y="2878195"/>
          <a:ext cx="2012743" cy="100637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kern="1200" dirty="0" smtClean="0"/>
            <a:t>Simulations</a:t>
          </a: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kern="1200" dirty="0" smtClean="0"/>
            <a:t>+</a:t>
          </a:r>
          <a:r>
            <a:rPr lang="en-US" sz="2300" b="1" kern="1200" dirty="0" err="1" smtClean="0"/>
            <a:t>ε</a:t>
          </a:r>
          <a:endParaRPr lang="en-US" sz="2300" b="1" kern="1200" dirty="0"/>
        </a:p>
      </dsp:txBody>
      <dsp:txXfrm>
        <a:off x="4536726" y="2907671"/>
        <a:ext cx="1953791" cy="947419"/>
      </dsp:txXfrm>
    </dsp:sp>
    <dsp:sp modelId="{5EB364D8-15B0-794F-9CC8-5392CFC34034}">
      <dsp:nvSpPr>
        <dsp:cNvPr id="0" name=""/>
        <dsp:cNvSpPr/>
      </dsp:nvSpPr>
      <dsp:spPr>
        <a:xfrm rot="10800000">
          <a:off x="3328570" y="3205266"/>
          <a:ext cx="1047715" cy="352230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 rot="10800000">
        <a:off x="3434239" y="3275712"/>
        <a:ext cx="836377" cy="211338"/>
      </dsp:txXfrm>
    </dsp:sp>
    <dsp:sp modelId="{C35B860A-2E68-774F-8D21-921FA520415F}">
      <dsp:nvSpPr>
        <dsp:cNvPr id="0" name=""/>
        <dsp:cNvSpPr/>
      </dsp:nvSpPr>
      <dsp:spPr>
        <a:xfrm>
          <a:off x="1184862" y="2878195"/>
          <a:ext cx="2012743" cy="100637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kern="1200" dirty="0" err="1" smtClean="0"/>
            <a:t>Reanalyses</a:t>
          </a:r>
          <a:endParaRPr lang="en-US" sz="2300" b="1" kern="1200" dirty="0" smtClean="0"/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kern="1200" dirty="0" smtClean="0"/>
            <a:t>+</a:t>
          </a:r>
          <a:r>
            <a:rPr lang="en-US" sz="2300" b="1" kern="1200" dirty="0" err="1" smtClean="0"/>
            <a:t>ε</a:t>
          </a:r>
          <a:endParaRPr lang="en-US" sz="2300" b="1" kern="1200" dirty="0"/>
        </a:p>
      </dsp:txBody>
      <dsp:txXfrm>
        <a:off x="1214338" y="2907671"/>
        <a:ext cx="1953791" cy="947419"/>
      </dsp:txXfrm>
    </dsp:sp>
    <dsp:sp modelId="{9A555A05-0C07-274F-94E9-5453A30AB601}">
      <dsp:nvSpPr>
        <dsp:cNvPr id="0" name=""/>
        <dsp:cNvSpPr/>
      </dsp:nvSpPr>
      <dsp:spPr>
        <a:xfrm rot="18000000">
          <a:off x="2497973" y="1766630"/>
          <a:ext cx="1047715" cy="352230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2603642" y="1837076"/>
        <a:ext cx="836377" cy="2113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7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747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747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747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72CFF7CD-2A19-452C-A59B-99C199C73FC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4868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34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5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8E988A84-5294-40B0-A803-C3903FB7E19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0882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112" charset="-128"/>
        <a:cs typeface="ＭＳ Ｐゴシック" pitchFamily="-112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nl-NL" sz="1200" kern="1200" dirty="0" smtClean="0">
              <a:solidFill>
                <a:schemeClr val="tx1"/>
              </a:solidFill>
              <a:latin typeface="Arial" charset="0"/>
              <a:ea typeface="ＭＳ Ｐゴシック" pitchFamily="-112" charset="-128"/>
              <a:cs typeface="ＭＳ Ｐゴシック" pitchFamily="-112" charset="-128"/>
            </a:endParaRPr>
          </a:p>
          <a:p>
            <a:pPr marL="0" indent="0">
              <a:buFontTx/>
              <a:buNone/>
            </a:pPr>
            <a:endParaRPr lang="nl-NL" sz="1200" kern="1200" dirty="0" smtClean="0">
              <a:solidFill>
                <a:schemeClr val="tx1"/>
              </a:solidFill>
              <a:latin typeface="Arial" charset="0"/>
              <a:ea typeface="ＭＳ Ｐゴシック" pitchFamily="-112" charset="-128"/>
              <a:cs typeface="ＭＳ Ｐゴシック" pitchFamily="-112" charset="-128"/>
            </a:endParaRPr>
          </a:p>
          <a:p>
            <a:endParaRPr lang="nl-NL" sz="1200" kern="1200" dirty="0" smtClean="0">
              <a:solidFill>
                <a:schemeClr val="tx1"/>
              </a:solidFill>
              <a:latin typeface="Arial" charset="0"/>
              <a:ea typeface="ＭＳ Ｐゴシック" pitchFamily="-112" charset="-128"/>
              <a:cs typeface="ＭＳ Ｐゴシック" pitchFamily="-112" charset="-128"/>
            </a:endParaRP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988A84-5294-40B0-A803-C3903FB7E195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6985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988A84-5294-40B0-A803-C3903FB7E195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0611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988A84-5294-40B0-A803-C3903FB7E195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950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.jpeg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4D68B2-20B8-45CB-A072-EAF6E67A45E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037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1363F1-71F8-4C02-AA78-5931AC1DB1F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2410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661D19-7ACD-4558-93E6-7082668DDCA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265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0574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66530A-E704-498A-AFC3-AB70F94C9A9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294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7998D7-7FFB-42AC-ADB2-7AFCCB37F80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560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A84F64-456B-4681-B692-F180E155196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846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19C2C3-15BC-4CB1-AE6C-59D59008CF5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367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A08AB1-FB50-4D42-B960-A4AF48DAA06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890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36E991-1CC8-4637-9368-29DD998E9CC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679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545FA4-1764-43F8-85F8-1321DD97F1C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487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1066800"/>
            <a:ext cx="1943100" cy="4953000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066800"/>
            <a:ext cx="5676900" cy="4953000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B65FD5-B319-4840-BB25-B674723AEFF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7618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066800"/>
            <a:ext cx="7772400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2057400"/>
            <a:ext cx="3810000" cy="3962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3810000" cy="3962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B861D8-1344-4652-83AA-DB971DAAFB3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2823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066800"/>
            <a:ext cx="7772400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0C1482-CAC7-42B9-870E-4263601FA25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3985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228600" y="6594475"/>
            <a:ext cx="2343150" cy="304800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rgbClr val="000000"/>
                </a:solidFill>
                <a:latin typeface="Tahoma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NCAR EC 11 February 2011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3400" y="6248400"/>
            <a:ext cx="3276600" cy="381000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rgbClr val="000000"/>
                </a:solidFill>
                <a:latin typeface="Tahoma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Jim Hurrell</a:t>
            </a:r>
          </a:p>
        </p:txBody>
      </p:sp>
    </p:spTree>
    <p:extLst>
      <p:ext uri="{BB962C8B-B14F-4D97-AF65-F5344CB8AC3E}">
        <p14:creationId xmlns:p14="http://schemas.microsoft.com/office/powerpoint/2010/main" val="42601450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228600" y="6594475"/>
            <a:ext cx="2343150" cy="304800"/>
          </a:xfrm>
          <a:prstGeom prst="rect">
            <a:avLst/>
          </a:prstGeom>
        </p:spPr>
        <p:txBody>
          <a:bodyPr/>
          <a:lstStyle>
            <a:lvl1pPr>
              <a:defRPr>
                <a:latin typeface="Tahoma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NCAR EC 11 February 2011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3400" y="6248400"/>
            <a:ext cx="3276600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Tahoma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Jim Hurrell</a:t>
            </a:r>
          </a:p>
        </p:txBody>
      </p:sp>
    </p:spTree>
    <p:extLst>
      <p:ext uri="{BB962C8B-B14F-4D97-AF65-F5344CB8AC3E}">
        <p14:creationId xmlns:p14="http://schemas.microsoft.com/office/powerpoint/2010/main" val="40561077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 smtClean="0"/>
              <a:t>Klik om de titelstijl van het model te bewerken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4B024-4D32-4E40-8411-F47ACE4A9B12}" type="datetimeFigureOut">
              <a:rPr lang="en-US" smtClean="0"/>
              <a:pPr>
                <a:defRPr/>
              </a:pPr>
              <a:t>02/10/17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F40ED-DCFC-4535-A074-3CF6D6B67CF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0375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4B024-4D32-4E40-8411-F47ACE4A9B12}" type="datetimeFigureOut">
              <a:rPr lang="en-US" smtClean="0"/>
              <a:pPr>
                <a:defRPr/>
              </a:pPr>
              <a:t>02/10/17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F40ED-DCFC-4535-A074-3CF6D6B67CF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2410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4B024-4D32-4E40-8411-F47ACE4A9B12}" type="datetimeFigureOut">
              <a:rPr lang="en-US" smtClean="0"/>
              <a:pPr>
                <a:defRPr/>
              </a:pPr>
              <a:t>02/10/17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F40ED-DCFC-4535-A074-3CF6D6B67CF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2655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0574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4B024-4D32-4E40-8411-F47ACE4A9B12}" type="datetimeFigureOut">
              <a:rPr lang="en-US" smtClean="0"/>
              <a:pPr>
                <a:defRPr/>
              </a:pPr>
              <a:t>02/10/17</a:t>
            </a:fld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F40ED-DCFC-4535-A074-3CF6D6B67CF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2948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4B024-4D32-4E40-8411-F47ACE4A9B12}" type="datetimeFigureOut">
              <a:rPr lang="en-US" smtClean="0"/>
              <a:pPr>
                <a:defRPr/>
              </a:pPr>
              <a:t>02/10/17</a:t>
            </a:fld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F40ED-DCFC-4535-A074-3CF6D6B67CF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5608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4B024-4D32-4E40-8411-F47ACE4A9B12}" type="datetimeFigureOut">
              <a:rPr lang="en-US" smtClean="0"/>
              <a:pPr>
                <a:defRPr/>
              </a:pPr>
              <a:t>02/10/17</a:t>
            </a:fld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F40ED-DCFC-4535-A074-3CF6D6B67CF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8462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4B024-4D32-4E40-8411-F47ACE4A9B12}" type="datetimeFigureOut">
              <a:rPr lang="en-US" smtClean="0"/>
              <a:pPr>
                <a:defRPr/>
              </a:pPr>
              <a:t>02/10/17</a:t>
            </a:fld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F40ED-DCFC-4535-A074-3CF6D6B67CF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3670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4B024-4D32-4E40-8411-F47ACE4A9B12}" type="datetimeFigureOut">
              <a:rPr lang="en-US" smtClean="0"/>
              <a:pPr>
                <a:defRPr/>
              </a:pPr>
              <a:t>02/10/17</a:t>
            </a:fld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F40ED-DCFC-4535-A074-3CF6D6B67CF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8908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nl-NL" noProof="0" smtClean="0"/>
              <a:t>Sleep de afbeelding naar de tijdelijke aanduiding of klik op het pictogram als u een afbeelding wilt toevoegen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4B024-4D32-4E40-8411-F47ACE4A9B12}" type="datetimeFigureOut">
              <a:rPr lang="en-US" smtClean="0"/>
              <a:pPr>
                <a:defRPr/>
              </a:pPr>
              <a:t>02/10/17</a:t>
            </a:fld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F40ED-DCFC-4535-A074-3CF6D6B67CF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6791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4B024-4D32-4E40-8411-F47ACE4A9B12}" type="datetimeFigureOut">
              <a:rPr lang="en-US" smtClean="0"/>
              <a:pPr>
                <a:defRPr/>
              </a:pPr>
              <a:t>02/10/17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F40ED-DCFC-4535-A074-3CF6D6B67CF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4872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1066800"/>
            <a:ext cx="1943100" cy="4953000"/>
          </a:xfrm>
        </p:spPr>
        <p:txBody>
          <a:bodyPr vert="eaVert"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066800"/>
            <a:ext cx="5676900" cy="4953000"/>
          </a:xfrm>
        </p:spPr>
        <p:txBody>
          <a:bodyPr vert="eaVert"/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4B024-4D32-4E40-8411-F47ACE4A9B12}" type="datetimeFigureOut">
              <a:rPr lang="en-US" smtClean="0"/>
              <a:pPr>
                <a:defRPr/>
              </a:pPr>
              <a:t>02/10/17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F40ED-DCFC-4535-A074-3CF6D6B67CF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76185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kst en inh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066800"/>
            <a:ext cx="7772400" cy="838200"/>
          </a:xfrm>
        </p:spPr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2057400"/>
            <a:ext cx="3810000" cy="3962400"/>
          </a:xfrm>
        </p:spPr>
        <p:txBody>
          <a:bodyPr/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3810000" cy="3962400"/>
          </a:xfrm>
        </p:spPr>
        <p:txBody>
          <a:bodyPr/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4B024-4D32-4E40-8411-F47ACE4A9B12}" type="datetimeFigureOut">
              <a:rPr lang="en-US" smtClean="0"/>
              <a:pPr>
                <a:defRPr/>
              </a:pPr>
              <a:t>02/10/17</a:t>
            </a:fld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F40ED-DCFC-4535-A074-3CF6D6B67CF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28236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066800"/>
            <a:ext cx="7772400" cy="838200"/>
          </a:xfrm>
        </p:spPr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4B024-4D32-4E40-8411-F47ACE4A9B12}" type="datetimeFigureOut">
              <a:rPr lang="en-US" smtClean="0"/>
              <a:pPr>
                <a:defRPr/>
              </a:pPr>
              <a:t>02/10/17</a:t>
            </a:fld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F40ED-DCFC-4535-A074-3CF6D6B67CF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39851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228600" y="6594475"/>
            <a:ext cx="2343150" cy="304800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rgbClr val="000000"/>
                </a:solidFill>
                <a:latin typeface="Tahoma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fld id="{D304B024-4D32-4E40-8411-F47ACE4A9B12}" type="datetimeFigureOut">
              <a:rPr lang="en-US" smtClean="0"/>
              <a:pPr>
                <a:defRPr/>
              </a:pPr>
              <a:t>02/10/17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3400" y="6248400"/>
            <a:ext cx="3276600" cy="381000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rgbClr val="000000"/>
                </a:solidFill>
                <a:latin typeface="Tahoma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1450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228600" y="6594475"/>
            <a:ext cx="2343150" cy="304800"/>
          </a:xfrm>
          <a:prstGeom prst="rect">
            <a:avLst/>
          </a:prstGeom>
        </p:spPr>
        <p:txBody>
          <a:bodyPr/>
          <a:lstStyle>
            <a:lvl1pPr>
              <a:defRPr>
                <a:latin typeface="Tahoma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fld id="{D304B024-4D32-4E40-8411-F47ACE4A9B12}" type="datetimeFigureOut">
              <a:rPr lang="en-US" smtClean="0"/>
              <a:pPr>
                <a:defRPr/>
              </a:pPr>
              <a:t>02/10/17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3400" y="6248400"/>
            <a:ext cx="3276600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Tahoma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1077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titelstijl van het model te bewerken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C03E179E-EA8C-48F7-8CFB-284A752A9B4B}" type="datetimeFigureOut">
              <a:rPr lang="en-US"/>
              <a:pPr>
                <a:defRPr/>
              </a:pPr>
              <a:t>02/10/17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02A71CD1-6AFF-41EF-A3F4-58464B8E77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6196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5" descr="new_banner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 userDrawn="1"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5F5F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90072D12-FD75-4B0E-8038-CD8130F48D2B}" type="datetimeFigureOut">
              <a:rPr lang="en-US"/>
              <a:pPr>
                <a:defRPr/>
              </a:pPr>
              <a:t>02/10/17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67600" y="5257800"/>
            <a:ext cx="2133600" cy="365125"/>
          </a:xfrm>
        </p:spPr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5FC89546-AB38-4D26-B2AC-2A2A6454457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643511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0AA0F6F1-6FC5-4D5B-9C78-5BFED5017B55}" type="datetimeFigureOut">
              <a:rPr lang="en-US"/>
              <a:pPr>
                <a:defRPr/>
              </a:pPr>
              <a:t>02/10/17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FA448A82-DB41-4CB5-93CE-84D705FB33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4685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7419793D-EF69-43B7-AB85-B744AED0025B}" type="datetimeFigureOut">
              <a:rPr lang="en-US"/>
              <a:pPr>
                <a:defRPr/>
              </a:pPr>
              <a:t>02/10/17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A0EE7735-45FB-41B9-8F4B-14DA612C2E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9593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7554C7EB-86C9-4D4F-9A6A-21578670B910}" type="datetimeFigureOut">
              <a:rPr lang="en-US"/>
              <a:pPr>
                <a:defRPr/>
              </a:pPr>
              <a:t>02/10/17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2E05827A-2085-4516-A2D8-676964F9B1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91229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98D44DD2-BA75-4462-A74E-CD4DD3F72115}" type="datetimeFigureOut">
              <a:rPr lang="en-US"/>
              <a:pPr>
                <a:defRPr/>
              </a:pPr>
              <a:t>02/10/17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1B7742F2-C514-4F52-B366-75766C284B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59512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5CF9D63D-CF26-4DDD-99F9-BD9C085FCD37}" type="datetimeFigureOut">
              <a:rPr lang="en-US"/>
              <a:pPr>
                <a:defRPr/>
              </a:pPr>
              <a:t>02/10/17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6B5FA9CC-6203-4ADA-8324-FB41B441CA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49342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31F3F227-7150-4E2D-B4BC-55B335FBE038}" type="datetimeFigureOut">
              <a:rPr lang="en-US"/>
              <a:pPr>
                <a:defRPr/>
              </a:pPr>
              <a:t>02/10/17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64580376-DC08-453F-AF2E-26B1673F9B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71828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nl-NL" noProof="0" smtClean="0"/>
              <a:t>Sleep de afbeelding naar de tijdelijke aanduiding of klik op het pictogram als u een afbeelding wilt toevoegen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E7E7B92F-607B-47FF-B3EC-7684A4FC78B2}" type="datetimeFigureOut">
              <a:rPr lang="en-US"/>
              <a:pPr>
                <a:defRPr/>
              </a:pPr>
              <a:t>02/10/17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F7C1592C-330F-4D8F-8F95-6A5BDE526D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41774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65DD8AFC-49FF-4B79-A59A-E178A8658B22}" type="datetimeFigureOut">
              <a:rPr lang="en-US"/>
              <a:pPr>
                <a:defRPr/>
              </a:pPr>
              <a:t>02/10/17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9593354D-FACD-4F6C-87AE-322BA2D5CC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87597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E4FD3D07-410D-4385-B2A1-9C9C24DEA136}" type="datetimeFigureOut">
              <a:rPr lang="en-US"/>
              <a:pPr>
                <a:defRPr/>
              </a:pPr>
              <a:t>02/10/17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39B00A72-E527-42A2-A516-7C8AA5628E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20585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 smtClean="0"/>
              <a:t>Klik om de titelstijl van het model te bewerken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084D68B2-20B8-45CB-A072-EAF6E67A45ED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89947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B11363F1-71F8-4C02-AA78-5931AC1DB1F3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70985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26661D19-7ACD-4558-93E6-7082668DDCAF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66548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0574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EB66530A-E704-498A-AFC3-AB70F94C9A90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328402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2D7998D7-7FFB-42AC-ADB2-7AFCCB37F80B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41291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43A84F64-456B-4681-B692-F180E1551961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66912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 smtClean="0"/>
              <a:t>Klik om de titelstijl van het model te bewerken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084D68B2-20B8-45CB-A072-EAF6E67A45ED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058183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B11363F1-71F8-4C02-AA78-5931AC1DB1F3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75992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26661D19-7ACD-4558-93E6-7082668DDCAF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13248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0574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EB66530A-E704-498A-AFC3-AB70F94C9A90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27009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2D7998D7-7FFB-42AC-ADB2-7AFCCB37F80B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70294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43A84F64-456B-4681-B692-F180E1551961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20868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 smtClean="0"/>
              <a:t>Klik om de titelstijl van het model te bewerken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084D68B2-20B8-45CB-A072-EAF6E67A45ED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47631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B11363F1-71F8-4C02-AA78-5931AC1DB1F3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55911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26661D19-7ACD-4558-93E6-7082668DDCAF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83596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0574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EB66530A-E704-498A-AFC3-AB70F94C9A90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05321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2D7998D7-7FFB-42AC-ADB2-7AFCCB37F80B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10128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43A84F64-456B-4681-B692-F180E1551961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43091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 smtClean="0"/>
              <a:t>Klik om de titelstijl van het model te bewerken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084D68B2-20B8-45CB-A072-EAF6E67A45ED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58432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B11363F1-71F8-4C02-AA78-5931AC1DB1F3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03595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26661D19-7ACD-4558-93E6-7082668DDCAF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24878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0574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EB66530A-E704-498A-AFC3-AB70F94C9A90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37304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2D7998D7-7FFB-42AC-ADB2-7AFCCB37F80B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31393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43A84F64-456B-4681-B692-F180E1551961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55683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 smtClean="0"/>
              <a:t>Klik om de titelstijl van het model te bewerken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084D68B2-20B8-45CB-A072-EAF6E67A45ED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56995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B11363F1-71F8-4C02-AA78-5931AC1DB1F3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8000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26661D19-7ACD-4558-93E6-7082668DDCAF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49689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0574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EB66530A-E704-498A-AFC3-AB70F94C9A90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349596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2D7998D7-7FFB-42AC-ADB2-7AFCCB37F80B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45804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43A84F64-456B-4681-B692-F180E1551961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27055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 smtClean="0"/>
              <a:t>Klik om de titelstijl van het model te bewerken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084D68B2-20B8-45CB-A072-EAF6E67A45ED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42772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B11363F1-71F8-4C02-AA78-5931AC1DB1F3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18576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26661D19-7ACD-4558-93E6-7082668DDCAF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25659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0574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EB66530A-E704-498A-AFC3-AB70F94C9A90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58063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2D7998D7-7FFB-42AC-ADB2-7AFCCB37F80B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54625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43A84F64-456B-4681-B692-F180E1551961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047983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 smtClean="0"/>
              <a:t>Klik om de titelstijl van het model te bewerken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084D68B2-20B8-45CB-A072-EAF6E67A45ED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92215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B11363F1-71F8-4C02-AA78-5931AC1DB1F3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785638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26661D19-7ACD-4558-93E6-7082668DDCAF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93531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0574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EB66530A-E704-498A-AFC3-AB70F94C9A90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78071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2D7998D7-7FFB-42AC-ADB2-7AFCCB37F80B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04032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Titelstijl van model bewerken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4770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682625" y="6096000"/>
            <a:ext cx="3276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78138" y="6477000"/>
            <a:ext cx="19050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43A84F64-456B-4681-B692-F180E1551961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005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Relationship Id="rId17" Type="http://schemas.openxmlformats.org/officeDocument/2006/relationships/image" Target="../media/image1.jpeg"/><Relationship Id="rId18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29.xml"/><Relationship Id="rId15" Type="http://schemas.openxmlformats.org/officeDocument/2006/relationships/slideLayout" Target="../slideLayouts/slideLayout30.xml"/><Relationship Id="rId16" Type="http://schemas.openxmlformats.org/officeDocument/2006/relationships/theme" Target="../theme/theme2.xml"/><Relationship Id="rId17" Type="http://schemas.openxmlformats.org/officeDocument/2006/relationships/image" Target="../media/image1.jpeg"/><Relationship Id="rId18" Type="http://schemas.openxmlformats.org/officeDocument/2006/relationships/image" Target="../media/image2.jpeg"/><Relationship Id="rId1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9.xml"/><Relationship Id="rId5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2.xml"/><Relationship Id="rId8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41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31.xml"/><Relationship Id="rId2" Type="http://schemas.openxmlformats.org/officeDocument/2006/relationships/slideLayout" Target="../slideLayouts/slideLayout32.xml"/><Relationship Id="rId3" Type="http://schemas.openxmlformats.org/officeDocument/2006/relationships/slideLayout" Target="../slideLayouts/slideLayout33.xml"/><Relationship Id="rId4" Type="http://schemas.openxmlformats.org/officeDocument/2006/relationships/slideLayout" Target="../slideLayouts/slideLayout34.xml"/><Relationship Id="rId5" Type="http://schemas.openxmlformats.org/officeDocument/2006/relationships/slideLayout" Target="../slideLayouts/slideLayout35.xml"/><Relationship Id="rId6" Type="http://schemas.openxmlformats.org/officeDocument/2006/relationships/slideLayout" Target="../slideLayouts/slideLayout36.xml"/><Relationship Id="rId7" Type="http://schemas.openxmlformats.org/officeDocument/2006/relationships/slideLayout" Target="../slideLayouts/slideLayout37.xml"/><Relationship Id="rId8" Type="http://schemas.openxmlformats.org/officeDocument/2006/relationships/slideLayout" Target="../slideLayouts/slideLayout38.xml"/><Relationship Id="rId9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0.xml"/></Relationships>
</file>

<file path=ppt/slideMasters/_rels/slideMaster4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5.xml"/><Relationship Id="rId5" Type="http://schemas.openxmlformats.org/officeDocument/2006/relationships/slideLayout" Target="../slideLayouts/slideLayout46.xml"/><Relationship Id="rId6" Type="http://schemas.openxmlformats.org/officeDocument/2006/relationships/slideLayout" Target="../slideLayouts/slideLayout47.xml"/><Relationship Id="rId7" Type="http://schemas.openxmlformats.org/officeDocument/2006/relationships/theme" Target="../theme/theme5.xml"/><Relationship Id="rId8" Type="http://schemas.openxmlformats.org/officeDocument/2006/relationships/image" Target="../media/image4.png"/><Relationship Id="rId9" Type="http://schemas.openxmlformats.org/officeDocument/2006/relationships/image" Target="../media/image5.png"/><Relationship Id="rId1" Type="http://schemas.openxmlformats.org/officeDocument/2006/relationships/slideLayout" Target="../slideLayouts/slideLayout42.xml"/><Relationship Id="rId2" Type="http://schemas.openxmlformats.org/officeDocument/2006/relationships/slideLayout" Target="../slideLayouts/slideLayout43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theme" Target="../theme/theme6.xml"/><Relationship Id="rId8" Type="http://schemas.openxmlformats.org/officeDocument/2006/relationships/image" Target="../media/image4.png"/><Relationship Id="rId9" Type="http://schemas.openxmlformats.org/officeDocument/2006/relationships/image" Target="../media/image5.png"/><Relationship Id="rId1" Type="http://schemas.openxmlformats.org/officeDocument/2006/relationships/slideLayout" Target="../slideLayouts/slideLayout48.xml"/><Relationship Id="rId2" Type="http://schemas.openxmlformats.org/officeDocument/2006/relationships/slideLayout" Target="../slideLayouts/slideLayout49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8.xml"/><Relationship Id="rId6" Type="http://schemas.openxmlformats.org/officeDocument/2006/relationships/slideLayout" Target="../slideLayouts/slideLayout59.xml"/><Relationship Id="rId7" Type="http://schemas.openxmlformats.org/officeDocument/2006/relationships/theme" Target="../theme/theme7.xml"/><Relationship Id="rId8" Type="http://schemas.openxmlformats.org/officeDocument/2006/relationships/image" Target="../media/image4.png"/><Relationship Id="rId9" Type="http://schemas.openxmlformats.org/officeDocument/2006/relationships/image" Target="../media/image5.png"/><Relationship Id="rId1" Type="http://schemas.openxmlformats.org/officeDocument/2006/relationships/slideLayout" Target="../slideLayouts/slideLayout54.xml"/><Relationship Id="rId2" Type="http://schemas.openxmlformats.org/officeDocument/2006/relationships/slideLayout" Target="../slideLayouts/slideLayout55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2.xml"/><Relationship Id="rId4" Type="http://schemas.openxmlformats.org/officeDocument/2006/relationships/slideLayout" Target="../slideLayouts/slideLayout63.xml"/><Relationship Id="rId5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5.xml"/><Relationship Id="rId7" Type="http://schemas.openxmlformats.org/officeDocument/2006/relationships/theme" Target="../theme/theme8.xml"/><Relationship Id="rId8" Type="http://schemas.openxmlformats.org/officeDocument/2006/relationships/image" Target="../media/image4.png"/><Relationship Id="rId9" Type="http://schemas.openxmlformats.org/officeDocument/2006/relationships/image" Target="../media/image6.png"/><Relationship Id="rId1" Type="http://schemas.openxmlformats.org/officeDocument/2006/relationships/slideLayout" Target="../slideLayouts/slideLayout60.xml"/><Relationship Id="rId2" Type="http://schemas.openxmlformats.org/officeDocument/2006/relationships/slideLayout" Target="../slideLayouts/slideLayout61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9.xml"/><Relationship Id="rId5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1.xml"/><Relationship Id="rId7" Type="http://schemas.openxmlformats.org/officeDocument/2006/relationships/theme" Target="../theme/theme9.xml"/><Relationship Id="rId8" Type="http://schemas.openxmlformats.org/officeDocument/2006/relationships/image" Target="../media/image4.png"/><Relationship Id="rId9" Type="http://schemas.openxmlformats.org/officeDocument/2006/relationships/image" Target="../media/image6.png"/><Relationship Id="rId1" Type="http://schemas.openxmlformats.org/officeDocument/2006/relationships/slideLayout" Target="../slideLayouts/slideLayout66.xml"/><Relationship Id="rId2" Type="http://schemas.openxmlformats.org/officeDocument/2006/relationships/slideLayout" Target="../slideLayouts/slideLayout67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4.xml"/><Relationship Id="rId4" Type="http://schemas.openxmlformats.org/officeDocument/2006/relationships/slideLayout" Target="../slideLayouts/slideLayout75.xml"/><Relationship Id="rId5" Type="http://schemas.openxmlformats.org/officeDocument/2006/relationships/slideLayout" Target="../slideLayouts/slideLayout76.xml"/><Relationship Id="rId6" Type="http://schemas.openxmlformats.org/officeDocument/2006/relationships/slideLayout" Target="../slideLayouts/slideLayout77.xml"/><Relationship Id="rId7" Type="http://schemas.openxmlformats.org/officeDocument/2006/relationships/theme" Target="../theme/theme10.xml"/><Relationship Id="rId8" Type="http://schemas.openxmlformats.org/officeDocument/2006/relationships/image" Target="../media/image4.png"/><Relationship Id="rId9" Type="http://schemas.openxmlformats.org/officeDocument/2006/relationships/image" Target="../media/image6.png"/><Relationship Id="rId1" Type="http://schemas.openxmlformats.org/officeDocument/2006/relationships/slideLayout" Target="../slideLayouts/slideLayout72.xml"/><Relationship Id="rId2" Type="http://schemas.openxmlformats.org/officeDocument/2006/relationships/slideLayout" Target="../slideLayouts/slideLayout73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0.xml"/><Relationship Id="rId4" Type="http://schemas.openxmlformats.org/officeDocument/2006/relationships/slideLayout" Target="../slideLayouts/slideLayout81.xml"/><Relationship Id="rId5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3.xml"/><Relationship Id="rId7" Type="http://schemas.openxmlformats.org/officeDocument/2006/relationships/theme" Target="../theme/theme11.xml"/><Relationship Id="rId8" Type="http://schemas.openxmlformats.org/officeDocument/2006/relationships/image" Target="../media/image4.png"/><Relationship Id="rId9" Type="http://schemas.openxmlformats.org/officeDocument/2006/relationships/image" Target="../media/image6.png"/><Relationship Id="rId1" Type="http://schemas.openxmlformats.org/officeDocument/2006/relationships/slideLayout" Target="../slideLayouts/slideLayout78.xml"/><Relationship Id="rId2" Type="http://schemas.openxmlformats.org/officeDocument/2006/relationships/slideLayout" Target="../slideLayouts/slideLayout7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066800"/>
            <a:ext cx="77724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3555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057400"/>
            <a:ext cx="77724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477000"/>
            <a:ext cx="1905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82625" y="6096000"/>
            <a:ext cx="3276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878138" y="6477000"/>
            <a:ext cx="1905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72CB05A-8529-4AF7-A102-6FCDACA06985}" type="slidenum">
              <a:rPr lang="en-US"/>
              <a:pPr/>
              <a:t>‹#›</a:t>
            </a:fld>
            <a:endParaRPr lang="en-US"/>
          </a:p>
        </p:txBody>
      </p:sp>
      <p:pic>
        <p:nvPicPr>
          <p:cNvPr id="23559" name="Picture 9" descr="lower_banner"/>
          <p:cNvPicPr>
            <a:picLocks noChangeAspect="1" noChangeArrowheads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229350"/>
            <a:ext cx="9144000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10" descr="upper_banner"/>
          <p:cNvPicPr>
            <a:picLocks noChangeAspect="1" noChangeArrowheads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565" r:id="rId1"/>
    <p:sldLayoutId id="2147484566" r:id="rId2"/>
    <p:sldLayoutId id="2147484567" r:id="rId3"/>
    <p:sldLayoutId id="2147484568" r:id="rId4"/>
    <p:sldLayoutId id="2147484569" r:id="rId5"/>
    <p:sldLayoutId id="2147484570" r:id="rId6"/>
    <p:sldLayoutId id="2147484571" r:id="rId7"/>
    <p:sldLayoutId id="2147484572" r:id="rId8"/>
    <p:sldLayoutId id="2147484573" r:id="rId9"/>
    <p:sldLayoutId id="2147484574" r:id="rId10"/>
    <p:sldLayoutId id="2147484575" r:id="rId11"/>
    <p:sldLayoutId id="2147484576" r:id="rId12"/>
    <p:sldLayoutId id="2147484577" r:id="rId13"/>
    <p:sldLayoutId id="2147484615" r:id="rId14"/>
    <p:sldLayoutId id="2147484606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3pPr>
      <a:lvl4pPr marL="15621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4pPr>
      <a:lvl5pPr marL="1981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5pPr>
      <a:lvl6pPr marL="2438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895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352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10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066800"/>
            <a:ext cx="77724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Titelstijl van model bewerken</a:t>
            </a:r>
            <a:endParaRPr lang="en-US" smtClean="0"/>
          </a:p>
        </p:txBody>
      </p:sp>
      <p:sp>
        <p:nvSpPr>
          <p:cNvPr id="23555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057400"/>
            <a:ext cx="77724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 smtClean="0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477000"/>
            <a:ext cx="1905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82625" y="6096000"/>
            <a:ext cx="3276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878138" y="6477000"/>
            <a:ext cx="1905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72CB05A-8529-4AF7-A102-6FCDACA06985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23559" name="Picture 9" descr="lower_banner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229350"/>
            <a:ext cx="9144000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10" descr="upper_banner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47" r:id="rId5"/>
    <p:sldLayoutId id="2147484648" r:id="rId6"/>
    <p:sldLayoutId id="2147484649" r:id="rId7"/>
    <p:sldLayoutId id="2147484650" r:id="rId8"/>
    <p:sldLayoutId id="2147484651" r:id="rId9"/>
    <p:sldLayoutId id="2147484652" r:id="rId10"/>
    <p:sldLayoutId id="2147484653" r:id="rId11"/>
    <p:sldLayoutId id="2147484654" r:id="rId12"/>
    <p:sldLayoutId id="2147484655" r:id="rId13"/>
    <p:sldLayoutId id="2147484656" r:id="rId14"/>
    <p:sldLayoutId id="2147484657" r:id="rId15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3pPr>
      <a:lvl4pPr marL="15621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4pPr>
      <a:lvl5pPr marL="1981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5pPr>
      <a:lvl6pPr marL="2438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895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352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10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Titelstijl van model bewerken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304B024-4D32-4E40-8411-F47ACE4A9B12}" type="datetimeFigureOut">
              <a:rPr lang="en-US"/>
              <a:pPr>
                <a:defRPr/>
              </a:pPr>
              <a:t>02/10/17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B1F40ED-DCFC-4535-A074-3CF6D6B67C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774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59" r:id="rId1"/>
    <p:sldLayoutId id="2147484660" r:id="rId2"/>
    <p:sldLayoutId id="2147484661" r:id="rId3"/>
    <p:sldLayoutId id="2147484662" r:id="rId4"/>
    <p:sldLayoutId id="2147484663" r:id="rId5"/>
    <p:sldLayoutId id="2147484664" r:id="rId6"/>
    <p:sldLayoutId id="2147484665" r:id="rId7"/>
    <p:sldLayoutId id="2147484666" r:id="rId8"/>
    <p:sldLayoutId id="2147484667" r:id="rId9"/>
    <p:sldLayoutId id="2147484668" r:id="rId10"/>
    <p:sldLayoutId id="214748466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9"/>
          <p:cNvSpPr>
            <a:spLocks noChangeArrowheads="1"/>
          </p:cNvSpPr>
          <p:nvPr userDrawn="1"/>
        </p:nvSpPr>
        <p:spPr bwMode="auto">
          <a:xfrm>
            <a:off x="0" y="914400"/>
            <a:ext cx="9144000" cy="76200"/>
          </a:xfrm>
          <a:prstGeom prst="rect">
            <a:avLst/>
          </a:prstGeom>
          <a:gradFill rotWithShape="0">
            <a:gsLst>
              <a:gs pos="0">
                <a:srgbClr val="1D2B4B"/>
              </a:gs>
              <a:gs pos="50000">
                <a:srgbClr val="618FFD"/>
              </a:gs>
              <a:gs pos="100000">
                <a:srgbClr val="1D2B4B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 anchor="ctr"/>
          <a:lstStyle/>
          <a:p>
            <a:pPr defTabSz="912813"/>
            <a:endParaRPr lang="fr-FR" smtClean="0">
              <a:solidFill>
                <a:srgbClr val="000000"/>
              </a:solidFill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0190668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ctr" defTabSz="455613" rtl="0" fontAlgn="base">
        <a:spcBef>
          <a:spcPct val="0"/>
        </a:spcBef>
        <a:spcAft>
          <a:spcPct val="0"/>
        </a:spcAft>
        <a:defRPr sz="43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defTabSz="455613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defTabSz="455613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defTabSz="455613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defTabSz="455613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defTabSz="455613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5613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5613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5613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1313" indent="-341313" algn="l" defTabSz="455613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1363" indent="-284163" algn="l" defTabSz="455613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1413" indent="-227013" algn="l" defTabSz="455613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598613" indent="-227013" algn="l" defTabSz="455613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5813" indent="-227013" algn="l" defTabSz="455613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266" indent="-228570" algn="l" defTabSz="45714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06" indent="-228570" algn="l" defTabSz="45714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44" indent="-228570" algn="l" defTabSz="45714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84" indent="-228570" algn="l" defTabSz="45714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0" algn="l" defTabSz="457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79" algn="l" defTabSz="457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18" algn="l" defTabSz="457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58" algn="l" defTabSz="457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97" algn="l" defTabSz="457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36" algn="l" defTabSz="457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76" algn="l" defTabSz="457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14" algn="l" defTabSz="457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banner1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6200" y="-76200"/>
            <a:ext cx="9372600" cy="1015062"/>
          </a:xfrm>
          <a:prstGeom prst="rect">
            <a:avLst/>
          </a:prstGeom>
        </p:spPr>
      </p:pic>
      <p:sp>
        <p:nvSpPr>
          <p:cNvPr id="23554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0"/>
            <a:ext cx="77724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Titelstijl van model bewerken</a:t>
            </a:r>
            <a:endParaRPr lang="en-US" dirty="0" smtClean="0"/>
          </a:p>
        </p:txBody>
      </p:sp>
      <p:sp>
        <p:nvSpPr>
          <p:cNvPr id="23555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057400"/>
            <a:ext cx="77724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 smtClean="0"/>
          </a:p>
        </p:txBody>
      </p:sp>
      <p:pic>
        <p:nvPicPr>
          <p:cNvPr id="3" name="Afbeelding 2" descr="BannerLow1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2312" y="6096000"/>
            <a:ext cx="4742688" cy="762000"/>
          </a:xfrm>
          <a:prstGeom prst="rect">
            <a:avLst/>
          </a:prstGeom>
        </p:spPr>
      </p:pic>
      <p:pic>
        <p:nvPicPr>
          <p:cNvPr id="6" name="Afbeelding 5" descr="banner1.png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6200" y="-76200"/>
            <a:ext cx="9372600" cy="101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390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85" r:id="rId1"/>
    <p:sldLayoutId id="2147484686" r:id="rId2"/>
    <p:sldLayoutId id="2147484687" r:id="rId3"/>
    <p:sldLayoutId id="2147484688" r:id="rId4"/>
    <p:sldLayoutId id="2147484689" r:id="rId5"/>
    <p:sldLayoutId id="2147484690" r:id="rId6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>
              <a:lumMod val="95000"/>
            </a:schemeClr>
          </a:solidFill>
          <a:latin typeface="Calibri"/>
          <a:ea typeface="ＭＳ Ｐゴシック" charset="0"/>
          <a:cs typeface="Calibri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Calibri"/>
          <a:ea typeface="ＭＳ Ｐゴシック" charset="0"/>
          <a:cs typeface="Calibri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3pPr>
      <a:lvl4pPr marL="15621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4pPr>
      <a:lvl5pPr marL="1981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5pPr>
      <a:lvl6pPr marL="2438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895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352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10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banner1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6200" y="-76200"/>
            <a:ext cx="9372600" cy="1015062"/>
          </a:xfrm>
          <a:prstGeom prst="rect">
            <a:avLst/>
          </a:prstGeom>
        </p:spPr>
      </p:pic>
      <p:sp>
        <p:nvSpPr>
          <p:cNvPr id="23554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0"/>
            <a:ext cx="77724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Titelstijl van model bewerken</a:t>
            </a:r>
            <a:endParaRPr lang="en-US" dirty="0" smtClean="0"/>
          </a:p>
        </p:txBody>
      </p:sp>
      <p:sp>
        <p:nvSpPr>
          <p:cNvPr id="23555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057400"/>
            <a:ext cx="77724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 smtClean="0"/>
          </a:p>
        </p:txBody>
      </p:sp>
      <p:pic>
        <p:nvPicPr>
          <p:cNvPr id="3" name="Afbeelding 2" descr="BannerLow1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2312" y="6096000"/>
            <a:ext cx="4742688" cy="762000"/>
          </a:xfrm>
          <a:prstGeom prst="rect">
            <a:avLst/>
          </a:prstGeom>
        </p:spPr>
      </p:pic>
      <p:pic>
        <p:nvPicPr>
          <p:cNvPr id="6" name="Afbeelding 5" descr="banner1.png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6200" y="-76200"/>
            <a:ext cx="9372600" cy="101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538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92" r:id="rId1"/>
    <p:sldLayoutId id="2147484693" r:id="rId2"/>
    <p:sldLayoutId id="2147484694" r:id="rId3"/>
    <p:sldLayoutId id="2147484695" r:id="rId4"/>
    <p:sldLayoutId id="2147484696" r:id="rId5"/>
    <p:sldLayoutId id="2147484697" r:id="rId6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>
              <a:lumMod val="95000"/>
            </a:schemeClr>
          </a:solidFill>
          <a:latin typeface="Calibri"/>
          <a:ea typeface="ＭＳ Ｐゴシック" charset="0"/>
          <a:cs typeface="Calibri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Calibri"/>
          <a:ea typeface="ＭＳ Ｐゴシック" charset="0"/>
          <a:cs typeface="Calibri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3pPr>
      <a:lvl4pPr marL="15621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4pPr>
      <a:lvl5pPr marL="1981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5pPr>
      <a:lvl6pPr marL="2438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895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352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10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banner1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6200" y="-76200"/>
            <a:ext cx="9372600" cy="1015062"/>
          </a:xfrm>
          <a:prstGeom prst="rect">
            <a:avLst/>
          </a:prstGeom>
        </p:spPr>
      </p:pic>
      <p:sp>
        <p:nvSpPr>
          <p:cNvPr id="23554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0"/>
            <a:ext cx="77724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Titelstijl van model bewerken</a:t>
            </a:r>
            <a:endParaRPr lang="en-US" dirty="0" smtClean="0"/>
          </a:p>
        </p:txBody>
      </p:sp>
      <p:sp>
        <p:nvSpPr>
          <p:cNvPr id="23555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057400"/>
            <a:ext cx="77724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 smtClean="0"/>
          </a:p>
        </p:txBody>
      </p:sp>
      <p:pic>
        <p:nvPicPr>
          <p:cNvPr id="3" name="Afbeelding 2" descr="BannerLow1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2312" y="6096000"/>
            <a:ext cx="4742688" cy="762000"/>
          </a:xfrm>
          <a:prstGeom prst="rect">
            <a:avLst/>
          </a:prstGeom>
        </p:spPr>
      </p:pic>
      <p:pic>
        <p:nvPicPr>
          <p:cNvPr id="6" name="Afbeelding 5" descr="banner1.png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6200" y="-76200"/>
            <a:ext cx="9372600" cy="101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577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99" r:id="rId1"/>
    <p:sldLayoutId id="2147484700" r:id="rId2"/>
    <p:sldLayoutId id="2147484701" r:id="rId3"/>
    <p:sldLayoutId id="2147484702" r:id="rId4"/>
    <p:sldLayoutId id="2147484703" r:id="rId5"/>
    <p:sldLayoutId id="2147484704" r:id="rId6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>
              <a:lumMod val="95000"/>
            </a:schemeClr>
          </a:solidFill>
          <a:latin typeface="Calibri"/>
          <a:ea typeface="ＭＳ Ｐゴシック" charset="0"/>
          <a:cs typeface="Calibri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Calibri"/>
          <a:ea typeface="ＭＳ Ｐゴシック" charset="0"/>
          <a:cs typeface="Calibri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3pPr>
      <a:lvl4pPr marL="15621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4pPr>
      <a:lvl5pPr marL="1981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5pPr>
      <a:lvl6pPr marL="2438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895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352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10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banner1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6200" y="-76200"/>
            <a:ext cx="9372600" cy="1015062"/>
          </a:xfrm>
          <a:prstGeom prst="rect">
            <a:avLst/>
          </a:prstGeom>
        </p:spPr>
      </p:pic>
      <p:sp>
        <p:nvSpPr>
          <p:cNvPr id="23554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0"/>
            <a:ext cx="77724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Titelstijl van model bewerken</a:t>
            </a:r>
            <a:endParaRPr lang="en-US" dirty="0" smtClean="0"/>
          </a:p>
        </p:txBody>
      </p:sp>
      <p:sp>
        <p:nvSpPr>
          <p:cNvPr id="23555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057400"/>
            <a:ext cx="77724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 smtClean="0"/>
          </a:p>
        </p:txBody>
      </p:sp>
      <p:pic>
        <p:nvPicPr>
          <p:cNvPr id="6" name="Afbeelding 5" descr="banner1.png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6200" y="-76200"/>
            <a:ext cx="9372600" cy="1015062"/>
          </a:xfrm>
          <a:prstGeom prst="rect">
            <a:avLst/>
          </a:prstGeom>
        </p:spPr>
      </p:pic>
      <p:pic>
        <p:nvPicPr>
          <p:cNvPr id="8" name="Afbeelding 7" descr="BannerLow_WCRP_PPT-2-MedQ.png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000" y="5943600"/>
            <a:ext cx="4343400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116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06" r:id="rId1"/>
    <p:sldLayoutId id="2147484707" r:id="rId2"/>
    <p:sldLayoutId id="2147484708" r:id="rId3"/>
    <p:sldLayoutId id="2147484709" r:id="rId4"/>
    <p:sldLayoutId id="2147484710" r:id="rId5"/>
    <p:sldLayoutId id="2147484711" r:id="rId6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>
              <a:lumMod val="95000"/>
            </a:schemeClr>
          </a:solidFill>
          <a:latin typeface="Calibri"/>
          <a:ea typeface="ＭＳ Ｐゴシック" charset="0"/>
          <a:cs typeface="Calibri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Calibri"/>
          <a:ea typeface="ＭＳ Ｐゴシック" charset="0"/>
          <a:cs typeface="Calibri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3pPr>
      <a:lvl4pPr marL="15621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4pPr>
      <a:lvl5pPr marL="1981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5pPr>
      <a:lvl6pPr marL="2438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895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352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10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banner1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6200" y="-76200"/>
            <a:ext cx="9372600" cy="1015062"/>
          </a:xfrm>
          <a:prstGeom prst="rect">
            <a:avLst/>
          </a:prstGeom>
        </p:spPr>
      </p:pic>
      <p:sp>
        <p:nvSpPr>
          <p:cNvPr id="23554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0"/>
            <a:ext cx="77724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Titelstijl van model bewerken</a:t>
            </a:r>
            <a:endParaRPr lang="en-US" dirty="0" smtClean="0"/>
          </a:p>
        </p:txBody>
      </p:sp>
      <p:sp>
        <p:nvSpPr>
          <p:cNvPr id="23555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057400"/>
            <a:ext cx="77724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 smtClean="0"/>
          </a:p>
        </p:txBody>
      </p:sp>
      <p:pic>
        <p:nvPicPr>
          <p:cNvPr id="6" name="Afbeelding 5" descr="banner1.png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6200" y="-76200"/>
            <a:ext cx="9372600" cy="1015062"/>
          </a:xfrm>
          <a:prstGeom prst="rect">
            <a:avLst/>
          </a:prstGeom>
        </p:spPr>
      </p:pic>
      <p:pic>
        <p:nvPicPr>
          <p:cNvPr id="8" name="Afbeelding 7" descr="BannerLow_WCRP_PPT-2-MedQ.png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000" y="5943600"/>
            <a:ext cx="4343400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773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13" r:id="rId1"/>
    <p:sldLayoutId id="2147484714" r:id="rId2"/>
    <p:sldLayoutId id="2147484715" r:id="rId3"/>
    <p:sldLayoutId id="2147484716" r:id="rId4"/>
    <p:sldLayoutId id="2147484717" r:id="rId5"/>
    <p:sldLayoutId id="2147484718" r:id="rId6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>
              <a:lumMod val="95000"/>
            </a:schemeClr>
          </a:solidFill>
          <a:latin typeface="Calibri"/>
          <a:ea typeface="ＭＳ Ｐゴシック" charset="0"/>
          <a:cs typeface="Calibri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Calibri"/>
          <a:ea typeface="ＭＳ Ｐゴシック" charset="0"/>
          <a:cs typeface="Calibri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3pPr>
      <a:lvl4pPr marL="15621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4pPr>
      <a:lvl5pPr marL="1981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5pPr>
      <a:lvl6pPr marL="2438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895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352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10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banner1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6200" y="-76200"/>
            <a:ext cx="9372600" cy="1015062"/>
          </a:xfrm>
          <a:prstGeom prst="rect">
            <a:avLst/>
          </a:prstGeom>
        </p:spPr>
      </p:pic>
      <p:sp>
        <p:nvSpPr>
          <p:cNvPr id="23554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0"/>
            <a:ext cx="77724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Titelstijl van model bewerken</a:t>
            </a:r>
            <a:endParaRPr lang="en-US" dirty="0" smtClean="0"/>
          </a:p>
        </p:txBody>
      </p:sp>
      <p:sp>
        <p:nvSpPr>
          <p:cNvPr id="23555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057400"/>
            <a:ext cx="77724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 smtClean="0"/>
          </a:p>
        </p:txBody>
      </p:sp>
      <p:pic>
        <p:nvPicPr>
          <p:cNvPr id="6" name="Afbeelding 5" descr="banner1.png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6200" y="-76200"/>
            <a:ext cx="9372600" cy="1015062"/>
          </a:xfrm>
          <a:prstGeom prst="rect">
            <a:avLst/>
          </a:prstGeom>
        </p:spPr>
      </p:pic>
      <p:pic>
        <p:nvPicPr>
          <p:cNvPr id="8" name="Afbeelding 7" descr="BannerLow_WCRP_PPT-2-MedQ.png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000" y="5943600"/>
            <a:ext cx="4343400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410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20" r:id="rId1"/>
    <p:sldLayoutId id="2147484721" r:id="rId2"/>
    <p:sldLayoutId id="2147484722" r:id="rId3"/>
    <p:sldLayoutId id="2147484723" r:id="rId4"/>
    <p:sldLayoutId id="2147484724" r:id="rId5"/>
    <p:sldLayoutId id="2147484725" r:id="rId6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>
              <a:lumMod val="95000"/>
            </a:schemeClr>
          </a:solidFill>
          <a:latin typeface="Calibri"/>
          <a:ea typeface="ＭＳ Ｐゴシック" charset="0"/>
          <a:cs typeface="Calibri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Calibri"/>
          <a:ea typeface="ＭＳ Ｐゴシック" charset="0"/>
          <a:cs typeface="Calibri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3pPr>
      <a:lvl4pPr marL="15621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4pPr>
      <a:lvl5pPr marL="1981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5pPr>
      <a:lvl6pPr marL="2438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895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352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10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banner1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6200" y="-76200"/>
            <a:ext cx="9372600" cy="1015062"/>
          </a:xfrm>
          <a:prstGeom prst="rect">
            <a:avLst/>
          </a:prstGeom>
        </p:spPr>
      </p:pic>
      <p:sp>
        <p:nvSpPr>
          <p:cNvPr id="23554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0"/>
            <a:ext cx="77724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Titelstijl van model bewerken</a:t>
            </a:r>
            <a:endParaRPr lang="en-US" dirty="0" smtClean="0"/>
          </a:p>
        </p:txBody>
      </p:sp>
      <p:sp>
        <p:nvSpPr>
          <p:cNvPr id="23555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057400"/>
            <a:ext cx="77724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tekststijl van het model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 smtClean="0"/>
          </a:p>
        </p:txBody>
      </p:sp>
      <p:pic>
        <p:nvPicPr>
          <p:cNvPr id="6" name="Afbeelding 5" descr="banner1.png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6200" y="-76200"/>
            <a:ext cx="9372600" cy="1015062"/>
          </a:xfrm>
          <a:prstGeom prst="rect">
            <a:avLst/>
          </a:prstGeom>
        </p:spPr>
      </p:pic>
      <p:pic>
        <p:nvPicPr>
          <p:cNvPr id="8" name="Afbeelding 7" descr="BannerLow_WCRP_PPT-2-MedQ.png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000" y="5943600"/>
            <a:ext cx="4343400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78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27" r:id="rId1"/>
    <p:sldLayoutId id="2147484728" r:id="rId2"/>
    <p:sldLayoutId id="2147484729" r:id="rId3"/>
    <p:sldLayoutId id="2147484730" r:id="rId4"/>
    <p:sldLayoutId id="2147484731" r:id="rId5"/>
    <p:sldLayoutId id="2147484732" r:id="rId6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>
              <a:lumMod val="95000"/>
            </a:schemeClr>
          </a:solidFill>
          <a:latin typeface="Calibri"/>
          <a:ea typeface="ＭＳ Ｐゴシック" charset="0"/>
          <a:cs typeface="Calibri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charset="0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MS PGothic" pitchFamily="34" charset="-128"/>
          <a:cs typeface="MS PGothic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Calibri"/>
          <a:ea typeface="ＭＳ Ｐゴシック" charset="0"/>
          <a:cs typeface="Calibri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3pPr>
      <a:lvl4pPr marL="15621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4pPr>
      <a:lvl5pPr marL="1981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Calibri"/>
          <a:ea typeface="ＭＳ Ｐゴシック" pitchFamily="34" charset="-128"/>
          <a:cs typeface="Calibri"/>
        </a:defRPr>
      </a:lvl5pPr>
      <a:lvl6pPr marL="2438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895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352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10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3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1" Type="http://schemas.openxmlformats.org/officeDocument/2006/relationships/slideLayout" Target="../slideLayouts/slideLayout31.xml"/><Relationship Id="rId2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microsoft.com/office/2007/relationships/hdphoto" Target="../media/hdphoto1.wdp"/><Relationship Id="rId1" Type="http://schemas.openxmlformats.org/officeDocument/2006/relationships/slideLayout" Target="../slideLayouts/slideLayout31.xml"/><Relationship Id="rId2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3.png"/><Relationship Id="rId6" Type="http://schemas.openxmlformats.org/officeDocument/2006/relationships/image" Target="../media/image14.png"/><Relationship Id="rId7" Type="http://schemas.openxmlformats.org/officeDocument/2006/relationships/image" Target="../media/image15.png"/><Relationship Id="rId8" Type="http://schemas.openxmlformats.org/officeDocument/2006/relationships/image" Target="../media/image16.png"/><Relationship Id="rId9" Type="http://schemas.openxmlformats.org/officeDocument/2006/relationships/image" Target="../media/image17.png"/><Relationship Id="rId10" Type="http://schemas.microsoft.com/office/2007/relationships/hdphoto" Target="../media/hdphoto2.wdp"/><Relationship Id="rId1" Type="http://schemas.openxmlformats.org/officeDocument/2006/relationships/slideLayout" Target="../slideLayouts/slideLayout31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1" Type="http://schemas.openxmlformats.org/officeDocument/2006/relationships/slideLayout" Target="../slideLayouts/slideLayout66.xml"/><Relationship Id="rId2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21.png"/><Relationship Id="rId6" Type="http://schemas.openxmlformats.org/officeDocument/2006/relationships/image" Target="../media/image22.jpg"/><Relationship Id="rId1" Type="http://schemas.openxmlformats.org/officeDocument/2006/relationships/slideLayout" Target="../slideLayouts/slideLayout31.xml"/><Relationship Id="rId2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Relationship Id="rId2" Type="http://schemas.openxmlformats.org/officeDocument/2006/relationships/image" Target="../media/image23.png"/><Relationship Id="rId3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Relationship Id="rId2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7" Type="http://schemas.openxmlformats.org/officeDocument/2006/relationships/image" Target="../media/image10.png"/><Relationship Id="rId8" Type="http://schemas.openxmlformats.org/officeDocument/2006/relationships/image" Target="../media/image11.png"/><Relationship Id="rId9" Type="http://schemas.openxmlformats.org/officeDocument/2006/relationships/image" Target="../media/image26.png"/><Relationship Id="rId1" Type="http://schemas.openxmlformats.org/officeDocument/2006/relationships/slideLayout" Target="../slideLayouts/slideLayout31.xml"/><Relationship Id="rId2" Type="http://schemas.openxmlformats.org/officeDocument/2006/relationships/diagramData" Target="../diagrams/data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Relationship Id="rId2" Type="http://schemas.openxmlformats.org/officeDocument/2006/relationships/image" Target="../media/image27.png"/><Relationship Id="rId3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Relationship Id="rId2" Type="http://schemas.openxmlformats.org/officeDocument/2006/relationships/image" Target="../media/image29.jpeg"/><Relationship Id="rId3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Relationship Id="rId2" Type="http://schemas.openxmlformats.org/officeDocument/2006/relationships/image" Target="../media/image7.png"/><Relationship Id="rId3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220200" cy="3581400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0" y="3810000"/>
            <a:ext cx="9220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WORLD  CLIMATE  RESEARCH  PROGRAMME</a:t>
            </a:r>
          </a:p>
          <a:p>
            <a:pPr algn="ctr"/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Requirements for managing information for climate research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8600" y="5029200"/>
            <a:ext cx="3352800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Michel Rixen</a:t>
            </a:r>
          </a:p>
          <a:p>
            <a:r>
              <a:rPr lang="en-US" i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WMO </a:t>
            </a:r>
            <a:r>
              <a:rPr lang="en-US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International Workshop </a:t>
            </a:r>
            <a:r>
              <a:rPr lang="en-US" i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on Information </a:t>
            </a:r>
            <a:r>
              <a:rPr lang="en-US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Management</a:t>
            </a:r>
            <a:endParaRPr lang="en-US" i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CBS</a:t>
            </a:r>
            <a:r>
              <a:rPr lang="en-US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-</a:t>
            </a:r>
            <a:r>
              <a:rPr lang="en-US" i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CCl</a:t>
            </a:r>
            <a:endParaRPr lang="en-US" i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 October 2017</a:t>
            </a:r>
            <a:r>
              <a:rPr lang="en-US" i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endParaRPr lang="en-US" i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Geneva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7400" y="5372100"/>
            <a:ext cx="3186693" cy="1458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8396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1"/>
          <p:cNvSpPr/>
          <p:nvPr/>
        </p:nvSpPr>
        <p:spPr>
          <a:xfrm>
            <a:off x="-304800" y="6172200"/>
            <a:ext cx="9677400" cy="738733"/>
          </a:xfrm>
          <a:prstGeom prst="roundRect">
            <a:avLst/>
          </a:prstGeom>
          <a:gradFill flip="none" rotWithShape="1">
            <a:gsLst>
              <a:gs pos="100000">
                <a:srgbClr val="001F1F">
                  <a:alpha val="90000"/>
                </a:srgbClr>
              </a:gs>
              <a:gs pos="22000">
                <a:srgbClr val="006666"/>
              </a:gs>
              <a:gs pos="3000">
                <a:srgbClr val="009A97"/>
              </a:gs>
            </a:gsLst>
            <a:lin ang="3480000" scaled="0"/>
            <a:tileRect/>
          </a:gradFill>
          <a:ln>
            <a:noFill/>
          </a:ln>
          <a:effec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9251" y="0"/>
            <a:ext cx="9296400" cy="6172200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152400" y="152400"/>
            <a:ext cx="9296399" cy="775606"/>
          </a:xfrm>
          <a:prstGeom prst="roundRect">
            <a:avLst/>
          </a:prstGeom>
          <a:gradFill flip="none" rotWithShape="1">
            <a:gsLst>
              <a:gs pos="0">
                <a:srgbClr val="006C69">
                  <a:alpha val="39000"/>
                </a:srgbClr>
              </a:gs>
              <a:gs pos="50000">
                <a:srgbClr val="006666"/>
              </a:gs>
              <a:gs pos="100000">
                <a:srgbClr val="00B4B0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80282" y="6033814"/>
            <a:ext cx="2834979" cy="87355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806" y="6356447"/>
            <a:ext cx="2549091" cy="418857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381000" y="2133600"/>
            <a:ext cx="8153400" cy="1822792"/>
          </a:xfrm>
          <a:prstGeom prst="roundRect">
            <a:avLst/>
          </a:prstGeom>
          <a:solidFill>
            <a:schemeClr val="bg1">
              <a:lumMod val="9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81000" y="-228600"/>
            <a:ext cx="7772400" cy="1470025"/>
          </a:xfrm>
        </p:spPr>
        <p:txBody>
          <a:bodyPr/>
          <a:lstStyle/>
          <a:p>
            <a:pPr algn="l"/>
            <a:r>
              <a:rPr lang="en-US" dirty="0" smtClean="0">
                <a:solidFill>
                  <a:schemeClr val="bg1">
                    <a:lumMod val="95000"/>
                  </a:schemeClr>
                </a:solidFill>
              </a:rPr>
              <a:t>WCRP’s mission….</a:t>
            </a:r>
            <a:endParaRPr 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381000" y="4114800"/>
            <a:ext cx="6837145" cy="457200"/>
          </a:xfrm>
          <a:prstGeom prst="roundRect">
            <a:avLst/>
          </a:prstGeom>
          <a:solidFill>
            <a:schemeClr val="bg1">
              <a:lumMod val="85000"/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to 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determine the predictability of 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climate</a:t>
            </a:r>
            <a:endParaRPr lang="en-US" sz="2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381000" y="4724400"/>
            <a:ext cx="6837146" cy="465525"/>
          </a:xfrm>
          <a:prstGeom prst="roundRect">
            <a:avLst/>
          </a:prstGeom>
          <a:solidFill>
            <a:schemeClr val="bg1">
              <a:lumMod val="85000"/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to 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determine the effect of human activities on 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climate</a:t>
            </a:r>
            <a:endParaRPr lang="en-US" sz="2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82065" y="2209800"/>
            <a:ext cx="7848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... is to facilitate analysis and prediction of Earth system variability and change for use in an increasing range of practical applications of direct relevance, benefit and value to society. </a:t>
            </a:r>
            <a:endParaRPr lang="en-US" sz="2200" dirty="0" smtClean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  <a:p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  <a:p>
            <a:r>
              <a:rPr lang="en-US" sz="20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The </a:t>
            </a:r>
            <a:r>
              <a:rPr lang="en-US" sz="2000" i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two overarching objectives of </a:t>
            </a:r>
            <a:r>
              <a:rPr lang="en-US" sz="20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WCRP </a:t>
            </a:r>
            <a:r>
              <a:rPr lang="en-US" sz="2000" i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are: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13155270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11"/>
          <p:cNvSpPr/>
          <p:nvPr/>
        </p:nvSpPr>
        <p:spPr>
          <a:xfrm>
            <a:off x="-304800" y="6172200"/>
            <a:ext cx="9677400" cy="738733"/>
          </a:xfrm>
          <a:prstGeom prst="roundRect">
            <a:avLst/>
          </a:prstGeom>
          <a:gradFill flip="none" rotWithShape="1">
            <a:gsLst>
              <a:gs pos="100000">
                <a:srgbClr val="001F1F">
                  <a:alpha val="90000"/>
                </a:srgbClr>
              </a:gs>
              <a:gs pos="22000">
                <a:srgbClr val="006666"/>
              </a:gs>
              <a:gs pos="3000">
                <a:srgbClr val="009A97"/>
              </a:gs>
            </a:gsLst>
            <a:lin ang="3480000" scaled="0"/>
            <a:tileRect/>
          </a:gradFill>
          <a:ln>
            <a:noFill/>
          </a:ln>
          <a:effec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154806" y="62594"/>
            <a:ext cx="9144000" cy="775606"/>
          </a:xfrm>
          <a:prstGeom prst="roundRect">
            <a:avLst/>
          </a:prstGeom>
          <a:gradFill flip="none" rotWithShape="1">
            <a:gsLst>
              <a:gs pos="0">
                <a:srgbClr val="006C69"/>
              </a:gs>
              <a:gs pos="50000">
                <a:srgbClr val="006666"/>
              </a:gs>
              <a:gs pos="100000">
                <a:srgbClr val="00B8B4">
                  <a:alpha val="8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80282" y="6033814"/>
            <a:ext cx="2834979" cy="87355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806" y="6356447"/>
            <a:ext cx="2549091" cy="418857"/>
          </a:xfrm>
          <a:prstGeom prst="rect">
            <a:avLst/>
          </a:prstGeom>
        </p:spPr>
      </p:pic>
      <p:sp>
        <p:nvSpPr>
          <p:cNvPr id="24" name="Title 3"/>
          <p:cNvSpPr>
            <a:spLocks noGrp="1"/>
          </p:cNvSpPr>
          <p:nvPr>
            <p:ph type="ctrTitle"/>
          </p:nvPr>
        </p:nvSpPr>
        <p:spPr>
          <a:xfrm>
            <a:off x="381000" y="-304800"/>
            <a:ext cx="7772400" cy="1470025"/>
          </a:xfrm>
        </p:spPr>
        <p:txBody>
          <a:bodyPr/>
          <a:lstStyle/>
          <a:p>
            <a:pPr algn="l"/>
            <a:r>
              <a:rPr lang="en-US" dirty="0" smtClean="0">
                <a:solidFill>
                  <a:schemeClr val="bg1">
                    <a:lumMod val="95000"/>
                  </a:schemeClr>
                </a:solidFill>
              </a:rPr>
              <a:t>Scope of WCRP</a:t>
            </a:r>
            <a:endParaRPr 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6" name="Oval 61"/>
          <p:cNvSpPr/>
          <p:nvPr/>
        </p:nvSpPr>
        <p:spPr>
          <a:xfrm>
            <a:off x="1219200" y="1600200"/>
            <a:ext cx="4724400" cy="1295400"/>
          </a:xfrm>
          <a:prstGeom prst="ellipse">
            <a:avLst/>
          </a:prstGeom>
          <a:solidFill>
            <a:schemeClr val="tx2">
              <a:lumMod val="60000"/>
              <a:lumOff val="40000"/>
              <a:alpha val="69000"/>
            </a:schemeClr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50000"/>
              <a:hueOff val="0"/>
              <a:satOff val="0"/>
              <a:lumOff val="0"/>
              <a:alphaOff val="0"/>
            </a:schemeClr>
          </a:fillRef>
          <a:effectRef idx="1">
            <a:schemeClr val="accent3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/>
          <a:lstStyle/>
          <a:p>
            <a:pPr algn="ctr"/>
            <a:r>
              <a:rPr lang="nl-NL" sz="2200" dirty="0"/>
              <a:t/>
            </a:r>
            <a:br>
              <a:rPr lang="nl-NL" sz="2200" dirty="0"/>
            </a:br>
            <a:r>
              <a:rPr lang="nl-NL" sz="2200" dirty="0" err="1" smtClean="0"/>
              <a:t>Observations</a:t>
            </a:r>
            <a:endParaRPr lang="nl-NL" sz="2200" dirty="0"/>
          </a:p>
        </p:txBody>
      </p:sp>
      <p:sp>
        <p:nvSpPr>
          <p:cNvPr id="25" name="Oval 61"/>
          <p:cNvSpPr/>
          <p:nvPr/>
        </p:nvSpPr>
        <p:spPr>
          <a:xfrm>
            <a:off x="3810000" y="1371600"/>
            <a:ext cx="4343400" cy="990600"/>
          </a:xfrm>
          <a:prstGeom prst="ellipse">
            <a:avLst/>
          </a:prstGeom>
          <a:solidFill>
            <a:schemeClr val="accent6">
              <a:lumMod val="60000"/>
              <a:lumOff val="40000"/>
              <a:alpha val="85000"/>
            </a:schemeClr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50000"/>
              <a:hueOff val="0"/>
              <a:satOff val="0"/>
              <a:lumOff val="0"/>
              <a:alphaOff val="0"/>
            </a:schemeClr>
          </a:fillRef>
          <a:effectRef idx="1">
            <a:schemeClr val="accent3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/>
          <a:lstStyle/>
          <a:p>
            <a:pPr algn="ctr"/>
            <a:r>
              <a:rPr lang="nl-NL" sz="2000" dirty="0" err="1" smtClean="0"/>
              <a:t>Models</a:t>
            </a:r>
            <a:endParaRPr lang="nl-NL" sz="2000" dirty="0"/>
          </a:p>
        </p:txBody>
      </p:sp>
      <p:sp>
        <p:nvSpPr>
          <p:cNvPr id="27" name="Oval 61"/>
          <p:cNvSpPr/>
          <p:nvPr/>
        </p:nvSpPr>
        <p:spPr>
          <a:xfrm>
            <a:off x="5029200" y="2133600"/>
            <a:ext cx="2209800" cy="838200"/>
          </a:xfrm>
          <a:prstGeom prst="ellipse">
            <a:avLst/>
          </a:prstGeom>
          <a:solidFill>
            <a:schemeClr val="accent3">
              <a:lumMod val="60000"/>
              <a:lumOff val="40000"/>
              <a:alpha val="88000"/>
            </a:schemeClr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50000"/>
              <a:hueOff val="0"/>
              <a:satOff val="0"/>
              <a:lumOff val="0"/>
              <a:alphaOff val="0"/>
            </a:schemeClr>
          </a:fillRef>
          <a:effectRef idx="1">
            <a:schemeClr val="accent3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/>
          <a:lstStyle/>
          <a:p>
            <a:pPr algn="ctr"/>
            <a:r>
              <a:rPr lang="nl-NL" sz="2000" dirty="0" err="1" smtClean="0"/>
              <a:t>Reanalyses</a:t>
            </a:r>
            <a:endParaRPr lang="nl-NL" sz="2000" dirty="0"/>
          </a:p>
        </p:txBody>
      </p:sp>
      <p:pic>
        <p:nvPicPr>
          <p:cNvPr id="28" name="system background reverse.png"/>
          <p:cNvPicPr/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" y="3962400"/>
            <a:ext cx="8572500" cy="4163949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9" name="Group 93"/>
          <p:cNvGrpSpPr/>
          <p:nvPr/>
        </p:nvGrpSpPr>
        <p:grpSpPr>
          <a:xfrm>
            <a:off x="463102" y="3265378"/>
            <a:ext cx="7893817" cy="564258"/>
            <a:chOff x="-53445" y="-39299"/>
            <a:chExt cx="11226759" cy="802497"/>
          </a:xfrm>
        </p:grpSpPr>
        <p:sp>
          <p:nvSpPr>
            <p:cNvPr id="30" name="Shape 89"/>
            <p:cNvSpPr/>
            <p:nvPr/>
          </p:nvSpPr>
          <p:spPr>
            <a:xfrm>
              <a:off x="-53445" y="-39298"/>
              <a:ext cx="1495566" cy="802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>
                  <a:solidFill>
                    <a:srgbClr val="53585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3000" dirty="0">
                  <a:latin typeface="Tahoma"/>
                  <a:cs typeface="Tahoma"/>
                </a:rPr>
                <a:t>Week</a:t>
              </a:r>
            </a:p>
          </p:txBody>
        </p:sp>
        <p:sp>
          <p:nvSpPr>
            <p:cNvPr id="31" name="Shape 90"/>
            <p:cNvSpPr/>
            <p:nvPr/>
          </p:nvSpPr>
          <p:spPr>
            <a:xfrm>
              <a:off x="9147885" y="-39298"/>
              <a:ext cx="2025429" cy="802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>
                  <a:solidFill>
                    <a:srgbClr val="164F86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3000" dirty="0">
                  <a:latin typeface="Tahoma"/>
                  <a:cs typeface="Tahoma"/>
                </a:rPr>
                <a:t>Century</a:t>
              </a:r>
            </a:p>
          </p:txBody>
        </p:sp>
        <p:sp>
          <p:nvSpPr>
            <p:cNvPr id="32" name="Shape 91"/>
            <p:cNvSpPr/>
            <p:nvPr/>
          </p:nvSpPr>
          <p:spPr>
            <a:xfrm>
              <a:off x="5892732" y="-39299"/>
              <a:ext cx="2152058" cy="802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defRPr>
                  <a:solidFill>
                    <a:srgbClr val="3B1F4E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3000" dirty="0">
                  <a:latin typeface="Tahoma"/>
                  <a:cs typeface="Tahoma"/>
                </a:rPr>
                <a:t>Decade</a:t>
              </a:r>
            </a:p>
          </p:txBody>
        </p:sp>
        <p:sp>
          <p:nvSpPr>
            <p:cNvPr id="33" name="Shape 92"/>
            <p:cNvSpPr/>
            <p:nvPr/>
          </p:nvSpPr>
          <p:spPr>
            <a:xfrm>
              <a:off x="2509990" y="-39298"/>
              <a:ext cx="1873412" cy="802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>
                  <a:solidFill>
                    <a:srgbClr val="00882B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3000" dirty="0">
                  <a:latin typeface="Tahoma"/>
                  <a:cs typeface="Tahoma"/>
                </a:rPr>
                <a:t>Season</a:t>
              </a:r>
            </a:p>
          </p:txBody>
        </p:sp>
      </p:grpSp>
      <p:grpSp>
        <p:nvGrpSpPr>
          <p:cNvPr id="22" name="Group 99"/>
          <p:cNvGrpSpPr/>
          <p:nvPr/>
        </p:nvGrpSpPr>
        <p:grpSpPr>
          <a:xfrm>
            <a:off x="533400" y="3810000"/>
            <a:ext cx="8210377" cy="1"/>
            <a:chOff x="103150" y="0"/>
            <a:chExt cx="11676979" cy="0"/>
          </a:xfrm>
        </p:grpSpPr>
        <p:sp>
          <p:nvSpPr>
            <p:cNvPr id="23" name="Shape 95"/>
            <p:cNvSpPr/>
            <p:nvPr/>
          </p:nvSpPr>
          <p:spPr>
            <a:xfrm flipH="1" flipV="1">
              <a:off x="103150" y="0"/>
              <a:ext cx="1986538" cy="1"/>
            </a:xfrm>
            <a:prstGeom prst="line">
              <a:avLst/>
            </a:prstGeom>
            <a:noFill/>
            <a:ln w="76200" cap="flat">
              <a:solidFill>
                <a:srgbClr val="7E9BCD"/>
              </a:solidFill>
              <a:prstDash val="solid"/>
              <a:miter lim="400000"/>
              <a:tailEnd type="diamond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>
                <a:latin typeface="Tahoma"/>
                <a:cs typeface="Tahoma"/>
              </a:endParaRPr>
            </a:p>
          </p:txBody>
        </p:sp>
        <p:sp>
          <p:nvSpPr>
            <p:cNvPr id="39" name="Shape 96"/>
            <p:cNvSpPr/>
            <p:nvPr/>
          </p:nvSpPr>
          <p:spPr>
            <a:xfrm>
              <a:off x="2090118" y="0"/>
              <a:ext cx="3263470" cy="1"/>
            </a:xfrm>
            <a:prstGeom prst="line">
              <a:avLst/>
            </a:prstGeom>
            <a:noFill/>
            <a:ln w="76200" cap="flat">
              <a:solidFill>
                <a:srgbClr val="00AC60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>
                <a:latin typeface="Tahoma"/>
                <a:cs typeface="Tahoma"/>
              </a:endParaRPr>
            </a:p>
          </p:txBody>
        </p:sp>
        <p:sp>
          <p:nvSpPr>
            <p:cNvPr id="40" name="Shape 97"/>
            <p:cNvSpPr/>
            <p:nvPr/>
          </p:nvSpPr>
          <p:spPr>
            <a:xfrm>
              <a:off x="5340887" y="0"/>
              <a:ext cx="3733801" cy="1"/>
            </a:xfrm>
            <a:prstGeom prst="line">
              <a:avLst/>
            </a:prstGeom>
            <a:noFill/>
            <a:ln w="76200" cap="flat">
              <a:solidFill>
                <a:srgbClr val="5E428E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>
                <a:latin typeface="Tahoma"/>
                <a:cs typeface="Tahoma"/>
              </a:endParaRPr>
            </a:p>
          </p:txBody>
        </p:sp>
        <p:sp>
          <p:nvSpPr>
            <p:cNvPr id="41" name="Shape 98"/>
            <p:cNvSpPr/>
            <p:nvPr/>
          </p:nvSpPr>
          <p:spPr>
            <a:xfrm>
              <a:off x="9074687" y="0"/>
              <a:ext cx="2705443" cy="1"/>
            </a:xfrm>
            <a:prstGeom prst="line">
              <a:avLst/>
            </a:prstGeom>
            <a:noFill/>
            <a:ln w="76200" cap="flat">
              <a:solidFill>
                <a:srgbClr val="0096FF"/>
              </a:solidFill>
              <a:prstDash val="solid"/>
              <a:miter lim="400000"/>
              <a:tailEnd type="arrow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>
                <a:latin typeface="Tahoma"/>
                <a:cs typeface="Tahom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544558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ounded Rectangle 11"/>
          <p:cNvSpPr/>
          <p:nvPr/>
        </p:nvSpPr>
        <p:spPr>
          <a:xfrm>
            <a:off x="-304800" y="6172200"/>
            <a:ext cx="9677400" cy="738733"/>
          </a:xfrm>
          <a:prstGeom prst="roundRect">
            <a:avLst/>
          </a:prstGeom>
          <a:gradFill flip="none" rotWithShape="1">
            <a:gsLst>
              <a:gs pos="100000">
                <a:srgbClr val="001F1F">
                  <a:alpha val="90000"/>
                </a:srgbClr>
              </a:gs>
              <a:gs pos="22000">
                <a:srgbClr val="006666"/>
              </a:gs>
              <a:gs pos="3000">
                <a:srgbClr val="009A97"/>
              </a:gs>
            </a:gsLst>
            <a:lin ang="3480000" scaled="0"/>
            <a:tileRect/>
          </a:gradFill>
          <a:ln>
            <a:noFill/>
          </a:ln>
          <a:effec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152400" y="62594"/>
            <a:ext cx="9144000" cy="775606"/>
          </a:xfrm>
          <a:prstGeom prst="roundRect">
            <a:avLst/>
          </a:prstGeom>
          <a:gradFill flip="none" rotWithShape="1">
            <a:gsLst>
              <a:gs pos="0">
                <a:srgbClr val="006C69"/>
              </a:gs>
              <a:gs pos="50000">
                <a:srgbClr val="006666"/>
              </a:gs>
              <a:gs pos="100000">
                <a:srgbClr val="00B8B4">
                  <a:alpha val="8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80282" y="6033814"/>
            <a:ext cx="2834979" cy="87355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806" y="6356447"/>
            <a:ext cx="2549091" cy="418857"/>
          </a:xfrm>
          <a:prstGeom prst="rect">
            <a:avLst/>
          </a:prstGeom>
        </p:spPr>
      </p:pic>
      <p:grpSp>
        <p:nvGrpSpPr>
          <p:cNvPr id="20" name="Group 126"/>
          <p:cNvGrpSpPr/>
          <p:nvPr/>
        </p:nvGrpSpPr>
        <p:grpSpPr>
          <a:xfrm>
            <a:off x="666508" y="1192567"/>
            <a:ext cx="7992206" cy="4165602"/>
            <a:chOff x="0" y="0"/>
            <a:chExt cx="7992204" cy="4165601"/>
          </a:xfrm>
        </p:grpSpPr>
        <p:sp>
          <p:nvSpPr>
            <p:cNvPr id="25" name="Shape 86"/>
            <p:cNvSpPr/>
            <p:nvPr/>
          </p:nvSpPr>
          <p:spPr>
            <a:xfrm>
              <a:off x="4813300" y="1476375"/>
              <a:ext cx="1397000" cy="2667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366"/>
                  </a:moveTo>
                  <a:cubicBezTo>
                    <a:pt x="0" y="1059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059"/>
                    <a:pt x="21600" y="2366"/>
                  </a:cubicBezTo>
                  <a:lnTo>
                    <a:pt x="21600" y="19234"/>
                  </a:lnTo>
                  <a:cubicBezTo>
                    <a:pt x="21600" y="20541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20541"/>
                    <a:pt x="0" y="19234"/>
                  </a:cubicBezTo>
                  <a:close/>
                </a:path>
              </a:pathLst>
            </a:custGeom>
            <a:solidFill>
              <a:schemeClr val="accent5">
                <a:lumMod val="75000"/>
                <a:alpha val="64999"/>
              </a:schemeClr>
            </a:solidFill>
            <a:ln w="9525" cap="flat">
              <a:noFill/>
              <a:prstDash val="solid"/>
              <a:bevel/>
            </a:ln>
            <a:effectLst>
              <a:outerShdw blurRad="38100" dist="23000" dir="5400000" rotWithShape="0">
                <a:srgbClr val="000000">
                  <a:alpha val="35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 sz="1200" b="0"/>
              </a:pPr>
              <a:endParaRPr>
                <a:solidFill>
                  <a:srgbClr val="000000"/>
                </a:solidFill>
              </a:endParaRPr>
            </a:p>
          </p:txBody>
        </p:sp>
        <p:sp>
          <p:nvSpPr>
            <p:cNvPr id="26" name="Shape 87"/>
            <p:cNvSpPr/>
            <p:nvPr/>
          </p:nvSpPr>
          <p:spPr>
            <a:xfrm>
              <a:off x="0" y="1447800"/>
              <a:ext cx="1397000" cy="2667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366"/>
                  </a:moveTo>
                  <a:cubicBezTo>
                    <a:pt x="0" y="1059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059"/>
                    <a:pt x="21600" y="2366"/>
                  </a:cubicBezTo>
                  <a:lnTo>
                    <a:pt x="21600" y="19234"/>
                  </a:lnTo>
                  <a:cubicBezTo>
                    <a:pt x="21600" y="20541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20541"/>
                    <a:pt x="0" y="19234"/>
                  </a:cubicBezTo>
                  <a:close/>
                </a:path>
              </a:pathLst>
            </a:custGeom>
            <a:solidFill>
              <a:schemeClr val="accent5">
                <a:lumMod val="75000"/>
                <a:alpha val="64999"/>
              </a:schemeClr>
            </a:solidFill>
            <a:ln w="9525" cap="flat">
              <a:noFill/>
              <a:prstDash val="solid"/>
              <a:bevel/>
            </a:ln>
            <a:effectLst>
              <a:outerShdw blurRad="38100" dist="23000" dir="5400000" rotWithShape="0">
                <a:srgbClr val="000000">
                  <a:alpha val="35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 sz="1200" b="0"/>
              </a:pPr>
              <a:endParaRPr>
                <a:solidFill>
                  <a:srgbClr val="000000"/>
                </a:solidFill>
              </a:endParaRPr>
            </a:p>
          </p:txBody>
        </p:sp>
        <p:sp>
          <p:nvSpPr>
            <p:cNvPr id="27" name="Shape 88"/>
            <p:cNvSpPr/>
            <p:nvPr/>
          </p:nvSpPr>
          <p:spPr>
            <a:xfrm>
              <a:off x="69850" y="1593850"/>
              <a:ext cx="1460500" cy="128025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 sz="1800" b="0"/>
              </a:pPr>
              <a:r>
                <a:rPr sz="1400" b="1" dirty="0">
                  <a:solidFill>
                    <a:srgbClr val="000000"/>
                  </a:solidFill>
                </a:rPr>
                <a:t>CliC</a:t>
              </a:r>
            </a:p>
            <a:p>
              <a:pPr lvl="0">
                <a:defRPr sz="1800" b="0"/>
              </a:pPr>
              <a:endParaRPr sz="1400" b="1" dirty="0">
                <a:solidFill>
                  <a:srgbClr val="000000"/>
                </a:solidFill>
              </a:endParaRPr>
            </a:p>
            <a:p>
              <a:pPr lvl="0">
                <a:defRPr sz="1800" b="0"/>
              </a:pPr>
              <a:endParaRPr sz="1400" b="1" dirty="0">
                <a:solidFill>
                  <a:srgbClr val="000000"/>
                </a:solidFill>
              </a:endParaRPr>
            </a:p>
          </p:txBody>
        </p:sp>
        <p:sp>
          <p:nvSpPr>
            <p:cNvPr id="28" name="Shape 89"/>
            <p:cNvSpPr/>
            <p:nvPr/>
          </p:nvSpPr>
          <p:spPr>
            <a:xfrm>
              <a:off x="1587500" y="1447800"/>
              <a:ext cx="1397000" cy="2667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366"/>
                  </a:moveTo>
                  <a:cubicBezTo>
                    <a:pt x="0" y="1059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059"/>
                    <a:pt x="21600" y="2366"/>
                  </a:cubicBezTo>
                  <a:lnTo>
                    <a:pt x="21600" y="19234"/>
                  </a:lnTo>
                  <a:cubicBezTo>
                    <a:pt x="21600" y="20541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20541"/>
                    <a:pt x="0" y="19234"/>
                  </a:cubicBezTo>
                  <a:close/>
                </a:path>
              </a:pathLst>
            </a:custGeom>
            <a:solidFill>
              <a:schemeClr val="accent5">
                <a:lumMod val="75000"/>
                <a:alpha val="64999"/>
              </a:schemeClr>
            </a:solidFill>
            <a:ln w="9525" cap="flat">
              <a:noFill/>
              <a:prstDash val="solid"/>
              <a:bevel/>
            </a:ln>
            <a:effectLst>
              <a:outerShdw blurRad="38100" dist="23000" dir="5400000" rotWithShape="0">
                <a:srgbClr val="000000">
                  <a:alpha val="35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 sz="1200" b="0"/>
              </a:pPr>
              <a:endParaRPr>
                <a:solidFill>
                  <a:srgbClr val="000000"/>
                </a:solidFill>
              </a:endParaRPr>
            </a:p>
          </p:txBody>
        </p:sp>
        <p:sp>
          <p:nvSpPr>
            <p:cNvPr id="29" name="Shape 90"/>
            <p:cNvSpPr/>
            <p:nvPr/>
          </p:nvSpPr>
          <p:spPr>
            <a:xfrm>
              <a:off x="1619250" y="1593850"/>
              <a:ext cx="1460500" cy="21544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/>
            <a:p>
              <a:pPr lvl="0">
                <a:defRPr sz="1800" b="0"/>
              </a:pPr>
              <a:r>
                <a:rPr sz="1400" b="1" dirty="0" smtClean="0">
                  <a:solidFill>
                    <a:srgbClr val="000000"/>
                  </a:solidFill>
                </a:rPr>
                <a:t>CLIV</a:t>
              </a:r>
              <a:r>
                <a:rPr lang="nl-NL" sz="1400" b="1" dirty="0" smtClean="0">
                  <a:solidFill>
                    <a:srgbClr val="000000"/>
                  </a:solidFill>
                </a:rPr>
                <a:t>AR</a:t>
              </a:r>
              <a:endParaRPr sz="2400" b="1" dirty="0">
                <a:solidFill>
                  <a:srgbClr val="000000"/>
                </a:solidFill>
              </a:endParaRPr>
            </a:p>
          </p:txBody>
        </p:sp>
        <p:sp>
          <p:nvSpPr>
            <p:cNvPr id="30" name="Shape 91"/>
            <p:cNvSpPr/>
            <p:nvPr/>
          </p:nvSpPr>
          <p:spPr>
            <a:xfrm>
              <a:off x="3187700" y="1447800"/>
              <a:ext cx="1397000" cy="2667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366"/>
                  </a:moveTo>
                  <a:cubicBezTo>
                    <a:pt x="0" y="1059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059"/>
                    <a:pt x="21600" y="2366"/>
                  </a:cubicBezTo>
                  <a:lnTo>
                    <a:pt x="21600" y="19234"/>
                  </a:lnTo>
                  <a:cubicBezTo>
                    <a:pt x="21600" y="20541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20541"/>
                    <a:pt x="0" y="19234"/>
                  </a:cubicBezTo>
                  <a:close/>
                </a:path>
              </a:pathLst>
            </a:custGeom>
            <a:solidFill>
              <a:schemeClr val="accent5">
                <a:lumMod val="75000"/>
                <a:alpha val="64999"/>
              </a:schemeClr>
            </a:solidFill>
            <a:ln w="9525" cap="flat">
              <a:noFill/>
              <a:prstDash val="solid"/>
              <a:bevel/>
            </a:ln>
            <a:effectLst>
              <a:outerShdw blurRad="38100" dist="23000" dir="5400000" rotWithShape="0">
                <a:srgbClr val="000000">
                  <a:alpha val="35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 sz="1200" b="0"/>
              </a:pPr>
              <a:endParaRPr>
                <a:solidFill>
                  <a:srgbClr val="000000"/>
                </a:solidFill>
              </a:endParaRPr>
            </a:p>
          </p:txBody>
        </p:sp>
        <p:sp>
          <p:nvSpPr>
            <p:cNvPr id="31" name="Shape 92"/>
            <p:cNvSpPr/>
            <p:nvPr/>
          </p:nvSpPr>
          <p:spPr>
            <a:xfrm>
              <a:off x="3262906" y="1593850"/>
              <a:ext cx="1460501" cy="21544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/>
            <a:p>
              <a:pPr lvl="0">
                <a:defRPr sz="1800" b="0"/>
              </a:pPr>
              <a:r>
                <a:rPr sz="1400" b="1" dirty="0" smtClean="0">
                  <a:solidFill>
                    <a:srgbClr val="000000"/>
                  </a:solidFill>
                </a:rPr>
                <a:t>GEWEX</a:t>
              </a:r>
              <a:endParaRPr sz="2400" b="1" dirty="0">
                <a:solidFill>
                  <a:srgbClr val="000000"/>
                </a:solidFill>
              </a:endParaRPr>
            </a:p>
          </p:txBody>
        </p:sp>
        <p:sp>
          <p:nvSpPr>
            <p:cNvPr id="32" name="Shape 93"/>
            <p:cNvSpPr/>
            <p:nvPr/>
          </p:nvSpPr>
          <p:spPr>
            <a:xfrm>
              <a:off x="6457950" y="1139825"/>
              <a:ext cx="1111251" cy="30257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366"/>
                  </a:moveTo>
                  <a:cubicBezTo>
                    <a:pt x="0" y="1059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059"/>
                    <a:pt x="21600" y="2366"/>
                  </a:cubicBezTo>
                  <a:lnTo>
                    <a:pt x="21600" y="19234"/>
                  </a:lnTo>
                  <a:cubicBezTo>
                    <a:pt x="21600" y="20541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20541"/>
                    <a:pt x="0" y="19234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  <a:alpha val="50000"/>
              </a:schemeClr>
            </a:solidFill>
            <a:ln w="12700" cap="flat">
              <a:noFill/>
              <a:miter lim="400000"/>
            </a:ln>
            <a:effectLst>
              <a:outerShdw blurRad="38100" dist="23000" dir="5400000" rotWithShape="0">
                <a:srgbClr val="000000">
                  <a:alpha val="35000"/>
                </a:srgbClr>
              </a:outerShdw>
            </a:effectLst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 sz="1400">
                  <a:solidFill>
                    <a:srgbClr val="808080"/>
                  </a:solidFill>
                </a:defRPr>
              </a:pPr>
              <a:endParaRPr>
                <a:solidFill>
                  <a:srgbClr val="000000"/>
                </a:solidFill>
              </a:endParaRPr>
            </a:p>
          </p:txBody>
        </p:sp>
        <p:sp>
          <p:nvSpPr>
            <p:cNvPr id="33" name="Shape 94"/>
            <p:cNvSpPr/>
            <p:nvPr/>
          </p:nvSpPr>
          <p:spPr>
            <a:xfrm>
              <a:off x="4905444" y="1593850"/>
              <a:ext cx="1460501" cy="43088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/>
            <a:p>
              <a:pPr lvl="0">
                <a:defRPr sz="1800" b="0"/>
              </a:pPr>
              <a:r>
                <a:rPr sz="1400" b="1" dirty="0">
                  <a:solidFill>
                    <a:srgbClr val="000000"/>
                  </a:solidFill>
                </a:rPr>
                <a:t>SPARC</a:t>
              </a:r>
              <a:endParaRPr sz="2400" b="1" dirty="0">
                <a:solidFill>
                  <a:srgbClr val="000000"/>
                </a:solidFill>
              </a:endParaRPr>
            </a:p>
            <a:p>
              <a:pPr lvl="0">
                <a:defRPr sz="1800" b="0"/>
              </a:pPr>
              <a:endParaRPr sz="1400" b="1" dirty="0">
                <a:solidFill>
                  <a:srgbClr val="000000"/>
                </a:solidFill>
              </a:endParaRPr>
            </a:p>
          </p:txBody>
        </p:sp>
        <p:sp>
          <p:nvSpPr>
            <p:cNvPr id="34" name="Shape 95"/>
            <p:cNvSpPr/>
            <p:nvPr/>
          </p:nvSpPr>
          <p:spPr>
            <a:xfrm>
              <a:off x="6531703" y="1581150"/>
              <a:ext cx="1460501" cy="21544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/>
            <a:p>
              <a:pPr lvl="0">
                <a:defRPr sz="1800" b="0"/>
              </a:pPr>
              <a:r>
                <a:rPr sz="1400" b="1" dirty="0" smtClean="0">
                  <a:solidFill>
                    <a:srgbClr val="000000"/>
                  </a:solidFill>
                </a:rPr>
                <a:t>CORDEX</a:t>
              </a:r>
              <a:endParaRPr sz="2400" b="1" dirty="0">
                <a:solidFill>
                  <a:srgbClr val="000000"/>
                </a:solidFill>
              </a:endParaRPr>
            </a:p>
          </p:txBody>
        </p:sp>
        <p:grpSp>
          <p:nvGrpSpPr>
            <p:cNvPr id="35" name="Group 98"/>
            <p:cNvGrpSpPr/>
            <p:nvPr/>
          </p:nvGrpSpPr>
          <p:grpSpPr>
            <a:xfrm>
              <a:off x="457200" y="0"/>
              <a:ext cx="2686291" cy="304800"/>
              <a:chOff x="0" y="0"/>
              <a:chExt cx="2686291" cy="304800"/>
            </a:xfrm>
          </p:grpSpPr>
          <p:sp>
            <p:nvSpPr>
              <p:cNvPr id="48" name="Shape 96"/>
              <p:cNvSpPr/>
              <p:nvPr/>
            </p:nvSpPr>
            <p:spPr>
              <a:xfrm>
                <a:off x="0" y="0"/>
                <a:ext cx="2667000" cy="3048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600"/>
                    </a:moveTo>
                    <a:cubicBezTo>
                      <a:pt x="0" y="1612"/>
                      <a:pt x="184" y="0"/>
                      <a:pt x="411" y="0"/>
                    </a:cubicBezTo>
                    <a:lnTo>
                      <a:pt x="21189" y="0"/>
                    </a:lnTo>
                    <a:cubicBezTo>
                      <a:pt x="21416" y="0"/>
                      <a:pt x="21600" y="1612"/>
                      <a:pt x="21600" y="3600"/>
                    </a:cubicBezTo>
                    <a:lnTo>
                      <a:pt x="21600" y="18000"/>
                    </a:lnTo>
                    <a:cubicBezTo>
                      <a:pt x="21600" y="19988"/>
                      <a:pt x="21416" y="21600"/>
                      <a:pt x="21189" y="21600"/>
                    </a:cubicBezTo>
                    <a:lnTo>
                      <a:pt x="411" y="21600"/>
                    </a:lnTo>
                    <a:cubicBezTo>
                      <a:pt x="184" y="21600"/>
                      <a:pt x="0" y="19988"/>
                      <a:pt x="0" y="18000"/>
                    </a:cubicBez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9525" cap="flat">
                <a:noFill/>
                <a:prstDash val="solid"/>
                <a:bevel/>
              </a:ln>
              <a:effectLst>
                <a:outerShdw blurRad="381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defRPr sz="1400"/>
                </a:pPr>
                <a:endParaRPr>
                  <a:solidFill>
                    <a:srgbClr val="000000"/>
                  </a:solidFill>
                </a:endParaRPr>
              </a:p>
            </p:txBody>
          </p:sp>
          <p:sp>
            <p:nvSpPr>
              <p:cNvPr id="49" name="Shape 97"/>
              <p:cNvSpPr/>
              <p:nvPr/>
            </p:nvSpPr>
            <p:spPr>
              <a:xfrm>
                <a:off x="70091" y="44678"/>
                <a:ext cx="2616200" cy="215444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>
                  <a:defRPr sz="1400"/>
                </a:lvl1pPr>
              </a:lstStyle>
              <a:p>
                <a:pPr lvl="0">
                  <a:defRPr sz="1800" b="0"/>
                </a:pPr>
                <a:r>
                  <a:rPr sz="1400" b="1" dirty="0">
                    <a:solidFill>
                      <a:srgbClr val="000000"/>
                    </a:solidFill>
                  </a:rPr>
                  <a:t>Joint Scientific Committee</a:t>
                </a:r>
              </a:p>
            </p:txBody>
          </p:sp>
        </p:grpSp>
        <p:grpSp>
          <p:nvGrpSpPr>
            <p:cNvPr id="36" name="Group 101"/>
            <p:cNvGrpSpPr/>
            <p:nvPr/>
          </p:nvGrpSpPr>
          <p:grpSpPr>
            <a:xfrm>
              <a:off x="4648200" y="0"/>
              <a:ext cx="2686290" cy="304800"/>
              <a:chOff x="0" y="0"/>
              <a:chExt cx="2686290" cy="304800"/>
            </a:xfrm>
          </p:grpSpPr>
          <p:sp>
            <p:nvSpPr>
              <p:cNvPr id="46" name="Shape 99"/>
              <p:cNvSpPr/>
              <p:nvPr/>
            </p:nvSpPr>
            <p:spPr>
              <a:xfrm>
                <a:off x="0" y="0"/>
                <a:ext cx="2667000" cy="3048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600"/>
                    </a:moveTo>
                    <a:cubicBezTo>
                      <a:pt x="0" y="1612"/>
                      <a:pt x="184" y="0"/>
                      <a:pt x="411" y="0"/>
                    </a:cubicBezTo>
                    <a:lnTo>
                      <a:pt x="21189" y="0"/>
                    </a:lnTo>
                    <a:cubicBezTo>
                      <a:pt x="21416" y="0"/>
                      <a:pt x="21600" y="1612"/>
                      <a:pt x="21600" y="3600"/>
                    </a:cubicBezTo>
                    <a:lnTo>
                      <a:pt x="21600" y="18000"/>
                    </a:lnTo>
                    <a:cubicBezTo>
                      <a:pt x="21600" y="19988"/>
                      <a:pt x="21416" y="21600"/>
                      <a:pt x="21189" y="21600"/>
                    </a:cubicBezTo>
                    <a:lnTo>
                      <a:pt x="411" y="21600"/>
                    </a:lnTo>
                    <a:cubicBezTo>
                      <a:pt x="184" y="21600"/>
                      <a:pt x="0" y="19988"/>
                      <a:pt x="0" y="18000"/>
                    </a:cubicBez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9525" cap="flat">
                <a:noFill/>
                <a:prstDash val="solid"/>
                <a:bevel/>
              </a:ln>
              <a:effectLst>
                <a:outerShdw blurRad="381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defRPr sz="1400"/>
                </a:pPr>
                <a:endParaRPr>
                  <a:solidFill>
                    <a:srgbClr val="000000"/>
                  </a:solidFill>
                </a:endParaRPr>
              </a:p>
            </p:txBody>
          </p:sp>
          <p:sp>
            <p:nvSpPr>
              <p:cNvPr id="47" name="Shape 100"/>
              <p:cNvSpPr/>
              <p:nvPr/>
            </p:nvSpPr>
            <p:spPr>
              <a:xfrm>
                <a:off x="70090" y="44678"/>
                <a:ext cx="2616200" cy="215444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>
                  <a:defRPr sz="1400"/>
                </a:lvl1pPr>
              </a:lstStyle>
              <a:p>
                <a:pPr lvl="0">
                  <a:defRPr sz="1800" b="0"/>
                </a:pPr>
                <a:r>
                  <a:rPr sz="1400" b="1" dirty="0">
                    <a:solidFill>
                      <a:srgbClr val="000000"/>
                    </a:solidFill>
                  </a:rPr>
                  <a:t>Joint Planning Staff</a:t>
                </a:r>
              </a:p>
            </p:txBody>
          </p:sp>
        </p:grpSp>
        <p:grpSp>
          <p:nvGrpSpPr>
            <p:cNvPr id="37" name="Group 104"/>
            <p:cNvGrpSpPr/>
            <p:nvPr/>
          </p:nvGrpSpPr>
          <p:grpSpPr>
            <a:xfrm>
              <a:off x="1009891" y="381000"/>
              <a:ext cx="2743200" cy="304800"/>
              <a:chOff x="552691" y="0"/>
              <a:chExt cx="2743200" cy="304800"/>
            </a:xfrm>
          </p:grpSpPr>
          <p:sp>
            <p:nvSpPr>
              <p:cNvPr id="44" name="Shape 102"/>
              <p:cNvSpPr/>
              <p:nvPr/>
            </p:nvSpPr>
            <p:spPr>
              <a:xfrm>
                <a:off x="552691" y="0"/>
                <a:ext cx="2667000" cy="3048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600"/>
                    </a:moveTo>
                    <a:cubicBezTo>
                      <a:pt x="0" y="1612"/>
                      <a:pt x="184" y="0"/>
                      <a:pt x="411" y="0"/>
                    </a:cubicBezTo>
                    <a:lnTo>
                      <a:pt x="21189" y="0"/>
                    </a:lnTo>
                    <a:cubicBezTo>
                      <a:pt x="21416" y="0"/>
                      <a:pt x="21600" y="1612"/>
                      <a:pt x="21600" y="3600"/>
                    </a:cubicBezTo>
                    <a:lnTo>
                      <a:pt x="21600" y="18000"/>
                    </a:lnTo>
                    <a:cubicBezTo>
                      <a:pt x="21600" y="19988"/>
                      <a:pt x="21416" y="21600"/>
                      <a:pt x="21189" y="21600"/>
                    </a:cubicBezTo>
                    <a:lnTo>
                      <a:pt x="411" y="21600"/>
                    </a:lnTo>
                    <a:cubicBezTo>
                      <a:pt x="184" y="21600"/>
                      <a:pt x="0" y="19988"/>
                      <a:pt x="0" y="18000"/>
                    </a:cubicBezTo>
                    <a:close/>
                  </a:path>
                </a:pathLst>
              </a:custGeom>
              <a:solidFill>
                <a:schemeClr val="accent5">
                  <a:lumMod val="20000"/>
                  <a:lumOff val="80000"/>
                </a:schemeClr>
              </a:solidFill>
              <a:ln w="9525" cap="flat">
                <a:noFill/>
                <a:prstDash val="solid"/>
                <a:bevel/>
              </a:ln>
              <a:effectLst>
                <a:outerShdw blurRad="381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defRPr sz="1400"/>
                </a:pPr>
                <a:endParaRPr>
                  <a:solidFill>
                    <a:srgbClr val="000000"/>
                  </a:solidFill>
                </a:endParaRPr>
              </a:p>
            </p:txBody>
          </p:sp>
          <p:sp>
            <p:nvSpPr>
              <p:cNvPr id="45" name="Shape 103"/>
              <p:cNvSpPr/>
              <p:nvPr/>
            </p:nvSpPr>
            <p:spPr>
              <a:xfrm>
                <a:off x="679691" y="26633"/>
                <a:ext cx="2616200" cy="215444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>
                  <a:defRPr sz="1400"/>
                </a:lvl1pPr>
              </a:lstStyle>
              <a:p>
                <a:pPr lvl="0">
                  <a:defRPr sz="1800" b="0"/>
                </a:pPr>
                <a:r>
                  <a:rPr sz="1400" b="1" dirty="0">
                    <a:solidFill>
                      <a:srgbClr val="000000"/>
                    </a:solidFill>
                  </a:rPr>
                  <a:t>Modeling Advisory Council</a:t>
                </a:r>
              </a:p>
            </p:txBody>
          </p:sp>
        </p:grpSp>
        <p:grpSp>
          <p:nvGrpSpPr>
            <p:cNvPr id="38" name="Group 107"/>
            <p:cNvGrpSpPr/>
            <p:nvPr/>
          </p:nvGrpSpPr>
          <p:grpSpPr>
            <a:xfrm>
              <a:off x="4134091" y="381000"/>
              <a:ext cx="2768600" cy="304800"/>
              <a:chOff x="-514109" y="0"/>
              <a:chExt cx="2768600" cy="304800"/>
            </a:xfrm>
          </p:grpSpPr>
          <p:sp>
            <p:nvSpPr>
              <p:cNvPr id="42" name="Shape 105"/>
              <p:cNvSpPr/>
              <p:nvPr/>
            </p:nvSpPr>
            <p:spPr>
              <a:xfrm>
                <a:off x="-514109" y="0"/>
                <a:ext cx="2667000" cy="3048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600"/>
                    </a:moveTo>
                    <a:cubicBezTo>
                      <a:pt x="0" y="1612"/>
                      <a:pt x="184" y="0"/>
                      <a:pt x="411" y="0"/>
                    </a:cubicBezTo>
                    <a:lnTo>
                      <a:pt x="21189" y="0"/>
                    </a:lnTo>
                    <a:cubicBezTo>
                      <a:pt x="21416" y="0"/>
                      <a:pt x="21600" y="1612"/>
                      <a:pt x="21600" y="3600"/>
                    </a:cubicBezTo>
                    <a:lnTo>
                      <a:pt x="21600" y="18000"/>
                    </a:lnTo>
                    <a:cubicBezTo>
                      <a:pt x="21600" y="19988"/>
                      <a:pt x="21416" y="21600"/>
                      <a:pt x="21189" y="21600"/>
                    </a:cubicBezTo>
                    <a:lnTo>
                      <a:pt x="411" y="21600"/>
                    </a:lnTo>
                    <a:cubicBezTo>
                      <a:pt x="184" y="21600"/>
                      <a:pt x="0" y="19988"/>
                      <a:pt x="0" y="18000"/>
                    </a:cubicBezTo>
                    <a:close/>
                  </a:path>
                </a:pathLst>
              </a:custGeom>
              <a:solidFill>
                <a:schemeClr val="accent5">
                  <a:lumMod val="20000"/>
                  <a:lumOff val="80000"/>
                </a:schemeClr>
              </a:solidFill>
              <a:ln w="9525" cap="flat">
                <a:noFill/>
                <a:prstDash val="solid"/>
                <a:bevel/>
              </a:ln>
              <a:effectLst>
                <a:outerShdw blurRad="381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defRPr sz="1400"/>
                </a:pPr>
                <a:endParaRPr>
                  <a:solidFill>
                    <a:srgbClr val="000000"/>
                  </a:solidFill>
                </a:endParaRPr>
              </a:p>
            </p:txBody>
          </p:sp>
          <p:sp>
            <p:nvSpPr>
              <p:cNvPr id="43" name="Shape 106"/>
              <p:cNvSpPr/>
              <p:nvPr/>
            </p:nvSpPr>
            <p:spPr>
              <a:xfrm>
                <a:off x="-361709" y="44678"/>
                <a:ext cx="2616200" cy="215444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>
                  <a:defRPr sz="1400"/>
                </a:lvl1pPr>
              </a:lstStyle>
              <a:p>
                <a:pPr lvl="0">
                  <a:defRPr sz="1800" b="0"/>
                </a:pPr>
                <a:r>
                  <a:rPr sz="1400" b="1" dirty="0">
                    <a:solidFill>
                      <a:srgbClr val="000000"/>
                    </a:solidFill>
                  </a:rPr>
                  <a:t>Data Advisory Council</a:t>
                </a:r>
              </a:p>
            </p:txBody>
          </p:sp>
        </p:grpSp>
        <p:grpSp>
          <p:nvGrpSpPr>
            <p:cNvPr id="39" name="Group 110"/>
            <p:cNvGrpSpPr/>
            <p:nvPr/>
          </p:nvGrpSpPr>
          <p:grpSpPr>
            <a:xfrm>
              <a:off x="457200" y="762000"/>
              <a:ext cx="6858000" cy="609600"/>
              <a:chOff x="0" y="0"/>
              <a:chExt cx="6858000" cy="609600"/>
            </a:xfrm>
          </p:grpSpPr>
          <p:sp>
            <p:nvSpPr>
              <p:cNvPr id="40" name="Shape 108"/>
              <p:cNvSpPr/>
              <p:nvPr/>
            </p:nvSpPr>
            <p:spPr>
              <a:xfrm>
                <a:off x="0" y="0"/>
                <a:ext cx="6858000" cy="609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600"/>
                    </a:moveTo>
                    <a:cubicBezTo>
                      <a:pt x="0" y="1612"/>
                      <a:pt x="143" y="0"/>
                      <a:pt x="320" y="0"/>
                    </a:cubicBezTo>
                    <a:lnTo>
                      <a:pt x="21280" y="0"/>
                    </a:lnTo>
                    <a:cubicBezTo>
                      <a:pt x="21457" y="0"/>
                      <a:pt x="21600" y="1612"/>
                      <a:pt x="21600" y="3600"/>
                    </a:cubicBezTo>
                    <a:lnTo>
                      <a:pt x="21600" y="18000"/>
                    </a:lnTo>
                    <a:cubicBezTo>
                      <a:pt x="21600" y="19988"/>
                      <a:pt x="21457" y="21600"/>
                      <a:pt x="21280" y="21600"/>
                    </a:cubicBezTo>
                    <a:lnTo>
                      <a:pt x="320" y="21600"/>
                    </a:lnTo>
                    <a:cubicBezTo>
                      <a:pt x="143" y="21600"/>
                      <a:pt x="0" y="19988"/>
                      <a:pt x="0" y="18000"/>
                    </a:cubicBezTo>
                    <a:close/>
                  </a:path>
                </a:pathLst>
              </a:custGeom>
              <a:solidFill>
                <a:schemeClr val="accent5">
                  <a:lumMod val="20000"/>
                  <a:lumOff val="80000"/>
                </a:schemeClr>
              </a:solidFill>
              <a:ln w="9525" cap="flat">
                <a:noFill/>
                <a:prstDash val="solid"/>
                <a:bevel/>
              </a:ln>
              <a:effectLst>
                <a:outerShdw blurRad="381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defRPr sz="1400" b="0"/>
                </a:pPr>
                <a:endParaRPr>
                  <a:solidFill>
                    <a:srgbClr val="000000"/>
                  </a:solidFill>
                </a:endParaRPr>
              </a:p>
            </p:txBody>
          </p:sp>
          <p:sp>
            <p:nvSpPr>
              <p:cNvPr id="41" name="Shape 109"/>
              <p:cNvSpPr/>
              <p:nvPr/>
            </p:nvSpPr>
            <p:spPr>
              <a:xfrm>
                <a:off x="50800" y="50800"/>
                <a:ext cx="6756400" cy="523218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spAutoFit/>
              </a:bodyPr>
              <a:lstStyle/>
              <a:p>
                <a:pPr lvl="0">
                  <a:defRPr sz="1800" b="0"/>
                </a:pPr>
                <a:r>
                  <a:rPr sz="1400" b="1" dirty="0">
                    <a:solidFill>
                      <a:srgbClr val="000000"/>
                    </a:solidFill>
                  </a:rPr>
                  <a:t>Working Groups on: </a:t>
                </a:r>
                <a:r>
                  <a:rPr lang="nl-NL" sz="1400" dirty="0" err="1">
                    <a:solidFill>
                      <a:srgbClr val="000000"/>
                    </a:solidFill>
                  </a:rPr>
                  <a:t>Numerical</a:t>
                </a:r>
                <a:r>
                  <a:rPr lang="nl-NL" sz="1400" dirty="0">
                    <a:solidFill>
                      <a:srgbClr val="000000"/>
                    </a:solidFill>
                  </a:rPr>
                  <a:t> </a:t>
                </a:r>
                <a:r>
                  <a:rPr lang="nl-NL" sz="1400" dirty="0" err="1">
                    <a:solidFill>
                      <a:srgbClr val="000000"/>
                    </a:solidFill>
                  </a:rPr>
                  <a:t>Experimentation</a:t>
                </a:r>
                <a:r>
                  <a:rPr lang="nl-NL" sz="1400" dirty="0">
                    <a:solidFill>
                      <a:srgbClr val="000000"/>
                    </a:solidFill>
                  </a:rPr>
                  <a:t> (WGNE</a:t>
                </a:r>
                <a:r>
                  <a:rPr lang="nl-NL" sz="1400" dirty="0" smtClean="0">
                    <a:solidFill>
                      <a:srgbClr val="000000"/>
                    </a:solidFill>
                  </a:rPr>
                  <a:t>), </a:t>
                </a:r>
                <a:r>
                  <a:rPr lang="nl-NL" sz="1400" dirty="0" err="1">
                    <a:solidFill>
                      <a:srgbClr val="000000"/>
                    </a:solidFill>
                  </a:rPr>
                  <a:t>Seasonal</a:t>
                </a:r>
                <a:r>
                  <a:rPr lang="nl-NL" sz="1400" dirty="0">
                    <a:solidFill>
                      <a:srgbClr val="000000"/>
                    </a:solidFill>
                  </a:rPr>
                  <a:t> </a:t>
                </a:r>
                <a:r>
                  <a:rPr lang="nl-NL" sz="1400" dirty="0" err="1">
                    <a:solidFill>
                      <a:srgbClr val="000000"/>
                    </a:solidFill>
                  </a:rPr>
                  <a:t>to</a:t>
                </a:r>
                <a:r>
                  <a:rPr lang="nl-NL" sz="1400" dirty="0">
                    <a:solidFill>
                      <a:srgbClr val="000000"/>
                    </a:solidFill>
                  </a:rPr>
                  <a:t> </a:t>
                </a:r>
                <a:r>
                  <a:rPr lang="nl-NL" sz="1400" dirty="0" err="1">
                    <a:solidFill>
                      <a:srgbClr val="000000"/>
                    </a:solidFill>
                  </a:rPr>
                  <a:t>Interannual</a:t>
                </a:r>
                <a:r>
                  <a:rPr lang="nl-NL" sz="1400" dirty="0">
                    <a:solidFill>
                      <a:srgbClr val="000000"/>
                    </a:solidFill>
                  </a:rPr>
                  <a:t> </a:t>
                </a:r>
                <a:r>
                  <a:rPr lang="nl-NL" sz="1400" dirty="0" err="1">
                    <a:solidFill>
                      <a:srgbClr val="000000"/>
                    </a:solidFill>
                  </a:rPr>
                  <a:t>Prediction</a:t>
                </a:r>
                <a:r>
                  <a:rPr lang="nl-NL" sz="1400" dirty="0">
                    <a:solidFill>
                      <a:srgbClr val="000000"/>
                    </a:solidFill>
                  </a:rPr>
                  <a:t> (</a:t>
                </a:r>
                <a:r>
                  <a:rPr lang="nl-NL" sz="1400" dirty="0" smtClean="0">
                    <a:solidFill>
                      <a:srgbClr val="000000"/>
                    </a:solidFill>
                  </a:rPr>
                  <a:t>WGSIP), </a:t>
                </a:r>
                <a:r>
                  <a:rPr sz="1400" dirty="0" smtClean="0">
                    <a:solidFill>
                      <a:srgbClr val="000000"/>
                    </a:solidFill>
                  </a:rPr>
                  <a:t>Coupled </a:t>
                </a:r>
                <a:r>
                  <a:rPr sz="1400" dirty="0">
                    <a:solidFill>
                      <a:srgbClr val="000000"/>
                    </a:solidFill>
                  </a:rPr>
                  <a:t>Modeling (WGCM)</a:t>
                </a:r>
                <a:r>
                  <a:rPr sz="1400" dirty="0" smtClean="0">
                    <a:solidFill>
                      <a:srgbClr val="000000"/>
                    </a:solidFill>
                  </a:rPr>
                  <a:t>,</a:t>
                </a:r>
                <a:r>
                  <a:rPr lang="nl-NL" sz="1400" dirty="0" smtClean="0">
                    <a:solidFill>
                      <a:srgbClr val="000000"/>
                    </a:solidFill>
                  </a:rPr>
                  <a:t> </a:t>
                </a:r>
                <a:r>
                  <a:rPr sz="1400" dirty="0" smtClean="0">
                    <a:solidFill>
                      <a:srgbClr val="000000"/>
                    </a:solidFill>
                  </a:rPr>
                  <a:t>Regional </a:t>
                </a:r>
                <a:r>
                  <a:rPr sz="1400" dirty="0">
                    <a:solidFill>
                      <a:srgbClr val="000000"/>
                    </a:solidFill>
                  </a:rPr>
                  <a:t>Climate (WGRC</a:t>
                </a:r>
                <a:r>
                  <a:rPr sz="1400" dirty="0" smtClean="0">
                    <a:solidFill>
                      <a:srgbClr val="000000"/>
                    </a:solidFill>
                  </a:rPr>
                  <a:t>)</a:t>
                </a:r>
                <a:endParaRPr sz="1400" dirty="0">
                  <a:solidFill>
                    <a:srgbClr val="000000"/>
                  </a:solidFill>
                </a:endParaRPr>
              </a:p>
            </p:txBody>
          </p:sp>
        </p:grpSp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1649" y="5480763"/>
            <a:ext cx="1338469" cy="3048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3708" y="5334406"/>
            <a:ext cx="482600" cy="570817"/>
          </a:xfrm>
          <a:prstGeom prst="rect">
            <a:avLst/>
          </a:prstGeom>
        </p:spPr>
      </p:pic>
      <p:pic>
        <p:nvPicPr>
          <p:cNvPr id="68" name="Picture 2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8108" y="5410200"/>
            <a:ext cx="1263692" cy="507593"/>
          </a:xfrm>
          <a:prstGeom prst="rect">
            <a:avLst/>
          </a:prstGeom>
        </p:spPr>
      </p:pic>
      <p:grpSp>
        <p:nvGrpSpPr>
          <p:cNvPr id="63" name="Group 1"/>
          <p:cNvGrpSpPr/>
          <p:nvPr/>
        </p:nvGrpSpPr>
        <p:grpSpPr>
          <a:xfrm>
            <a:off x="914400" y="3048000"/>
            <a:ext cx="7200000" cy="2362200"/>
            <a:chOff x="115200" y="2209800"/>
            <a:chExt cx="7200000" cy="2701200"/>
          </a:xfrm>
        </p:grpSpPr>
        <p:grpSp>
          <p:nvGrpSpPr>
            <p:cNvPr id="65" name="Group 62"/>
            <p:cNvGrpSpPr/>
            <p:nvPr/>
          </p:nvGrpSpPr>
          <p:grpSpPr>
            <a:xfrm>
              <a:off x="115200" y="2209800"/>
              <a:ext cx="7200000" cy="360000"/>
              <a:chOff x="781" y="186"/>
              <a:chExt cx="1523627" cy="1523627"/>
            </a:xfrm>
            <a:scene3d>
              <a:camera prst="orthographicFront"/>
              <a:lightRig rig="flat" dir="t"/>
            </a:scene3d>
          </p:grpSpPr>
          <p:sp>
            <p:nvSpPr>
              <p:cNvPr id="87" name="Oval 64"/>
              <p:cNvSpPr/>
              <p:nvPr/>
            </p:nvSpPr>
            <p:spPr>
              <a:xfrm>
                <a:off x="781" y="186"/>
                <a:ext cx="1523627" cy="1523627"/>
              </a:xfrm>
              <a:prstGeom prst="ellipse">
                <a:avLst/>
              </a:prstGeom>
              <a:solidFill>
                <a:schemeClr val="accent2">
                  <a:hueOff val="0"/>
                  <a:satOff val="0"/>
                  <a:lumOff val="0"/>
                  <a:alpha val="79000"/>
                </a:schemeClr>
              </a:solidFill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2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</p:sp>
          <p:sp>
            <p:nvSpPr>
              <p:cNvPr id="88" name="Oval 4"/>
              <p:cNvSpPr/>
              <p:nvPr/>
            </p:nvSpPr>
            <p:spPr>
              <a:xfrm>
                <a:off x="223911" y="223317"/>
                <a:ext cx="1077367" cy="1077365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  <p:txBody>
              <a:bodyPr spcFirstLastPara="0" vert="horz" wrap="square" lIns="83850" tIns="20320" rIns="83850" bIns="20320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kern="1200" dirty="0" smtClean="0">
                    <a:latin typeface="Calibri"/>
                    <a:cs typeface="Calibri"/>
                  </a:rPr>
                  <a:t>Melting Ice &amp; Global Consequences</a:t>
                </a:r>
                <a:endParaRPr lang="en-US" kern="1200" dirty="0">
                  <a:latin typeface="Calibri"/>
                  <a:cs typeface="Calibri"/>
                </a:endParaRPr>
              </a:p>
            </p:txBody>
          </p:sp>
        </p:grpSp>
        <p:grpSp>
          <p:nvGrpSpPr>
            <p:cNvPr id="69" name="Group 74"/>
            <p:cNvGrpSpPr/>
            <p:nvPr/>
          </p:nvGrpSpPr>
          <p:grpSpPr>
            <a:xfrm>
              <a:off x="115200" y="2569800"/>
              <a:ext cx="7200000" cy="360000"/>
              <a:chOff x="1219683" y="186"/>
              <a:chExt cx="1523627" cy="1523627"/>
            </a:xfrm>
            <a:scene3d>
              <a:camera prst="orthographicFront"/>
              <a:lightRig rig="flat" dir="t"/>
            </a:scene3d>
          </p:grpSpPr>
          <p:sp>
            <p:nvSpPr>
              <p:cNvPr id="85" name="Oval 75"/>
              <p:cNvSpPr/>
              <p:nvPr/>
            </p:nvSpPr>
            <p:spPr>
              <a:xfrm>
                <a:off x="1219683" y="186"/>
                <a:ext cx="1523627" cy="1523627"/>
              </a:xfrm>
              <a:prstGeom prst="ellipse">
                <a:avLst/>
              </a:prstGeom>
              <a:solidFill>
                <a:schemeClr val="accent3">
                  <a:hueOff val="0"/>
                  <a:satOff val="0"/>
                  <a:lumOff val="0"/>
                  <a:alpha val="73000"/>
                </a:schemeClr>
              </a:solidFill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3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3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</p:sp>
          <p:sp>
            <p:nvSpPr>
              <p:cNvPr id="86" name="Oval 6"/>
              <p:cNvSpPr/>
              <p:nvPr/>
            </p:nvSpPr>
            <p:spPr>
              <a:xfrm>
                <a:off x="1442813" y="223316"/>
                <a:ext cx="1077367" cy="107736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  <p:txBody>
              <a:bodyPr spcFirstLastPara="0" vert="horz" wrap="square" lIns="83850" tIns="20320" rIns="83850" bIns="20320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kern="1200" dirty="0" smtClean="0">
                    <a:latin typeface="Calibri"/>
                    <a:cs typeface="Calibri"/>
                  </a:rPr>
                  <a:t>Regional Seal Level &amp; Coastal Impacts</a:t>
                </a:r>
                <a:endParaRPr lang="en-US" kern="1200" dirty="0">
                  <a:latin typeface="Calibri"/>
                  <a:cs typeface="Calibri"/>
                </a:endParaRPr>
              </a:p>
            </p:txBody>
          </p:sp>
        </p:grpSp>
        <p:grpSp>
          <p:nvGrpSpPr>
            <p:cNvPr id="70" name="Group 77"/>
            <p:cNvGrpSpPr/>
            <p:nvPr/>
          </p:nvGrpSpPr>
          <p:grpSpPr>
            <a:xfrm>
              <a:off x="115200" y="2950800"/>
              <a:ext cx="7200000" cy="360000"/>
              <a:chOff x="2438980" y="190723"/>
              <a:chExt cx="1523553" cy="1523553"/>
            </a:xfrm>
            <a:scene3d>
              <a:camera prst="orthographicFront"/>
              <a:lightRig rig="flat" dir="t"/>
            </a:scene3d>
          </p:grpSpPr>
          <p:sp>
            <p:nvSpPr>
              <p:cNvPr id="83" name="Oval 78"/>
              <p:cNvSpPr/>
              <p:nvPr/>
            </p:nvSpPr>
            <p:spPr>
              <a:xfrm>
                <a:off x="2438980" y="190723"/>
                <a:ext cx="1523553" cy="1523553"/>
              </a:xfrm>
              <a:prstGeom prst="ellipse">
                <a:avLst/>
              </a:prstGeom>
              <a:solidFill>
                <a:schemeClr val="accent4">
                  <a:hueOff val="0"/>
                  <a:satOff val="0"/>
                  <a:lumOff val="0"/>
                  <a:alpha val="83000"/>
                </a:schemeClr>
              </a:solidFill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4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4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</p:sp>
          <p:sp>
            <p:nvSpPr>
              <p:cNvPr id="84" name="Oval 4"/>
              <p:cNvSpPr/>
              <p:nvPr/>
            </p:nvSpPr>
            <p:spPr>
              <a:xfrm>
                <a:off x="2662099" y="413842"/>
                <a:ext cx="1077315" cy="1077315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  <p:txBody>
              <a:bodyPr spcFirstLastPara="0" vert="horz" wrap="square" lIns="83846" tIns="20320" rIns="83846" bIns="20320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kern="1200" dirty="0" smtClean="0">
                    <a:latin typeface="Calibri"/>
                    <a:cs typeface="Calibri"/>
                  </a:rPr>
                  <a:t>Water for Food Baskets</a:t>
                </a:r>
                <a:endParaRPr lang="en-US" kern="1200" dirty="0">
                  <a:latin typeface="Calibri"/>
                  <a:cs typeface="Calibri"/>
                </a:endParaRPr>
              </a:p>
            </p:txBody>
          </p:sp>
        </p:grpSp>
        <p:grpSp>
          <p:nvGrpSpPr>
            <p:cNvPr id="71" name="Group 80"/>
            <p:cNvGrpSpPr/>
            <p:nvPr/>
          </p:nvGrpSpPr>
          <p:grpSpPr>
            <a:xfrm>
              <a:off x="115200" y="3331800"/>
              <a:ext cx="7200000" cy="360000"/>
              <a:chOff x="3657488" y="186"/>
              <a:chExt cx="1523627" cy="1523627"/>
            </a:xfrm>
            <a:scene3d>
              <a:camera prst="orthographicFront"/>
              <a:lightRig rig="flat" dir="t"/>
            </a:scene3d>
          </p:grpSpPr>
          <p:sp>
            <p:nvSpPr>
              <p:cNvPr id="81" name="Oval 81"/>
              <p:cNvSpPr/>
              <p:nvPr/>
            </p:nvSpPr>
            <p:spPr>
              <a:xfrm>
                <a:off x="3657488" y="186"/>
                <a:ext cx="1523627" cy="1523627"/>
              </a:xfrm>
              <a:prstGeom prst="ellipse">
                <a:avLst/>
              </a:prstGeom>
              <a:solidFill>
                <a:schemeClr val="accent5">
                  <a:hueOff val="0"/>
                  <a:satOff val="0"/>
                  <a:lumOff val="0"/>
                  <a:alpha val="81000"/>
                </a:schemeClr>
              </a:solidFill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5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</p:sp>
          <p:sp>
            <p:nvSpPr>
              <p:cNvPr id="82" name="Oval 10"/>
              <p:cNvSpPr/>
              <p:nvPr/>
            </p:nvSpPr>
            <p:spPr>
              <a:xfrm>
                <a:off x="3880618" y="223316"/>
                <a:ext cx="1077367" cy="107736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  <p:txBody>
              <a:bodyPr spcFirstLastPara="0" vert="horz" wrap="square" lIns="83850" tIns="20320" rIns="83850" bIns="20320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kern="1200" dirty="0" smtClean="0">
                    <a:latin typeface="Calibri"/>
                    <a:cs typeface="Calibri"/>
                  </a:rPr>
                  <a:t>Weather &amp; Climate Extremes</a:t>
                </a:r>
              </a:p>
            </p:txBody>
          </p:sp>
        </p:grpSp>
        <p:grpSp>
          <p:nvGrpSpPr>
            <p:cNvPr id="72" name="Group 83"/>
            <p:cNvGrpSpPr/>
            <p:nvPr/>
          </p:nvGrpSpPr>
          <p:grpSpPr>
            <a:xfrm>
              <a:off x="115200" y="3733800"/>
              <a:ext cx="7200000" cy="360000"/>
              <a:chOff x="4876390" y="186"/>
              <a:chExt cx="1523627" cy="1523627"/>
            </a:xfrm>
            <a:scene3d>
              <a:camera prst="orthographicFront"/>
              <a:lightRig rig="flat" dir="t"/>
            </a:scene3d>
          </p:grpSpPr>
          <p:sp>
            <p:nvSpPr>
              <p:cNvPr id="79" name="Oval 84"/>
              <p:cNvSpPr/>
              <p:nvPr/>
            </p:nvSpPr>
            <p:spPr>
              <a:xfrm>
                <a:off x="4876390" y="186"/>
                <a:ext cx="1523627" cy="1523627"/>
              </a:xfrm>
              <a:prstGeom prst="ellipse">
                <a:avLst/>
              </a:prstGeom>
              <a:solidFill>
                <a:schemeClr val="accent6">
                  <a:hueOff val="0"/>
                  <a:satOff val="0"/>
                  <a:lumOff val="0"/>
                  <a:alpha val="78000"/>
                </a:schemeClr>
              </a:solidFill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6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6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</p:sp>
          <p:sp>
            <p:nvSpPr>
              <p:cNvPr id="80" name="Oval 12"/>
              <p:cNvSpPr/>
              <p:nvPr/>
            </p:nvSpPr>
            <p:spPr>
              <a:xfrm>
                <a:off x="5099520" y="223316"/>
                <a:ext cx="1077367" cy="107736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  <p:txBody>
              <a:bodyPr spcFirstLastPara="0" vert="horz" wrap="square" lIns="83850" tIns="20320" rIns="83850" bIns="20320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kern="1200" dirty="0" smtClean="0">
                    <a:latin typeface="Calibri"/>
                    <a:cs typeface="Calibri"/>
                  </a:rPr>
                  <a:t>Clouds, Circulation &amp; Climate </a:t>
                </a:r>
                <a:r>
                  <a:rPr lang="en-US" dirty="0">
                    <a:latin typeface="Calibri"/>
                    <a:cs typeface="Calibri"/>
                  </a:rPr>
                  <a:t>S</a:t>
                </a:r>
                <a:r>
                  <a:rPr lang="en-US" kern="1200" dirty="0" smtClean="0">
                    <a:latin typeface="Calibri"/>
                    <a:cs typeface="Calibri"/>
                  </a:rPr>
                  <a:t>ensitivity</a:t>
                </a:r>
                <a:endParaRPr lang="en-US" kern="1200" dirty="0">
                  <a:latin typeface="Calibri"/>
                  <a:cs typeface="Calibri"/>
                </a:endParaRPr>
              </a:p>
            </p:txBody>
          </p:sp>
        </p:grpSp>
        <p:grpSp>
          <p:nvGrpSpPr>
            <p:cNvPr id="73" name="Group 86"/>
            <p:cNvGrpSpPr/>
            <p:nvPr/>
          </p:nvGrpSpPr>
          <p:grpSpPr>
            <a:xfrm>
              <a:off x="115200" y="4170000"/>
              <a:ext cx="7200000" cy="360000"/>
              <a:chOff x="6095508" y="190723"/>
              <a:chExt cx="1523553" cy="1523553"/>
            </a:xfrm>
            <a:scene3d>
              <a:camera prst="orthographicFront"/>
              <a:lightRig rig="flat" dir="t"/>
            </a:scene3d>
          </p:grpSpPr>
          <p:sp>
            <p:nvSpPr>
              <p:cNvPr id="77" name="Oval 87"/>
              <p:cNvSpPr/>
              <p:nvPr/>
            </p:nvSpPr>
            <p:spPr>
              <a:xfrm>
                <a:off x="6095508" y="190723"/>
                <a:ext cx="1523553" cy="1523553"/>
              </a:xfrm>
              <a:prstGeom prst="ellipse">
                <a:avLst/>
              </a:prstGeom>
              <a:solidFill>
                <a:schemeClr val="accent2">
                  <a:hueOff val="0"/>
                  <a:satOff val="0"/>
                  <a:lumOff val="0"/>
                  <a:alpha val="87000"/>
                </a:schemeClr>
              </a:solidFill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2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</p:sp>
          <p:sp>
            <p:nvSpPr>
              <p:cNvPr id="78" name="Oval 6"/>
              <p:cNvSpPr/>
              <p:nvPr/>
            </p:nvSpPr>
            <p:spPr>
              <a:xfrm>
                <a:off x="6248980" y="413842"/>
                <a:ext cx="1149553" cy="1077315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  <p:txBody>
              <a:bodyPr spcFirstLastPara="0" vert="horz" wrap="square" lIns="83846" tIns="20320" rIns="83846" bIns="20320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kern="1200" dirty="0" smtClean="0">
                    <a:solidFill>
                      <a:srgbClr val="000000"/>
                    </a:solidFill>
                    <a:latin typeface="Calibri"/>
                    <a:cs typeface="Calibri"/>
                  </a:rPr>
                  <a:t>Near-Term Prediction (Decadal)</a:t>
                </a:r>
                <a:endParaRPr lang="en-US" kern="1200" dirty="0">
                  <a:solidFill>
                    <a:srgbClr val="000000"/>
                  </a:solidFill>
                  <a:latin typeface="Calibri"/>
                  <a:cs typeface="Calibri"/>
                </a:endParaRPr>
              </a:p>
            </p:txBody>
          </p:sp>
        </p:grpSp>
        <p:grpSp>
          <p:nvGrpSpPr>
            <p:cNvPr id="74" name="Group 89"/>
            <p:cNvGrpSpPr/>
            <p:nvPr/>
          </p:nvGrpSpPr>
          <p:grpSpPr>
            <a:xfrm>
              <a:off x="115200" y="4551000"/>
              <a:ext cx="7200000" cy="360000"/>
              <a:chOff x="7314351" y="190723"/>
              <a:chExt cx="1523553" cy="1523553"/>
            </a:xfrm>
            <a:scene3d>
              <a:camera prst="orthographicFront"/>
              <a:lightRig rig="flat" dir="t"/>
            </a:scene3d>
          </p:grpSpPr>
          <p:sp>
            <p:nvSpPr>
              <p:cNvPr id="75" name="Oval 90"/>
              <p:cNvSpPr/>
              <p:nvPr/>
            </p:nvSpPr>
            <p:spPr>
              <a:xfrm>
                <a:off x="7314351" y="190723"/>
                <a:ext cx="1523553" cy="1523553"/>
              </a:xfrm>
              <a:prstGeom prst="ellipse">
                <a:avLst/>
              </a:prstGeom>
              <a:solidFill>
                <a:schemeClr val="accent3">
                  <a:hueOff val="0"/>
                  <a:satOff val="0"/>
                  <a:lumOff val="0"/>
                  <a:alpha val="84000"/>
                </a:schemeClr>
              </a:solidFill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3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3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</p:sp>
          <p:sp>
            <p:nvSpPr>
              <p:cNvPr id="76" name="Oval 8"/>
              <p:cNvSpPr/>
              <p:nvPr/>
            </p:nvSpPr>
            <p:spPr>
              <a:xfrm>
                <a:off x="7537470" y="413842"/>
                <a:ext cx="1077315" cy="1077315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  <p:txBody>
              <a:bodyPr spcFirstLastPara="0" vert="horz" wrap="square" lIns="83846" tIns="20320" rIns="83846" bIns="20320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kern="1200" dirty="0" smtClean="0">
                    <a:latin typeface="Calibri"/>
                    <a:cs typeface="Calibri"/>
                  </a:rPr>
                  <a:t>Carbon &amp; Climate</a:t>
                </a:r>
                <a:endParaRPr lang="en-US" kern="1200" dirty="0">
                  <a:latin typeface="Calibri"/>
                  <a:cs typeface="Calibri"/>
                </a:endParaRPr>
              </a:p>
            </p:txBody>
          </p:sp>
        </p:grpSp>
      </p:grpSp>
      <p:sp>
        <p:nvSpPr>
          <p:cNvPr id="89" name="Title 3"/>
          <p:cNvSpPr txBox="1">
            <a:spLocks/>
          </p:cNvSpPr>
          <p:nvPr/>
        </p:nvSpPr>
        <p:spPr bwMode="auto">
          <a:xfrm>
            <a:off x="457200" y="-304800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en-US" dirty="0" smtClean="0">
                <a:solidFill>
                  <a:schemeClr val="bg1">
                    <a:lumMod val="95000"/>
                  </a:schemeClr>
                </a:solidFill>
              </a:rPr>
              <a:t>WCRP Structure</a:t>
            </a:r>
            <a:endParaRPr 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61" name="Afbeelding 6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86600" y="5486400"/>
            <a:ext cx="1079499" cy="381000"/>
          </a:xfrm>
          <a:prstGeom prst="rect">
            <a:avLst/>
          </a:prstGeom>
        </p:spPr>
      </p:pic>
      <p:pic>
        <p:nvPicPr>
          <p:cNvPr id="62" name="Picture 23"/>
          <p:cNvPicPr>
            <a:picLocks noChangeAspect="1"/>
          </p:cNvPicPr>
          <p:nvPr/>
        </p:nvPicPr>
        <p:blipFill rotWithShape="1">
          <a:blip r:embed="rId9" cstate="email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90800" y="5409172"/>
            <a:ext cx="726833" cy="456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8889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990600"/>
            <a:ext cx="5638800" cy="4908768"/>
          </a:xfrm>
          <a:prstGeom prst="rect">
            <a:avLst/>
          </a:prstGeom>
        </p:spPr>
      </p:pic>
      <p:sp>
        <p:nvSpPr>
          <p:cNvPr id="9" name="Title 3"/>
          <p:cNvSpPr>
            <a:spLocks noGrp="1"/>
          </p:cNvSpPr>
          <p:nvPr>
            <p:ph type="ctrTitle"/>
          </p:nvPr>
        </p:nvSpPr>
        <p:spPr>
          <a:xfrm>
            <a:off x="2057400" y="0"/>
            <a:ext cx="4953000" cy="685800"/>
          </a:xfrm>
        </p:spPr>
        <p:txBody>
          <a:bodyPr>
            <a:normAutofit fontScale="90000"/>
          </a:bodyPr>
          <a:lstStyle/>
          <a:p>
            <a:pPr algn="l"/>
            <a:r>
              <a:rPr lang="en-US" sz="5000" dirty="0" smtClean="0">
                <a:solidFill>
                  <a:schemeClr val="bg1">
                    <a:lumMod val="95000"/>
                  </a:schemeClr>
                </a:solidFill>
              </a:rPr>
              <a:t>CMIP</a:t>
            </a:r>
            <a:endParaRPr lang="en-US" sz="50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0" name="TextBox 3"/>
          <p:cNvSpPr txBox="1"/>
          <p:nvPr/>
        </p:nvSpPr>
        <p:spPr>
          <a:xfrm>
            <a:off x="2057400" y="533400"/>
            <a:ext cx="6400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600" i="1" dirty="0" err="1">
                <a:solidFill>
                  <a:prstClr val="white"/>
                </a:solidFill>
                <a:latin typeface="Calibri"/>
              </a:rPr>
              <a:t>Coupled</a:t>
            </a:r>
            <a:r>
              <a:rPr lang="nl-NL" sz="1600" i="1" dirty="0">
                <a:solidFill>
                  <a:prstClr val="white"/>
                </a:solidFill>
                <a:latin typeface="Calibri"/>
              </a:rPr>
              <a:t> Model </a:t>
            </a:r>
            <a:r>
              <a:rPr lang="nl-NL" sz="1600" i="1" dirty="0" err="1" smtClean="0">
                <a:solidFill>
                  <a:prstClr val="white"/>
                </a:solidFill>
                <a:latin typeface="Calibri"/>
              </a:rPr>
              <a:t>Intercomparison</a:t>
            </a:r>
            <a:r>
              <a:rPr lang="nl-NL" sz="1600" i="1" dirty="0" smtClean="0">
                <a:solidFill>
                  <a:prstClr val="white"/>
                </a:solidFill>
                <a:latin typeface="Calibri"/>
              </a:rPr>
              <a:t> Project</a:t>
            </a:r>
            <a:endParaRPr lang="en-US" sz="1600" i="1" dirty="0">
              <a:solidFill>
                <a:prstClr val="white">
                  <a:lumMod val="95000"/>
                </a:prstClr>
              </a:solidFill>
              <a:latin typeface="Calibri"/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5639081" y="6983604"/>
            <a:ext cx="3500695" cy="331596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1" name="Tekstvak 10"/>
          <p:cNvSpPr txBox="1"/>
          <p:nvPr/>
        </p:nvSpPr>
        <p:spPr>
          <a:xfrm>
            <a:off x="6024305" y="5715000"/>
            <a:ext cx="35006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2000" b="1" dirty="0">
                <a:solidFill>
                  <a:srgbClr val="262626">
                    <a:lumMod val="65000"/>
                    <a:lumOff val="35000"/>
                  </a:srgbClr>
                </a:solidFill>
                <a:latin typeface="Calibri"/>
              </a:rPr>
              <a:t>21 CMIP6-Endorsed </a:t>
            </a:r>
            <a:r>
              <a:rPr lang="nl-NL" sz="2000" b="1" dirty="0" err="1" smtClean="0">
                <a:solidFill>
                  <a:srgbClr val="262626">
                    <a:lumMod val="65000"/>
                    <a:lumOff val="35000"/>
                  </a:srgbClr>
                </a:solidFill>
                <a:latin typeface="Calibri"/>
              </a:rPr>
              <a:t>MIPs</a:t>
            </a:r>
            <a:r>
              <a:rPr lang="nl-NL" sz="2000" b="1" dirty="0" smtClean="0">
                <a:solidFill>
                  <a:srgbClr val="262626">
                    <a:lumMod val="65000"/>
                    <a:lumOff val="35000"/>
                  </a:srgbClr>
                </a:solidFill>
                <a:latin typeface="Calibri"/>
              </a:rPr>
              <a:t> </a:t>
            </a:r>
            <a:endParaRPr lang="nl-NL" sz="2000" b="1" dirty="0">
              <a:solidFill>
                <a:srgbClr val="262626">
                  <a:lumMod val="65000"/>
                  <a:lumOff val="35000"/>
                </a:srgbClr>
              </a:solidFill>
              <a:latin typeface="Calibri"/>
            </a:endParaRPr>
          </a:p>
        </p:txBody>
      </p:sp>
      <p:pic>
        <p:nvPicPr>
          <p:cNvPr id="3" name="Afbeelding 2" descr="CMIP_logo_teal-01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-24999"/>
            <a:ext cx="2057400" cy="786999"/>
          </a:xfrm>
          <a:prstGeom prst="rect">
            <a:avLst/>
          </a:prstGeom>
        </p:spPr>
      </p:pic>
      <p:sp>
        <p:nvSpPr>
          <p:cNvPr id="12" name="Rounded Rectangle 8"/>
          <p:cNvSpPr/>
          <p:nvPr/>
        </p:nvSpPr>
        <p:spPr>
          <a:xfrm>
            <a:off x="152400" y="3581400"/>
            <a:ext cx="2819400" cy="990600"/>
          </a:xfrm>
          <a:prstGeom prst="roundRect">
            <a:avLst/>
          </a:prstGeom>
          <a:solidFill>
            <a:schemeClr val="bg1">
              <a:lumMod val="6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dirty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CMIP </a:t>
            </a:r>
            <a:r>
              <a:rPr lang="nl-NL" dirty="0" err="1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defines</a:t>
            </a:r>
            <a:r>
              <a:rPr lang="nl-NL" dirty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 common experiment </a:t>
            </a:r>
            <a:r>
              <a:rPr lang="nl-NL" dirty="0" err="1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protocols</a:t>
            </a:r>
            <a:r>
              <a:rPr lang="nl-NL" dirty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, </a:t>
            </a:r>
            <a:r>
              <a:rPr lang="nl-NL" dirty="0" err="1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forcings</a:t>
            </a:r>
            <a:r>
              <a:rPr lang="nl-NL" dirty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 </a:t>
            </a:r>
            <a:r>
              <a:rPr lang="nl-NL" dirty="0" err="1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and</a:t>
            </a:r>
            <a:r>
              <a:rPr lang="nl-NL" dirty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 </a:t>
            </a:r>
            <a:r>
              <a:rPr lang="nl-NL" dirty="0" smtClean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output</a:t>
            </a:r>
            <a:endParaRPr lang="nl-NL" dirty="0">
              <a:solidFill>
                <a:srgbClr val="262626">
                  <a:lumMod val="85000"/>
                  <a:lumOff val="15000"/>
                </a:srgbClr>
              </a:solidFill>
              <a:latin typeface="Calibri"/>
            </a:endParaRPr>
          </a:p>
        </p:txBody>
      </p:sp>
      <p:sp>
        <p:nvSpPr>
          <p:cNvPr id="15" name="Rounded Rectangle 5"/>
          <p:cNvSpPr/>
          <p:nvPr/>
        </p:nvSpPr>
        <p:spPr>
          <a:xfrm>
            <a:off x="152400" y="1905000"/>
            <a:ext cx="3505200" cy="1600200"/>
          </a:xfrm>
          <a:prstGeom prst="roundRect">
            <a:avLst/>
          </a:prstGeom>
          <a:solidFill>
            <a:schemeClr val="bg1">
              <a:lumMod val="6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dirty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CMIP has led </a:t>
            </a:r>
            <a:r>
              <a:rPr lang="nl-NL" dirty="0" err="1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to</a:t>
            </a:r>
            <a:r>
              <a:rPr lang="nl-NL" dirty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 </a:t>
            </a:r>
            <a:r>
              <a:rPr lang="nl-NL" dirty="0" err="1" smtClean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an</a:t>
            </a:r>
            <a:r>
              <a:rPr lang="nl-NL" dirty="0" smtClean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 </a:t>
            </a:r>
            <a:r>
              <a:rPr lang="nl-NL" dirty="0" err="1" smtClean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improved</a:t>
            </a:r>
            <a:r>
              <a:rPr lang="nl-NL" dirty="0" smtClean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 </a:t>
            </a:r>
            <a:r>
              <a:rPr lang="nl-NL" dirty="0" err="1" smtClean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understanding</a:t>
            </a:r>
            <a:r>
              <a:rPr lang="nl-NL" dirty="0" smtClean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 </a:t>
            </a:r>
            <a:r>
              <a:rPr lang="nl-NL" dirty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of past, present </a:t>
            </a:r>
            <a:r>
              <a:rPr lang="nl-NL" dirty="0" err="1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and</a:t>
            </a:r>
            <a:r>
              <a:rPr lang="nl-NL" dirty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 </a:t>
            </a:r>
            <a:r>
              <a:rPr lang="nl-NL" dirty="0" err="1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future</a:t>
            </a:r>
            <a:r>
              <a:rPr lang="nl-NL" dirty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 </a:t>
            </a:r>
            <a:r>
              <a:rPr lang="nl-NL" dirty="0" err="1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climate</a:t>
            </a:r>
            <a:r>
              <a:rPr lang="nl-NL" dirty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 change </a:t>
            </a:r>
            <a:r>
              <a:rPr lang="nl-NL" dirty="0" err="1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and</a:t>
            </a:r>
            <a:r>
              <a:rPr lang="nl-NL" dirty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 </a:t>
            </a:r>
            <a:r>
              <a:rPr lang="nl-NL" dirty="0" err="1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variability</a:t>
            </a:r>
            <a:r>
              <a:rPr lang="nl-NL" dirty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 in a </a:t>
            </a:r>
            <a:r>
              <a:rPr lang="nl-NL" dirty="0" err="1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multi</a:t>
            </a:r>
            <a:r>
              <a:rPr lang="nl-NL" dirty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-model </a:t>
            </a:r>
            <a:r>
              <a:rPr lang="nl-NL" dirty="0" err="1" smtClean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framework</a:t>
            </a:r>
            <a:endParaRPr lang="nl-NL" dirty="0">
              <a:solidFill>
                <a:srgbClr val="262626">
                  <a:lumMod val="85000"/>
                  <a:lumOff val="15000"/>
                </a:srgbClr>
              </a:solidFill>
              <a:latin typeface="Calibri"/>
            </a:endParaRPr>
          </a:p>
        </p:txBody>
      </p:sp>
      <p:sp>
        <p:nvSpPr>
          <p:cNvPr id="16" name="Rounded Rectangle 5"/>
          <p:cNvSpPr/>
          <p:nvPr/>
        </p:nvSpPr>
        <p:spPr>
          <a:xfrm>
            <a:off x="152400" y="1066800"/>
            <a:ext cx="4419600" cy="762000"/>
          </a:xfrm>
          <a:prstGeom prst="roundRect">
            <a:avLst/>
          </a:prstGeom>
          <a:solidFill>
            <a:schemeClr val="bg1">
              <a:lumMod val="65000"/>
              <a:alpha val="6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dirty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CMIP is a project </a:t>
            </a:r>
            <a:r>
              <a:rPr lang="nl-NL" dirty="0" smtClean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of </a:t>
            </a:r>
            <a:r>
              <a:rPr lang="nl-NL" dirty="0" err="1" smtClean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WCRP’s</a:t>
            </a:r>
            <a:r>
              <a:rPr lang="nl-NL" dirty="0" smtClean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 </a:t>
            </a:r>
            <a:r>
              <a:rPr lang="nl-NL" dirty="0" err="1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Working</a:t>
            </a:r>
            <a:endParaRPr lang="nl-NL" dirty="0">
              <a:solidFill>
                <a:srgbClr val="262626">
                  <a:lumMod val="85000"/>
                  <a:lumOff val="15000"/>
                </a:srgbClr>
              </a:solidFill>
              <a:latin typeface="Calibri"/>
            </a:endParaRPr>
          </a:p>
          <a:p>
            <a:r>
              <a:rPr lang="nl-NL" dirty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Group </a:t>
            </a:r>
            <a:r>
              <a:rPr lang="nl-NL" dirty="0" smtClean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on </a:t>
            </a:r>
            <a:r>
              <a:rPr lang="nl-NL" dirty="0" err="1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Coupled</a:t>
            </a:r>
            <a:r>
              <a:rPr lang="nl-NL" dirty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 </a:t>
            </a:r>
            <a:r>
              <a:rPr lang="nl-NL" dirty="0" err="1" smtClean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Modeling</a:t>
            </a:r>
            <a:r>
              <a:rPr lang="nl-NL" dirty="0" smtClean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 </a:t>
            </a:r>
            <a:r>
              <a:rPr lang="nl-NL" dirty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(WGCM</a:t>
            </a:r>
            <a:r>
              <a:rPr lang="nl-NL" dirty="0" smtClean="0">
                <a:solidFill>
                  <a:srgbClr val="262626">
                    <a:lumMod val="85000"/>
                    <a:lumOff val="15000"/>
                  </a:srgbClr>
                </a:solidFill>
                <a:latin typeface="Calibri"/>
              </a:rPr>
              <a:t>)</a:t>
            </a:r>
            <a:endParaRPr lang="en-US" dirty="0">
              <a:solidFill>
                <a:srgbClr val="262626">
                  <a:lumMod val="85000"/>
                  <a:lumOff val="15000"/>
                </a:srgbClr>
              </a:solidFill>
              <a:latin typeface="Calibri"/>
            </a:endParaRPr>
          </a:p>
        </p:txBody>
      </p:sp>
      <p:pic>
        <p:nvPicPr>
          <p:cNvPr id="5" name="Picture 4" descr="Screen Shot 2017-09-29 at 11.48.55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727438"/>
            <a:ext cx="4025900" cy="2107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883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1"/>
          <p:cNvSpPr/>
          <p:nvPr/>
        </p:nvSpPr>
        <p:spPr>
          <a:xfrm>
            <a:off x="-304800" y="6172200"/>
            <a:ext cx="9677400" cy="738733"/>
          </a:xfrm>
          <a:prstGeom prst="roundRect">
            <a:avLst/>
          </a:prstGeom>
          <a:gradFill flip="none" rotWithShape="1">
            <a:gsLst>
              <a:gs pos="100000">
                <a:srgbClr val="001F1F">
                  <a:alpha val="90000"/>
                </a:srgbClr>
              </a:gs>
              <a:gs pos="22000">
                <a:srgbClr val="006666"/>
              </a:gs>
              <a:gs pos="3000">
                <a:srgbClr val="009A97"/>
              </a:gs>
            </a:gsLst>
            <a:lin ang="3480000" scaled="0"/>
            <a:tileRect/>
          </a:gradFill>
          <a:ln>
            <a:noFill/>
          </a:ln>
          <a:effec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10"/>
          <p:cNvSpPr/>
          <p:nvPr/>
        </p:nvSpPr>
        <p:spPr>
          <a:xfrm>
            <a:off x="1598594" y="948335"/>
            <a:ext cx="7164406" cy="570116"/>
          </a:xfrm>
          <a:prstGeom prst="roundRect">
            <a:avLst/>
          </a:prstGeom>
          <a:solidFill>
            <a:schemeClr val="bg1">
              <a:lumMod val="85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152400" y="62594"/>
            <a:ext cx="9144000" cy="775606"/>
          </a:xfrm>
          <a:prstGeom prst="roundRect">
            <a:avLst/>
          </a:prstGeom>
          <a:gradFill flip="none" rotWithShape="1">
            <a:gsLst>
              <a:gs pos="0">
                <a:srgbClr val="006C69"/>
              </a:gs>
              <a:gs pos="50000">
                <a:srgbClr val="006666"/>
              </a:gs>
              <a:gs pos="100000">
                <a:srgbClr val="00B8B4">
                  <a:alpha val="8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80282" y="6033814"/>
            <a:ext cx="2834979" cy="87355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806" y="6356447"/>
            <a:ext cx="2549091" cy="41885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53954" y="-93944"/>
            <a:ext cx="6324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CORDEX</a:t>
            </a:r>
            <a:endParaRPr lang="en-US" sz="5000" dirty="0">
              <a:solidFill>
                <a:schemeClr val="bg1">
                  <a:lumMod val="95000"/>
                </a:schemeClr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74006" y="533359"/>
            <a:ext cx="685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>
                <a:latin typeface="+mn-lt"/>
              </a:rPr>
              <a:t>COordinated</a:t>
            </a:r>
            <a:r>
              <a:rPr lang="en-US" i="1" dirty="0">
                <a:latin typeface="+mn-lt"/>
              </a:rPr>
              <a:t> Regional climate Downscaling Experiment</a:t>
            </a:r>
          </a:p>
          <a:p>
            <a:endParaRPr lang="en-US" i="1" dirty="0">
              <a:solidFill>
                <a:schemeClr val="bg1">
                  <a:lumMod val="95000"/>
                </a:schemeClr>
              </a:solidFill>
              <a:latin typeface="+mn-lt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52400" y="1752600"/>
            <a:ext cx="4876800" cy="4191000"/>
          </a:xfrm>
          <a:prstGeom prst="roundRect">
            <a:avLst/>
          </a:prstGeom>
          <a:solidFill>
            <a:schemeClr val="bg1">
              <a:lumMod val="8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1200"/>
              </a:spcAft>
            </a:pPr>
            <a:r>
              <a:rPr lang="en-US" i="1" dirty="0">
                <a:solidFill>
                  <a:schemeClr val="tx1"/>
                </a:solidFill>
                <a:cs typeface="Calibri"/>
              </a:rPr>
              <a:t>CORDEX s</a:t>
            </a:r>
            <a:r>
              <a:rPr lang="en-US" i="1" dirty="0" smtClean="0">
                <a:solidFill>
                  <a:schemeClr val="tx1"/>
                </a:solidFill>
                <a:cs typeface="Calibri"/>
              </a:rPr>
              <a:t>cientific challenges</a:t>
            </a:r>
            <a:r>
              <a:rPr lang="en-US" i="1" dirty="0">
                <a:solidFill>
                  <a:schemeClr val="tx1"/>
                </a:solidFill>
                <a:cs typeface="Calibri"/>
              </a:rPr>
              <a:t>: </a:t>
            </a:r>
            <a:endParaRPr lang="en-US" dirty="0">
              <a:solidFill>
                <a:schemeClr val="tx1"/>
              </a:solidFill>
              <a:cs typeface="Calibri"/>
            </a:endParaRPr>
          </a:p>
          <a:p>
            <a:pPr marL="285750" indent="-285750">
              <a:spcAft>
                <a:spcPts val="1200"/>
              </a:spcAft>
              <a:buFont typeface="Arial"/>
              <a:buChar char="•"/>
            </a:pPr>
            <a:r>
              <a:rPr lang="en-US" b="1" dirty="0">
                <a:solidFill>
                  <a:schemeClr val="tx1"/>
                </a:solidFill>
                <a:cs typeface="Calibri"/>
              </a:rPr>
              <a:t>Added </a:t>
            </a:r>
            <a:r>
              <a:rPr lang="en-US" b="1" dirty="0" smtClean="0">
                <a:solidFill>
                  <a:schemeClr val="tx1"/>
                </a:solidFill>
                <a:cs typeface="Calibri"/>
              </a:rPr>
              <a:t>value</a:t>
            </a:r>
            <a:r>
              <a:rPr lang="en-US" dirty="0" smtClean="0">
                <a:solidFill>
                  <a:schemeClr val="tx1"/>
                </a:solidFill>
                <a:cs typeface="Calibri"/>
              </a:rPr>
              <a:t> </a:t>
            </a:r>
            <a:r>
              <a:rPr lang="en-US" dirty="0">
                <a:solidFill>
                  <a:schemeClr val="tx1"/>
                </a:solidFill>
                <a:cs typeface="Calibri"/>
              </a:rPr>
              <a:t>of </a:t>
            </a:r>
            <a:r>
              <a:rPr lang="en-US" dirty="0" smtClean="0">
                <a:solidFill>
                  <a:schemeClr val="tx1"/>
                </a:solidFill>
                <a:cs typeface="Calibri"/>
              </a:rPr>
              <a:t>downscaling, scales</a:t>
            </a:r>
            <a:r>
              <a:rPr lang="en-US" dirty="0">
                <a:solidFill>
                  <a:schemeClr val="tx1"/>
                </a:solidFill>
                <a:cs typeface="Calibri"/>
              </a:rPr>
              <a:t>, bias and uncertainties, user-oriented </a:t>
            </a:r>
            <a:r>
              <a:rPr lang="en-US" dirty="0" smtClean="0">
                <a:solidFill>
                  <a:schemeClr val="tx1"/>
                </a:solidFill>
                <a:cs typeface="Calibri"/>
              </a:rPr>
              <a:t>metrics</a:t>
            </a:r>
            <a:endParaRPr lang="en-US" dirty="0">
              <a:solidFill>
                <a:schemeClr val="tx1"/>
              </a:solidFill>
              <a:cs typeface="Calibri"/>
            </a:endParaRPr>
          </a:p>
          <a:p>
            <a:pPr marL="285750" indent="-285750">
              <a:spcAft>
                <a:spcPts val="1200"/>
              </a:spcAft>
              <a:buFont typeface="Arial"/>
              <a:buChar char="•"/>
            </a:pPr>
            <a:r>
              <a:rPr lang="en-US" dirty="0">
                <a:solidFill>
                  <a:schemeClr val="tx1"/>
                </a:solidFill>
                <a:cs typeface="Calibri"/>
              </a:rPr>
              <a:t>Understanding and simulating </a:t>
            </a:r>
            <a:r>
              <a:rPr lang="en-US" b="1" dirty="0">
                <a:solidFill>
                  <a:schemeClr val="tx1"/>
                </a:solidFill>
                <a:cs typeface="Calibri"/>
              </a:rPr>
              <a:t>human </a:t>
            </a:r>
            <a:r>
              <a:rPr lang="en-US" b="1" dirty="0" smtClean="0">
                <a:solidFill>
                  <a:schemeClr val="tx1"/>
                </a:solidFill>
                <a:cs typeface="Calibri"/>
              </a:rPr>
              <a:t>elements</a:t>
            </a:r>
            <a:r>
              <a:rPr lang="en-US" dirty="0" smtClean="0">
                <a:solidFill>
                  <a:schemeClr val="tx1"/>
                </a:solidFill>
                <a:cs typeface="Calibri"/>
              </a:rPr>
              <a:t>, e.g</a:t>
            </a:r>
            <a:r>
              <a:rPr lang="en-US" dirty="0">
                <a:solidFill>
                  <a:schemeClr val="tx1"/>
                </a:solidFill>
                <a:cs typeface="Calibri"/>
              </a:rPr>
              <a:t>. land use, urban development, climate and coastal </a:t>
            </a:r>
            <a:r>
              <a:rPr lang="en-US" dirty="0" smtClean="0">
                <a:solidFill>
                  <a:schemeClr val="tx1"/>
                </a:solidFill>
                <a:cs typeface="Calibri"/>
              </a:rPr>
              <a:t>cities</a:t>
            </a:r>
            <a:endParaRPr lang="en-US" dirty="0">
              <a:solidFill>
                <a:schemeClr val="tx1"/>
              </a:solidFill>
              <a:cs typeface="Calibri"/>
            </a:endParaRPr>
          </a:p>
          <a:p>
            <a:pPr marL="285750" indent="-285750">
              <a:spcAft>
                <a:spcPts val="1200"/>
              </a:spcAft>
              <a:buFont typeface="Arial"/>
              <a:buChar char="•"/>
            </a:pPr>
            <a:r>
              <a:rPr lang="en-US" dirty="0">
                <a:solidFill>
                  <a:schemeClr val="tx1"/>
                </a:solidFill>
                <a:cs typeface="Calibri"/>
              </a:rPr>
              <a:t>Coordination of regional </a:t>
            </a:r>
            <a:r>
              <a:rPr lang="en-US" b="1" dirty="0">
                <a:solidFill>
                  <a:schemeClr val="tx1"/>
                </a:solidFill>
                <a:cs typeface="Calibri"/>
              </a:rPr>
              <a:t>coupled modeling</a:t>
            </a:r>
            <a:r>
              <a:rPr lang="en-US" dirty="0">
                <a:solidFill>
                  <a:schemeClr val="tx1"/>
                </a:solidFill>
                <a:cs typeface="Calibri"/>
              </a:rPr>
              <a:t> </a:t>
            </a:r>
          </a:p>
          <a:p>
            <a:pPr marL="285750" indent="-285750">
              <a:spcAft>
                <a:spcPts val="1200"/>
              </a:spcAft>
              <a:buFont typeface="Arial"/>
              <a:buChar char="•"/>
            </a:pPr>
            <a:r>
              <a:rPr lang="en-US" dirty="0" smtClean="0">
                <a:solidFill>
                  <a:schemeClr val="tx1"/>
                </a:solidFill>
                <a:cs typeface="Calibri"/>
              </a:rPr>
              <a:t>Precipitation, e.g. convective </a:t>
            </a:r>
            <a:r>
              <a:rPr lang="en-US" dirty="0">
                <a:solidFill>
                  <a:schemeClr val="tx1"/>
                </a:solidFill>
                <a:cs typeface="Calibri"/>
              </a:rPr>
              <a:t>systems, </a:t>
            </a:r>
            <a:r>
              <a:rPr lang="en-US" dirty="0" smtClean="0">
                <a:solidFill>
                  <a:schemeClr val="tx1"/>
                </a:solidFill>
                <a:cs typeface="Calibri"/>
              </a:rPr>
              <a:t>monsoon</a:t>
            </a:r>
            <a:endParaRPr lang="en-US" dirty="0">
              <a:solidFill>
                <a:schemeClr val="tx1"/>
              </a:solidFill>
              <a:cs typeface="Calibri"/>
            </a:endParaRPr>
          </a:p>
          <a:p>
            <a:pPr marL="285750" indent="-285750">
              <a:spcAft>
                <a:spcPts val="1200"/>
              </a:spcAft>
              <a:buFont typeface="Arial"/>
              <a:buChar char="•"/>
            </a:pPr>
            <a:r>
              <a:rPr lang="en-US" dirty="0">
                <a:solidFill>
                  <a:schemeClr val="tx1"/>
                </a:solidFill>
                <a:cs typeface="Calibri"/>
              </a:rPr>
              <a:t>Local wind systems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30943" y="857071"/>
            <a:ext cx="68796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Calibri"/>
                <a:cs typeface="Calibri"/>
              </a:rPr>
              <a:t>A</a:t>
            </a:r>
            <a:r>
              <a:rPr lang="en-US" dirty="0" smtClean="0">
                <a:solidFill>
                  <a:schemeClr val="tx1"/>
                </a:solidFill>
                <a:latin typeface="Calibri"/>
                <a:cs typeface="Calibri"/>
              </a:rPr>
              <a:t>dvancing </a:t>
            </a:r>
            <a:r>
              <a:rPr lang="en-US" dirty="0">
                <a:solidFill>
                  <a:schemeClr val="tx1"/>
                </a:solidFill>
                <a:latin typeface="Calibri"/>
                <a:cs typeface="Calibri"/>
              </a:rPr>
              <a:t>the science and application of regional climate downscaling, for improved regional climate information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    </a:t>
            </a:r>
          </a:p>
        </p:txBody>
      </p:sp>
      <p:pic>
        <p:nvPicPr>
          <p:cNvPr id="7" name="Afbeelding 6" descr="downscaling_workshop_map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7386" y="2286000"/>
            <a:ext cx="4038600" cy="2918842"/>
          </a:xfrm>
          <a:prstGeom prst="rect">
            <a:avLst/>
          </a:prstGeom>
        </p:spPr>
      </p:pic>
      <p:sp>
        <p:nvSpPr>
          <p:cNvPr id="22" name="Right Arrow 13"/>
          <p:cNvSpPr/>
          <p:nvPr/>
        </p:nvSpPr>
        <p:spPr>
          <a:xfrm>
            <a:off x="927230" y="1093449"/>
            <a:ext cx="748765" cy="279888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wcrp_cordex_logo3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600" y="1676400"/>
            <a:ext cx="2565400" cy="905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070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28600" y="4682192"/>
            <a:ext cx="4876800" cy="2099608"/>
          </a:xfrm>
          <a:prstGeom prst="roundRect">
            <a:avLst/>
          </a:prstGeom>
          <a:solidFill>
            <a:srgbClr val="FFFFFF"/>
          </a:solidFill>
          <a:ln>
            <a:solidFill>
              <a:srgbClr val="9292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8600" y="4724400"/>
            <a:ext cx="50292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nl-NL" sz="2000" dirty="0" smtClean="0">
                <a:solidFill>
                  <a:srgbClr val="262626"/>
                </a:solidFill>
                <a:latin typeface="Calibri"/>
              </a:rPr>
              <a:t>Pilot “</a:t>
            </a:r>
            <a:r>
              <a:rPr lang="nl-NL" sz="2000" dirty="0" err="1" smtClean="0">
                <a:solidFill>
                  <a:srgbClr val="262626"/>
                </a:solidFill>
                <a:latin typeface="Calibri"/>
              </a:rPr>
              <a:t>Decadal</a:t>
            </a:r>
            <a:r>
              <a:rPr lang="nl-NL" sz="2000" dirty="0" smtClean="0">
                <a:solidFill>
                  <a:srgbClr val="262626"/>
                </a:solidFill>
                <a:latin typeface="Calibri"/>
              </a:rPr>
              <a:t> </a:t>
            </a:r>
            <a:r>
              <a:rPr lang="nl-NL" sz="2000" dirty="0" err="1" smtClean="0">
                <a:solidFill>
                  <a:srgbClr val="262626"/>
                </a:solidFill>
                <a:latin typeface="Calibri"/>
              </a:rPr>
              <a:t>Climate</a:t>
            </a:r>
            <a:r>
              <a:rPr lang="nl-NL" sz="2000" dirty="0" smtClean="0">
                <a:solidFill>
                  <a:srgbClr val="262626"/>
                </a:solidFill>
                <a:latin typeface="Calibri"/>
              </a:rPr>
              <a:t> Outlook“</a:t>
            </a:r>
            <a:endParaRPr lang="nl-NL" sz="2000" dirty="0">
              <a:solidFill>
                <a:srgbClr val="262626"/>
              </a:solidFill>
              <a:latin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nl-NL" sz="2000" dirty="0" err="1" smtClean="0">
                <a:solidFill>
                  <a:srgbClr val="262626"/>
                </a:solidFill>
                <a:latin typeface="Calibri"/>
              </a:rPr>
              <a:t>Contribution</a:t>
            </a:r>
            <a:r>
              <a:rPr lang="nl-NL" sz="2000" dirty="0" smtClean="0">
                <a:solidFill>
                  <a:srgbClr val="262626"/>
                </a:solidFill>
                <a:latin typeface="Calibri"/>
              </a:rPr>
              <a:t> </a:t>
            </a:r>
            <a:r>
              <a:rPr lang="nl-NL" sz="2000" dirty="0" err="1" smtClean="0">
                <a:solidFill>
                  <a:srgbClr val="262626"/>
                </a:solidFill>
                <a:latin typeface="Calibri"/>
              </a:rPr>
              <a:t>to</a:t>
            </a:r>
            <a:r>
              <a:rPr lang="nl-NL" sz="2000" dirty="0" smtClean="0">
                <a:solidFill>
                  <a:srgbClr val="262626"/>
                </a:solidFill>
                <a:latin typeface="Calibri"/>
              </a:rPr>
              <a:t> GDPFS </a:t>
            </a:r>
            <a:r>
              <a:rPr lang="nl-NL" sz="2000" dirty="0" err="1" smtClean="0">
                <a:solidFill>
                  <a:srgbClr val="262626"/>
                </a:solidFill>
                <a:latin typeface="Calibri"/>
              </a:rPr>
              <a:t>manuals</a:t>
            </a:r>
            <a:endParaRPr lang="nl-NL" sz="2000" dirty="0" smtClean="0">
              <a:solidFill>
                <a:srgbClr val="262626"/>
              </a:solidFill>
              <a:latin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nl-NL" sz="2000" dirty="0" err="1" smtClean="0">
                <a:solidFill>
                  <a:srgbClr val="262626"/>
                </a:solidFill>
                <a:latin typeface="Calibri"/>
              </a:rPr>
              <a:t>Contribution</a:t>
            </a:r>
            <a:r>
              <a:rPr lang="nl-NL" sz="2000" dirty="0" smtClean="0">
                <a:solidFill>
                  <a:srgbClr val="262626"/>
                </a:solidFill>
                <a:latin typeface="Calibri"/>
              </a:rPr>
              <a:t> </a:t>
            </a:r>
            <a:r>
              <a:rPr lang="nl-NL" sz="2000" dirty="0" err="1" smtClean="0">
                <a:solidFill>
                  <a:srgbClr val="262626"/>
                </a:solidFill>
                <a:latin typeface="Calibri"/>
              </a:rPr>
              <a:t>to</a:t>
            </a:r>
            <a:r>
              <a:rPr lang="nl-NL" sz="2000" dirty="0" smtClean="0">
                <a:solidFill>
                  <a:srgbClr val="262626"/>
                </a:solidFill>
                <a:latin typeface="Calibri"/>
              </a:rPr>
              <a:t> IPCC SR 1.5 </a:t>
            </a:r>
            <a:r>
              <a:rPr lang="nl-NL" sz="2000" dirty="0" err="1" smtClean="0">
                <a:solidFill>
                  <a:srgbClr val="262626"/>
                </a:solidFill>
                <a:latin typeface="Calibri"/>
              </a:rPr>
              <a:t>Deg</a:t>
            </a:r>
            <a:endParaRPr lang="nl-NL" sz="2000" dirty="0" smtClean="0">
              <a:solidFill>
                <a:srgbClr val="262626"/>
              </a:solidFill>
              <a:latin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nl-NL" sz="2000" dirty="0" err="1" smtClean="0">
                <a:solidFill>
                  <a:srgbClr val="262626"/>
                </a:solidFill>
                <a:latin typeface="Calibri"/>
              </a:rPr>
              <a:t>Explore</a:t>
            </a:r>
            <a:r>
              <a:rPr lang="nl-NL" sz="2000" dirty="0" smtClean="0">
                <a:solidFill>
                  <a:srgbClr val="262626"/>
                </a:solidFill>
                <a:latin typeface="Calibri"/>
              </a:rPr>
              <a:t> </a:t>
            </a:r>
            <a:r>
              <a:rPr lang="nl-NL" sz="2000" dirty="0" err="1" smtClean="0">
                <a:solidFill>
                  <a:srgbClr val="262626"/>
                </a:solidFill>
                <a:latin typeface="Calibri"/>
              </a:rPr>
              <a:t>contribution</a:t>
            </a:r>
            <a:r>
              <a:rPr lang="nl-NL" sz="2000" dirty="0" smtClean="0">
                <a:solidFill>
                  <a:srgbClr val="262626"/>
                </a:solidFill>
                <a:latin typeface="Calibri"/>
              </a:rPr>
              <a:t> </a:t>
            </a:r>
            <a:r>
              <a:rPr lang="nl-NL" sz="2000" dirty="0" err="1" smtClean="0">
                <a:solidFill>
                  <a:srgbClr val="262626"/>
                </a:solidFill>
                <a:latin typeface="Calibri"/>
              </a:rPr>
              <a:t>to</a:t>
            </a:r>
            <a:r>
              <a:rPr lang="nl-NL" sz="2000" dirty="0" smtClean="0">
                <a:solidFill>
                  <a:srgbClr val="262626"/>
                </a:solidFill>
                <a:latin typeface="Calibri"/>
              </a:rPr>
              <a:t> Global Stocktake</a:t>
            </a:r>
          </a:p>
          <a:p>
            <a:pPr marL="342900" indent="-342900">
              <a:buFont typeface="Arial"/>
              <a:buChar char="•"/>
            </a:pPr>
            <a:r>
              <a:rPr lang="nl-NL" sz="2000" dirty="0">
                <a:solidFill>
                  <a:srgbClr val="262626"/>
                </a:solidFill>
              </a:rPr>
              <a:t>“s2D Conference”, Sep ‘18, Boulder, </a:t>
            </a:r>
            <a:r>
              <a:rPr lang="nl-NL" sz="2000" dirty="0" err="1">
                <a:solidFill>
                  <a:srgbClr val="262626"/>
                </a:solidFill>
              </a:rPr>
              <a:t>with</a:t>
            </a:r>
            <a:r>
              <a:rPr lang="nl-NL" sz="2000" dirty="0">
                <a:solidFill>
                  <a:srgbClr val="262626"/>
                </a:solidFill>
              </a:rPr>
              <a:t> </a:t>
            </a:r>
            <a:r>
              <a:rPr lang="nl-NL" sz="2000" dirty="0" err="1">
                <a:solidFill>
                  <a:srgbClr val="262626"/>
                </a:solidFill>
              </a:rPr>
              <a:t>involvement</a:t>
            </a:r>
            <a:r>
              <a:rPr lang="nl-NL" sz="2000" dirty="0">
                <a:solidFill>
                  <a:srgbClr val="262626"/>
                </a:solidFill>
              </a:rPr>
              <a:t> of IPET-OPSLS</a:t>
            </a:r>
          </a:p>
          <a:p>
            <a:pPr marL="342900" indent="-342900">
              <a:buFont typeface="Arial"/>
              <a:buChar char="•"/>
            </a:pPr>
            <a:endParaRPr lang="en-US" sz="2000" dirty="0">
              <a:solidFill>
                <a:srgbClr val="262626"/>
              </a:solidFill>
              <a:latin typeface="Calibri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295400" y="-403225"/>
            <a:ext cx="7772400" cy="1470025"/>
          </a:xfrm>
        </p:spPr>
        <p:txBody>
          <a:bodyPr/>
          <a:lstStyle/>
          <a:p>
            <a:pPr algn="l"/>
            <a:r>
              <a:rPr lang="en-US" dirty="0" smtClean="0">
                <a:solidFill>
                  <a:schemeClr val="bg1">
                    <a:lumMod val="95000"/>
                  </a:schemeClr>
                </a:solidFill>
              </a:rPr>
              <a:t>Seamless Climate Predictions</a:t>
            </a:r>
            <a:endParaRPr 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629400" y="1447800"/>
            <a:ext cx="2362200" cy="1752600"/>
          </a:xfrm>
          <a:prstGeom prst="roundRect">
            <a:avLst/>
          </a:prstGeom>
          <a:solidFill>
            <a:srgbClr val="FFFFFF"/>
          </a:solidFill>
          <a:ln>
            <a:solidFill>
              <a:srgbClr val="9292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629400" y="3352800"/>
            <a:ext cx="2362200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9292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" name="Tekstvak 1"/>
          <p:cNvSpPr txBox="1"/>
          <p:nvPr/>
        </p:nvSpPr>
        <p:spPr>
          <a:xfrm>
            <a:off x="6781800" y="1524000"/>
            <a:ext cx="2362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000" dirty="0">
                <a:solidFill>
                  <a:srgbClr val="262626"/>
                </a:solidFill>
                <a:latin typeface="Calibri"/>
              </a:rPr>
              <a:t>How </a:t>
            </a:r>
            <a:r>
              <a:rPr lang="nl-NL" sz="2000" dirty="0" err="1">
                <a:solidFill>
                  <a:srgbClr val="262626"/>
                </a:solidFill>
                <a:latin typeface="Calibri"/>
              </a:rPr>
              <a:t>can</a:t>
            </a:r>
            <a:r>
              <a:rPr lang="nl-NL" sz="2000" dirty="0">
                <a:solidFill>
                  <a:srgbClr val="262626"/>
                </a:solidFill>
                <a:latin typeface="Calibri"/>
              </a:rPr>
              <a:t> we </a:t>
            </a:r>
            <a:r>
              <a:rPr lang="nl-NL" sz="2000" dirty="0" err="1">
                <a:solidFill>
                  <a:srgbClr val="262626"/>
                </a:solidFill>
                <a:latin typeface="Calibri"/>
              </a:rPr>
              <a:t>enhance</a:t>
            </a:r>
            <a:r>
              <a:rPr lang="nl-NL" sz="2000" dirty="0">
                <a:solidFill>
                  <a:srgbClr val="262626"/>
                </a:solidFill>
                <a:latin typeface="Calibri"/>
              </a:rPr>
              <a:t> the </a:t>
            </a:r>
            <a:r>
              <a:rPr lang="nl-NL" sz="2000" dirty="0" err="1">
                <a:solidFill>
                  <a:srgbClr val="262626"/>
                </a:solidFill>
                <a:latin typeface="Calibri"/>
              </a:rPr>
              <a:t>understanding</a:t>
            </a:r>
            <a:r>
              <a:rPr lang="nl-NL" sz="2000" dirty="0">
                <a:solidFill>
                  <a:srgbClr val="262626"/>
                </a:solidFill>
                <a:latin typeface="Calibri"/>
              </a:rPr>
              <a:t> of sources of </a:t>
            </a:r>
            <a:r>
              <a:rPr lang="nl-NL" sz="2000" dirty="0" err="1" smtClean="0">
                <a:solidFill>
                  <a:srgbClr val="262626"/>
                </a:solidFill>
                <a:latin typeface="Calibri"/>
              </a:rPr>
              <a:t>predictability</a:t>
            </a:r>
            <a:r>
              <a:rPr lang="nl-NL" sz="2000" dirty="0">
                <a:solidFill>
                  <a:srgbClr val="262626"/>
                </a:solidFill>
                <a:latin typeface="Calibri"/>
              </a:rPr>
              <a:t>? </a:t>
            </a:r>
          </a:p>
          <a:p>
            <a:endParaRPr lang="nl-NL" sz="2000" dirty="0">
              <a:solidFill>
                <a:srgbClr val="262626"/>
              </a:solidFill>
              <a:latin typeface="Calibr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81800" y="3395008"/>
            <a:ext cx="2286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000" dirty="0" smtClean="0">
                <a:solidFill>
                  <a:srgbClr val="262626"/>
                </a:solidFill>
                <a:latin typeface="Calibri"/>
              </a:rPr>
              <a:t>How </a:t>
            </a:r>
            <a:r>
              <a:rPr lang="nl-NL" sz="2000" dirty="0" err="1" smtClean="0">
                <a:solidFill>
                  <a:srgbClr val="262626"/>
                </a:solidFill>
                <a:latin typeface="Calibri"/>
              </a:rPr>
              <a:t>can</a:t>
            </a:r>
            <a:r>
              <a:rPr lang="nl-NL" sz="2000" dirty="0" smtClean="0">
                <a:solidFill>
                  <a:srgbClr val="262626"/>
                </a:solidFill>
                <a:latin typeface="Calibri"/>
              </a:rPr>
              <a:t> we </a:t>
            </a:r>
            <a:r>
              <a:rPr lang="nl-NL" sz="2000" dirty="0" err="1" smtClean="0">
                <a:solidFill>
                  <a:srgbClr val="262626"/>
                </a:solidFill>
                <a:latin typeface="Calibri"/>
              </a:rPr>
              <a:t>transition</a:t>
            </a:r>
            <a:r>
              <a:rPr lang="nl-NL" sz="2000" dirty="0" smtClean="0">
                <a:solidFill>
                  <a:srgbClr val="262626"/>
                </a:solidFill>
                <a:latin typeface="Calibri"/>
              </a:rPr>
              <a:t> research </a:t>
            </a:r>
            <a:r>
              <a:rPr lang="nl-NL" sz="2000" dirty="0" err="1" smtClean="0">
                <a:solidFill>
                  <a:srgbClr val="262626"/>
                </a:solidFill>
                <a:latin typeface="Calibri"/>
              </a:rPr>
              <a:t>outcomes</a:t>
            </a:r>
            <a:r>
              <a:rPr lang="nl-NL" sz="2000" dirty="0" smtClean="0">
                <a:solidFill>
                  <a:srgbClr val="262626"/>
                </a:solidFill>
                <a:latin typeface="Calibri"/>
              </a:rPr>
              <a:t> </a:t>
            </a:r>
            <a:r>
              <a:rPr lang="nl-NL" sz="2000" dirty="0" err="1" smtClean="0">
                <a:solidFill>
                  <a:srgbClr val="262626"/>
                </a:solidFill>
                <a:latin typeface="Calibri"/>
              </a:rPr>
              <a:t>into</a:t>
            </a:r>
            <a:r>
              <a:rPr lang="nl-NL" sz="2000" dirty="0" smtClean="0">
                <a:solidFill>
                  <a:srgbClr val="262626"/>
                </a:solidFill>
                <a:latin typeface="Calibri"/>
              </a:rPr>
              <a:t> operations?</a:t>
            </a:r>
            <a:endParaRPr lang="en-US" sz="2000" dirty="0">
              <a:solidFill>
                <a:srgbClr val="262626"/>
              </a:solidFill>
              <a:latin typeface="Calibri"/>
            </a:endParaRPr>
          </a:p>
        </p:txBody>
      </p:sp>
      <p:pic>
        <p:nvPicPr>
          <p:cNvPr id="3" name="Afbeelding 2" descr="NTCP_Graphic-7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976" y="1219200"/>
            <a:ext cx="6062624" cy="3278514"/>
          </a:xfrm>
          <a:prstGeom prst="rect">
            <a:avLst/>
          </a:prstGeom>
        </p:spPr>
      </p:pic>
      <p:pic>
        <p:nvPicPr>
          <p:cNvPr id="17" name="Afbeelding 16" descr="GCprediction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" y="-82653"/>
            <a:ext cx="1066800" cy="920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8992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7772400" cy="762000"/>
          </a:xfrm>
        </p:spPr>
        <p:txBody>
          <a:bodyPr/>
          <a:lstStyle/>
          <a:p>
            <a:r>
              <a:rPr lang="fr-FR" sz="3200" dirty="0" smtClean="0"/>
              <a:t>5th International </a:t>
            </a:r>
            <a:r>
              <a:rPr lang="fr-FR" sz="3200" dirty="0" err="1" smtClean="0"/>
              <a:t>Conference</a:t>
            </a:r>
            <a:r>
              <a:rPr lang="fr-FR" sz="3200" dirty="0" smtClean="0"/>
              <a:t> on </a:t>
            </a:r>
            <a:r>
              <a:rPr lang="fr-FR" sz="3200" dirty="0" err="1" smtClean="0"/>
              <a:t>Reanalysis</a:t>
            </a:r>
            <a:endParaRPr lang="fr-FR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l="3332" r="3332"/>
          <a:stretch>
            <a:fillRect/>
          </a:stretch>
        </p:blipFill>
        <p:spPr>
          <a:xfrm>
            <a:off x="0" y="1129552"/>
            <a:ext cx="9144000" cy="4661647"/>
          </a:xfrm>
        </p:spPr>
      </p:pic>
    </p:spTree>
    <p:extLst>
      <p:ext uri="{BB962C8B-B14F-4D97-AF65-F5344CB8AC3E}">
        <p14:creationId xmlns:p14="http://schemas.microsoft.com/office/powerpoint/2010/main" val="26863180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250825" y="1143000"/>
            <a:ext cx="8642350" cy="458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dirty="0" smtClean="0">
                <a:solidFill>
                  <a:schemeClr val="tx1"/>
                </a:solidFill>
                <a:latin typeface="Arial" charset="0"/>
              </a:rPr>
              <a:t>Research is pulled </a:t>
            </a:r>
            <a:r>
              <a:rPr lang="en-US" sz="2800" dirty="0" smtClean="0">
                <a:solidFill>
                  <a:schemeClr val="tx1"/>
                </a:solidFill>
                <a:latin typeface="Arial" charset="0"/>
              </a:rPr>
              <a:t>into </a:t>
            </a:r>
            <a:r>
              <a:rPr lang="en-US" sz="2800" dirty="0" smtClean="0">
                <a:solidFill>
                  <a:schemeClr val="tx1"/>
                </a:solidFill>
                <a:latin typeface="Arial" charset="0"/>
              </a:rPr>
              <a:t>a </a:t>
            </a:r>
            <a:r>
              <a:rPr lang="en-US" sz="2800" dirty="0" smtClean="0">
                <a:solidFill>
                  <a:schemeClr val="tx1"/>
                </a:solidFill>
                <a:latin typeface="Arial" charset="0"/>
              </a:rPr>
              <a:t>new and broader </a:t>
            </a:r>
            <a:endParaRPr lang="en-US" sz="2800" dirty="0" smtClean="0">
              <a:solidFill>
                <a:schemeClr val="tx1"/>
              </a:solidFill>
              <a:latin typeface="Arial" charset="0"/>
            </a:endParaRPr>
          </a:p>
          <a:p>
            <a:pPr algn="l"/>
            <a:r>
              <a:rPr lang="en-US" sz="2800" dirty="0" smtClean="0">
                <a:solidFill>
                  <a:schemeClr val="tx1"/>
                </a:solidFill>
                <a:latin typeface="Arial" charset="0"/>
              </a:rPr>
              <a:t>“operational/service/policy” landscape</a:t>
            </a:r>
          </a:p>
          <a:p>
            <a:pPr algn="l"/>
            <a:r>
              <a:rPr lang="en-US" sz="2800" dirty="0" smtClean="0">
                <a:solidFill>
                  <a:schemeClr val="tx1"/>
                </a:solidFill>
                <a:latin typeface="Arial" charset="0"/>
              </a:rPr>
              <a:t> </a:t>
            </a:r>
          </a:p>
          <a:p>
            <a:pPr algn="l"/>
            <a:endParaRPr lang="en-US" sz="2800" dirty="0">
              <a:solidFill>
                <a:schemeClr val="tx1"/>
              </a:solidFill>
              <a:latin typeface="Arial" charset="0"/>
            </a:endParaRPr>
          </a:p>
          <a:p>
            <a:pPr marL="457200" indent="-457200" algn="l">
              <a:buFont typeface="Arial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Arial" charset="0"/>
              </a:rPr>
              <a:t>IPCC Assessment Reports</a:t>
            </a:r>
            <a:endParaRPr lang="en-US" sz="2800" dirty="0">
              <a:solidFill>
                <a:schemeClr val="tx1"/>
              </a:solidFill>
              <a:latin typeface="Arial" charset="0"/>
            </a:endParaRPr>
          </a:p>
          <a:p>
            <a:pPr marL="457200" indent="-457200" algn="l">
              <a:buFont typeface="Arial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Arial" charset="0"/>
              </a:rPr>
              <a:t>UNFCCC Global </a:t>
            </a:r>
            <a:r>
              <a:rPr lang="en-US" sz="2800" dirty="0" err="1" smtClean="0">
                <a:solidFill>
                  <a:schemeClr val="tx1"/>
                </a:solidFill>
                <a:latin typeface="Arial" charset="0"/>
              </a:rPr>
              <a:t>Stocktake</a:t>
            </a:r>
            <a:endParaRPr lang="en-US" sz="2800" dirty="0">
              <a:solidFill>
                <a:schemeClr val="tx1"/>
              </a:solidFill>
              <a:latin typeface="Arial" charset="0"/>
            </a:endParaRPr>
          </a:p>
          <a:p>
            <a:pPr marL="457200" indent="-457200" algn="l">
              <a:buFont typeface="Arial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Arial" charset="0"/>
              </a:rPr>
              <a:t>Global Framework for Climate Services</a:t>
            </a:r>
          </a:p>
          <a:p>
            <a:pPr marL="457200" indent="-457200" algn="l">
              <a:buFont typeface="Arial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Arial" charset="0"/>
              </a:rPr>
              <a:t>Sendai Framework for Disaster Risk Reduction</a:t>
            </a:r>
          </a:p>
          <a:p>
            <a:pPr marL="457200" indent="-457200" algn="l">
              <a:buFont typeface="Arial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Arial" charset="0"/>
              </a:rPr>
              <a:t>…</a:t>
            </a:r>
          </a:p>
          <a:p>
            <a:pPr algn="l"/>
            <a:endParaRPr lang="en-US" sz="2800" dirty="0">
              <a:solidFill>
                <a:schemeClr val="tx1"/>
              </a:solidFill>
              <a:latin typeface="Arial" charset="0"/>
            </a:endParaRPr>
          </a:p>
          <a:p>
            <a:pPr algn="l"/>
            <a:endParaRPr lang="en-US" sz="2800" dirty="0" smtClean="0">
              <a:solidFill>
                <a:schemeClr val="tx1"/>
              </a:solidFill>
              <a:latin typeface="Arial" charset="0"/>
            </a:endParaRPr>
          </a:p>
          <a:p>
            <a:pPr algn="l"/>
            <a:endParaRPr lang="en-US" sz="2800" dirty="0">
              <a:solidFill>
                <a:schemeClr val="tx1"/>
              </a:solidFill>
              <a:latin typeface="Arial" charset="0"/>
            </a:endParaRPr>
          </a:p>
          <a:p>
            <a:pPr algn="l"/>
            <a:endParaRPr lang="en-US" sz="2800" dirty="0" smtClean="0">
              <a:solidFill>
                <a:schemeClr val="tx1"/>
              </a:solidFill>
              <a:latin typeface="Arial" charset="0"/>
            </a:endParaRPr>
          </a:p>
          <a:p>
            <a:pPr algn="l"/>
            <a:endParaRPr lang="en-US" sz="2800" dirty="0">
              <a:solidFill>
                <a:schemeClr val="tx1"/>
              </a:solidFill>
              <a:latin typeface="Arial" charset="0"/>
            </a:endParaRPr>
          </a:p>
          <a:p>
            <a:pPr algn="l"/>
            <a:endParaRPr lang="en-US" sz="2800" dirty="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9" name="Rounded Rectangle 11"/>
          <p:cNvSpPr/>
          <p:nvPr/>
        </p:nvSpPr>
        <p:spPr>
          <a:xfrm>
            <a:off x="-304800" y="6172200"/>
            <a:ext cx="9677400" cy="738733"/>
          </a:xfrm>
          <a:prstGeom prst="roundRect">
            <a:avLst/>
          </a:prstGeom>
          <a:gradFill flip="none" rotWithShape="1">
            <a:gsLst>
              <a:gs pos="100000">
                <a:srgbClr val="001F1F">
                  <a:alpha val="90000"/>
                </a:srgbClr>
              </a:gs>
              <a:gs pos="22000">
                <a:srgbClr val="006666"/>
              </a:gs>
              <a:gs pos="3000">
                <a:srgbClr val="009A97"/>
              </a:gs>
            </a:gsLst>
            <a:lin ang="3480000" scaled="0"/>
            <a:tileRect/>
          </a:gradFill>
          <a:ln>
            <a:noFill/>
          </a:ln>
          <a:effec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1"/>
          <p:cNvSpPr/>
          <p:nvPr/>
        </p:nvSpPr>
        <p:spPr>
          <a:xfrm>
            <a:off x="152400" y="62594"/>
            <a:ext cx="9144000" cy="775606"/>
          </a:xfrm>
          <a:prstGeom prst="roundRect">
            <a:avLst/>
          </a:prstGeom>
          <a:gradFill flip="none" rotWithShape="1">
            <a:gsLst>
              <a:gs pos="0">
                <a:srgbClr val="006C69"/>
              </a:gs>
              <a:gs pos="50000">
                <a:srgbClr val="006666"/>
              </a:gs>
              <a:gs pos="100000">
                <a:srgbClr val="00B8B4">
                  <a:alpha val="8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80282" y="6033814"/>
            <a:ext cx="2834979" cy="87355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 rotWithShape="1"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806" y="6356447"/>
            <a:ext cx="2549091" cy="418857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 bwMode="auto">
          <a:xfrm>
            <a:off x="1331640" y="404664"/>
            <a:ext cx="77724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/>
            <a:r>
              <a:rPr lang="en-US" b="1" dirty="0" smtClean="0">
                <a:latin typeface="Arial" charset="0"/>
              </a:rPr>
              <a:t>Evolving context</a:t>
            </a:r>
            <a:br>
              <a:rPr lang="en-US" b="1" dirty="0" smtClean="0">
                <a:latin typeface="Arial" charset="0"/>
              </a:rPr>
            </a:br>
            <a:r>
              <a:rPr lang="en-US" sz="2800" b="1" dirty="0" smtClean="0">
                <a:latin typeface="Arial" charset="0"/>
              </a:rPr>
              <a:t/>
            </a:r>
            <a:br>
              <a:rPr lang="en-US" sz="2800" b="1" dirty="0" smtClean="0">
                <a:latin typeface="Arial" charset="0"/>
              </a:rPr>
            </a:br>
            <a:endParaRPr lang="en-US" sz="3200" b="1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83033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45351462"/>
              </p:ext>
            </p:extLst>
          </p:nvPr>
        </p:nvGraphicFramePr>
        <p:xfrm>
          <a:off x="-796960" y="2184911"/>
          <a:ext cx="7704856" cy="38854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Rounded Rectangle 11"/>
          <p:cNvSpPr/>
          <p:nvPr/>
        </p:nvSpPr>
        <p:spPr>
          <a:xfrm>
            <a:off x="-304800" y="6172200"/>
            <a:ext cx="9677400" cy="738733"/>
          </a:xfrm>
          <a:prstGeom prst="roundRect">
            <a:avLst/>
          </a:prstGeom>
          <a:gradFill flip="none" rotWithShape="1">
            <a:gsLst>
              <a:gs pos="100000">
                <a:srgbClr val="001F1F">
                  <a:alpha val="90000"/>
                </a:srgbClr>
              </a:gs>
              <a:gs pos="22000">
                <a:srgbClr val="006666"/>
              </a:gs>
              <a:gs pos="3000">
                <a:srgbClr val="009A97"/>
              </a:gs>
            </a:gsLst>
            <a:lin ang="3480000" scaled="0"/>
            <a:tileRect/>
          </a:gradFill>
          <a:ln>
            <a:noFill/>
          </a:ln>
          <a:effec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1"/>
          <p:cNvSpPr/>
          <p:nvPr/>
        </p:nvSpPr>
        <p:spPr>
          <a:xfrm>
            <a:off x="152400" y="62594"/>
            <a:ext cx="9144000" cy="775606"/>
          </a:xfrm>
          <a:prstGeom prst="roundRect">
            <a:avLst/>
          </a:prstGeom>
          <a:gradFill flip="none" rotWithShape="1">
            <a:gsLst>
              <a:gs pos="0">
                <a:srgbClr val="006C69"/>
              </a:gs>
              <a:gs pos="50000">
                <a:srgbClr val="006666"/>
              </a:gs>
              <a:gs pos="100000">
                <a:srgbClr val="00B8B4">
                  <a:alpha val="8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80282" y="6033814"/>
            <a:ext cx="2834979" cy="87355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 rotWithShape="1">
          <a:blip r:embed="rId8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806" y="6356447"/>
            <a:ext cx="2549091" cy="418857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 bwMode="auto">
          <a:xfrm>
            <a:off x="611188" y="1066800"/>
            <a:ext cx="791845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3600" smtClean="0">
                <a:latin typeface="Arial" charset="0"/>
              </a:rPr>
              <a:t>WCRP vision for a data infrastructure: </a:t>
            </a:r>
            <a:br>
              <a:rPr lang="en-US" sz="3600" smtClean="0">
                <a:latin typeface="Arial" charset="0"/>
              </a:rPr>
            </a:br>
            <a:r>
              <a:rPr lang="en-US" sz="3600" smtClean="0">
                <a:latin typeface="Arial" charset="0"/>
              </a:rPr>
              <a:t>Earth System Grid Federation</a:t>
            </a:r>
            <a:endParaRPr lang="en-US" sz="3600">
              <a:latin typeface="Arial" charset="0"/>
            </a:endParaRPr>
          </a:p>
        </p:txBody>
      </p:sp>
      <p:pic>
        <p:nvPicPr>
          <p:cNvPr id="11" name="Afbeelding 2" descr="BigDAtaWordCloud copy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3376" y="2209800"/>
            <a:ext cx="4230624" cy="246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0399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9400" y="415925"/>
            <a:ext cx="8561388" cy="765175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en-US" sz="4000" dirty="0" smtClean="0">
                <a:ea typeface="+mj-ea"/>
                <a:cs typeface="+mj-cs"/>
              </a:rPr>
              <a:t>Data accessibility for WCRP projects</a:t>
            </a:r>
            <a:r>
              <a:rPr lang="en-US" dirty="0" smtClean="0">
                <a:ea typeface="+mj-ea"/>
                <a:cs typeface="+mj-cs"/>
              </a:rPr>
              <a:t/>
            </a:r>
            <a:br>
              <a:rPr lang="en-US" dirty="0" smtClean="0">
                <a:ea typeface="+mj-ea"/>
                <a:cs typeface="+mj-cs"/>
              </a:rPr>
            </a:br>
            <a:endParaRPr lang="en-US" dirty="0">
              <a:ea typeface="+mj-ea"/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0988" y="981075"/>
            <a:ext cx="8188325" cy="1323975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US" sz="2400" dirty="0" smtClean="0">
                <a:ea typeface="+mn-ea"/>
                <a:cs typeface="+mn-cs"/>
              </a:rPr>
              <a:t>Earth System Grid Federation (</a:t>
            </a:r>
            <a:r>
              <a:rPr lang="en-US" sz="2400" b="1" dirty="0" smtClean="0">
                <a:ea typeface="+mn-ea"/>
                <a:cs typeface="+mn-cs"/>
              </a:rPr>
              <a:t>ESGF</a:t>
            </a:r>
            <a:r>
              <a:rPr lang="en-US" sz="2400" dirty="0" smtClean="0">
                <a:ea typeface="+mn-ea"/>
                <a:cs typeface="+mn-cs"/>
              </a:rPr>
              <a:t>) </a:t>
            </a:r>
            <a:r>
              <a:rPr lang="en-US" sz="2400" dirty="0" smtClean="0">
                <a:ea typeface="+mn-ea"/>
                <a:cs typeface="+mn-cs"/>
              </a:rPr>
              <a:t>used for </a:t>
            </a:r>
            <a:r>
              <a:rPr lang="en-US" sz="2400" dirty="0" smtClean="0">
                <a:ea typeface="+mn-ea"/>
                <a:cs typeface="+mn-cs"/>
              </a:rPr>
              <a:t>CMIP </a:t>
            </a:r>
            <a:r>
              <a:rPr lang="en-US" sz="2400" dirty="0" smtClean="0">
                <a:ea typeface="+mn-ea"/>
                <a:cs typeface="+mn-cs"/>
              </a:rPr>
              <a:t>(and, increasingly, many observations/reanalysis/predictions and projections at global and regional scale)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sz="2400" dirty="0">
              <a:ea typeface="+mn-ea"/>
              <a:cs typeface="+mn-cs"/>
            </a:endParaRPr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endParaRPr lang="en-US" sz="2400" dirty="0" smtClean="0">
              <a:ea typeface="+mn-ea"/>
              <a:cs typeface="+mn-cs"/>
            </a:endParaRPr>
          </a:p>
        </p:txBody>
      </p:sp>
      <p:pic>
        <p:nvPicPr>
          <p:cNvPr id="58372" name="Picture 6" descr="ESGF_Participant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287588"/>
            <a:ext cx="4878387" cy="447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5334000" y="4876800"/>
            <a:ext cx="3506788" cy="1323975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  <a:defRPr/>
            </a:pPr>
            <a:r>
              <a:rPr lang="en-US" sz="2400" dirty="0" smtClean="0">
                <a:solidFill>
                  <a:prstClr val="black"/>
                </a:solidFill>
                <a:latin typeface="Calibri"/>
              </a:rPr>
              <a:t>obs4MIPs: Climate Data Records from major agencies (ESA, EUMETSAT, NASA, NOAA, </a:t>
            </a:r>
            <a:r>
              <a:rPr lang="en-US" sz="2400" dirty="0" err="1" smtClean="0">
                <a:solidFill>
                  <a:prstClr val="black"/>
                </a:solidFill>
                <a:latin typeface="Calibri"/>
              </a:rPr>
              <a:t>etc</a:t>
            </a:r>
            <a:r>
              <a:rPr lang="en-US" sz="2400" dirty="0" smtClean="0">
                <a:solidFill>
                  <a:prstClr val="black"/>
                </a:solidFill>
                <a:latin typeface="Calibri"/>
              </a:rPr>
              <a:t>)</a:t>
            </a:r>
          </a:p>
          <a:p>
            <a:pPr>
              <a:defRPr/>
            </a:pPr>
            <a:endParaRPr lang="en-US" sz="2400" b="1" dirty="0" smtClean="0">
              <a:solidFill>
                <a:prstClr val="black"/>
              </a:solidFill>
              <a:latin typeface="Calibri"/>
            </a:endParaRPr>
          </a:p>
          <a:p>
            <a:pPr marL="0" indent="0">
              <a:buFont typeface="Arial"/>
              <a:buNone/>
              <a:defRPr/>
            </a:pPr>
            <a:endParaRPr lang="en-US" sz="2400" b="1" dirty="0" smtClean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7" name="Picture 6" descr="Screen Shot 2017-09-13 at 14.13.3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638" y="2514600"/>
            <a:ext cx="4145362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3079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228600" y="990600"/>
            <a:ext cx="4343400" cy="458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Arial" charset="0"/>
              </a:rPr>
              <a:t>Big data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Arial" charset="0"/>
              </a:rPr>
              <a:t>Distributed infrastructure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Arial" charset="0"/>
              </a:rPr>
              <a:t>Open data policy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Arial" charset="0"/>
              </a:rPr>
              <a:t>Metadata and documentation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Arial" charset="0"/>
              </a:rPr>
              <a:t>Interoperability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Arial" charset="0"/>
              </a:rPr>
              <a:t>Maturity index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Arial" charset="0"/>
              </a:rPr>
              <a:t>Uncertainty / confidence level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Arial" charset="0"/>
              </a:rPr>
              <a:t>Usage guidance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Arial" charset="0"/>
              </a:rPr>
              <a:t>Accountability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Arial" charset="0"/>
              </a:rPr>
              <a:t>Version tracking</a:t>
            </a:r>
          </a:p>
        </p:txBody>
      </p:sp>
      <p:sp>
        <p:nvSpPr>
          <p:cNvPr id="9" name="Rounded Rectangle 11"/>
          <p:cNvSpPr/>
          <p:nvPr/>
        </p:nvSpPr>
        <p:spPr>
          <a:xfrm>
            <a:off x="-304800" y="6172200"/>
            <a:ext cx="9677400" cy="738733"/>
          </a:xfrm>
          <a:prstGeom prst="roundRect">
            <a:avLst/>
          </a:prstGeom>
          <a:gradFill flip="none" rotWithShape="1">
            <a:gsLst>
              <a:gs pos="100000">
                <a:srgbClr val="001F1F">
                  <a:alpha val="90000"/>
                </a:srgbClr>
              </a:gs>
              <a:gs pos="22000">
                <a:srgbClr val="006666"/>
              </a:gs>
              <a:gs pos="3000">
                <a:srgbClr val="009A97"/>
              </a:gs>
            </a:gsLst>
            <a:lin ang="3480000" scaled="0"/>
            <a:tileRect/>
          </a:gradFill>
          <a:ln>
            <a:noFill/>
          </a:ln>
          <a:effec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1"/>
          <p:cNvSpPr/>
          <p:nvPr/>
        </p:nvSpPr>
        <p:spPr>
          <a:xfrm>
            <a:off x="152400" y="62594"/>
            <a:ext cx="9144000" cy="775606"/>
          </a:xfrm>
          <a:prstGeom prst="roundRect">
            <a:avLst/>
          </a:prstGeom>
          <a:gradFill flip="none" rotWithShape="1">
            <a:gsLst>
              <a:gs pos="0">
                <a:srgbClr val="006C69"/>
              </a:gs>
              <a:gs pos="50000">
                <a:srgbClr val="006666"/>
              </a:gs>
              <a:gs pos="100000">
                <a:srgbClr val="00B8B4">
                  <a:alpha val="8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80282" y="6033814"/>
            <a:ext cx="2834979" cy="87355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 rotWithShape="1"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806" y="6356447"/>
            <a:ext cx="2549091" cy="418857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 bwMode="auto">
          <a:xfrm>
            <a:off x="1331640" y="0"/>
            <a:ext cx="77724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/>
            <a:r>
              <a:rPr lang="en-US" b="1" dirty="0" smtClean="0">
                <a:latin typeface="Arial" charset="0"/>
              </a:rPr>
              <a:t>Requirements </a:t>
            </a:r>
            <a:endParaRPr lang="en-US" sz="3200" b="1" dirty="0">
              <a:latin typeface="Arial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4953000" y="1219200"/>
            <a:ext cx="3613150" cy="458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Arial" charset="0"/>
              </a:rPr>
              <a:t>Governance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Arial" charset="0"/>
              </a:rPr>
              <a:t>Disclaimer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>
                <a:solidFill>
                  <a:schemeClr val="tx1"/>
                </a:solidFill>
                <a:latin typeface="Arial" charset="0"/>
              </a:rPr>
              <a:t>Research – operations co-design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>
                <a:solidFill>
                  <a:schemeClr val="tx1"/>
                </a:solidFill>
                <a:latin typeface="Arial" charset="0"/>
              </a:rPr>
              <a:t>User feedback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>
                <a:solidFill>
                  <a:schemeClr val="tx1"/>
                </a:solidFill>
                <a:latin typeface="Arial" charset="0"/>
              </a:rPr>
              <a:t>Funding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>
                <a:solidFill>
                  <a:schemeClr val="tx1"/>
                </a:solidFill>
                <a:latin typeface="Arial" charset="0"/>
              </a:rPr>
              <a:t>Innovation at all </a:t>
            </a:r>
            <a:r>
              <a:rPr lang="en-US" sz="2400" dirty="0" smtClean="0">
                <a:solidFill>
                  <a:schemeClr val="tx1"/>
                </a:solidFill>
                <a:latin typeface="Arial" charset="0"/>
              </a:rPr>
              <a:t>stages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Arial" charset="0"/>
              </a:rPr>
              <a:t>Observations: sustained, calibrated against </a:t>
            </a:r>
            <a:r>
              <a:rPr lang="en-US" sz="2400" dirty="0" err="1" smtClean="0">
                <a:solidFill>
                  <a:schemeClr val="tx1"/>
                </a:solidFill>
                <a:latin typeface="Arial" charset="0"/>
              </a:rPr>
              <a:t>intl</a:t>
            </a:r>
            <a:r>
              <a:rPr lang="en-US" sz="2400" dirty="0" smtClean="0">
                <a:solidFill>
                  <a:schemeClr val="tx1"/>
                </a:solidFill>
                <a:latin typeface="Arial" charset="0"/>
              </a:rPr>
              <a:t> standards</a:t>
            </a:r>
            <a:endParaRPr lang="en-US" sz="2400" dirty="0">
              <a:solidFill>
                <a:schemeClr val="tx1"/>
              </a:solidFill>
              <a:latin typeface="Arial" charset="0"/>
            </a:endParaRPr>
          </a:p>
          <a:p>
            <a:pPr marL="457200" indent="-457200" algn="l">
              <a:buFont typeface="Arial"/>
              <a:buChar char="•"/>
            </a:pPr>
            <a:endParaRPr lang="en-US" sz="2400" dirty="0" smtClean="0">
              <a:solidFill>
                <a:schemeClr val="tx1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6965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olar_Challenge_Flyer_17032016 (dragged)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840941" cy="6858000"/>
          </a:xfrm>
          <a:prstGeom prst="rect">
            <a:avLst/>
          </a:prstGeom>
        </p:spPr>
      </p:pic>
      <p:pic>
        <p:nvPicPr>
          <p:cNvPr id="2" name="Picture 1" descr="Polar_Challenge_Flyer_17032016 (dragged)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0"/>
            <a:ext cx="4829415" cy="6858000"/>
          </a:xfrm>
          <a:prstGeom prst="rect">
            <a:avLst/>
          </a:prstGeom>
        </p:spPr>
      </p:pic>
      <p:sp>
        <p:nvSpPr>
          <p:cNvPr id="8" name="Explosion 2 7"/>
          <p:cNvSpPr/>
          <p:nvPr/>
        </p:nvSpPr>
        <p:spPr bwMode="auto">
          <a:xfrm rot="19397165">
            <a:off x="1984792" y="3083543"/>
            <a:ext cx="2857157" cy="1296144"/>
          </a:xfrm>
          <a:prstGeom prst="irregularSeal2">
            <a:avLst/>
          </a:prstGeom>
          <a:solidFill>
            <a:srgbClr val="FF0000"/>
          </a:solidFill>
          <a:ln w="9525" cap="flat" cmpd="sng" algn="ctr">
            <a:solidFill>
              <a:schemeClr val="tx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l"/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-112" charset="0"/>
                <a:ea typeface="MS PGothic" pitchFamily="34" charset="-128"/>
                <a:cs typeface="MS PGothic" pitchFamily="34" charset="-128"/>
              </a:rPr>
              <a:t>500K</a:t>
            </a:r>
            <a:r>
              <a:rPr lang="en-US" sz="2000" b="1" dirty="0">
                <a:solidFill>
                  <a:schemeClr val="tx1"/>
                </a:solidFill>
                <a:latin typeface="Arial" pitchFamily="-112" charset="0"/>
                <a:ea typeface="MS PGothic" pitchFamily="34" charset="-128"/>
                <a:cs typeface="MS PGothic" pitchFamily="34" charset="-128"/>
              </a:rPr>
              <a:t> </a:t>
            </a:r>
            <a:r>
              <a:rPr lang="pt-BR" sz="1600" b="1" dirty="0" smtClean="0">
                <a:solidFill>
                  <a:schemeClr val="tx1"/>
                </a:solidFill>
                <a:latin typeface="Arial" pitchFamily="-112" charset="0"/>
                <a:ea typeface="MS PGothic" pitchFamily="34" charset="-128"/>
                <a:cs typeface="MS PGothic" pitchFamily="34" charset="-128"/>
              </a:rPr>
              <a:t>CHF</a:t>
            </a:r>
            <a:endParaRPr kumimoji="0" lang="en-US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-112" charset="0"/>
              <a:ea typeface="MS PGothic" pitchFamily="34" charset="-128"/>
              <a:cs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59733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220200" cy="3581400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-4918" y="3962400"/>
            <a:ext cx="922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WORLD  CLIMATE  RESEARCH  PROGRAMME </a:t>
            </a:r>
            <a:endParaRPr lang="en-US" sz="36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8600" y="5562600"/>
            <a:ext cx="3352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>
                <a:solidFill>
                  <a:schemeClr val="bg1">
                    <a:lumMod val="85000"/>
                  </a:schemeClr>
                </a:solidFill>
                <a:latin typeface="+mj-lt"/>
              </a:rPr>
              <a:t>Thank you for your attention!</a:t>
            </a:r>
            <a:endParaRPr lang="en-US" sz="1600" i="1" dirty="0">
              <a:solidFill>
                <a:schemeClr val="bg1">
                  <a:lumMod val="85000"/>
                </a:schemeClr>
              </a:solidFill>
              <a:latin typeface="+mj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3200" y="5531966"/>
            <a:ext cx="2348493" cy="1138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2283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2_WCRP_template">
  <a:themeElements>
    <a:clrScheme name="WCRP_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CRP_template">
      <a:majorFont>
        <a:latin typeface="Arial"/>
        <a:ea typeface="MS PGothic"/>
        <a:cs typeface="MS PGothic"/>
      </a:majorFont>
      <a:minorFont>
        <a:latin typeface="Arial"/>
        <a:ea typeface="MS PGothic"/>
        <a:cs typeface="MS PGothic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  <a:ea typeface="MS PGothic" pitchFamily="34" charset="-128"/>
            <a:cs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  <a:ea typeface="MS PGothic" pitchFamily="34" charset="-128"/>
            <a:cs typeface="MS PGothic" pitchFamily="34" charset="-128"/>
          </a:defRPr>
        </a:defPPr>
      </a:lstStyle>
    </a:lnDef>
  </a:objectDefaults>
  <a:extraClrSchemeLst>
    <a:extraClrScheme>
      <a:clrScheme name="WCRP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tandaardthema">
  <a:themeElements>
    <a:clrScheme name="WCRP_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CRP_template">
      <a:majorFont>
        <a:latin typeface="Arial"/>
        <a:ea typeface="MS PGothic"/>
        <a:cs typeface="MS PGothic"/>
      </a:majorFont>
      <a:minorFont>
        <a:latin typeface="Arial"/>
        <a:ea typeface="MS PGothic"/>
        <a:cs typeface="MS PGothic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  <a:ea typeface="MS PGothic" pitchFamily="34" charset="-128"/>
            <a:cs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  <a:ea typeface="MS PGothic" pitchFamily="34" charset="-128"/>
            <a:cs typeface="MS PGothic" pitchFamily="34" charset="-128"/>
          </a:defRPr>
        </a:defPPr>
      </a:lstStyle>
    </a:lnDef>
  </a:objectDefaults>
  <a:extraClrSchemeLst>
    <a:extraClrScheme>
      <a:clrScheme name="WCRP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1_Standaardthema">
  <a:themeElements>
    <a:clrScheme name="WCRP">
      <a:dk1>
        <a:srgbClr val="262626"/>
      </a:dk1>
      <a:lt1>
        <a:sysClr val="window" lastClr="FFFFFF"/>
      </a:lt1>
      <a:dk2>
        <a:srgbClr val="D8D8D8"/>
      </a:dk2>
      <a:lt2>
        <a:srgbClr val="262626"/>
      </a:lt2>
      <a:accent1>
        <a:srgbClr val="009999"/>
      </a:accent1>
      <a:accent2>
        <a:srgbClr val="66CCCC"/>
      </a:accent2>
      <a:accent3>
        <a:srgbClr val="FFCC00"/>
      </a:accent3>
      <a:accent4>
        <a:srgbClr val="99CC66"/>
      </a:accent4>
      <a:accent5>
        <a:srgbClr val="CCFFCC"/>
      </a:accent5>
      <a:accent6>
        <a:srgbClr val="003366"/>
      </a:accent6>
      <a:hlink>
        <a:srgbClr val="262626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  <a:ea typeface="MS PGothic" pitchFamily="34" charset="-128"/>
            <a:cs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  <a:ea typeface="MS PGothic" pitchFamily="34" charset="-128"/>
            <a:cs typeface="MS PGothic" pitchFamily="34" charset="-128"/>
          </a:defRPr>
        </a:defPPr>
      </a:lstStyle>
    </a:lnDef>
  </a:objectDefaults>
  <a:extraClrSchemeLst>
    <a:extraClrScheme>
      <a:clrScheme name="WCRP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2_Standaardthema">
  <a:themeElements>
    <a:clrScheme name="WCRP">
      <a:dk1>
        <a:srgbClr val="262626"/>
      </a:dk1>
      <a:lt1>
        <a:sysClr val="window" lastClr="FFFFFF"/>
      </a:lt1>
      <a:dk2>
        <a:srgbClr val="D8D8D8"/>
      </a:dk2>
      <a:lt2>
        <a:srgbClr val="262626"/>
      </a:lt2>
      <a:accent1>
        <a:srgbClr val="009999"/>
      </a:accent1>
      <a:accent2>
        <a:srgbClr val="66CCCC"/>
      </a:accent2>
      <a:accent3>
        <a:srgbClr val="FFCC00"/>
      </a:accent3>
      <a:accent4>
        <a:srgbClr val="99CC66"/>
      </a:accent4>
      <a:accent5>
        <a:srgbClr val="CCFFCC"/>
      </a:accent5>
      <a:accent6>
        <a:srgbClr val="003366"/>
      </a:accent6>
      <a:hlink>
        <a:srgbClr val="262626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  <a:ea typeface="MS PGothic" pitchFamily="34" charset="-128"/>
            <a:cs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  <a:ea typeface="MS PGothic" pitchFamily="34" charset="-128"/>
            <a:cs typeface="MS PGothic" pitchFamily="34" charset="-128"/>
          </a:defRPr>
        </a:defPPr>
      </a:lstStyle>
    </a:lnDef>
  </a:objectDefaults>
  <a:extraClrSchemeLst>
    <a:extraClrScheme>
      <a:clrScheme name="WCRP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3_Standaardthema">
  <a:themeElements>
    <a:clrScheme name="WCRP">
      <a:dk1>
        <a:srgbClr val="262626"/>
      </a:dk1>
      <a:lt1>
        <a:sysClr val="window" lastClr="FFFFFF"/>
      </a:lt1>
      <a:dk2>
        <a:srgbClr val="D8D8D8"/>
      </a:dk2>
      <a:lt2>
        <a:srgbClr val="262626"/>
      </a:lt2>
      <a:accent1>
        <a:srgbClr val="009999"/>
      </a:accent1>
      <a:accent2>
        <a:srgbClr val="66CCCC"/>
      </a:accent2>
      <a:accent3>
        <a:srgbClr val="FFCC00"/>
      </a:accent3>
      <a:accent4>
        <a:srgbClr val="99CC66"/>
      </a:accent4>
      <a:accent5>
        <a:srgbClr val="CCFFCC"/>
      </a:accent5>
      <a:accent6>
        <a:srgbClr val="003366"/>
      </a:accent6>
      <a:hlink>
        <a:srgbClr val="262626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  <a:ea typeface="MS PGothic" pitchFamily="34" charset="-128"/>
            <a:cs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  <a:ea typeface="MS PGothic" pitchFamily="34" charset="-128"/>
            <a:cs typeface="MS PGothic" pitchFamily="34" charset="-128"/>
          </a:defRPr>
        </a:defPPr>
      </a:lstStyle>
    </a:lnDef>
  </a:objectDefaults>
  <a:extraClrSchemeLst>
    <a:extraClrScheme>
      <a:clrScheme name="WCRP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4_Standaardthema">
  <a:themeElements>
    <a:clrScheme name="WCRP">
      <a:dk1>
        <a:srgbClr val="262626"/>
      </a:dk1>
      <a:lt1>
        <a:sysClr val="window" lastClr="FFFFFF"/>
      </a:lt1>
      <a:dk2>
        <a:srgbClr val="D8D8D8"/>
      </a:dk2>
      <a:lt2>
        <a:srgbClr val="262626"/>
      </a:lt2>
      <a:accent1>
        <a:srgbClr val="009999"/>
      </a:accent1>
      <a:accent2>
        <a:srgbClr val="66CCCC"/>
      </a:accent2>
      <a:accent3>
        <a:srgbClr val="FFCC00"/>
      </a:accent3>
      <a:accent4>
        <a:srgbClr val="99CC66"/>
      </a:accent4>
      <a:accent5>
        <a:srgbClr val="CCFFCC"/>
      </a:accent5>
      <a:accent6>
        <a:srgbClr val="003366"/>
      </a:accent6>
      <a:hlink>
        <a:srgbClr val="262626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  <a:ea typeface="MS PGothic" pitchFamily="34" charset="-128"/>
            <a:cs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  <a:ea typeface="MS PGothic" pitchFamily="34" charset="-128"/>
            <a:cs typeface="MS PGothic" pitchFamily="34" charset="-128"/>
          </a:defRPr>
        </a:defPPr>
      </a:lstStyle>
    </a:lnDef>
  </a:objectDefaults>
  <a:extraClrSchemeLst>
    <a:extraClrScheme>
      <a:clrScheme name="WCRP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5_Standaardthema">
  <a:themeElements>
    <a:clrScheme name="WCRP">
      <a:dk1>
        <a:srgbClr val="262626"/>
      </a:dk1>
      <a:lt1>
        <a:sysClr val="window" lastClr="FFFFFF"/>
      </a:lt1>
      <a:dk2>
        <a:srgbClr val="D8D8D8"/>
      </a:dk2>
      <a:lt2>
        <a:srgbClr val="262626"/>
      </a:lt2>
      <a:accent1>
        <a:srgbClr val="009999"/>
      </a:accent1>
      <a:accent2>
        <a:srgbClr val="66CCCC"/>
      </a:accent2>
      <a:accent3>
        <a:srgbClr val="FFCC00"/>
      </a:accent3>
      <a:accent4>
        <a:srgbClr val="99CC66"/>
      </a:accent4>
      <a:accent5>
        <a:srgbClr val="CCFFCC"/>
      </a:accent5>
      <a:accent6>
        <a:srgbClr val="003366"/>
      </a:accent6>
      <a:hlink>
        <a:srgbClr val="262626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  <a:ea typeface="MS PGothic" pitchFamily="34" charset="-128"/>
            <a:cs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  <a:ea typeface="MS PGothic" pitchFamily="34" charset="-128"/>
            <a:cs typeface="MS PGothic" pitchFamily="34" charset="-128"/>
          </a:defRPr>
        </a:defPPr>
      </a:lstStyle>
    </a:lnDef>
  </a:objectDefaults>
  <a:extraClrSchemeLst>
    <a:extraClrScheme>
      <a:clrScheme name="WCRP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6_Standaardthema">
  <a:themeElements>
    <a:clrScheme name="WCRP">
      <a:dk1>
        <a:srgbClr val="262626"/>
      </a:dk1>
      <a:lt1>
        <a:sysClr val="window" lastClr="FFFFFF"/>
      </a:lt1>
      <a:dk2>
        <a:srgbClr val="D8D8D8"/>
      </a:dk2>
      <a:lt2>
        <a:srgbClr val="262626"/>
      </a:lt2>
      <a:accent1>
        <a:srgbClr val="009999"/>
      </a:accent1>
      <a:accent2>
        <a:srgbClr val="66CCCC"/>
      </a:accent2>
      <a:accent3>
        <a:srgbClr val="FFCC00"/>
      </a:accent3>
      <a:accent4>
        <a:srgbClr val="99CC66"/>
      </a:accent4>
      <a:accent5>
        <a:srgbClr val="CCFFCC"/>
      </a:accent5>
      <a:accent6>
        <a:srgbClr val="003366"/>
      </a:accent6>
      <a:hlink>
        <a:srgbClr val="262626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  <a:ea typeface="MS PGothic" pitchFamily="34" charset="-128"/>
            <a:cs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  <a:ea typeface="MS PGothic" pitchFamily="34" charset="-128"/>
            <a:cs typeface="MS PGothic" pitchFamily="34" charset="-128"/>
          </a:defRPr>
        </a:defPPr>
      </a:lstStyle>
    </a:lnDef>
  </a:objectDefaults>
  <a:extraClrSchemeLst>
    <a:extraClrScheme>
      <a:clrScheme name="WCRP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7_Standaardthema">
  <a:themeElements>
    <a:clrScheme name="WCRP">
      <a:dk1>
        <a:srgbClr val="262626"/>
      </a:dk1>
      <a:lt1>
        <a:sysClr val="window" lastClr="FFFFFF"/>
      </a:lt1>
      <a:dk2>
        <a:srgbClr val="D8D8D8"/>
      </a:dk2>
      <a:lt2>
        <a:srgbClr val="262626"/>
      </a:lt2>
      <a:accent1>
        <a:srgbClr val="009999"/>
      </a:accent1>
      <a:accent2>
        <a:srgbClr val="66CCCC"/>
      </a:accent2>
      <a:accent3>
        <a:srgbClr val="FFCC00"/>
      </a:accent3>
      <a:accent4>
        <a:srgbClr val="99CC66"/>
      </a:accent4>
      <a:accent5>
        <a:srgbClr val="CCFFCC"/>
      </a:accent5>
      <a:accent6>
        <a:srgbClr val="003366"/>
      </a:accent6>
      <a:hlink>
        <a:srgbClr val="262626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  <a:ea typeface="MS PGothic" pitchFamily="34" charset="-128"/>
            <a:cs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  <a:ea typeface="MS PGothic" pitchFamily="34" charset="-128"/>
            <a:cs typeface="MS PGothic" pitchFamily="34" charset="-128"/>
          </a:defRPr>
        </a:defPPr>
      </a:lstStyle>
    </a:lnDef>
  </a:objectDefaults>
  <a:extraClrSchemeLst>
    <a:extraClrScheme>
      <a:clrScheme name="WCRP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CRP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CRP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56043</TotalTime>
  <Words>546</Words>
  <Application>Microsoft Macintosh PowerPoint</Application>
  <PresentationFormat>On-screen Show (4:3)</PresentationFormat>
  <Paragraphs>117</Paragraphs>
  <Slides>14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11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2_WCRP_template</vt:lpstr>
      <vt:lpstr>Standaardthema</vt:lpstr>
      <vt:lpstr>Office Theme</vt:lpstr>
      <vt:lpstr>4_Office Theme</vt:lpstr>
      <vt:lpstr>1_Standaardthema</vt:lpstr>
      <vt:lpstr>2_Standaardthema</vt:lpstr>
      <vt:lpstr>3_Standaardthema</vt:lpstr>
      <vt:lpstr>4_Standaardthema</vt:lpstr>
      <vt:lpstr>5_Standaardthema</vt:lpstr>
      <vt:lpstr>6_Standaardthema</vt:lpstr>
      <vt:lpstr>7_Standaardthema</vt:lpstr>
      <vt:lpstr>PowerPoint Presentation</vt:lpstr>
      <vt:lpstr>WCRP’s mission….</vt:lpstr>
      <vt:lpstr>Scope of WCRP</vt:lpstr>
      <vt:lpstr>PowerPoint Presentation</vt:lpstr>
      <vt:lpstr>CMIP</vt:lpstr>
      <vt:lpstr>PowerPoint Presentation</vt:lpstr>
      <vt:lpstr>Seamless Climate Predictions</vt:lpstr>
      <vt:lpstr>5th International Conference on Reanalysis</vt:lpstr>
      <vt:lpstr>PowerPoint Presentation</vt:lpstr>
      <vt:lpstr>PowerPoint Presentation</vt:lpstr>
      <vt:lpstr>Data accessibility for WCRP projects </vt:lpstr>
      <vt:lpstr>PowerPoint Presentation</vt:lpstr>
      <vt:lpstr>PowerPoint Presentation</vt:lpstr>
      <vt:lpstr>PowerPoint Presentation</vt:lpstr>
    </vt:vector>
  </TitlesOfParts>
  <Company>WMO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WCRP at WWRPO JSC 2012</dc:title>
  <dc:creator>Vladimir Ryabinin</dc:creator>
  <cp:lastModifiedBy>Michel Rixen</cp:lastModifiedBy>
  <cp:revision>729</cp:revision>
  <dcterms:created xsi:type="dcterms:W3CDTF">2013-05-15T09:01:40Z</dcterms:created>
  <dcterms:modified xsi:type="dcterms:W3CDTF">2017-10-02T07:29:14Z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3</vt:i4>
  </property>
  <property fmtid="{D5CDD505-2E9C-101B-9397-08002B2CF9AE}" pid="3" name="LCID">
    <vt:i4>1033</vt:i4>
  </property>
</Properties>
</file>