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omments/comment1.xml" ContentType="application/vnd.openxmlformats-officedocument.presentationml.comment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8"/>
  </p:notesMasterIdLst>
  <p:sldIdLst>
    <p:sldId id="256" r:id="rId2"/>
    <p:sldId id="271" r:id="rId3"/>
    <p:sldId id="261" r:id="rId4"/>
    <p:sldId id="259" r:id="rId5"/>
    <p:sldId id="262" r:id="rId6"/>
    <p:sldId id="273" r:id="rId7"/>
    <p:sldId id="274" r:id="rId8"/>
    <p:sldId id="263" r:id="rId9"/>
    <p:sldId id="264" r:id="rId10"/>
    <p:sldId id="272" r:id="rId11"/>
    <p:sldId id="265" r:id="rId12"/>
    <p:sldId id="266" r:id="rId13"/>
    <p:sldId id="267" r:id="rId14"/>
    <p:sldId id="268" r:id="rId15"/>
    <p:sldId id="269" r:id="rId16"/>
    <p:sldId id="258" r:id="rId1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FernandoD" initials="D"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1017" autoAdjust="0"/>
  </p:normalViewPr>
  <p:slideViewPr>
    <p:cSldViewPr snapToGrid="0" snapToObjects="1">
      <p:cViewPr>
        <p:scale>
          <a:sx n="119" d="100"/>
          <a:sy n="119" d="100"/>
        </p:scale>
        <p:origin x="-384" y="6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omments/comment1.xml><?xml version="1.0" encoding="utf-8"?>
<p:cmLst xmlns:a="http://schemas.openxmlformats.org/drawingml/2006/main" xmlns:r="http://schemas.openxmlformats.org/officeDocument/2006/relationships" xmlns:p="http://schemas.openxmlformats.org/presentationml/2006/main">
  <p:cm authorId="0" dt="2016-05-17T12:44:04.217" idx="1">
    <p:pos x="10" y="10"/>
    <p:text>lots of words...maybe save the words for your speaking points and use a picture and a few bullets?</p:text>
  </p:cm>
</p:cmLst>
</file>

<file path=ppt/diagrams/_rels/data2.xml.rels><?xml version="1.0" encoding="UTF-8" standalone="yes"?>
<Relationships xmlns="http://schemas.openxmlformats.org/package/2006/relationships"><Relationship Id="rId1" Type="http://schemas.openxmlformats.org/officeDocument/2006/relationships/image" Target="../media/image19.png"/></Relationships>
</file>

<file path=ppt/diagrams/_rels/drawing2.xml.rels><?xml version="1.0" encoding="UTF-8" standalone="yes"?>
<Relationships xmlns="http://schemas.openxmlformats.org/package/2006/relationships"><Relationship Id="rId1" Type="http://schemas.openxmlformats.org/officeDocument/2006/relationships/image" Target="../media/image19.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EAFE4C2-1AAF-4CFA-8964-65196933EA3E}" type="doc">
      <dgm:prSet loTypeId="urn:microsoft.com/office/officeart/2005/8/layout/pyramid2" loCatId="pyramid" qsTypeId="urn:microsoft.com/office/officeart/2005/8/quickstyle/simple1" qsCatId="simple" csTypeId="urn:microsoft.com/office/officeart/2005/8/colors/accent1_2" csCatId="accent1" phldr="1"/>
      <dgm:spPr/>
    </dgm:pt>
    <dgm:pt modelId="{DD6A13F8-266B-4851-9A93-BDF0C6015FA3}">
      <dgm:prSet phldrT="[Text]"/>
      <dgm:spPr/>
      <dgm:t>
        <a:bodyPr/>
        <a:lstStyle/>
        <a:p>
          <a:r>
            <a:rPr lang="en-GB" dirty="0" smtClean="0"/>
            <a:t>Wisdom</a:t>
          </a:r>
          <a:endParaRPr lang="en-GB" dirty="0"/>
        </a:p>
      </dgm:t>
    </dgm:pt>
    <dgm:pt modelId="{C0E97273-ABF3-4FF6-A910-2989C0BB8601}" type="parTrans" cxnId="{8C854261-ADCD-43B3-9931-50062F85BED9}">
      <dgm:prSet/>
      <dgm:spPr/>
      <dgm:t>
        <a:bodyPr/>
        <a:lstStyle/>
        <a:p>
          <a:endParaRPr lang="en-GB"/>
        </a:p>
      </dgm:t>
    </dgm:pt>
    <dgm:pt modelId="{85DB672E-A56C-4721-9365-FBFE4040F7F4}" type="sibTrans" cxnId="{8C854261-ADCD-43B3-9931-50062F85BED9}">
      <dgm:prSet/>
      <dgm:spPr/>
      <dgm:t>
        <a:bodyPr/>
        <a:lstStyle/>
        <a:p>
          <a:endParaRPr lang="en-GB"/>
        </a:p>
      </dgm:t>
    </dgm:pt>
    <dgm:pt modelId="{F158DED5-C4B7-4DDA-B0FC-7DA636FF978A}">
      <dgm:prSet phldrT="[Text]"/>
      <dgm:spPr/>
      <dgm:t>
        <a:bodyPr/>
        <a:lstStyle/>
        <a:p>
          <a:r>
            <a:rPr lang="en-GB" dirty="0" smtClean="0"/>
            <a:t>Information</a:t>
          </a:r>
          <a:endParaRPr lang="en-GB" dirty="0"/>
        </a:p>
      </dgm:t>
    </dgm:pt>
    <dgm:pt modelId="{402907C7-62E2-4D4B-BE45-1F404EEC1C6F}" type="parTrans" cxnId="{0C64159E-C59E-4581-88D0-BFCFA1AED986}">
      <dgm:prSet/>
      <dgm:spPr/>
      <dgm:t>
        <a:bodyPr/>
        <a:lstStyle/>
        <a:p>
          <a:endParaRPr lang="en-GB"/>
        </a:p>
      </dgm:t>
    </dgm:pt>
    <dgm:pt modelId="{6C8BCE7C-E46F-4E0F-BD6B-B8E644C55FF0}" type="sibTrans" cxnId="{0C64159E-C59E-4581-88D0-BFCFA1AED986}">
      <dgm:prSet/>
      <dgm:spPr/>
      <dgm:t>
        <a:bodyPr/>
        <a:lstStyle/>
        <a:p>
          <a:endParaRPr lang="en-GB"/>
        </a:p>
      </dgm:t>
    </dgm:pt>
    <dgm:pt modelId="{20659A3D-026E-43E8-B08D-07498B4AA251}">
      <dgm:prSet phldrT="[Text]"/>
      <dgm:spPr/>
      <dgm:t>
        <a:bodyPr/>
        <a:lstStyle/>
        <a:p>
          <a:r>
            <a:rPr lang="en-GB" dirty="0" smtClean="0"/>
            <a:t>Data</a:t>
          </a:r>
          <a:endParaRPr lang="en-GB" dirty="0"/>
        </a:p>
      </dgm:t>
    </dgm:pt>
    <dgm:pt modelId="{112A14EB-FD85-46C9-B3E5-764A83E43649}" type="parTrans" cxnId="{2EB8FA1C-50C7-49A0-9DE2-ABDC1AA4D1BE}">
      <dgm:prSet/>
      <dgm:spPr/>
      <dgm:t>
        <a:bodyPr/>
        <a:lstStyle/>
        <a:p>
          <a:endParaRPr lang="en-GB"/>
        </a:p>
      </dgm:t>
    </dgm:pt>
    <dgm:pt modelId="{A1E2C4FE-B9C9-43A0-9E39-E145472E2726}" type="sibTrans" cxnId="{2EB8FA1C-50C7-49A0-9DE2-ABDC1AA4D1BE}">
      <dgm:prSet/>
      <dgm:spPr/>
      <dgm:t>
        <a:bodyPr/>
        <a:lstStyle/>
        <a:p>
          <a:endParaRPr lang="en-GB"/>
        </a:p>
      </dgm:t>
    </dgm:pt>
    <dgm:pt modelId="{385673DF-E6F1-448D-A901-FD9C5B596FAE}">
      <dgm:prSet phldrT="[Text]"/>
      <dgm:spPr/>
      <dgm:t>
        <a:bodyPr/>
        <a:lstStyle/>
        <a:p>
          <a:r>
            <a:rPr lang="en-GB" smtClean="0"/>
            <a:t>Knowledge</a:t>
          </a:r>
          <a:endParaRPr lang="en-GB" dirty="0"/>
        </a:p>
      </dgm:t>
    </dgm:pt>
    <dgm:pt modelId="{AF60A731-4DEA-46C3-8DC8-FE75F9BE8F95}" type="parTrans" cxnId="{2A987C0D-7FE6-4707-BA83-6A59B08F497C}">
      <dgm:prSet/>
      <dgm:spPr/>
      <dgm:t>
        <a:bodyPr/>
        <a:lstStyle/>
        <a:p>
          <a:endParaRPr lang="en-GB"/>
        </a:p>
      </dgm:t>
    </dgm:pt>
    <dgm:pt modelId="{FA000C34-83DB-4F4B-8805-0DCABE1788C7}" type="sibTrans" cxnId="{2A987C0D-7FE6-4707-BA83-6A59B08F497C}">
      <dgm:prSet/>
      <dgm:spPr/>
      <dgm:t>
        <a:bodyPr/>
        <a:lstStyle/>
        <a:p>
          <a:endParaRPr lang="en-GB"/>
        </a:p>
      </dgm:t>
    </dgm:pt>
    <dgm:pt modelId="{E013DA16-E065-41B8-B684-504590D97A0F}" type="pres">
      <dgm:prSet presAssocID="{FEAFE4C2-1AAF-4CFA-8964-65196933EA3E}" presName="compositeShape" presStyleCnt="0">
        <dgm:presLayoutVars>
          <dgm:dir/>
          <dgm:resizeHandles/>
        </dgm:presLayoutVars>
      </dgm:prSet>
      <dgm:spPr/>
    </dgm:pt>
    <dgm:pt modelId="{D6B05F26-240A-4276-9643-0623A48C8300}" type="pres">
      <dgm:prSet presAssocID="{FEAFE4C2-1AAF-4CFA-8964-65196933EA3E}" presName="pyramid" presStyleLbl="node1" presStyleIdx="0" presStyleCnt="1"/>
      <dgm:spPr/>
    </dgm:pt>
    <dgm:pt modelId="{7859A030-6A84-4667-A218-9E9855700C80}" type="pres">
      <dgm:prSet presAssocID="{FEAFE4C2-1AAF-4CFA-8964-65196933EA3E}" presName="theList" presStyleCnt="0"/>
      <dgm:spPr/>
    </dgm:pt>
    <dgm:pt modelId="{B8388055-23A2-4406-9045-4E72111E8F98}" type="pres">
      <dgm:prSet presAssocID="{DD6A13F8-266B-4851-9A93-BDF0C6015FA3}" presName="aNode" presStyleLbl="fgAcc1" presStyleIdx="0" presStyleCnt="4">
        <dgm:presLayoutVars>
          <dgm:bulletEnabled val="1"/>
        </dgm:presLayoutVars>
      </dgm:prSet>
      <dgm:spPr/>
      <dgm:t>
        <a:bodyPr/>
        <a:lstStyle/>
        <a:p>
          <a:endParaRPr lang="en-GB"/>
        </a:p>
      </dgm:t>
    </dgm:pt>
    <dgm:pt modelId="{67C03799-0F60-40E3-907E-558857EBC200}" type="pres">
      <dgm:prSet presAssocID="{DD6A13F8-266B-4851-9A93-BDF0C6015FA3}" presName="aSpace" presStyleCnt="0"/>
      <dgm:spPr/>
    </dgm:pt>
    <dgm:pt modelId="{09CB32CB-0FB0-4443-B8FD-E99BC6BA8B43}" type="pres">
      <dgm:prSet presAssocID="{385673DF-E6F1-448D-A901-FD9C5B596FAE}" presName="aNode" presStyleLbl="fgAcc1" presStyleIdx="1" presStyleCnt="4">
        <dgm:presLayoutVars>
          <dgm:bulletEnabled val="1"/>
        </dgm:presLayoutVars>
      </dgm:prSet>
      <dgm:spPr/>
      <dgm:t>
        <a:bodyPr/>
        <a:lstStyle/>
        <a:p>
          <a:endParaRPr lang="en-US"/>
        </a:p>
      </dgm:t>
    </dgm:pt>
    <dgm:pt modelId="{4D74A031-6F76-48AA-97CC-8CC3E28870FA}" type="pres">
      <dgm:prSet presAssocID="{385673DF-E6F1-448D-A901-FD9C5B596FAE}" presName="aSpace" presStyleCnt="0"/>
      <dgm:spPr/>
    </dgm:pt>
    <dgm:pt modelId="{2C48F8F9-8990-4A4B-B79C-F4C2E6F1A44D}" type="pres">
      <dgm:prSet presAssocID="{F158DED5-C4B7-4DDA-B0FC-7DA636FF978A}" presName="aNode" presStyleLbl="fgAcc1" presStyleIdx="2" presStyleCnt="4">
        <dgm:presLayoutVars>
          <dgm:bulletEnabled val="1"/>
        </dgm:presLayoutVars>
      </dgm:prSet>
      <dgm:spPr/>
      <dgm:t>
        <a:bodyPr/>
        <a:lstStyle/>
        <a:p>
          <a:endParaRPr lang="en-US"/>
        </a:p>
      </dgm:t>
    </dgm:pt>
    <dgm:pt modelId="{AA336A2A-19A5-4DF9-85BE-5B1537BEEA60}" type="pres">
      <dgm:prSet presAssocID="{F158DED5-C4B7-4DDA-B0FC-7DA636FF978A}" presName="aSpace" presStyleCnt="0"/>
      <dgm:spPr/>
    </dgm:pt>
    <dgm:pt modelId="{30BEB426-AC0F-47BA-9FEE-21FE1C389A73}" type="pres">
      <dgm:prSet presAssocID="{20659A3D-026E-43E8-B08D-07498B4AA251}" presName="aNode" presStyleLbl="fgAcc1" presStyleIdx="3" presStyleCnt="4">
        <dgm:presLayoutVars>
          <dgm:bulletEnabled val="1"/>
        </dgm:presLayoutVars>
      </dgm:prSet>
      <dgm:spPr/>
      <dgm:t>
        <a:bodyPr/>
        <a:lstStyle/>
        <a:p>
          <a:endParaRPr lang="en-US"/>
        </a:p>
      </dgm:t>
    </dgm:pt>
    <dgm:pt modelId="{18F8A4F9-1396-4FFE-84BC-F904AF9363AD}" type="pres">
      <dgm:prSet presAssocID="{20659A3D-026E-43E8-B08D-07498B4AA251}" presName="aSpace" presStyleCnt="0"/>
      <dgm:spPr/>
    </dgm:pt>
  </dgm:ptLst>
  <dgm:cxnLst>
    <dgm:cxn modelId="{76EDB768-0E59-4DA1-8C55-900C56BA8221}" type="presOf" srcId="{FEAFE4C2-1AAF-4CFA-8964-65196933EA3E}" destId="{E013DA16-E065-41B8-B684-504590D97A0F}" srcOrd="0" destOrd="0" presId="urn:microsoft.com/office/officeart/2005/8/layout/pyramid2"/>
    <dgm:cxn modelId="{88E48646-4925-4E7E-83C5-C8F389A8074F}" type="presOf" srcId="{385673DF-E6F1-448D-A901-FD9C5B596FAE}" destId="{09CB32CB-0FB0-4443-B8FD-E99BC6BA8B43}" srcOrd="0" destOrd="0" presId="urn:microsoft.com/office/officeart/2005/8/layout/pyramid2"/>
    <dgm:cxn modelId="{A7994B9F-045A-4BBB-93E4-CB8FE350538E}" type="presOf" srcId="{F158DED5-C4B7-4DDA-B0FC-7DA636FF978A}" destId="{2C48F8F9-8990-4A4B-B79C-F4C2E6F1A44D}" srcOrd="0" destOrd="0" presId="urn:microsoft.com/office/officeart/2005/8/layout/pyramid2"/>
    <dgm:cxn modelId="{A8AD2DA0-8622-4EBC-9BAD-63A1B27E87C6}" type="presOf" srcId="{DD6A13F8-266B-4851-9A93-BDF0C6015FA3}" destId="{B8388055-23A2-4406-9045-4E72111E8F98}" srcOrd="0" destOrd="0" presId="urn:microsoft.com/office/officeart/2005/8/layout/pyramid2"/>
    <dgm:cxn modelId="{8C854261-ADCD-43B3-9931-50062F85BED9}" srcId="{FEAFE4C2-1AAF-4CFA-8964-65196933EA3E}" destId="{DD6A13F8-266B-4851-9A93-BDF0C6015FA3}" srcOrd="0" destOrd="0" parTransId="{C0E97273-ABF3-4FF6-A910-2989C0BB8601}" sibTransId="{85DB672E-A56C-4721-9365-FBFE4040F7F4}"/>
    <dgm:cxn modelId="{2EB8FA1C-50C7-49A0-9DE2-ABDC1AA4D1BE}" srcId="{FEAFE4C2-1AAF-4CFA-8964-65196933EA3E}" destId="{20659A3D-026E-43E8-B08D-07498B4AA251}" srcOrd="3" destOrd="0" parTransId="{112A14EB-FD85-46C9-B3E5-764A83E43649}" sibTransId="{A1E2C4FE-B9C9-43A0-9E39-E145472E2726}"/>
    <dgm:cxn modelId="{0C64159E-C59E-4581-88D0-BFCFA1AED986}" srcId="{FEAFE4C2-1AAF-4CFA-8964-65196933EA3E}" destId="{F158DED5-C4B7-4DDA-B0FC-7DA636FF978A}" srcOrd="2" destOrd="0" parTransId="{402907C7-62E2-4D4B-BE45-1F404EEC1C6F}" sibTransId="{6C8BCE7C-E46F-4E0F-BD6B-B8E644C55FF0}"/>
    <dgm:cxn modelId="{2A987C0D-7FE6-4707-BA83-6A59B08F497C}" srcId="{FEAFE4C2-1AAF-4CFA-8964-65196933EA3E}" destId="{385673DF-E6F1-448D-A901-FD9C5B596FAE}" srcOrd="1" destOrd="0" parTransId="{AF60A731-4DEA-46C3-8DC8-FE75F9BE8F95}" sibTransId="{FA000C34-83DB-4F4B-8805-0DCABE1788C7}"/>
    <dgm:cxn modelId="{6C06E07B-16E2-47C8-A678-59D34325D47B}" type="presOf" srcId="{20659A3D-026E-43E8-B08D-07498B4AA251}" destId="{30BEB426-AC0F-47BA-9FEE-21FE1C389A73}" srcOrd="0" destOrd="0" presId="urn:microsoft.com/office/officeart/2005/8/layout/pyramid2"/>
    <dgm:cxn modelId="{09AF610C-4D8F-47D6-BBB0-02056EBE9A51}" type="presParOf" srcId="{E013DA16-E065-41B8-B684-504590D97A0F}" destId="{D6B05F26-240A-4276-9643-0623A48C8300}" srcOrd="0" destOrd="0" presId="urn:microsoft.com/office/officeart/2005/8/layout/pyramid2"/>
    <dgm:cxn modelId="{53724E65-1666-43E6-9A20-C243AAB8CE81}" type="presParOf" srcId="{E013DA16-E065-41B8-B684-504590D97A0F}" destId="{7859A030-6A84-4667-A218-9E9855700C80}" srcOrd="1" destOrd="0" presId="urn:microsoft.com/office/officeart/2005/8/layout/pyramid2"/>
    <dgm:cxn modelId="{205401B5-D444-477C-8EBF-0222EAEA4A4C}" type="presParOf" srcId="{7859A030-6A84-4667-A218-9E9855700C80}" destId="{B8388055-23A2-4406-9045-4E72111E8F98}" srcOrd="0" destOrd="0" presId="urn:microsoft.com/office/officeart/2005/8/layout/pyramid2"/>
    <dgm:cxn modelId="{100BFE60-3EC1-44EC-A5AE-4516993C2A5F}" type="presParOf" srcId="{7859A030-6A84-4667-A218-9E9855700C80}" destId="{67C03799-0F60-40E3-907E-558857EBC200}" srcOrd="1" destOrd="0" presId="urn:microsoft.com/office/officeart/2005/8/layout/pyramid2"/>
    <dgm:cxn modelId="{10BD44A4-0FE2-4D0B-9589-A0E755892665}" type="presParOf" srcId="{7859A030-6A84-4667-A218-9E9855700C80}" destId="{09CB32CB-0FB0-4443-B8FD-E99BC6BA8B43}" srcOrd="2" destOrd="0" presId="urn:microsoft.com/office/officeart/2005/8/layout/pyramid2"/>
    <dgm:cxn modelId="{3366526C-E587-412D-A378-4F3F587445E9}" type="presParOf" srcId="{7859A030-6A84-4667-A218-9E9855700C80}" destId="{4D74A031-6F76-48AA-97CC-8CC3E28870FA}" srcOrd="3" destOrd="0" presId="urn:microsoft.com/office/officeart/2005/8/layout/pyramid2"/>
    <dgm:cxn modelId="{D5A61807-A70E-46F6-9719-01ED0547BD05}" type="presParOf" srcId="{7859A030-6A84-4667-A218-9E9855700C80}" destId="{2C48F8F9-8990-4A4B-B79C-F4C2E6F1A44D}" srcOrd="4" destOrd="0" presId="urn:microsoft.com/office/officeart/2005/8/layout/pyramid2"/>
    <dgm:cxn modelId="{BFB22550-DCE6-4031-9B9F-6DA5883E0DC6}" type="presParOf" srcId="{7859A030-6A84-4667-A218-9E9855700C80}" destId="{AA336A2A-19A5-4DF9-85BE-5B1537BEEA60}" srcOrd="5" destOrd="0" presId="urn:microsoft.com/office/officeart/2005/8/layout/pyramid2"/>
    <dgm:cxn modelId="{2A2AC288-EC6A-44A8-8CB8-B76112388A37}" type="presParOf" srcId="{7859A030-6A84-4667-A218-9E9855700C80}" destId="{30BEB426-AC0F-47BA-9FEE-21FE1C389A73}" srcOrd="6" destOrd="0" presId="urn:microsoft.com/office/officeart/2005/8/layout/pyramid2"/>
    <dgm:cxn modelId="{6BA3B812-5E04-4D75-8476-56EC8DCB03EC}" type="presParOf" srcId="{7859A030-6A84-4667-A218-9E9855700C80}" destId="{18F8A4F9-1396-4FFE-84BC-F904AF9363AD}" srcOrd="7" destOrd="0" presId="urn:microsoft.com/office/officeart/2005/8/layout/pyramid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1B0964E-5E31-4B6B-A7F8-56A8135E67ED}" type="doc">
      <dgm:prSet loTypeId="urn:microsoft.com/office/officeart/2011/layout/HexagonRadial" loCatId="cycle" qsTypeId="urn:microsoft.com/office/officeart/2005/8/quickstyle/simple1" qsCatId="simple" csTypeId="urn:microsoft.com/office/officeart/2005/8/colors/accent1_2" csCatId="accent1" phldr="1"/>
      <dgm:spPr/>
      <dgm:t>
        <a:bodyPr/>
        <a:lstStyle/>
        <a:p>
          <a:endParaRPr lang="en-GB"/>
        </a:p>
      </dgm:t>
    </dgm:pt>
    <dgm:pt modelId="{5221E461-CDF9-44D8-B8FC-1DD1A95E283F}">
      <dgm:prSet phldrT="[Text]"/>
      <dgm:spPr>
        <a:solidFill>
          <a:schemeClr val="bg1">
            <a:lumMod val="65000"/>
          </a:schemeClr>
        </a:solidFill>
        <a:scene3d>
          <a:camera prst="orthographicFront"/>
          <a:lightRig rig="threePt" dir="t"/>
        </a:scene3d>
        <a:sp3d>
          <a:bevelT h="152400"/>
          <a:bevelB w="0"/>
        </a:sp3d>
      </dgm:spPr>
      <dgm:t>
        <a:bodyPr/>
        <a:lstStyle/>
        <a:p>
          <a:r>
            <a:rPr lang="en-GB" b="1" dirty="0" smtClean="0"/>
            <a:t>Information activities</a:t>
          </a:r>
          <a:endParaRPr lang="en-GB" b="1" dirty="0"/>
        </a:p>
      </dgm:t>
    </dgm:pt>
    <dgm:pt modelId="{C56FDC74-D677-4067-A8C6-2710BEB8412E}" type="parTrans" cxnId="{DF388339-2F9B-425F-BE91-F5AAE69A3CAF}">
      <dgm:prSet/>
      <dgm:spPr/>
      <dgm:t>
        <a:bodyPr/>
        <a:lstStyle/>
        <a:p>
          <a:endParaRPr lang="en-GB"/>
        </a:p>
      </dgm:t>
    </dgm:pt>
    <dgm:pt modelId="{1A0D1674-280D-465A-A930-028F1A50CD87}" type="sibTrans" cxnId="{DF388339-2F9B-425F-BE91-F5AAE69A3CAF}">
      <dgm:prSet/>
      <dgm:spPr/>
      <dgm:t>
        <a:bodyPr/>
        <a:lstStyle/>
        <a:p>
          <a:endParaRPr lang="en-GB"/>
        </a:p>
      </dgm:t>
    </dgm:pt>
    <dgm:pt modelId="{DB92E135-FD79-4CBD-B0CB-CBE97C5523E9}">
      <dgm:prSet phldrT="[Text]"/>
      <dgm:spPr>
        <a:solidFill>
          <a:srgbClr val="7030A0"/>
        </a:solidFill>
        <a:scene3d>
          <a:camera prst="orthographicFront"/>
          <a:lightRig rig="threePt" dir="t"/>
        </a:scene3d>
        <a:sp3d>
          <a:bevelT/>
          <a:bevelB w="0"/>
        </a:sp3d>
      </dgm:spPr>
      <dgm:t>
        <a:bodyPr/>
        <a:lstStyle/>
        <a:p>
          <a:r>
            <a:rPr lang="en-GB" b="1" dirty="0" smtClean="0"/>
            <a:t>Create</a:t>
          </a:r>
          <a:endParaRPr lang="en-GB" b="1" dirty="0"/>
        </a:p>
      </dgm:t>
    </dgm:pt>
    <dgm:pt modelId="{C7C95ED5-74BC-4EE6-BAA7-ADD987CBB00D}" type="parTrans" cxnId="{4B82AABC-F69D-42E6-A5E6-8891D36C28BD}">
      <dgm:prSet/>
      <dgm:spPr/>
      <dgm:t>
        <a:bodyPr/>
        <a:lstStyle/>
        <a:p>
          <a:endParaRPr lang="en-GB"/>
        </a:p>
      </dgm:t>
    </dgm:pt>
    <dgm:pt modelId="{D3BC8E41-4EEE-4250-82DA-2D3238BC4702}" type="sibTrans" cxnId="{4B82AABC-F69D-42E6-A5E6-8891D36C28BD}">
      <dgm:prSet/>
      <dgm:spPr/>
      <dgm:t>
        <a:bodyPr/>
        <a:lstStyle/>
        <a:p>
          <a:endParaRPr lang="en-GB"/>
        </a:p>
      </dgm:t>
    </dgm:pt>
    <dgm:pt modelId="{E9559B22-1CB6-4952-BA6A-C2B8DBB484AE}">
      <dgm:prSet phldrT="[Text]"/>
      <dgm:spPr>
        <a:solidFill>
          <a:srgbClr val="0070C0"/>
        </a:solidFill>
        <a:scene3d>
          <a:camera prst="orthographicFront"/>
          <a:lightRig rig="threePt" dir="t"/>
        </a:scene3d>
        <a:sp3d>
          <a:bevelT/>
          <a:bevelB w="0"/>
        </a:sp3d>
      </dgm:spPr>
      <dgm:t>
        <a:bodyPr/>
        <a:lstStyle/>
        <a:p>
          <a:r>
            <a:rPr lang="en-GB" b="1" dirty="0" smtClean="0"/>
            <a:t>Store</a:t>
          </a:r>
          <a:endParaRPr lang="en-GB" b="1" dirty="0"/>
        </a:p>
      </dgm:t>
    </dgm:pt>
    <dgm:pt modelId="{A6B950C0-5080-4BFA-A049-CCCC905880C6}" type="parTrans" cxnId="{F603866C-ED4C-48E5-99EC-6B9B671C13B8}">
      <dgm:prSet/>
      <dgm:spPr/>
      <dgm:t>
        <a:bodyPr/>
        <a:lstStyle/>
        <a:p>
          <a:endParaRPr lang="en-GB"/>
        </a:p>
      </dgm:t>
    </dgm:pt>
    <dgm:pt modelId="{1E554C83-42B8-4590-BEC5-E00C95EF1733}" type="sibTrans" cxnId="{F603866C-ED4C-48E5-99EC-6B9B671C13B8}">
      <dgm:prSet/>
      <dgm:spPr/>
      <dgm:t>
        <a:bodyPr/>
        <a:lstStyle/>
        <a:p>
          <a:endParaRPr lang="en-GB"/>
        </a:p>
      </dgm:t>
    </dgm:pt>
    <dgm:pt modelId="{A4F72723-C71B-4DF4-8CF4-5CDC3502EEE4}">
      <dgm:prSet phldrT="[Text]"/>
      <dgm:spPr>
        <a:blipFill rotWithShape="0">
          <a:blip xmlns:r="http://schemas.openxmlformats.org/officeDocument/2006/relationships" r:embed="rId1"/>
          <a:stretch>
            <a:fillRect/>
          </a:stretch>
        </a:blipFill>
        <a:scene3d>
          <a:camera prst="orthographicFront"/>
          <a:lightRig rig="threePt" dir="t"/>
        </a:scene3d>
        <a:sp3d>
          <a:bevelT/>
          <a:bevelB w="0"/>
        </a:sp3d>
      </dgm:spPr>
      <dgm:t>
        <a:bodyPr/>
        <a:lstStyle/>
        <a:p>
          <a:r>
            <a:rPr lang="en-GB" b="1" dirty="0" smtClean="0">
              <a:solidFill>
                <a:schemeClr val="tx1"/>
              </a:solidFill>
            </a:rPr>
            <a:t>Share</a:t>
          </a:r>
          <a:endParaRPr lang="en-GB" b="1" dirty="0">
            <a:solidFill>
              <a:schemeClr val="tx1"/>
            </a:solidFill>
          </a:endParaRPr>
        </a:p>
      </dgm:t>
    </dgm:pt>
    <dgm:pt modelId="{FD790134-6220-471D-90F2-DA39FBFE7B36}" type="parTrans" cxnId="{879678AB-A837-4A70-88B4-920CBDFBFE39}">
      <dgm:prSet/>
      <dgm:spPr/>
      <dgm:t>
        <a:bodyPr/>
        <a:lstStyle/>
        <a:p>
          <a:endParaRPr lang="en-GB"/>
        </a:p>
      </dgm:t>
    </dgm:pt>
    <dgm:pt modelId="{AB14CA3B-6596-49EA-8B1D-AA0232224784}" type="sibTrans" cxnId="{879678AB-A837-4A70-88B4-920CBDFBFE39}">
      <dgm:prSet/>
      <dgm:spPr/>
      <dgm:t>
        <a:bodyPr/>
        <a:lstStyle/>
        <a:p>
          <a:endParaRPr lang="en-GB"/>
        </a:p>
      </dgm:t>
    </dgm:pt>
    <dgm:pt modelId="{2A6A33EA-5C65-4B4C-8C65-8B4D71C3CAB0}">
      <dgm:prSet phldrT="[Text]"/>
      <dgm:spPr>
        <a:solidFill>
          <a:srgbClr val="FFFF00"/>
        </a:solidFill>
        <a:scene3d>
          <a:camera prst="orthographicFront"/>
          <a:lightRig rig="threePt" dir="t"/>
        </a:scene3d>
        <a:sp3d>
          <a:bevelT/>
          <a:bevelB w="0"/>
        </a:sp3d>
      </dgm:spPr>
      <dgm:t>
        <a:bodyPr/>
        <a:lstStyle/>
        <a:p>
          <a:r>
            <a:rPr lang="en-GB" b="1" dirty="0" smtClean="0">
              <a:solidFill>
                <a:schemeClr val="accent3">
                  <a:lumMod val="50000"/>
                </a:schemeClr>
              </a:solidFill>
            </a:rPr>
            <a:t>Use</a:t>
          </a:r>
          <a:endParaRPr lang="en-GB" b="1" dirty="0">
            <a:solidFill>
              <a:schemeClr val="accent3">
                <a:lumMod val="50000"/>
              </a:schemeClr>
            </a:solidFill>
          </a:endParaRPr>
        </a:p>
      </dgm:t>
    </dgm:pt>
    <dgm:pt modelId="{27FBAC81-4815-4317-AEFA-E13BEC34AA06}" type="parTrans" cxnId="{A3A7CAFF-BF65-4D31-A60C-6C9DA7C0B677}">
      <dgm:prSet/>
      <dgm:spPr/>
      <dgm:t>
        <a:bodyPr/>
        <a:lstStyle/>
        <a:p>
          <a:endParaRPr lang="en-GB"/>
        </a:p>
      </dgm:t>
    </dgm:pt>
    <dgm:pt modelId="{33C034A6-2EC3-46EC-9C99-A8B4EA158429}" type="sibTrans" cxnId="{A3A7CAFF-BF65-4D31-A60C-6C9DA7C0B677}">
      <dgm:prSet/>
      <dgm:spPr/>
      <dgm:t>
        <a:bodyPr/>
        <a:lstStyle/>
        <a:p>
          <a:endParaRPr lang="en-GB"/>
        </a:p>
      </dgm:t>
    </dgm:pt>
    <dgm:pt modelId="{43320EF1-7588-4CDF-BB78-DC79B00F10A6}">
      <dgm:prSet phldrT="[Text]"/>
      <dgm:spPr>
        <a:solidFill>
          <a:srgbClr val="FF9900"/>
        </a:solidFill>
        <a:scene3d>
          <a:camera prst="orthographicFront"/>
          <a:lightRig rig="threePt" dir="t"/>
        </a:scene3d>
        <a:sp3d>
          <a:bevelT/>
          <a:bevelB w="0"/>
        </a:sp3d>
      </dgm:spPr>
      <dgm:t>
        <a:bodyPr/>
        <a:lstStyle/>
        <a:p>
          <a:r>
            <a:rPr lang="en-GB" b="1" dirty="0" smtClean="0"/>
            <a:t>Archive</a:t>
          </a:r>
          <a:endParaRPr lang="en-GB" b="1" dirty="0"/>
        </a:p>
      </dgm:t>
    </dgm:pt>
    <dgm:pt modelId="{8DA0C6C7-C307-4567-8B65-8FC9817A0E7A}" type="parTrans" cxnId="{DC8720CD-074D-4549-B200-D8E7966A100D}">
      <dgm:prSet/>
      <dgm:spPr/>
      <dgm:t>
        <a:bodyPr/>
        <a:lstStyle/>
        <a:p>
          <a:endParaRPr lang="en-GB"/>
        </a:p>
      </dgm:t>
    </dgm:pt>
    <dgm:pt modelId="{4AAEBBE5-47B6-4F1B-8878-99508E410A37}" type="sibTrans" cxnId="{DC8720CD-074D-4549-B200-D8E7966A100D}">
      <dgm:prSet/>
      <dgm:spPr/>
      <dgm:t>
        <a:bodyPr/>
        <a:lstStyle/>
        <a:p>
          <a:endParaRPr lang="en-GB"/>
        </a:p>
      </dgm:t>
    </dgm:pt>
    <dgm:pt modelId="{3AEE445C-CAFA-47E1-9856-6B45EEB7AE0B}">
      <dgm:prSet phldrT="[Text]"/>
      <dgm:spPr>
        <a:solidFill>
          <a:srgbClr val="FF0000"/>
        </a:solidFill>
        <a:scene3d>
          <a:camera prst="orthographicFront"/>
          <a:lightRig rig="threePt" dir="t"/>
        </a:scene3d>
        <a:sp3d>
          <a:bevelT/>
          <a:bevelB w="0"/>
        </a:sp3d>
      </dgm:spPr>
      <dgm:t>
        <a:bodyPr/>
        <a:lstStyle/>
        <a:p>
          <a:r>
            <a:rPr lang="en-GB" b="1" dirty="0" smtClean="0"/>
            <a:t>Destroy</a:t>
          </a:r>
          <a:endParaRPr lang="en-GB" b="1" dirty="0"/>
        </a:p>
      </dgm:t>
    </dgm:pt>
    <dgm:pt modelId="{5C4722FD-9DF1-40EE-8920-27F105C8F112}" type="parTrans" cxnId="{10F910E7-BABA-45CE-B0BF-9B9F97B05D74}">
      <dgm:prSet/>
      <dgm:spPr/>
      <dgm:t>
        <a:bodyPr/>
        <a:lstStyle/>
        <a:p>
          <a:endParaRPr lang="en-GB"/>
        </a:p>
      </dgm:t>
    </dgm:pt>
    <dgm:pt modelId="{8B53B168-BE7A-43A9-A937-DCEDAF5AC5F9}" type="sibTrans" cxnId="{10F910E7-BABA-45CE-B0BF-9B9F97B05D74}">
      <dgm:prSet/>
      <dgm:spPr/>
      <dgm:t>
        <a:bodyPr/>
        <a:lstStyle/>
        <a:p>
          <a:endParaRPr lang="en-GB"/>
        </a:p>
      </dgm:t>
    </dgm:pt>
    <dgm:pt modelId="{B07CA84A-6CD2-4299-8F71-C2B8CEADE5AF}" type="pres">
      <dgm:prSet presAssocID="{C1B0964E-5E31-4B6B-A7F8-56A8135E67ED}" presName="Name0" presStyleCnt="0">
        <dgm:presLayoutVars>
          <dgm:chMax val="1"/>
          <dgm:chPref val="1"/>
          <dgm:dir/>
          <dgm:animOne val="branch"/>
          <dgm:animLvl val="lvl"/>
        </dgm:presLayoutVars>
      </dgm:prSet>
      <dgm:spPr/>
      <dgm:t>
        <a:bodyPr/>
        <a:lstStyle/>
        <a:p>
          <a:endParaRPr lang="en-GB"/>
        </a:p>
      </dgm:t>
    </dgm:pt>
    <dgm:pt modelId="{92876DF5-4037-4450-B20D-DB0E4A8B0653}" type="pres">
      <dgm:prSet presAssocID="{5221E461-CDF9-44D8-B8FC-1DD1A95E283F}" presName="Parent" presStyleLbl="node0" presStyleIdx="0" presStyleCnt="1">
        <dgm:presLayoutVars>
          <dgm:chMax val="6"/>
          <dgm:chPref val="6"/>
        </dgm:presLayoutVars>
      </dgm:prSet>
      <dgm:spPr/>
      <dgm:t>
        <a:bodyPr/>
        <a:lstStyle/>
        <a:p>
          <a:endParaRPr lang="en-GB"/>
        </a:p>
      </dgm:t>
    </dgm:pt>
    <dgm:pt modelId="{52B51F89-E8D1-405E-928D-C0797D855A6C}" type="pres">
      <dgm:prSet presAssocID="{DB92E135-FD79-4CBD-B0CB-CBE97C5523E9}" presName="Accent1" presStyleCnt="0"/>
      <dgm:spPr/>
    </dgm:pt>
    <dgm:pt modelId="{37E857DE-DF31-4652-9EBE-1EC4B33DB846}" type="pres">
      <dgm:prSet presAssocID="{DB92E135-FD79-4CBD-B0CB-CBE97C5523E9}" presName="Accent" presStyleLbl="bgShp" presStyleIdx="0" presStyleCnt="6"/>
      <dgm:spPr/>
    </dgm:pt>
    <dgm:pt modelId="{B7094D4C-B862-4119-9A71-8DA398976E28}" type="pres">
      <dgm:prSet presAssocID="{DB92E135-FD79-4CBD-B0CB-CBE97C5523E9}" presName="Child1" presStyleLbl="node1" presStyleIdx="0" presStyleCnt="6">
        <dgm:presLayoutVars>
          <dgm:chMax val="0"/>
          <dgm:chPref val="0"/>
          <dgm:bulletEnabled val="1"/>
        </dgm:presLayoutVars>
      </dgm:prSet>
      <dgm:spPr/>
      <dgm:t>
        <a:bodyPr/>
        <a:lstStyle/>
        <a:p>
          <a:endParaRPr lang="en-GB"/>
        </a:p>
      </dgm:t>
    </dgm:pt>
    <dgm:pt modelId="{A383EE0C-6F74-44E0-957B-EFB167DFA5FB}" type="pres">
      <dgm:prSet presAssocID="{E9559B22-1CB6-4952-BA6A-C2B8DBB484AE}" presName="Accent2" presStyleCnt="0"/>
      <dgm:spPr/>
    </dgm:pt>
    <dgm:pt modelId="{6A3B21EC-2DA9-4841-B380-22F2F0CF0062}" type="pres">
      <dgm:prSet presAssocID="{E9559B22-1CB6-4952-BA6A-C2B8DBB484AE}" presName="Accent" presStyleLbl="bgShp" presStyleIdx="1" presStyleCnt="6"/>
      <dgm:spPr>
        <a:solidFill>
          <a:schemeClr val="bg1">
            <a:lumMod val="85000"/>
          </a:schemeClr>
        </a:solidFill>
        <a:scene3d>
          <a:camera prst="orthographicFront"/>
          <a:lightRig rig="threePt" dir="t"/>
        </a:scene3d>
        <a:sp3d>
          <a:bevelT/>
        </a:sp3d>
      </dgm:spPr>
    </dgm:pt>
    <dgm:pt modelId="{82C773D3-0536-45CD-8E94-358DBA7352CE}" type="pres">
      <dgm:prSet presAssocID="{E9559B22-1CB6-4952-BA6A-C2B8DBB484AE}" presName="Child2" presStyleLbl="node1" presStyleIdx="1" presStyleCnt="6">
        <dgm:presLayoutVars>
          <dgm:chMax val="0"/>
          <dgm:chPref val="0"/>
          <dgm:bulletEnabled val="1"/>
        </dgm:presLayoutVars>
      </dgm:prSet>
      <dgm:spPr/>
      <dgm:t>
        <a:bodyPr/>
        <a:lstStyle/>
        <a:p>
          <a:endParaRPr lang="en-GB"/>
        </a:p>
      </dgm:t>
    </dgm:pt>
    <dgm:pt modelId="{F94F0E6B-CBA4-4D03-B506-82E61240E07C}" type="pres">
      <dgm:prSet presAssocID="{A4F72723-C71B-4DF4-8CF4-5CDC3502EEE4}" presName="Accent3" presStyleCnt="0"/>
      <dgm:spPr/>
    </dgm:pt>
    <dgm:pt modelId="{278A285B-22CD-4F19-BB7E-EA47CBA2E62F}" type="pres">
      <dgm:prSet presAssocID="{A4F72723-C71B-4DF4-8CF4-5CDC3502EEE4}" presName="Accent" presStyleLbl="bgShp" presStyleIdx="2" presStyleCnt="6"/>
      <dgm:spPr>
        <a:solidFill>
          <a:schemeClr val="bg1">
            <a:lumMod val="85000"/>
          </a:schemeClr>
        </a:solidFill>
        <a:scene3d>
          <a:camera prst="orthographicFront"/>
          <a:lightRig rig="threePt" dir="t"/>
        </a:scene3d>
        <a:sp3d>
          <a:bevelT/>
        </a:sp3d>
      </dgm:spPr>
    </dgm:pt>
    <dgm:pt modelId="{40D48796-5C2A-411C-9E6D-8C87C7784C99}" type="pres">
      <dgm:prSet presAssocID="{A4F72723-C71B-4DF4-8CF4-5CDC3502EEE4}" presName="Child3" presStyleLbl="node1" presStyleIdx="2" presStyleCnt="6">
        <dgm:presLayoutVars>
          <dgm:chMax val="0"/>
          <dgm:chPref val="0"/>
          <dgm:bulletEnabled val="1"/>
        </dgm:presLayoutVars>
      </dgm:prSet>
      <dgm:spPr/>
      <dgm:t>
        <a:bodyPr/>
        <a:lstStyle/>
        <a:p>
          <a:endParaRPr lang="en-GB"/>
        </a:p>
      </dgm:t>
    </dgm:pt>
    <dgm:pt modelId="{58794947-D73B-4DC5-915A-5D994811F7E7}" type="pres">
      <dgm:prSet presAssocID="{2A6A33EA-5C65-4B4C-8C65-8B4D71C3CAB0}" presName="Accent4" presStyleCnt="0"/>
      <dgm:spPr/>
    </dgm:pt>
    <dgm:pt modelId="{ADA55CA9-6992-4E86-BEE3-FABB2DB80919}" type="pres">
      <dgm:prSet presAssocID="{2A6A33EA-5C65-4B4C-8C65-8B4D71C3CAB0}" presName="Accent" presStyleLbl="bgShp" presStyleIdx="3" presStyleCnt="6"/>
      <dgm:spPr>
        <a:solidFill>
          <a:schemeClr val="bg1">
            <a:lumMod val="85000"/>
          </a:schemeClr>
        </a:solidFill>
        <a:scene3d>
          <a:camera prst="orthographicFront"/>
          <a:lightRig rig="threePt" dir="t"/>
        </a:scene3d>
        <a:sp3d>
          <a:bevelT/>
        </a:sp3d>
      </dgm:spPr>
    </dgm:pt>
    <dgm:pt modelId="{60D3E272-E421-4218-963C-D74AF12F52E3}" type="pres">
      <dgm:prSet presAssocID="{2A6A33EA-5C65-4B4C-8C65-8B4D71C3CAB0}" presName="Child4" presStyleLbl="node1" presStyleIdx="3" presStyleCnt="6">
        <dgm:presLayoutVars>
          <dgm:chMax val="0"/>
          <dgm:chPref val="0"/>
          <dgm:bulletEnabled val="1"/>
        </dgm:presLayoutVars>
      </dgm:prSet>
      <dgm:spPr/>
      <dgm:t>
        <a:bodyPr/>
        <a:lstStyle/>
        <a:p>
          <a:endParaRPr lang="en-GB"/>
        </a:p>
      </dgm:t>
    </dgm:pt>
    <dgm:pt modelId="{B5B3978A-48C9-4A96-9FAC-730D3FBAC4F8}" type="pres">
      <dgm:prSet presAssocID="{43320EF1-7588-4CDF-BB78-DC79B00F10A6}" presName="Accent5" presStyleCnt="0"/>
      <dgm:spPr/>
    </dgm:pt>
    <dgm:pt modelId="{82988BC5-DF64-4359-8F66-EC7AD7DB6477}" type="pres">
      <dgm:prSet presAssocID="{43320EF1-7588-4CDF-BB78-DC79B00F10A6}" presName="Accent" presStyleLbl="bgShp" presStyleIdx="4" presStyleCnt="6"/>
      <dgm:spPr>
        <a:solidFill>
          <a:schemeClr val="bg1">
            <a:lumMod val="85000"/>
          </a:schemeClr>
        </a:solidFill>
        <a:scene3d>
          <a:camera prst="orthographicFront"/>
          <a:lightRig rig="threePt" dir="t"/>
        </a:scene3d>
        <a:sp3d>
          <a:bevelT/>
        </a:sp3d>
      </dgm:spPr>
    </dgm:pt>
    <dgm:pt modelId="{22636339-B11B-4458-9E88-BC25CF25723D}" type="pres">
      <dgm:prSet presAssocID="{43320EF1-7588-4CDF-BB78-DC79B00F10A6}" presName="Child5" presStyleLbl="node1" presStyleIdx="4" presStyleCnt="6">
        <dgm:presLayoutVars>
          <dgm:chMax val="0"/>
          <dgm:chPref val="0"/>
          <dgm:bulletEnabled val="1"/>
        </dgm:presLayoutVars>
      </dgm:prSet>
      <dgm:spPr/>
      <dgm:t>
        <a:bodyPr/>
        <a:lstStyle/>
        <a:p>
          <a:endParaRPr lang="en-GB"/>
        </a:p>
      </dgm:t>
    </dgm:pt>
    <dgm:pt modelId="{56B6637A-A5DC-46CF-8526-8B7233EBE999}" type="pres">
      <dgm:prSet presAssocID="{3AEE445C-CAFA-47E1-9856-6B45EEB7AE0B}" presName="Accent6" presStyleCnt="0"/>
      <dgm:spPr/>
    </dgm:pt>
    <dgm:pt modelId="{0FEED167-3678-4144-8EAA-88359D3778A2}" type="pres">
      <dgm:prSet presAssocID="{3AEE445C-CAFA-47E1-9856-6B45EEB7AE0B}" presName="Accent" presStyleLbl="bgShp" presStyleIdx="5" presStyleCnt="6"/>
      <dgm:spPr>
        <a:solidFill>
          <a:schemeClr val="bg1">
            <a:lumMod val="85000"/>
          </a:schemeClr>
        </a:solidFill>
        <a:scene3d>
          <a:camera prst="orthographicFront"/>
          <a:lightRig rig="threePt" dir="t"/>
        </a:scene3d>
        <a:sp3d>
          <a:bevelT/>
        </a:sp3d>
      </dgm:spPr>
    </dgm:pt>
    <dgm:pt modelId="{1E55789F-28FF-4F4F-9CE3-90529A852B41}" type="pres">
      <dgm:prSet presAssocID="{3AEE445C-CAFA-47E1-9856-6B45EEB7AE0B}" presName="Child6" presStyleLbl="node1" presStyleIdx="5" presStyleCnt="6">
        <dgm:presLayoutVars>
          <dgm:chMax val="0"/>
          <dgm:chPref val="0"/>
          <dgm:bulletEnabled val="1"/>
        </dgm:presLayoutVars>
      </dgm:prSet>
      <dgm:spPr/>
      <dgm:t>
        <a:bodyPr/>
        <a:lstStyle/>
        <a:p>
          <a:endParaRPr lang="en-GB"/>
        </a:p>
      </dgm:t>
    </dgm:pt>
  </dgm:ptLst>
  <dgm:cxnLst>
    <dgm:cxn modelId="{505713A2-4C7D-4B7C-A4E4-4BB5F46924C0}" type="presOf" srcId="{3AEE445C-CAFA-47E1-9856-6B45EEB7AE0B}" destId="{1E55789F-28FF-4F4F-9CE3-90529A852B41}" srcOrd="0" destOrd="0" presId="urn:microsoft.com/office/officeart/2011/layout/HexagonRadial"/>
    <dgm:cxn modelId="{13BC211F-DBBB-4DD3-BA09-E2E76C033722}" type="presOf" srcId="{43320EF1-7588-4CDF-BB78-DC79B00F10A6}" destId="{22636339-B11B-4458-9E88-BC25CF25723D}" srcOrd="0" destOrd="0" presId="urn:microsoft.com/office/officeart/2011/layout/HexagonRadial"/>
    <dgm:cxn modelId="{879678AB-A837-4A70-88B4-920CBDFBFE39}" srcId="{5221E461-CDF9-44D8-B8FC-1DD1A95E283F}" destId="{A4F72723-C71B-4DF4-8CF4-5CDC3502EEE4}" srcOrd="2" destOrd="0" parTransId="{FD790134-6220-471D-90F2-DA39FBFE7B36}" sibTransId="{AB14CA3B-6596-49EA-8B1D-AA0232224784}"/>
    <dgm:cxn modelId="{9705E7A0-6564-4B56-8C72-B73101A1ACEC}" type="presOf" srcId="{5221E461-CDF9-44D8-B8FC-1DD1A95E283F}" destId="{92876DF5-4037-4450-B20D-DB0E4A8B0653}" srcOrd="0" destOrd="0" presId="urn:microsoft.com/office/officeart/2011/layout/HexagonRadial"/>
    <dgm:cxn modelId="{523EEAF7-4EA5-434C-9965-1E745FD4935F}" type="presOf" srcId="{A4F72723-C71B-4DF4-8CF4-5CDC3502EEE4}" destId="{40D48796-5C2A-411C-9E6D-8C87C7784C99}" srcOrd="0" destOrd="0" presId="urn:microsoft.com/office/officeart/2011/layout/HexagonRadial"/>
    <dgm:cxn modelId="{48651F79-4CC5-4E4E-B5F8-E464EDFD8085}" type="presOf" srcId="{2A6A33EA-5C65-4B4C-8C65-8B4D71C3CAB0}" destId="{60D3E272-E421-4218-963C-D74AF12F52E3}" srcOrd="0" destOrd="0" presId="urn:microsoft.com/office/officeart/2011/layout/HexagonRadial"/>
    <dgm:cxn modelId="{4B82AABC-F69D-42E6-A5E6-8891D36C28BD}" srcId="{5221E461-CDF9-44D8-B8FC-1DD1A95E283F}" destId="{DB92E135-FD79-4CBD-B0CB-CBE97C5523E9}" srcOrd="0" destOrd="0" parTransId="{C7C95ED5-74BC-4EE6-BAA7-ADD987CBB00D}" sibTransId="{D3BC8E41-4EEE-4250-82DA-2D3238BC4702}"/>
    <dgm:cxn modelId="{27CBF3E6-D007-4468-9B5F-F09A6AADE180}" type="presOf" srcId="{C1B0964E-5E31-4B6B-A7F8-56A8135E67ED}" destId="{B07CA84A-6CD2-4299-8F71-C2B8CEADE5AF}" srcOrd="0" destOrd="0" presId="urn:microsoft.com/office/officeart/2011/layout/HexagonRadial"/>
    <dgm:cxn modelId="{A3A7CAFF-BF65-4D31-A60C-6C9DA7C0B677}" srcId="{5221E461-CDF9-44D8-B8FC-1DD1A95E283F}" destId="{2A6A33EA-5C65-4B4C-8C65-8B4D71C3CAB0}" srcOrd="3" destOrd="0" parTransId="{27FBAC81-4815-4317-AEFA-E13BEC34AA06}" sibTransId="{33C034A6-2EC3-46EC-9C99-A8B4EA158429}"/>
    <dgm:cxn modelId="{56BE24CE-078C-4980-B31F-28322D3A8FB2}" type="presOf" srcId="{E9559B22-1CB6-4952-BA6A-C2B8DBB484AE}" destId="{82C773D3-0536-45CD-8E94-358DBA7352CE}" srcOrd="0" destOrd="0" presId="urn:microsoft.com/office/officeart/2011/layout/HexagonRadial"/>
    <dgm:cxn modelId="{F603866C-ED4C-48E5-99EC-6B9B671C13B8}" srcId="{5221E461-CDF9-44D8-B8FC-1DD1A95E283F}" destId="{E9559B22-1CB6-4952-BA6A-C2B8DBB484AE}" srcOrd="1" destOrd="0" parTransId="{A6B950C0-5080-4BFA-A049-CCCC905880C6}" sibTransId="{1E554C83-42B8-4590-BEC5-E00C95EF1733}"/>
    <dgm:cxn modelId="{10F910E7-BABA-45CE-B0BF-9B9F97B05D74}" srcId="{5221E461-CDF9-44D8-B8FC-1DD1A95E283F}" destId="{3AEE445C-CAFA-47E1-9856-6B45EEB7AE0B}" srcOrd="5" destOrd="0" parTransId="{5C4722FD-9DF1-40EE-8920-27F105C8F112}" sibTransId="{8B53B168-BE7A-43A9-A937-DCEDAF5AC5F9}"/>
    <dgm:cxn modelId="{DC8720CD-074D-4549-B200-D8E7966A100D}" srcId="{5221E461-CDF9-44D8-B8FC-1DD1A95E283F}" destId="{43320EF1-7588-4CDF-BB78-DC79B00F10A6}" srcOrd="4" destOrd="0" parTransId="{8DA0C6C7-C307-4567-8B65-8FC9817A0E7A}" sibTransId="{4AAEBBE5-47B6-4F1B-8878-99508E410A37}"/>
    <dgm:cxn modelId="{DF388339-2F9B-425F-BE91-F5AAE69A3CAF}" srcId="{C1B0964E-5E31-4B6B-A7F8-56A8135E67ED}" destId="{5221E461-CDF9-44D8-B8FC-1DD1A95E283F}" srcOrd="0" destOrd="0" parTransId="{C56FDC74-D677-4067-A8C6-2710BEB8412E}" sibTransId="{1A0D1674-280D-465A-A930-028F1A50CD87}"/>
    <dgm:cxn modelId="{F39C43CE-0B97-4122-9275-CA2EC3626D48}" type="presOf" srcId="{DB92E135-FD79-4CBD-B0CB-CBE97C5523E9}" destId="{B7094D4C-B862-4119-9A71-8DA398976E28}" srcOrd="0" destOrd="0" presId="urn:microsoft.com/office/officeart/2011/layout/HexagonRadial"/>
    <dgm:cxn modelId="{24E7F92E-C82B-4A06-A2FD-395E3E4EFC6B}" type="presParOf" srcId="{B07CA84A-6CD2-4299-8F71-C2B8CEADE5AF}" destId="{92876DF5-4037-4450-B20D-DB0E4A8B0653}" srcOrd="0" destOrd="0" presId="urn:microsoft.com/office/officeart/2011/layout/HexagonRadial"/>
    <dgm:cxn modelId="{230904EC-9D13-478C-BB3C-526C025011A8}" type="presParOf" srcId="{B07CA84A-6CD2-4299-8F71-C2B8CEADE5AF}" destId="{52B51F89-E8D1-405E-928D-C0797D855A6C}" srcOrd="1" destOrd="0" presId="urn:microsoft.com/office/officeart/2011/layout/HexagonRadial"/>
    <dgm:cxn modelId="{AB095FFB-BBAB-4FD6-BC53-BC499D0D4C1F}" type="presParOf" srcId="{52B51F89-E8D1-405E-928D-C0797D855A6C}" destId="{37E857DE-DF31-4652-9EBE-1EC4B33DB846}" srcOrd="0" destOrd="0" presId="urn:microsoft.com/office/officeart/2011/layout/HexagonRadial"/>
    <dgm:cxn modelId="{11C2471F-AD00-48BC-9ED7-744B032E1F60}" type="presParOf" srcId="{B07CA84A-6CD2-4299-8F71-C2B8CEADE5AF}" destId="{B7094D4C-B862-4119-9A71-8DA398976E28}" srcOrd="2" destOrd="0" presId="urn:microsoft.com/office/officeart/2011/layout/HexagonRadial"/>
    <dgm:cxn modelId="{10A33D8C-2480-41E6-B592-61466B7E08C8}" type="presParOf" srcId="{B07CA84A-6CD2-4299-8F71-C2B8CEADE5AF}" destId="{A383EE0C-6F74-44E0-957B-EFB167DFA5FB}" srcOrd="3" destOrd="0" presId="urn:microsoft.com/office/officeart/2011/layout/HexagonRadial"/>
    <dgm:cxn modelId="{B1AB6539-2D95-4BE0-A500-5596B9E6AEAB}" type="presParOf" srcId="{A383EE0C-6F74-44E0-957B-EFB167DFA5FB}" destId="{6A3B21EC-2DA9-4841-B380-22F2F0CF0062}" srcOrd="0" destOrd="0" presId="urn:microsoft.com/office/officeart/2011/layout/HexagonRadial"/>
    <dgm:cxn modelId="{F6AB7C6D-F8E3-4B98-AE2B-9834B48B133B}" type="presParOf" srcId="{B07CA84A-6CD2-4299-8F71-C2B8CEADE5AF}" destId="{82C773D3-0536-45CD-8E94-358DBA7352CE}" srcOrd="4" destOrd="0" presId="urn:microsoft.com/office/officeart/2011/layout/HexagonRadial"/>
    <dgm:cxn modelId="{F75F3C59-764F-405A-A4C6-9DA01447B3B5}" type="presParOf" srcId="{B07CA84A-6CD2-4299-8F71-C2B8CEADE5AF}" destId="{F94F0E6B-CBA4-4D03-B506-82E61240E07C}" srcOrd="5" destOrd="0" presId="urn:microsoft.com/office/officeart/2011/layout/HexagonRadial"/>
    <dgm:cxn modelId="{324CFD5F-A4CA-47EC-A722-A5FA7A3C7D28}" type="presParOf" srcId="{F94F0E6B-CBA4-4D03-B506-82E61240E07C}" destId="{278A285B-22CD-4F19-BB7E-EA47CBA2E62F}" srcOrd="0" destOrd="0" presId="urn:microsoft.com/office/officeart/2011/layout/HexagonRadial"/>
    <dgm:cxn modelId="{9261FD19-03AF-4EA0-B4CE-D4175A18733C}" type="presParOf" srcId="{B07CA84A-6CD2-4299-8F71-C2B8CEADE5AF}" destId="{40D48796-5C2A-411C-9E6D-8C87C7784C99}" srcOrd="6" destOrd="0" presId="urn:microsoft.com/office/officeart/2011/layout/HexagonRadial"/>
    <dgm:cxn modelId="{639DA4AE-04E9-4507-955E-88EB17DC5E49}" type="presParOf" srcId="{B07CA84A-6CD2-4299-8F71-C2B8CEADE5AF}" destId="{58794947-D73B-4DC5-915A-5D994811F7E7}" srcOrd="7" destOrd="0" presId="urn:microsoft.com/office/officeart/2011/layout/HexagonRadial"/>
    <dgm:cxn modelId="{4BACE99A-7EB3-4EDA-8C35-4C903387BF94}" type="presParOf" srcId="{58794947-D73B-4DC5-915A-5D994811F7E7}" destId="{ADA55CA9-6992-4E86-BEE3-FABB2DB80919}" srcOrd="0" destOrd="0" presId="urn:microsoft.com/office/officeart/2011/layout/HexagonRadial"/>
    <dgm:cxn modelId="{18281DF2-805C-4A7A-9F93-E3EACB3DB36F}" type="presParOf" srcId="{B07CA84A-6CD2-4299-8F71-C2B8CEADE5AF}" destId="{60D3E272-E421-4218-963C-D74AF12F52E3}" srcOrd="8" destOrd="0" presId="urn:microsoft.com/office/officeart/2011/layout/HexagonRadial"/>
    <dgm:cxn modelId="{FD7BF6C1-AE0B-491B-B265-310886FAD6D0}" type="presParOf" srcId="{B07CA84A-6CD2-4299-8F71-C2B8CEADE5AF}" destId="{B5B3978A-48C9-4A96-9FAC-730D3FBAC4F8}" srcOrd="9" destOrd="0" presId="urn:microsoft.com/office/officeart/2011/layout/HexagonRadial"/>
    <dgm:cxn modelId="{D8FF09FE-4020-4BF9-9981-A40308AF79ED}" type="presParOf" srcId="{B5B3978A-48C9-4A96-9FAC-730D3FBAC4F8}" destId="{82988BC5-DF64-4359-8F66-EC7AD7DB6477}" srcOrd="0" destOrd="0" presId="urn:microsoft.com/office/officeart/2011/layout/HexagonRadial"/>
    <dgm:cxn modelId="{FCE6E9F8-391F-4247-B30B-1E9B9A6A6177}" type="presParOf" srcId="{B07CA84A-6CD2-4299-8F71-C2B8CEADE5AF}" destId="{22636339-B11B-4458-9E88-BC25CF25723D}" srcOrd="10" destOrd="0" presId="urn:microsoft.com/office/officeart/2011/layout/HexagonRadial"/>
    <dgm:cxn modelId="{D2B3B5AE-B747-4CF4-8635-C1D5B9463588}" type="presParOf" srcId="{B07CA84A-6CD2-4299-8F71-C2B8CEADE5AF}" destId="{56B6637A-A5DC-46CF-8526-8B7233EBE999}" srcOrd="11" destOrd="0" presId="urn:microsoft.com/office/officeart/2011/layout/HexagonRadial"/>
    <dgm:cxn modelId="{C5BE0E93-0DD8-4D94-8773-3880D4E08711}" type="presParOf" srcId="{56B6637A-A5DC-46CF-8526-8B7233EBE999}" destId="{0FEED167-3678-4144-8EAA-88359D3778A2}" srcOrd="0" destOrd="0" presId="urn:microsoft.com/office/officeart/2011/layout/HexagonRadial"/>
    <dgm:cxn modelId="{758E41E6-3472-480F-A99E-43D19AB35FC7}" type="presParOf" srcId="{B07CA84A-6CD2-4299-8F71-C2B8CEADE5AF}" destId="{1E55789F-28FF-4F4F-9CE3-90529A852B41}" srcOrd="12" destOrd="0" presId="urn:microsoft.com/office/officeart/2011/layout/HexagonRadial"/>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B05F26-240A-4276-9643-0623A48C8300}">
      <dsp:nvSpPr>
        <dsp:cNvPr id="0" name=""/>
        <dsp:cNvSpPr/>
      </dsp:nvSpPr>
      <dsp:spPr>
        <a:xfrm>
          <a:off x="711199" y="0"/>
          <a:ext cx="4064000" cy="4064000"/>
        </a:xfrm>
        <a:prstGeom prst="triangl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8388055-23A2-4406-9045-4E72111E8F98}">
      <dsp:nvSpPr>
        <dsp:cNvPr id="0" name=""/>
        <dsp:cNvSpPr/>
      </dsp:nvSpPr>
      <dsp:spPr>
        <a:xfrm>
          <a:off x="2743199" y="406796"/>
          <a:ext cx="2641600" cy="722312"/>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GB" sz="3000" kern="1200" dirty="0" smtClean="0"/>
            <a:t>Wisdom</a:t>
          </a:r>
          <a:endParaRPr lang="en-GB" sz="3000" kern="1200" dirty="0"/>
        </a:p>
      </dsp:txBody>
      <dsp:txXfrm>
        <a:off x="2778459" y="442056"/>
        <a:ext cx="2571080" cy="651792"/>
      </dsp:txXfrm>
    </dsp:sp>
    <dsp:sp modelId="{09CB32CB-0FB0-4443-B8FD-E99BC6BA8B43}">
      <dsp:nvSpPr>
        <dsp:cNvPr id="0" name=""/>
        <dsp:cNvSpPr/>
      </dsp:nvSpPr>
      <dsp:spPr>
        <a:xfrm>
          <a:off x="2743199" y="1219398"/>
          <a:ext cx="2641600" cy="722312"/>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GB" sz="3000" kern="1200" smtClean="0"/>
            <a:t>Knowledge</a:t>
          </a:r>
          <a:endParaRPr lang="en-GB" sz="3000" kern="1200" dirty="0"/>
        </a:p>
      </dsp:txBody>
      <dsp:txXfrm>
        <a:off x="2778459" y="1254658"/>
        <a:ext cx="2571080" cy="651792"/>
      </dsp:txXfrm>
    </dsp:sp>
    <dsp:sp modelId="{2C48F8F9-8990-4A4B-B79C-F4C2E6F1A44D}">
      <dsp:nvSpPr>
        <dsp:cNvPr id="0" name=""/>
        <dsp:cNvSpPr/>
      </dsp:nvSpPr>
      <dsp:spPr>
        <a:xfrm>
          <a:off x="2743199" y="2032000"/>
          <a:ext cx="2641600" cy="722312"/>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GB" sz="3000" kern="1200" dirty="0" smtClean="0"/>
            <a:t>Information</a:t>
          </a:r>
          <a:endParaRPr lang="en-GB" sz="3000" kern="1200" dirty="0"/>
        </a:p>
      </dsp:txBody>
      <dsp:txXfrm>
        <a:off x="2778459" y="2067260"/>
        <a:ext cx="2571080" cy="651792"/>
      </dsp:txXfrm>
    </dsp:sp>
    <dsp:sp modelId="{30BEB426-AC0F-47BA-9FEE-21FE1C389A73}">
      <dsp:nvSpPr>
        <dsp:cNvPr id="0" name=""/>
        <dsp:cNvSpPr/>
      </dsp:nvSpPr>
      <dsp:spPr>
        <a:xfrm>
          <a:off x="2743199" y="2844601"/>
          <a:ext cx="2641600" cy="722312"/>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GB" sz="3000" kern="1200" dirty="0" smtClean="0"/>
            <a:t>Data</a:t>
          </a:r>
          <a:endParaRPr lang="en-GB" sz="3000" kern="1200" dirty="0"/>
        </a:p>
      </dsp:txBody>
      <dsp:txXfrm>
        <a:off x="2778459" y="2879861"/>
        <a:ext cx="2571080" cy="65179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876DF5-4037-4450-B20D-DB0E4A8B0653}">
      <dsp:nvSpPr>
        <dsp:cNvPr id="0" name=""/>
        <dsp:cNvSpPr/>
      </dsp:nvSpPr>
      <dsp:spPr>
        <a:xfrm>
          <a:off x="2784569" y="1648463"/>
          <a:ext cx="2095269" cy="1812492"/>
        </a:xfrm>
        <a:prstGeom prst="hexagon">
          <a:avLst>
            <a:gd name="adj" fmla="val 28570"/>
            <a:gd name="vf" fmla="val 115470"/>
          </a:avLst>
        </a:prstGeom>
        <a:solidFill>
          <a:schemeClr val="bg1">
            <a:lumMod val="65000"/>
          </a:schemeClr>
        </a:solidFill>
        <a:ln w="25400" cap="flat" cmpd="sng" algn="ctr">
          <a:solidFill>
            <a:schemeClr val="lt1">
              <a:hueOff val="0"/>
              <a:satOff val="0"/>
              <a:lumOff val="0"/>
              <a:alphaOff val="0"/>
            </a:schemeClr>
          </a:solidFill>
          <a:prstDash val="solid"/>
        </a:ln>
        <a:effectLst/>
        <a:scene3d>
          <a:camera prst="orthographicFront"/>
          <a:lightRig rig="threePt" dir="t"/>
        </a:scene3d>
        <a:sp3d>
          <a:bevelT h="152400"/>
          <a:bevelB w="0"/>
        </a:sp3d>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lvl="0" algn="ctr" defTabSz="933450">
            <a:lnSpc>
              <a:spcPct val="90000"/>
            </a:lnSpc>
            <a:spcBef>
              <a:spcPct val="0"/>
            </a:spcBef>
            <a:spcAft>
              <a:spcPct val="35000"/>
            </a:spcAft>
          </a:pPr>
          <a:r>
            <a:rPr lang="en-GB" sz="2100" b="1" kern="1200" dirty="0" smtClean="0"/>
            <a:t>Information activities</a:t>
          </a:r>
          <a:endParaRPr lang="en-GB" sz="2100" b="1" kern="1200" dirty="0"/>
        </a:p>
      </dsp:txBody>
      <dsp:txXfrm>
        <a:off x="3131784" y="1948818"/>
        <a:ext cx="1400839" cy="1211782"/>
      </dsp:txXfrm>
    </dsp:sp>
    <dsp:sp modelId="{6A3B21EC-2DA9-4841-B380-22F2F0CF0062}">
      <dsp:nvSpPr>
        <dsp:cNvPr id="0" name=""/>
        <dsp:cNvSpPr/>
      </dsp:nvSpPr>
      <dsp:spPr>
        <a:xfrm>
          <a:off x="4096610" y="781308"/>
          <a:ext cx="790538" cy="681153"/>
        </a:xfrm>
        <a:prstGeom prst="hexagon">
          <a:avLst>
            <a:gd name="adj" fmla="val 28900"/>
            <a:gd name="vf" fmla="val 115470"/>
          </a:avLst>
        </a:prstGeom>
        <a:solidFill>
          <a:schemeClr val="bg1">
            <a:lumMod val="85000"/>
          </a:schemeClr>
        </a:solidFill>
        <a:ln>
          <a:noFill/>
        </a:ln>
        <a:effectLst/>
        <a:scene3d>
          <a:camera prst="orthographicFront"/>
          <a:lightRig rig="threePt" dir="t"/>
        </a:scene3d>
        <a:sp3d>
          <a:bevelT/>
        </a:sp3d>
      </dsp:spPr>
      <dsp:style>
        <a:lnRef idx="0">
          <a:scrgbClr r="0" g="0" b="0"/>
        </a:lnRef>
        <a:fillRef idx="1">
          <a:scrgbClr r="0" g="0" b="0"/>
        </a:fillRef>
        <a:effectRef idx="0">
          <a:scrgbClr r="0" g="0" b="0"/>
        </a:effectRef>
        <a:fontRef idx="minor"/>
      </dsp:style>
    </dsp:sp>
    <dsp:sp modelId="{B7094D4C-B862-4119-9A71-8DA398976E28}">
      <dsp:nvSpPr>
        <dsp:cNvPr id="0" name=""/>
        <dsp:cNvSpPr/>
      </dsp:nvSpPr>
      <dsp:spPr>
        <a:xfrm>
          <a:off x="2977574" y="0"/>
          <a:ext cx="1717058" cy="1485456"/>
        </a:xfrm>
        <a:prstGeom prst="hexagon">
          <a:avLst>
            <a:gd name="adj" fmla="val 28570"/>
            <a:gd name="vf" fmla="val 115470"/>
          </a:avLst>
        </a:prstGeom>
        <a:solidFill>
          <a:srgbClr val="7030A0"/>
        </a:solidFill>
        <a:ln w="25400" cap="flat" cmpd="sng" algn="ctr">
          <a:solidFill>
            <a:schemeClr val="lt1">
              <a:hueOff val="0"/>
              <a:satOff val="0"/>
              <a:lumOff val="0"/>
              <a:alphaOff val="0"/>
            </a:schemeClr>
          </a:solidFill>
          <a:prstDash val="solid"/>
        </a:ln>
        <a:effectLst/>
        <a:scene3d>
          <a:camera prst="orthographicFront"/>
          <a:lightRig rig="threePt" dir="t"/>
        </a:scene3d>
        <a:sp3d>
          <a:bevelT/>
          <a:bevelB w="0"/>
        </a:sp3d>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lvl="0" algn="ctr" defTabSz="933450">
            <a:lnSpc>
              <a:spcPct val="90000"/>
            </a:lnSpc>
            <a:spcBef>
              <a:spcPct val="0"/>
            </a:spcBef>
            <a:spcAft>
              <a:spcPct val="35000"/>
            </a:spcAft>
          </a:pPr>
          <a:r>
            <a:rPr lang="en-GB" sz="2100" b="1" kern="1200" dirty="0" smtClean="0"/>
            <a:t>Create</a:t>
          </a:r>
          <a:endParaRPr lang="en-GB" sz="2100" b="1" kern="1200" dirty="0"/>
        </a:p>
      </dsp:txBody>
      <dsp:txXfrm>
        <a:off x="3262127" y="246172"/>
        <a:ext cx="1147952" cy="993112"/>
      </dsp:txXfrm>
    </dsp:sp>
    <dsp:sp modelId="{278A285B-22CD-4F19-BB7E-EA47CBA2E62F}">
      <dsp:nvSpPr>
        <dsp:cNvPr id="0" name=""/>
        <dsp:cNvSpPr/>
      </dsp:nvSpPr>
      <dsp:spPr>
        <a:xfrm>
          <a:off x="5019231" y="2054703"/>
          <a:ext cx="790538" cy="681153"/>
        </a:xfrm>
        <a:prstGeom prst="hexagon">
          <a:avLst>
            <a:gd name="adj" fmla="val 28900"/>
            <a:gd name="vf" fmla="val 115470"/>
          </a:avLst>
        </a:prstGeom>
        <a:solidFill>
          <a:schemeClr val="bg1">
            <a:lumMod val="85000"/>
          </a:schemeClr>
        </a:solidFill>
        <a:ln>
          <a:noFill/>
        </a:ln>
        <a:effectLst/>
        <a:scene3d>
          <a:camera prst="orthographicFront"/>
          <a:lightRig rig="threePt" dir="t"/>
        </a:scene3d>
        <a:sp3d>
          <a:bevelT/>
        </a:sp3d>
      </dsp:spPr>
      <dsp:style>
        <a:lnRef idx="0">
          <a:scrgbClr r="0" g="0" b="0"/>
        </a:lnRef>
        <a:fillRef idx="1">
          <a:scrgbClr r="0" g="0" b="0"/>
        </a:fillRef>
        <a:effectRef idx="0">
          <a:scrgbClr r="0" g="0" b="0"/>
        </a:effectRef>
        <a:fontRef idx="minor"/>
      </dsp:style>
    </dsp:sp>
    <dsp:sp modelId="{82C773D3-0536-45CD-8E94-358DBA7352CE}">
      <dsp:nvSpPr>
        <dsp:cNvPr id="0" name=""/>
        <dsp:cNvSpPr/>
      </dsp:nvSpPr>
      <dsp:spPr>
        <a:xfrm>
          <a:off x="4552315" y="913655"/>
          <a:ext cx="1717058" cy="1485456"/>
        </a:xfrm>
        <a:prstGeom prst="hexagon">
          <a:avLst>
            <a:gd name="adj" fmla="val 28570"/>
            <a:gd name="vf" fmla="val 115470"/>
          </a:avLst>
        </a:prstGeom>
        <a:solidFill>
          <a:srgbClr val="0070C0"/>
        </a:solidFill>
        <a:ln w="25400" cap="flat" cmpd="sng" algn="ctr">
          <a:solidFill>
            <a:schemeClr val="lt1">
              <a:hueOff val="0"/>
              <a:satOff val="0"/>
              <a:lumOff val="0"/>
              <a:alphaOff val="0"/>
            </a:schemeClr>
          </a:solidFill>
          <a:prstDash val="solid"/>
        </a:ln>
        <a:effectLst/>
        <a:scene3d>
          <a:camera prst="orthographicFront"/>
          <a:lightRig rig="threePt" dir="t"/>
        </a:scene3d>
        <a:sp3d>
          <a:bevelT/>
          <a:bevelB w="0"/>
        </a:sp3d>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lvl="0" algn="ctr" defTabSz="933450">
            <a:lnSpc>
              <a:spcPct val="90000"/>
            </a:lnSpc>
            <a:spcBef>
              <a:spcPct val="0"/>
            </a:spcBef>
            <a:spcAft>
              <a:spcPct val="35000"/>
            </a:spcAft>
          </a:pPr>
          <a:r>
            <a:rPr lang="en-GB" sz="2100" b="1" kern="1200" dirty="0" smtClean="0"/>
            <a:t>Store</a:t>
          </a:r>
          <a:endParaRPr lang="en-GB" sz="2100" b="1" kern="1200" dirty="0"/>
        </a:p>
      </dsp:txBody>
      <dsp:txXfrm>
        <a:off x="4836868" y="1159827"/>
        <a:ext cx="1147952" cy="993112"/>
      </dsp:txXfrm>
    </dsp:sp>
    <dsp:sp modelId="{ADA55CA9-6992-4E86-BEE3-FABB2DB80919}">
      <dsp:nvSpPr>
        <dsp:cNvPr id="0" name=""/>
        <dsp:cNvSpPr/>
      </dsp:nvSpPr>
      <dsp:spPr>
        <a:xfrm>
          <a:off x="4378319" y="3492126"/>
          <a:ext cx="790538" cy="681153"/>
        </a:xfrm>
        <a:prstGeom prst="hexagon">
          <a:avLst>
            <a:gd name="adj" fmla="val 28900"/>
            <a:gd name="vf" fmla="val 115470"/>
          </a:avLst>
        </a:prstGeom>
        <a:solidFill>
          <a:schemeClr val="bg1">
            <a:lumMod val="85000"/>
          </a:schemeClr>
        </a:solidFill>
        <a:ln>
          <a:noFill/>
        </a:ln>
        <a:effectLst/>
        <a:scene3d>
          <a:camera prst="orthographicFront"/>
          <a:lightRig rig="threePt" dir="t"/>
        </a:scene3d>
        <a:sp3d>
          <a:bevelT/>
        </a:sp3d>
      </dsp:spPr>
      <dsp:style>
        <a:lnRef idx="0">
          <a:scrgbClr r="0" g="0" b="0"/>
        </a:lnRef>
        <a:fillRef idx="1">
          <a:scrgbClr r="0" g="0" b="0"/>
        </a:fillRef>
        <a:effectRef idx="0">
          <a:scrgbClr r="0" g="0" b="0"/>
        </a:effectRef>
        <a:fontRef idx="minor"/>
      </dsp:style>
    </dsp:sp>
    <dsp:sp modelId="{40D48796-5C2A-411C-9E6D-8C87C7784C99}">
      <dsp:nvSpPr>
        <dsp:cNvPr id="0" name=""/>
        <dsp:cNvSpPr/>
      </dsp:nvSpPr>
      <dsp:spPr>
        <a:xfrm>
          <a:off x="4552315" y="2709796"/>
          <a:ext cx="1717058" cy="1485456"/>
        </a:xfrm>
        <a:prstGeom prst="hexagon">
          <a:avLst>
            <a:gd name="adj" fmla="val 28570"/>
            <a:gd name="vf" fmla="val 11547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a:scene3d>
          <a:camera prst="orthographicFront"/>
          <a:lightRig rig="threePt" dir="t"/>
        </a:scene3d>
        <a:sp3d>
          <a:bevelT/>
          <a:bevelB w="0"/>
        </a:sp3d>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lvl="0" algn="ctr" defTabSz="933450">
            <a:lnSpc>
              <a:spcPct val="90000"/>
            </a:lnSpc>
            <a:spcBef>
              <a:spcPct val="0"/>
            </a:spcBef>
            <a:spcAft>
              <a:spcPct val="35000"/>
            </a:spcAft>
          </a:pPr>
          <a:r>
            <a:rPr lang="en-GB" sz="2100" b="1" kern="1200" dirty="0" smtClean="0">
              <a:solidFill>
                <a:schemeClr val="tx1"/>
              </a:solidFill>
            </a:rPr>
            <a:t>Share</a:t>
          </a:r>
          <a:endParaRPr lang="en-GB" sz="2100" b="1" kern="1200" dirty="0">
            <a:solidFill>
              <a:schemeClr val="tx1"/>
            </a:solidFill>
          </a:endParaRPr>
        </a:p>
      </dsp:txBody>
      <dsp:txXfrm>
        <a:off x="4836868" y="2955968"/>
        <a:ext cx="1147952" cy="993112"/>
      </dsp:txXfrm>
    </dsp:sp>
    <dsp:sp modelId="{82988BC5-DF64-4359-8F66-EC7AD7DB6477}">
      <dsp:nvSpPr>
        <dsp:cNvPr id="0" name=""/>
        <dsp:cNvSpPr/>
      </dsp:nvSpPr>
      <dsp:spPr>
        <a:xfrm>
          <a:off x="2788468" y="3641336"/>
          <a:ext cx="790538" cy="681153"/>
        </a:xfrm>
        <a:prstGeom prst="hexagon">
          <a:avLst>
            <a:gd name="adj" fmla="val 28900"/>
            <a:gd name="vf" fmla="val 115470"/>
          </a:avLst>
        </a:prstGeom>
        <a:solidFill>
          <a:schemeClr val="bg1">
            <a:lumMod val="85000"/>
          </a:schemeClr>
        </a:solidFill>
        <a:ln>
          <a:noFill/>
        </a:ln>
        <a:effectLst/>
        <a:scene3d>
          <a:camera prst="orthographicFront"/>
          <a:lightRig rig="threePt" dir="t"/>
        </a:scene3d>
        <a:sp3d>
          <a:bevelT/>
        </a:sp3d>
      </dsp:spPr>
      <dsp:style>
        <a:lnRef idx="0">
          <a:scrgbClr r="0" g="0" b="0"/>
        </a:lnRef>
        <a:fillRef idx="1">
          <a:scrgbClr r="0" g="0" b="0"/>
        </a:fillRef>
        <a:effectRef idx="0">
          <a:scrgbClr r="0" g="0" b="0"/>
        </a:effectRef>
        <a:fontRef idx="minor"/>
      </dsp:style>
    </dsp:sp>
    <dsp:sp modelId="{60D3E272-E421-4218-963C-D74AF12F52E3}">
      <dsp:nvSpPr>
        <dsp:cNvPr id="0" name=""/>
        <dsp:cNvSpPr/>
      </dsp:nvSpPr>
      <dsp:spPr>
        <a:xfrm>
          <a:off x="2977574" y="3624474"/>
          <a:ext cx="1717058" cy="1485456"/>
        </a:xfrm>
        <a:prstGeom prst="hexagon">
          <a:avLst>
            <a:gd name="adj" fmla="val 28570"/>
            <a:gd name="vf" fmla="val 115470"/>
          </a:avLst>
        </a:prstGeom>
        <a:solidFill>
          <a:srgbClr val="FFFF00"/>
        </a:solidFill>
        <a:ln w="25400" cap="flat" cmpd="sng" algn="ctr">
          <a:solidFill>
            <a:schemeClr val="lt1">
              <a:hueOff val="0"/>
              <a:satOff val="0"/>
              <a:lumOff val="0"/>
              <a:alphaOff val="0"/>
            </a:schemeClr>
          </a:solidFill>
          <a:prstDash val="solid"/>
        </a:ln>
        <a:effectLst/>
        <a:scene3d>
          <a:camera prst="orthographicFront"/>
          <a:lightRig rig="threePt" dir="t"/>
        </a:scene3d>
        <a:sp3d>
          <a:bevelT/>
          <a:bevelB w="0"/>
        </a:sp3d>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lvl="0" algn="ctr" defTabSz="933450">
            <a:lnSpc>
              <a:spcPct val="90000"/>
            </a:lnSpc>
            <a:spcBef>
              <a:spcPct val="0"/>
            </a:spcBef>
            <a:spcAft>
              <a:spcPct val="35000"/>
            </a:spcAft>
          </a:pPr>
          <a:r>
            <a:rPr lang="en-GB" sz="2100" b="1" kern="1200" dirty="0" smtClean="0">
              <a:solidFill>
                <a:schemeClr val="accent3">
                  <a:lumMod val="50000"/>
                </a:schemeClr>
              </a:solidFill>
            </a:rPr>
            <a:t>Use</a:t>
          </a:r>
          <a:endParaRPr lang="en-GB" sz="2100" b="1" kern="1200" dirty="0">
            <a:solidFill>
              <a:schemeClr val="accent3">
                <a:lumMod val="50000"/>
              </a:schemeClr>
            </a:solidFill>
          </a:endParaRPr>
        </a:p>
      </dsp:txBody>
      <dsp:txXfrm>
        <a:off x="3262127" y="3870646"/>
        <a:ext cx="1147952" cy="993112"/>
      </dsp:txXfrm>
    </dsp:sp>
    <dsp:sp modelId="{0FEED167-3678-4144-8EAA-88359D3778A2}">
      <dsp:nvSpPr>
        <dsp:cNvPr id="0" name=""/>
        <dsp:cNvSpPr/>
      </dsp:nvSpPr>
      <dsp:spPr>
        <a:xfrm>
          <a:off x="1850739" y="2368453"/>
          <a:ext cx="790538" cy="681153"/>
        </a:xfrm>
        <a:prstGeom prst="hexagon">
          <a:avLst>
            <a:gd name="adj" fmla="val 28900"/>
            <a:gd name="vf" fmla="val 115470"/>
          </a:avLst>
        </a:prstGeom>
        <a:solidFill>
          <a:schemeClr val="bg1">
            <a:lumMod val="85000"/>
          </a:schemeClr>
        </a:solidFill>
        <a:ln>
          <a:noFill/>
        </a:ln>
        <a:effectLst/>
        <a:scene3d>
          <a:camera prst="orthographicFront"/>
          <a:lightRig rig="threePt" dir="t"/>
        </a:scene3d>
        <a:sp3d>
          <a:bevelT/>
        </a:sp3d>
      </dsp:spPr>
      <dsp:style>
        <a:lnRef idx="0">
          <a:scrgbClr r="0" g="0" b="0"/>
        </a:lnRef>
        <a:fillRef idx="1">
          <a:scrgbClr r="0" g="0" b="0"/>
        </a:fillRef>
        <a:effectRef idx="0">
          <a:scrgbClr r="0" g="0" b="0"/>
        </a:effectRef>
        <a:fontRef idx="minor"/>
      </dsp:style>
    </dsp:sp>
    <dsp:sp modelId="{22636339-B11B-4458-9E88-BC25CF25723D}">
      <dsp:nvSpPr>
        <dsp:cNvPr id="0" name=""/>
        <dsp:cNvSpPr/>
      </dsp:nvSpPr>
      <dsp:spPr>
        <a:xfrm>
          <a:off x="1395521" y="2710818"/>
          <a:ext cx="1717058" cy="1485456"/>
        </a:xfrm>
        <a:prstGeom prst="hexagon">
          <a:avLst>
            <a:gd name="adj" fmla="val 28570"/>
            <a:gd name="vf" fmla="val 115470"/>
          </a:avLst>
        </a:prstGeom>
        <a:solidFill>
          <a:srgbClr val="FF9900"/>
        </a:solidFill>
        <a:ln w="25400" cap="flat" cmpd="sng" algn="ctr">
          <a:solidFill>
            <a:schemeClr val="lt1">
              <a:hueOff val="0"/>
              <a:satOff val="0"/>
              <a:lumOff val="0"/>
              <a:alphaOff val="0"/>
            </a:schemeClr>
          </a:solidFill>
          <a:prstDash val="solid"/>
        </a:ln>
        <a:effectLst/>
        <a:scene3d>
          <a:camera prst="orthographicFront"/>
          <a:lightRig rig="threePt" dir="t"/>
        </a:scene3d>
        <a:sp3d>
          <a:bevelT/>
          <a:bevelB w="0"/>
        </a:sp3d>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lvl="0" algn="ctr" defTabSz="933450">
            <a:lnSpc>
              <a:spcPct val="90000"/>
            </a:lnSpc>
            <a:spcBef>
              <a:spcPct val="0"/>
            </a:spcBef>
            <a:spcAft>
              <a:spcPct val="35000"/>
            </a:spcAft>
          </a:pPr>
          <a:r>
            <a:rPr lang="en-GB" sz="2100" b="1" kern="1200" dirty="0" smtClean="0"/>
            <a:t>Archive</a:t>
          </a:r>
          <a:endParaRPr lang="en-GB" sz="2100" b="1" kern="1200" dirty="0"/>
        </a:p>
      </dsp:txBody>
      <dsp:txXfrm>
        <a:off x="1680074" y="2956990"/>
        <a:ext cx="1147952" cy="993112"/>
      </dsp:txXfrm>
    </dsp:sp>
    <dsp:sp modelId="{1E55789F-28FF-4F4F-9CE3-90529A852B41}">
      <dsp:nvSpPr>
        <dsp:cNvPr id="0" name=""/>
        <dsp:cNvSpPr/>
      </dsp:nvSpPr>
      <dsp:spPr>
        <a:xfrm>
          <a:off x="1395521" y="911611"/>
          <a:ext cx="1717058" cy="1485456"/>
        </a:xfrm>
        <a:prstGeom prst="hexagon">
          <a:avLst>
            <a:gd name="adj" fmla="val 28570"/>
            <a:gd name="vf" fmla="val 115470"/>
          </a:avLst>
        </a:prstGeom>
        <a:solidFill>
          <a:srgbClr val="FF0000"/>
        </a:solidFill>
        <a:ln w="25400" cap="flat" cmpd="sng" algn="ctr">
          <a:solidFill>
            <a:schemeClr val="lt1">
              <a:hueOff val="0"/>
              <a:satOff val="0"/>
              <a:lumOff val="0"/>
              <a:alphaOff val="0"/>
            </a:schemeClr>
          </a:solidFill>
          <a:prstDash val="solid"/>
        </a:ln>
        <a:effectLst/>
        <a:scene3d>
          <a:camera prst="orthographicFront"/>
          <a:lightRig rig="threePt" dir="t"/>
        </a:scene3d>
        <a:sp3d>
          <a:bevelT/>
          <a:bevelB w="0"/>
        </a:sp3d>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lvl="0" algn="ctr" defTabSz="933450">
            <a:lnSpc>
              <a:spcPct val="90000"/>
            </a:lnSpc>
            <a:spcBef>
              <a:spcPct val="0"/>
            </a:spcBef>
            <a:spcAft>
              <a:spcPct val="35000"/>
            </a:spcAft>
          </a:pPr>
          <a:r>
            <a:rPr lang="en-GB" sz="2100" b="1" kern="1200" dirty="0" smtClean="0"/>
            <a:t>Destroy</a:t>
          </a:r>
          <a:endParaRPr lang="en-GB" sz="2100" b="1" kern="1200" dirty="0"/>
        </a:p>
      </dsp:txBody>
      <dsp:txXfrm>
        <a:off x="1680074" y="1157783"/>
        <a:ext cx="1147952" cy="993112"/>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9A64BE-CACF-4CEE-A925-28596A754FAC}" type="datetimeFigureOut">
              <a:rPr lang="en-GB" smtClean="0"/>
              <a:t>29/09/2017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116527-64FD-4ADC-8819-9BFA1E8A93FB}" type="slidenum">
              <a:rPr lang="en-GB" smtClean="0"/>
              <a:t>‹#›</a:t>
            </a:fld>
            <a:endParaRPr lang="en-GB"/>
          </a:p>
        </p:txBody>
      </p:sp>
    </p:spTree>
    <p:extLst>
      <p:ext uri="{BB962C8B-B14F-4D97-AF65-F5344CB8AC3E}">
        <p14:creationId xmlns:p14="http://schemas.microsoft.com/office/powerpoint/2010/main" val="2330352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WMO depends on information.</a:t>
            </a:r>
          </a:p>
          <a:p>
            <a:endParaRPr lang="en-GB" dirty="0" smtClean="0"/>
          </a:p>
          <a:p>
            <a:r>
              <a:rPr lang="en-GB" dirty="0" smtClean="0"/>
              <a:t>Whether</a:t>
            </a:r>
            <a:r>
              <a:rPr lang="en-GB" baseline="0" dirty="0" smtClean="0"/>
              <a:t> it is weather forecasting, advising farmers on which crops to grow next season, or helping planners design flood defences that will last the next 50 years, all weather, water and climate services rely on information.</a:t>
            </a:r>
          </a:p>
          <a:p>
            <a:endParaRPr lang="en-GB" baseline="0" dirty="0" smtClean="0"/>
          </a:p>
          <a:p>
            <a:r>
              <a:rPr lang="en-GB" dirty="0" smtClean="0"/>
              <a:t>Advances in science, computing and our ability to observe the environment around us have made it possible to provide more reliable advice to decision makers than ever before.</a:t>
            </a:r>
            <a:r>
              <a:rPr lang="en-GB" baseline="0" dirty="0" smtClean="0"/>
              <a:t> We can combine weather, water and climate information in new ways, and increasingly we need to draw on other types of information to improve our services.</a:t>
            </a:r>
          </a:p>
          <a:p>
            <a:endParaRPr lang="en-GB" baseline="0" dirty="0" smtClean="0"/>
          </a:p>
          <a:p>
            <a:r>
              <a:rPr lang="en-GB" baseline="0" dirty="0" smtClean="0"/>
              <a:t>With increasing volumes of information, and increasing dependencies on multiple sources of information, seventeenth World Meteorological Congress decided that Members of WMO would benefit from standards, guidance and tools to support them. Although there are examples of excellent practice, these are not universal. Congress therefore asked that the scope of the WMO Information System (WIS) be extended beyond mechanisms for exchanging information to include assistance for managing the information (“WIS Part C”) to help Members have access to information on which they can rely.</a:t>
            </a:r>
          </a:p>
          <a:p>
            <a:endParaRPr lang="en-GB" baseline="0" dirty="0" smtClean="0"/>
          </a:p>
          <a:p>
            <a:r>
              <a:rPr lang="en-GB" baseline="0" dirty="0" smtClean="0"/>
              <a:t>One of the key aims of this workshop is to identify standards, practices and tools that may form part of the WIS Information management component.</a:t>
            </a:r>
          </a:p>
          <a:p>
            <a:endParaRPr lang="en-GB" baseline="0" dirty="0" smtClean="0"/>
          </a:p>
          <a:p>
            <a:r>
              <a:rPr lang="en-GB" baseline="0" dirty="0" smtClean="0"/>
              <a:t>Although the WIS provides a catalogue of all the information that is being made available by Members, it does not contain recommendations of which dataset may be the most appropriate for what purpose. A second objective of the workshop is to make it easier for users to identify appropriate, or recommended, datasets for climate applications. This means that the workshop should identify which datasets should be suggested and should suggest methods of allowing them to be promoted to users. </a:t>
            </a:r>
          </a:p>
          <a:p>
            <a:endParaRPr lang="en-GB" baseline="0" dirty="0" smtClean="0"/>
          </a:p>
          <a:p>
            <a:endParaRPr lang="en-GB" baseline="0" dirty="0" smtClean="0"/>
          </a:p>
        </p:txBody>
      </p:sp>
      <p:sp>
        <p:nvSpPr>
          <p:cNvPr id="4" name="Slide Number Placeholder 3"/>
          <p:cNvSpPr>
            <a:spLocks noGrp="1"/>
          </p:cNvSpPr>
          <p:nvPr>
            <p:ph type="sldNum" sz="quarter" idx="10"/>
          </p:nvPr>
        </p:nvSpPr>
        <p:spPr/>
        <p:txBody>
          <a:bodyPr/>
          <a:lstStyle/>
          <a:p>
            <a:fld id="{A7116527-64FD-4ADC-8819-9BFA1E8A93FB}" type="slidenum">
              <a:rPr lang="en-GB" smtClean="0"/>
              <a:t>5</a:t>
            </a:fld>
            <a:endParaRPr lang="en-GB"/>
          </a:p>
        </p:txBody>
      </p:sp>
    </p:spTree>
    <p:extLst>
      <p:ext uri="{BB962C8B-B14F-4D97-AF65-F5344CB8AC3E}">
        <p14:creationId xmlns:p14="http://schemas.microsoft.com/office/powerpoint/2010/main" val="32986374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Shape 87"/>
          <p:cNvSpPr>
            <a:spLocks noGrp="1" noRot="1" noChangeAspect="1"/>
          </p:cNvSpPr>
          <p:nvPr>
            <p:ph type="sldImg"/>
          </p:nvPr>
        </p:nvSpPr>
        <p:spPr>
          <a:prstGeom prst="rect">
            <a:avLst/>
          </a:prstGeom>
        </p:spPr>
        <p:txBody>
          <a:bodyPr/>
          <a:lstStyle/>
          <a:p>
            <a:pPr lvl="0"/>
            <a:endParaRPr/>
          </a:p>
        </p:txBody>
      </p:sp>
      <p:sp>
        <p:nvSpPr>
          <p:cNvPr id="88" name="Shape 88"/>
          <p:cNvSpPr>
            <a:spLocks noGrp="1"/>
          </p:cNvSpPr>
          <p:nvPr>
            <p:ph type="body" sz="quarter" idx="1"/>
          </p:nvPr>
        </p:nvSpPr>
        <p:spPr>
          <a:prstGeom prst="rect">
            <a:avLst/>
          </a:prstGeom>
        </p:spPr>
        <p:txBody>
          <a:bodyPr/>
          <a:lstStyle/>
          <a:p>
            <a:pPr lvl="0">
              <a:defRPr sz="1800"/>
            </a:pPr>
            <a:endParaRPr sz="2400"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7116527-64FD-4ADC-8819-9BFA1E8A93FB}" type="slidenum">
              <a:rPr lang="en-GB" smtClean="0"/>
              <a:t>8</a:t>
            </a:fld>
            <a:endParaRPr lang="en-GB"/>
          </a:p>
        </p:txBody>
      </p:sp>
    </p:spTree>
    <p:extLst>
      <p:ext uri="{BB962C8B-B14F-4D97-AF65-F5344CB8AC3E}">
        <p14:creationId xmlns:p14="http://schemas.microsoft.com/office/powerpoint/2010/main" val="30020332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terms “information,” “product,” and “data” are often used interchangeably.</a:t>
            </a:r>
            <a:r>
              <a:rPr lang="en-GB" baseline="0" dirty="0" smtClean="0"/>
              <a:t> When thinking about how to handle data or information, it can be useful to think of a hierarchy from “data” to “wisdom.” </a:t>
            </a:r>
          </a:p>
          <a:p>
            <a:endParaRPr lang="en-GB" baseline="0" dirty="0" smtClean="0"/>
          </a:p>
          <a:p>
            <a:r>
              <a:rPr lang="en-GB" baseline="0" dirty="0" smtClean="0"/>
              <a:t>During the first stage of its life, “data” is unstructured and difficult to use and handle like a pile of books. Adding structure and quality control (by labelling the books, discarding the ones with missing pages), allows more use to be made of “information”. Some form of processing can be applied to the information to create “knowledge” (such as analysing the contents of a shelf of history books to create a list of significant events). What we are really interested in is applying that knowledge to the real world to gain insights on which we can take action – attaining “wisdom”.</a:t>
            </a:r>
          </a:p>
          <a:p>
            <a:endParaRPr lang="en-GB" baseline="0" dirty="0" smtClean="0"/>
          </a:p>
          <a:p>
            <a:r>
              <a:rPr lang="en-GB" baseline="0" dirty="0" smtClean="0"/>
              <a:t>Of course, in the real world, one person’s “information” may be someone else’s “data”. Because of that, in this workshop we are likely to use the words “data” and “information” interchangeably. For the remainder of this presentation I will use the word “information.”</a:t>
            </a:r>
          </a:p>
          <a:p>
            <a:endParaRPr lang="en-GB" baseline="0" dirty="0" smtClean="0"/>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A7116527-64FD-4ADC-8819-9BFA1E8A93FB}" type="slidenum">
              <a:rPr lang="en-GB" smtClean="0"/>
              <a:t>9</a:t>
            </a:fld>
            <a:endParaRPr lang="en-GB"/>
          </a:p>
        </p:txBody>
      </p:sp>
    </p:spTree>
    <p:extLst>
      <p:ext uri="{BB962C8B-B14F-4D97-AF65-F5344CB8AC3E}">
        <p14:creationId xmlns:p14="http://schemas.microsoft.com/office/powerpoint/2010/main" val="26971269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a:xfrm>
            <a:off x="3884815" y="8685413"/>
            <a:ext cx="2971587" cy="457126"/>
          </a:xfrm>
          <a:prstGeom prst="rect">
            <a:avLst/>
          </a:prstGeom>
        </p:spPr>
        <p:txBody>
          <a:bodyPr/>
          <a:lstStyle/>
          <a:p>
            <a:fld id="{7D45C08A-95C8-4DCE-8AF2-6B7B84D47549}" type="slidenum">
              <a:rPr lang="en-US" smtClean="0"/>
              <a:pPr/>
              <a:t>10</a:t>
            </a:fld>
            <a:endParaRPr lang="en-US"/>
          </a:p>
        </p:txBody>
      </p:sp>
    </p:spTree>
    <p:extLst>
      <p:ext uri="{BB962C8B-B14F-4D97-AF65-F5344CB8AC3E}">
        <p14:creationId xmlns:p14="http://schemas.microsoft.com/office/powerpoint/2010/main" val="10334776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Information Life</a:t>
            </a:r>
            <a:r>
              <a:rPr lang="en-GB" baseline="0" dirty="0" smtClean="0"/>
              <a:t> Cycle</a:t>
            </a:r>
          </a:p>
          <a:p>
            <a:endParaRPr lang="en-GB" baseline="0" dirty="0" smtClean="0"/>
          </a:p>
          <a:p>
            <a:r>
              <a:rPr lang="en-GB" baseline="0" dirty="0" smtClean="0"/>
              <a:t>Up to now, WIS has been concerned with making it easier to share information. This is only a small (but important) part of the life cycle of information.</a:t>
            </a:r>
          </a:p>
          <a:p>
            <a:endParaRPr lang="en-GB" baseline="0" dirty="0" smtClean="0"/>
          </a:p>
          <a:p>
            <a:r>
              <a:rPr lang="en-GB" b="1" baseline="0" dirty="0" smtClean="0"/>
              <a:t>Create</a:t>
            </a:r>
            <a:r>
              <a:rPr lang="en-GB" b="0" baseline="0" dirty="0" smtClean="0"/>
              <a:t> - even before information is gathered, the need for it must be understood. Knowing what that need is will set the requirement for how that information is collected and handled.</a:t>
            </a:r>
            <a:r>
              <a:rPr lang="en-GB" b="1" baseline="0" dirty="0" smtClean="0"/>
              <a:t> </a:t>
            </a:r>
            <a:r>
              <a:rPr lang="en-GB" b="0" baseline="0" dirty="0" smtClean="0"/>
              <a:t>Some transformations of the original information (such as initial quality control, calibration) may be done before the information moves on to the next stage of its life.</a:t>
            </a:r>
            <a:endParaRPr lang="en-GB" b="1" baseline="0" dirty="0" smtClean="0"/>
          </a:p>
          <a:p>
            <a:r>
              <a:rPr lang="en-GB" b="1" baseline="0" dirty="0" smtClean="0"/>
              <a:t>Store </a:t>
            </a:r>
            <a:r>
              <a:rPr lang="en-GB" b="0" baseline="0" dirty="0" smtClean="0"/>
              <a:t> - information has to be stored before it can be shared (even if only for a short time).</a:t>
            </a:r>
          </a:p>
          <a:p>
            <a:r>
              <a:rPr lang="en-GB" b="1" baseline="0" dirty="0" smtClean="0"/>
              <a:t>Share</a:t>
            </a:r>
            <a:r>
              <a:rPr lang="en-GB" b="0" baseline="0" dirty="0" smtClean="0"/>
              <a:t> – the information may be shared before it is used – this is normal practice for real time weather information. </a:t>
            </a:r>
          </a:p>
          <a:p>
            <a:r>
              <a:rPr lang="en-GB" b="1" u="none" baseline="0" dirty="0" smtClean="0"/>
              <a:t>Use</a:t>
            </a:r>
            <a:r>
              <a:rPr lang="en-GB" b="0" u="none" baseline="0" dirty="0" smtClean="0"/>
              <a:t> – the information is used (and may have new information created from it – which then goes through an information life-cycle of its own).</a:t>
            </a:r>
          </a:p>
          <a:p>
            <a:r>
              <a:rPr lang="en-GB" b="1" u="none" baseline="0" dirty="0" smtClean="0"/>
              <a:t>Archive</a:t>
            </a:r>
            <a:r>
              <a:rPr lang="en-GB" b="0" u="none" baseline="0" dirty="0" smtClean="0"/>
              <a:t> – archiving is an active process – although the information content should not be changed, it is usually necessary to move the information between media so that it continues to be accessible as technology changes or to avoid the impact of deterioration of the medium on which the information is stored.</a:t>
            </a:r>
          </a:p>
          <a:p>
            <a:r>
              <a:rPr lang="en-GB" b="1" u="none" baseline="0" dirty="0" smtClean="0"/>
              <a:t>Destroy</a:t>
            </a:r>
            <a:r>
              <a:rPr lang="en-GB" b="0" u="none" baseline="0" dirty="0" smtClean="0"/>
              <a:t> – retaining information costs money, and some information has no value after time has passed. The requirement for the information that was identified before the information was created should be used to make a decision on when the information is no longer needed. Some information (such as climate-quality observations) may need to be retained permanently; if this is the case then appropriate measures should be put in place to prevent its accidental destruction.</a:t>
            </a:r>
            <a:endParaRPr lang="en-GB" b="1" u="none" baseline="0" dirty="0" smtClean="0"/>
          </a:p>
          <a:p>
            <a:endParaRPr lang="en-GB" b="1" u="none" baseline="0" dirty="0" smtClean="0"/>
          </a:p>
        </p:txBody>
      </p:sp>
      <p:sp>
        <p:nvSpPr>
          <p:cNvPr id="4" name="Slide Number Placeholder 3"/>
          <p:cNvSpPr>
            <a:spLocks noGrp="1"/>
          </p:cNvSpPr>
          <p:nvPr>
            <p:ph type="sldNum" sz="quarter" idx="10"/>
          </p:nvPr>
        </p:nvSpPr>
        <p:spPr/>
        <p:txBody>
          <a:bodyPr/>
          <a:lstStyle/>
          <a:p>
            <a:fld id="{A7116527-64FD-4ADC-8819-9BFA1E8A93FB}" type="slidenum">
              <a:rPr lang="en-GB" smtClean="0"/>
              <a:t>11</a:t>
            </a:fld>
            <a:endParaRPr lang="en-GB"/>
          </a:p>
        </p:txBody>
      </p:sp>
    </p:spTree>
    <p:extLst>
      <p:ext uri="{BB962C8B-B14F-4D97-AF65-F5344CB8AC3E}">
        <p14:creationId xmlns:p14="http://schemas.microsoft.com/office/powerpoint/2010/main" val="8479762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7116527-64FD-4ADC-8819-9BFA1E8A93FB}" type="slidenum">
              <a:rPr lang="en-GB" smtClean="0"/>
              <a:t>12</a:t>
            </a:fld>
            <a:endParaRPr lang="en-GB"/>
          </a:p>
        </p:txBody>
      </p:sp>
    </p:spTree>
    <p:extLst>
      <p:ext uri="{BB962C8B-B14F-4D97-AF65-F5344CB8AC3E}">
        <p14:creationId xmlns:p14="http://schemas.microsoft.com/office/powerpoint/2010/main" val="231852460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5" name="Picture 4" descr="wmo2016_powerpoint_standard_v2-1.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Slide Number Placeholder 8"/>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Slide Number Placeholder 4"/>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dirty="0"/>
          </a:p>
        </p:txBody>
      </p:sp>
    </p:spTree>
    <p:extLst>
      <p:ext uri="{BB962C8B-B14F-4D97-AF65-F5344CB8AC3E}">
        <p14:creationId xmlns:p14="http://schemas.microsoft.com/office/powerpoint/2010/main" val="2834843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sp>
        <p:nvSpPr>
          <p:cNvPr id="5" name="Shape 5"/>
          <p:cNvSpPr>
            <a:spLocks noGrp="1"/>
          </p:cNvSpPr>
          <p:nvPr>
            <p:ph type="sldNum" sz="quarter" idx="2"/>
          </p:nvPr>
        </p:nvSpPr>
        <p:spPr>
          <a:prstGeom prst="rect">
            <a:avLst/>
          </a:prstGeom>
        </p:spPr>
        <p:txBody>
          <a:bodyPr/>
          <a:lstStyle/>
          <a:p>
            <a:pPr lvl="0"/>
            <a:fld id="{86CB4B4D-7CA3-9044-876B-883B54F8677D}" type="slidenum">
              <a:t>‹#›</a:t>
            </a:fld>
            <a:endParaRPr/>
          </a:p>
        </p:txBody>
      </p:sp>
    </p:spTree>
    <p:extLst>
      <p:ext uri="{BB962C8B-B14F-4D97-AF65-F5344CB8AC3E}">
        <p14:creationId xmlns:p14="http://schemas.microsoft.com/office/powerpoint/2010/main" val="1115902222"/>
      </p:ext>
    </p:extLst>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Content Slide">
    <p:spTree>
      <p:nvGrpSpPr>
        <p:cNvPr id="1" name=""/>
        <p:cNvGrpSpPr/>
        <p:nvPr/>
      </p:nvGrpSpPr>
      <p:grpSpPr>
        <a:xfrm>
          <a:off x="0" y="0"/>
          <a:ext cx="0" cy="0"/>
          <a:chOff x="0" y="0"/>
          <a:chExt cx="0" cy="0"/>
        </a:xfrm>
      </p:grpSpPr>
      <p:sp>
        <p:nvSpPr>
          <p:cNvPr id="7" name="Title Placeholder 1"/>
          <p:cNvSpPr>
            <a:spLocks noGrp="1"/>
          </p:cNvSpPr>
          <p:nvPr>
            <p:ph type="title" hasCustomPrompt="1"/>
          </p:nvPr>
        </p:nvSpPr>
        <p:spPr bwMode="auto">
          <a:xfrm>
            <a:off x="1689879" y="226485"/>
            <a:ext cx="7096934"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ctr" anchorCtr="0" compatLnSpc="1">
            <a:prstTxWarp prst="textNoShape">
              <a:avLst/>
            </a:prstTxWarp>
          </a:bodyPr>
          <a:lstStyle>
            <a:lvl1pPr algn="l">
              <a:defRPr sz="2000" baseline="0"/>
            </a:lvl1pPr>
          </a:lstStyle>
          <a:p>
            <a:pPr lvl="0"/>
            <a:r>
              <a:rPr lang="en-US" dirty="0" smtClean="0"/>
              <a:t>Heading</a:t>
            </a:r>
          </a:p>
        </p:txBody>
      </p:sp>
      <p:sp>
        <p:nvSpPr>
          <p:cNvPr id="3" name="Text Placeholder 2"/>
          <p:cNvSpPr>
            <a:spLocks noGrp="1"/>
          </p:cNvSpPr>
          <p:nvPr>
            <p:ph type="body" sz="quarter" idx="10"/>
          </p:nvPr>
        </p:nvSpPr>
        <p:spPr>
          <a:xfrm>
            <a:off x="360363" y="1140885"/>
            <a:ext cx="8416925" cy="4819649"/>
          </a:xfrm>
          <a:prstGeom prst="rect">
            <a:avLst/>
          </a:prstGeom>
        </p:spPr>
        <p:txBody>
          <a:bodyPr/>
          <a:lstStyle/>
          <a:p>
            <a:pPr lvl="0"/>
            <a:r>
              <a:rPr lang="en-AU" dirty="0" smtClean="0"/>
              <a:t>Click to edit Master text styles</a:t>
            </a:r>
          </a:p>
          <a:p>
            <a:pPr lvl="1"/>
            <a:r>
              <a:rPr lang="en-AU" dirty="0" smtClean="0"/>
              <a:t>Second level</a:t>
            </a:r>
          </a:p>
          <a:p>
            <a:pPr lvl="2"/>
            <a:r>
              <a:rPr lang="en-AU" dirty="0" smtClean="0"/>
              <a:t>Third level</a:t>
            </a:r>
          </a:p>
          <a:p>
            <a:pPr lvl="3"/>
            <a:r>
              <a:rPr lang="en-AU" dirty="0" smtClean="0"/>
              <a:t>Fourth level</a:t>
            </a:r>
          </a:p>
          <a:p>
            <a:pPr lvl="4"/>
            <a:r>
              <a:rPr lang="en-AU" dirty="0" smtClean="0"/>
              <a:t>Fifth level</a:t>
            </a:r>
            <a:endParaRPr lang="en-US" dirty="0"/>
          </a:p>
        </p:txBody>
      </p:sp>
      <p:pic>
        <p:nvPicPr>
          <p:cNvPr id="2" name="Picture 1" descr="BM_stacked_(w).eps"/>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60363" y="226484"/>
            <a:ext cx="943496" cy="858632"/>
          </a:xfrm>
          <a:prstGeom prst="rect">
            <a:avLst/>
          </a:prstGeom>
        </p:spPr>
      </p:pic>
    </p:spTree>
    <p:extLst>
      <p:ext uri="{BB962C8B-B14F-4D97-AF65-F5344CB8AC3E}">
        <p14:creationId xmlns:p14="http://schemas.microsoft.com/office/powerpoint/2010/main" val="3257584840"/>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9AF2F-52C6-9B46-B8B2-0579234AE62E}" type="slidenum">
              <a:rPr lang="en-US" smtClean="0"/>
              <a:t>‹#›</a:t>
            </a:fld>
            <a:endParaRPr lang="en-US"/>
          </a:p>
        </p:txBody>
      </p:sp>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10.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diagramColors" Target="../diagrams/colors1.xml"/><Relationship Id="rId11" Type="http://schemas.openxmlformats.org/officeDocument/2006/relationships/image" Target="../media/image17.jpeg"/><Relationship Id="rId5" Type="http://schemas.openxmlformats.org/officeDocument/2006/relationships/diagramQuickStyle" Target="../diagrams/quickStyle1.xml"/><Relationship Id="rId10" Type="http://schemas.openxmlformats.org/officeDocument/2006/relationships/image" Target="../media/image16.jpeg"/><Relationship Id="rId4" Type="http://schemas.openxmlformats.org/officeDocument/2006/relationships/diagramLayout" Target="../diagrams/layout1.xml"/><Relationship Id="rId9" Type="http://schemas.openxmlformats.org/officeDocument/2006/relationships/image" Target="../media/image15.jpe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457200" y="2002370"/>
            <a:ext cx="8229600" cy="1840813"/>
          </a:xfrm>
          <a:prstGeom prst="rect">
            <a:avLst/>
          </a:prstGeom>
        </p:spPr>
        <p:txBody>
          <a:bodyPr vert="horz" lIns="91440" tIns="45720" rIns="91440" bIns="45720" rtlCol="0" anchor="ctr">
            <a:normAutofit fontScale="92500" lnSpcReduction="1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smtClean="0">
                <a:solidFill>
                  <a:srgbClr val="000090"/>
                </a:solidFill>
              </a:rPr>
              <a:t>Information Management</a:t>
            </a:r>
          </a:p>
          <a:p>
            <a:r>
              <a:rPr lang="en-US" sz="3900" i="1" dirty="0" smtClean="0">
                <a:solidFill>
                  <a:srgbClr val="000090"/>
                </a:solidFill>
              </a:rPr>
              <a:t>Michel Jean</a:t>
            </a:r>
          </a:p>
          <a:p>
            <a:r>
              <a:rPr lang="en-US" sz="3900" i="1" dirty="0" smtClean="0">
                <a:solidFill>
                  <a:srgbClr val="000090"/>
                </a:solidFill>
              </a:rPr>
              <a:t>CBS President</a:t>
            </a:r>
            <a:endParaRPr lang="en-US" sz="3900" i="1" dirty="0">
              <a:solidFill>
                <a:srgbClr val="000090"/>
              </a:solidFill>
            </a:endParaRPr>
          </a:p>
        </p:txBody>
      </p:sp>
      <p:sp>
        <p:nvSpPr>
          <p:cNvPr id="2" name="Slide Number Placeholder 1"/>
          <p:cNvSpPr>
            <a:spLocks noGrp="1"/>
          </p:cNvSpPr>
          <p:nvPr>
            <p:ph type="sldNum" sz="quarter" idx="12"/>
          </p:nvPr>
        </p:nvSpPr>
        <p:spPr/>
        <p:txBody>
          <a:bodyPr/>
          <a:lstStyle/>
          <a:p>
            <a:fld id="{9259AF2F-52C6-9B46-B8B2-0579234AE62E}" type="slidenum">
              <a:rPr lang="en-US" smtClean="0"/>
              <a:t>1</a:t>
            </a:fld>
            <a:endParaRPr lang="en-US"/>
          </a:p>
        </p:txBody>
      </p:sp>
    </p:spTree>
    <p:extLst>
      <p:ext uri="{BB962C8B-B14F-4D97-AF65-F5344CB8AC3E}">
        <p14:creationId xmlns:p14="http://schemas.microsoft.com/office/powerpoint/2010/main" val="23892606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46908" y="1240514"/>
            <a:ext cx="7029755" cy="3970318"/>
          </a:xfrm>
          <a:prstGeom prst="rect">
            <a:avLst/>
          </a:prstGeom>
        </p:spPr>
        <p:txBody>
          <a:bodyPr wrap="square">
            <a:spAutoFit/>
          </a:bodyPr>
          <a:lstStyle/>
          <a:p>
            <a:r>
              <a:rPr lang="en-US" dirty="0"/>
              <a:t>We live in a time of brilliant technologies and the rhythm of innovation is increasing at an unprecedented pace. We are flooded by earth observations, social media provides access to contextual information and unprecedented dissemination mechanisms and high performance computing platform allow us to tackle previously unsolvable problems. </a:t>
            </a:r>
            <a:r>
              <a:rPr lang="en-US" b="1" dirty="0">
                <a:solidFill>
                  <a:srgbClr val="FF0000"/>
                </a:solidFill>
              </a:rPr>
              <a:t>It is only a matter of time before the fusion of weather, big data technologies and business applications go mainstream and change the way people and businesses view weather and water data, and experience the force-multiplying effects it will have on improving life and weather sensitive business decisions. </a:t>
            </a:r>
            <a:r>
              <a:rPr lang="en-US" dirty="0"/>
              <a:t>Not only is this forcing us to rethink our business models, our recruitment and training strategies and our partnership strategies at the national level, it will also have a fundamental impact on the global meteorological enterprise. </a:t>
            </a:r>
            <a:r>
              <a:rPr lang="en-US" b="1" u="sng" dirty="0" smtClean="0">
                <a:solidFill>
                  <a:srgbClr val="FF0000"/>
                </a:solidFill>
              </a:rPr>
              <a:t>If we do not have an information management strategy, we will fail…..</a:t>
            </a:r>
            <a:endParaRPr lang="en-US" b="1" u="sng" dirty="0">
              <a:solidFill>
                <a:srgbClr val="FF0000"/>
              </a:solidFill>
            </a:endParaRPr>
          </a:p>
        </p:txBody>
      </p:sp>
    </p:spTree>
    <p:extLst>
      <p:ext uri="{BB962C8B-B14F-4D97-AF65-F5344CB8AC3E}">
        <p14:creationId xmlns:p14="http://schemas.microsoft.com/office/powerpoint/2010/main" val="2754113532"/>
      </p:ext>
    </p:extLst>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endParaRPr lang="en-GB"/>
          </a:p>
        </p:txBody>
      </p:sp>
      <p:sp>
        <p:nvSpPr>
          <p:cNvPr id="7" name="Content Placeholder 6"/>
          <p:cNvSpPr>
            <a:spLocks noGrp="1"/>
          </p:cNvSpPr>
          <p:nvPr>
            <p:ph idx="1"/>
          </p:nvPr>
        </p:nvSpPr>
        <p:spPr/>
        <p:txBody>
          <a:bodyPr/>
          <a:lstStyle/>
          <a:p>
            <a:r>
              <a:rPr lang="en-GB" dirty="0" smtClean="0"/>
              <a:t>Why are we here?</a:t>
            </a:r>
          </a:p>
          <a:p>
            <a:r>
              <a:rPr lang="en-GB" dirty="0" smtClean="0"/>
              <a:t>What is information management?</a:t>
            </a:r>
          </a:p>
          <a:p>
            <a:r>
              <a:rPr lang="en-GB" dirty="0" smtClean="0"/>
              <a:t>Where do we go from here?</a:t>
            </a:r>
            <a:endParaRPr lang="en-GB" dirty="0"/>
          </a:p>
        </p:txBody>
      </p:sp>
      <p:sp>
        <p:nvSpPr>
          <p:cNvPr id="2" name="Slide Number Placeholder 1"/>
          <p:cNvSpPr>
            <a:spLocks noGrp="1"/>
          </p:cNvSpPr>
          <p:nvPr>
            <p:ph type="sldNum" sz="quarter" idx="12"/>
          </p:nvPr>
        </p:nvSpPr>
        <p:spPr/>
        <p:txBody>
          <a:bodyPr/>
          <a:lstStyle/>
          <a:p>
            <a:fld id="{9259AF2F-52C6-9B46-B8B2-0579234AE62E}" type="slidenum">
              <a:rPr lang="en-US" smtClean="0"/>
              <a:t>3</a:t>
            </a:fld>
            <a:endParaRPr lang="en-US"/>
          </a:p>
        </p:txBody>
      </p:sp>
    </p:spTree>
    <p:extLst>
      <p:ext uri="{BB962C8B-B14F-4D97-AF65-F5344CB8AC3E}">
        <p14:creationId xmlns:p14="http://schemas.microsoft.com/office/powerpoint/2010/main" val="22526835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4" name="Title 3"/>
          <p:cNvSpPr>
            <a:spLocks noGrp="1"/>
          </p:cNvSpPr>
          <p:nvPr>
            <p:ph type="title"/>
          </p:nvPr>
        </p:nvSpPr>
        <p:spPr/>
        <p:txBody>
          <a:bodyPr/>
          <a:lstStyle/>
          <a:p>
            <a:r>
              <a:rPr lang="en-GB" dirty="0" smtClean="0"/>
              <a:t>Why are we here?</a:t>
            </a:r>
            <a:endParaRPr lang="en-GB" dirty="0"/>
          </a:p>
        </p:txBody>
      </p:sp>
      <p:sp>
        <p:nvSpPr>
          <p:cNvPr id="10" name="Text Placeholder 9"/>
          <p:cNvSpPr>
            <a:spLocks noGrp="1"/>
          </p:cNvSpPr>
          <p:nvPr>
            <p:ph type="body" idx="1"/>
          </p:nvPr>
        </p:nvSpPr>
        <p:spPr/>
        <p:txBody>
          <a:bodyPr/>
          <a:lstStyle/>
          <a:p>
            <a:endParaRPr lang="en-GB"/>
          </a:p>
        </p:txBody>
      </p:sp>
      <p:sp>
        <p:nvSpPr>
          <p:cNvPr id="3" name="Slide Number Placeholder 2"/>
          <p:cNvSpPr>
            <a:spLocks noGrp="1"/>
          </p:cNvSpPr>
          <p:nvPr>
            <p:ph type="sldNum" sz="quarter" idx="12"/>
          </p:nvPr>
        </p:nvSpPr>
        <p:spPr/>
        <p:txBody>
          <a:bodyPr/>
          <a:lstStyle/>
          <a:p>
            <a:fld id="{9259AF2F-52C6-9B46-B8B2-0579234AE62E}" type="slidenum">
              <a:rPr lang="en-US" smtClean="0"/>
              <a:t>4</a:t>
            </a:fld>
            <a:endParaRPr lang="en-US"/>
          </a:p>
        </p:txBody>
      </p:sp>
    </p:spTree>
    <p:extLst>
      <p:ext uri="{BB962C8B-B14F-4D97-AF65-F5344CB8AC3E}">
        <p14:creationId xmlns:p14="http://schemas.microsoft.com/office/powerpoint/2010/main" val="12605950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259AF2F-52C6-9B46-B8B2-0579234AE62E}" type="slidenum">
              <a:rPr lang="en-US" smtClean="0"/>
              <a:t>5</a:t>
            </a:fld>
            <a:endParaRPr lang="en-US"/>
          </a:p>
        </p:txBody>
      </p:sp>
      <p:sp>
        <p:nvSpPr>
          <p:cNvPr id="2" name="Title 1"/>
          <p:cNvSpPr>
            <a:spLocks noGrp="1"/>
          </p:cNvSpPr>
          <p:nvPr>
            <p:ph type="title" idx="4294967295"/>
          </p:nvPr>
        </p:nvSpPr>
        <p:spPr>
          <a:xfrm>
            <a:off x="0" y="274638"/>
            <a:ext cx="8229600" cy="1143000"/>
          </a:xfrm>
        </p:spPr>
        <p:txBody>
          <a:bodyPr/>
          <a:lstStyle/>
          <a:p>
            <a:r>
              <a:rPr lang="en-GB" dirty="0" smtClean="0"/>
              <a:t>WMO depends on information</a:t>
            </a:r>
            <a:endParaRPr lang="en-GB" dirty="0"/>
          </a:p>
        </p:txBody>
      </p:sp>
      <p:pic>
        <p:nvPicPr>
          <p:cNvPr id="1026" name="Picture 2" descr="M:\My Documents\ClipArt\WIGOS_illustratio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656" y="3995678"/>
            <a:ext cx="2700528" cy="222504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M:\My Documents\ClipArt\analyses.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86969" y="2432675"/>
            <a:ext cx="3279026" cy="280628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M:\My Documents\ClipArt\DroughtManMiddleOfPic.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65963" y="1252621"/>
            <a:ext cx="2774473" cy="300655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6506" y="1213449"/>
            <a:ext cx="3932237" cy="1520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8" name="Image 1" descr="A_new_era_for_Data_and_Information_management_02.pdf - Adobe Reader"/>
          <p:cNvPicPr>
            <a:picLocks noChangeAspect="1"/>
          </p:cNvPicPr>
          <p:nvPr/>
        </p:nvPicPr>
        <p:blipFill>
          <a:blip r:embed="rId7">
            <a:extLst>
              <a:ext uri="{28A0092B-C50C-407E-A947-70E740481C1C}">
                <a14:useLocalDpi xmlns:a14="http://schemas.microsoft.com/office/drawing/2010/main" val="0"/>
              </a:ext>
            </a:extLst>
          </a:blip>
          <a:srcRect l="61867" t="55881" r="6898" b="15297"/>
          <a:stretch>
            <a:fillRect/>
          </a:stretch>
        </p:blipFill>
        <p:spPr bwMode="auto">
          <a:xfrm>
            <a:off x="5601161" y="4875002"/>
            <a:ext cx="2211387" cy="167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998203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Shape 61"/>
          <p:cNvSpPr>
            <a:spLocks noGrp="1"/>
          </p:cNvSpPr>
          <p:nvPr>
            <p:ph type="sldNum" sz="quarter" idx="2"/>
          </p:nvPr>
        </p:nvSpPr>
        <p:spPr>
          <a:xfrm>
            <a:off x="755650" y="6237287"/>
            <a:ext cx="8137525" cy="226986"/>
          </a:xfrm>
          <a:prstGeom prst="rect">
            <a:avLst/>
          </a:prstGeom>
          <a:extLst>
            <a:ext uri="{C572A759-6A51-4108-AA02-DFA0A04FC94B}">
              <ma14:wrappingTextBoxFlag xmlns="" xmlns:ma14="http://schemas.microsoft.com/office/mac/drawingml/2011/main" val="1"/>
            </a:ext>
          </a:extLst>
        </p:spPr>
        <p:txBody>
          <a:bodyPr lIns="0" tIns="0" rIns="0" bIns="0">
            <a:normAutofit/>
          </a:bodyPr>
          <a:lstStyle>
            <a:lvl1pPr algn="ctr">
              <a:defRPr sz="1000"/>
            </a:lvl1pPr>
          </a:lstStyle>
          <a:p>
            <a:pPr lvl="0">
              <a:defRPr sz="1800"/>
            </a:pPr>
            <a:fld id="{86CB4B4D-7CA3-9044-876B-883B54F8677D}" type="slidenum">
              <a:rPr sz="1000"/>
              <a:t>6</a:t>
            </a:fld>
            <a:endParaRPr sz="1000"/>
          </a:p>
        </p:txBody>
      </p:sp>
      <p:sp>
        <p:nvSpPr>
          <p:cNvPr id="62" name="Shape 62"/>
          <p:cNvSpPr>
            <a:spLocks noGrp="1"/>
          </p:cNvSpPr>
          <p:nvPr>
            <p:ph type="title" idx="4294967295"/>
          </p:nvPr>
        </p:nvSpPr>
        <p:spPr>
          <a:xfrm>
            <a:off x="633412" y="115887"/>
            <a:ext cx="8229600" cy="114300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defRPr sz="3200"/>
            </a:lvl1pPr>
          </a:lstStyle>
          <a:p>
            <a:pPr lvl="0">
              <a:defRPr sz="1800">
                <a:solidFill>
                  <a:srgbClr val="000000"/>
                </a:solidFill>
              </a:defRPr>
            </a:pPr>
            <a:r>
              <a:rPr sz="3200">
                <a:solidFill>
                  <a:srgbClr val="3A601B"/>
                </a:solidFill>
              </a:rPr>
              <a:t>Our modelling strategy is evolving to seamless timescale </a:t>
            </a:r>
          </a:p>
        </p:txBody>
      </p:sp>
      <p:grpSp>
        <p:nvGrpSpPr>
          <p:cNvPr id="76" name="Group 76"/>
          <p:cNvGrpSpPr/>
          <p:nvPr/>
        </p:nvGrpSpPr>
        <p:grpSpPr>
          <a:xfrm>
            <a:off x="430212" y="854075"/>
            <a:ext cx="8909050" cy="5967413"/>
            <a:chOff x="0" y="0"/>
            <a:chExt cx="8909050" cy="5967412"/>
          </a:xfrm>
        </p:grpSpPr>
        <p:sp>
          <p:nvSpPr>
            <p:cNvPr id="63" name="Shape 63"/>
            <p:cNvSpPr/>
            <p:nvPr/>
          </p:nvSpPr>
          <p:spPr>
            <a:xfrm>
              <a:off x="6718342" y="753356"/>
              <a:ext cx="2190708" cy="88406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lvl="0"/>
              <a:r>
                <a:rPr u="sng">
                  <a:solidFill>
                    <a:srgbClr val="0066FF"/>
                  </a:solidFill>
                  <a:latin typeface="Arial Bold"/>
                  <a:ea typeface="Arial Bold"/>
                  <a:cs typeface="Arial Bold"/>
                  <a:sym typeface="Arial Bold"/>
                </a:rPr>
                <a:t>Global </a:t>
              </a:r>
              <a:endParaRPr sz="2400" u="sng">
                <a:solidFill>
                  <a:srgbClr val="0066FF"/>
                </a:solidFill>
                <a:latin typeface="Arial Bold"/>
                <a:ea typeface="Arial Bold"/>
                <a:cs typeface="Arial Bold"/>
                <a:sym typeface="Arial Bold"/>
              </a:endParaRPr>
            </a:p>
            <a:p>
              <a:pPr lvl="0"/>
              <a:r>
                <a:rPr u="sng">
                  <a:solidFill>
                    <a:srgbClr val="0066FF"/>
                  </a:solidFill>
                  <a:latin typeface="Arial Bold"/>
                  <a:ea typeface="Arial Bold"/>
                  <a:cs typeface="Arial Bold"/>
                  <a:sym typeface="Arial Bold"/>
                </a:rPr>
                <a:t>Ensemble  (EnKF)</a:t>
              </a:r>
              <a:endParaRPr sz="2400" u="sng">
                <a:solidFill>
                  <a:srgbClr val="0066FF"/>
                </a:solidFill>
                <a:latin typeface="Arial Bold"/>
                <a:ea typeface="Arial Bold"/>
                <a:cs typeface="Arial Bold"/>
                <a:sym typeface="Arial Bold"/>
              </a:endParaRPr>
            </a:p>
            <a:p>
              <a:pPr lvl="0"/>
              <a:r>
                <a:t>66 km / 16 days</a:t>
              </a:r>
            </a:p>
          </p:txBody>
        </p:sp>
        <p:sp>
          <p:nvSpPr>
            <p:cNvPr id="64" name="Shape 64"/>
            <p:cNvSpPr/>
            <p:nvPr/>
          </p:nvSpPr>
          <p:spPr>
            <a:xfrm>
              <a:off x="7357522" y="0"/>
              <a:ext cx="1474023" cy="88406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lvl="0"/>
              <a:r>
                <a:rPr u="sng">
                  <a:solidFill>
                    <a:srgbClr val="0066FF"/>
                  </a:solidFill>
                  <a:latin typeface="Arial Bold"/>
                  <a:ea typeface="Arial Bold"/>
                  <a:cs typeface="Arial Bold"/>
                  <a:sym typeface="Arial Bold"/>
                </a:rPr>
                <a:t>Monthly &amp; Seasonnal</a:t>
              </a:r>
              <a:endParaRPr sz="2400" u="sng">
                <a:solidFill>
                  <a:srgbClr val="0066FF"/>
                </a:solidFill>
                <a:latin typeface="Arial Bold"/>
                <a:ea typeface="Arial Bold"/>
                <a:cs typeface="Arial Bold"/>
                <a:sym typeface="Arial Bold"/>
              </a:endParaRPr>
            </a:p>
            <a:p>
              <a:pPr lvl="0"/>
              <a:r>
                <a:t>150 km</a:t>
              </a:r>
            </a:p>
          </p:txBody>
        </p:sp>
        <p:sp>
          <p:nvSpPr>
            <p:cNvPr id="65" name="Shape 65"/>
            <p:cNvSpPr/>
            <p:nvPr/>
          </p:nvSpPr>
          <p:spPr>
            <a:xfrm flipV="1">
              <a:off x="161929" y="80859"/>
              <a:ext cx="1" cy="5886554"/>
            </a:xfrm>
            <a:prstGeom prst="line">
              <a:avLst/>
            </a:prstGeom>
            <a:noFill/>
            <a:ln w="76200" cap="flat">
              <a:solidFill>
                <a:srgbClr val="000000"/>
              </a:solidFill>
              <a:prstDash val="solid"/>
              <a:round/>
              <a:tailEnd type="triangle" w="med" len="med"/>
            </a:ln>
            <a:effectLst/>
          </p:spPr>
          <p:txBody>
            <a:bodyPr wrap="square" lIns="0" tIns="0" rIns="0" bIns="0" numCol="1" anchor="t">
              <a:noAutofit/>
            </a:bodyPr>
            <a:lstStyle/>
            <a:p>
              <a:pPr lvl="0" defTabSz="457200">
                <a:defRPr sz="1200">
                  <a:latin typeface="+mj-lt"/>
                  <a:ea typeface="+mj-ea"/>
                  <a:cs typeface="+mj-cs"/>
                  <a:sym typeface="Helvetica"/>
                </a:defRPr>
              </a:pPr>
              <a:endParaRPr/>
            </a:p>
          </p:txBody>
        </p:sp>
        <p:sp>
          <p:nvSpPr>
            <p:cNvPr id="66" name="Shape 66"/>
            <p:cNvSpPr/>
            <p:nvPr/>
          </p:nvSpPr>
          <p:spPr>
            <a:xfrm>
              <a:off x="0" y="5740396"/>
              <a:ext cx="8553660" cy="0"/>
            </a:xfrm>
            <a:prstGeom prst="line">
              <a:avLst/>
            </a:prstGeom>
            <a:noFill/>
            <a:ln w="76200" cap="flat">
              <a:solidFill>
                <a:srgbClr val="000000"/>
              </a:solidFill>
              <a:prstDash val="solid"/>
              <a:round/>
              <a:tailEnd type="triangle" w="med" len="med"/>
            </a:ln>
            <a:effectLst/>
          </p:spPr>
          <p:txBody>
            <a:bodyPr wrap="square" lIns="0" tIns="0" rIns="0" bIns="0" numCol="1" anchor="t">
              <a:noAutofit/>
            </a:bodyPr>
            <a:lstStyle/>
            <a:p>
              <a:pPr lvl="0" defTabSz="457200">
                <a:defRPr sz="1200">
                  <a:latin typeface="+mj-lt"/>
                  <a:ea typeface="+mj-ea"/>
                  <a:cs typeface="+mj-cs"/>
                  <a:sym typeface="Helvetica"/>
                </a:defRPr>
              </a:pPr>
              <a:endParaRPr/>
            </a:p>
          </p:txBody>
        </p:sp>
        <p:sp>
          <p:nvSpPr>
            <p:cNvPr id="67" name="Shape 67"/>
            <p:cNvSpPr/>
            <p:nvPr/>
          </p:nvSpPr>
          <p:spPr>
            <a:xfrm>
              <a:off x="526280" y="4435996"/>
              <a:ext cx="1080148" cy="88406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lvl="0"/>
              <a:r>
                <a:rPr u="sng">
                  <a:solidFill>
                    <a:srgbClr val="0066FF"/>
                  </a:solidFill>
                  <a:latin typeface="Arial Bold"/>
                  <a:ea typeface="Arial Bold"/>
                  <a:cs typeface="Arial Bold"/>
                  <a:sym typeface="Arial Bold"/>
                </a:rPr>
                <a:t>High res.</a:t>
              </a:r>
              <a:endParaRPr sz="2400" u="sng">
                <a:solidFill>
                  <a:srgbClr val="0066FF"/>
                </a:solidFill>
                <a:latin typeface="Arial Bold"/>
                <a:ea typeface="Arial Bold"/>
                <a:cs typeface="Arial Bold"/>
                <a:sym typeface="Arial Bold"/>
              </a:endParaRPr>
            </a:p>
            <a:p>
              <a:pPr lvl="0"/>
              <a:r>
                <a:t>2.5 km / 24hr</a:t>
              </a:r>
            </a:p>
          </p:txBody>
        </p:sp>
        <p:grpSp>
          <p:nvGrpSpPr>
            <p:cNvPr id="70" name="Group 70"/>
            <p:cNvGrpSpPr/>
            <p:nvPr/>
          </p:nvGrpSpPr>
          <p:grpSpPr>
            <a:xfrm>
              <a:off x="2820212" y="3023830"/>
              <a:ext cx="1713800" cy="1394037"/>
              <a:chOff x="0" y="0"/>
              <a:chExt cx="1713799" cy="1394036"/>
            </a:xfrm>
          </p:grpSpPr>
          <p:pic>
            <p:nvPicPr>
              <p:cNvPr id="68" name="grid_rdps.jpeg" descr="grid_rdps"/>
              <p:cNvPicPr/>
              <p:nvPr/>
            </p:nvPicPr>
            <p:blipFill>
              <a:blip r:embed="rId3">
                <a:extLst/>
              </a:blip>
              <a:stretch>
                <a:fillRect/>
              </a:stretch>
            </p:blipFill>
            <p:spPr>
              <a:xfrm>
                <a:off x="289738" y="0"/>
                <a:ext cx="1424062" cy="1394037"/>
              </a:xfrm>
              <a:prstGeom prst="rect">
                <a:avLst/>
              </a:prstGeom>
              <a:ln w="12700" cap="flat">
                <a:noFill/>
                <a:miter lim="400000"/>
              </a:ln>
              <a:effectLst/>
            </p:spPr>
          </p:pic>
          <p:sp>
            <p:nvSpPr>
              <p:cNvPr id="69" name="Shape 69"/>
              <p:cNvSpPr/>
              <p:nvPr/>
            </p:nvSpPr>
            <p:spPr>
              <a:xfrm>
                <a:off x="0" y="1080833"/>
                <a:ext cx="239299" cy="285870"/>
              </a:xfrm>
              <a:prstGeom prst="rect">
                <a:avLst/>
              </a:prstGeom>
              <a:solidFill>
                <a:srgbClr val="FFFFFF"/>
              </a:solidFill>
              <a:ln w="12700" cap="flat">
                <a:noFill/>
                <a:miter lim="400000"/>
              </a:ln>
              <a:effectLst/>
            </p:spPr>
            <p:txBody>
              <a:bodyPr wrap="square" lIns="0" tIns="0" rIns="0" bIns="0" numCol="1" anchor="ctr">
                <a:noAutofit/>
              </a:bodyPr>
              <a:lstStyle/>
              <a:p>
                <a:pPr lvl="0"/>
                <a:endParaRPr/>
              </a:p>
            </p:txBody>
          </p:sp>
        </p:grpSp>
        <p:sp>
          <p:nvSpPr>
            <p:cNvPr id="71" name="Shape 71"/>
            <p:cNvSpPr/>
            <p:nvPr/>
          </p:nvSpPr>
          <p:spPr>
            <a:xfrm>
              <a:off x="1350434" y="3102898"/>
              <a:ext cx="1611658" cy="88406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45719" tIns="45719" rIns="45719" bIns="45719" numCol="1" anchor="t">
              <a:spAutoFit/>
            </a:bodyPr>
            <a:lstStyle/>
            <a:p>
              <a:pPr lvl="0"/>
              <a:r>
                <a:rPr u="sng">
                  <a:solidFill>
                    <a:srgbClr val="0066FF"/>
                  </a:solidFill>
                  <a:latin typeface="Arial Bold"/>
                  <a:ea typeface="Arial Bold"/>
                  <a:cs typeface="Arial Bold"/>
                  <a:sym typeface="Arial Bold"/>
                </a:rPr>
                <a:t>Regional </a:t>
              </a:r>
              <a:endParaRPr sz="2400" u="sng">
                <a:solidFill>
                  <a:srgbClr val="0066FF"/>
                </a:solidFill>
                <a:latin typeface="Arial Bold"/>
                <a:ea typeface="Arial Bold"/>
                <a:cs typeface="Arial Bold"/>
                <a:sym typeface="Arial Bold"/>
              </a:endParaRPr>
            </a:p>
            <a:p>
              <a:pPr lvl="0"/>
              <a:r>
                <a:rPr u="sng">
                  <a:solidFill>
                    <a:srgbClr val="0066FF"/>
                  </a:solidFill>
                  <a:latin typeface="Arial Bold"/>
                  <a:ea typeface="Arial Bold"/>
                  <a:cs typeface="Arial Bold"/>
                  <a:sym typeface="Arial Bold"/>
                </a:rPr>
                <a:t>deterministic</a:t>
              </a:r>
              <a:endParaRPr sz="2400" u="sng">
                <a:solidFill>
                  <a:srgbClr val="0066FF"/>
                </a:solidFill>
                <a:latin typeface="Arial Bold"/>
                <a:ea typeface="Arial Bold"/>
                <a:cs typeface="Arial Bold"/>
                <a:sym typeface="Arial Bold"/>
              </a:endParaRPr>
            </a:p>
            <a:p>
              <a:pPr lvl="0"/>
              <a:r>
                <a:t>10 km / 48hr</a:t>
              </a:r>
            </a:p>
          </p:txBody>
        </p:sp>
        <p:pic>
          <p:nvPicPr>
            <p:cNvPr id="72" name="20110922-HRDPS_Domains-Domaines_SHRPD_20110921.png" descr="20110922-HRDPS_Domains-Domaines_SHRPD_20110921"/>
            <p:cNvPicPr/>
            <p:nvPr/>
          </p:nvPicPr>
          <p:blipFill>
            <a:blip r:embed="rId4">
              <a:extLst/>
            </a:blip>
            <a:stretch>
              <a:fillRect/>
            </a:stretch>
          </p:blipFill>
          <p:spPr>
            <a:xfrm>
              <a:off x="1581554" y="4224874"/>
              <a:ext cx="1598654" cy="1411313"/>
            </a:xfrm>
            <a:prstGeom prst="rect">
              <a:avLst/>
            </a:prstGeom>
            <a:ln w="9525" cap="flat">
              <a:solidFill>
                <a:srgbClr val="000000"/>
              </a:solidFill>
              <a:prstDash val="solid"/>
              <a:round/>
            </a:ln>
            <a:effectLst/>
          </p:spPr>
        </p:pic>
        <p:pic>
          <p:nvPicPr>
            <p:cNvPr id="73" name="grid_meso.png" descr="grid_meso"/>
            <p:cNvPicPr/>
            <p:nvPr/>
          </p:nvPicPr>
          <p:blipFill>
            <a:blip r:embed="rId5">
              <a:extLst/>
            </a:blip>
            <a:stretch>
              <a:fillRect/>
            </a:stretch>
          </p:blipFill>
          <p:spPr>
            <a:xfrm>
              <a:off x="5581759" y="1382365"/>
              <a:ext cx="1177783" cy="1177775"/>
            </a:xfrm>
            <a:prstGeom prst="rect">
              <a:avLst/>
            </a:prstGeom>
            <a:ln w="12700" cap="flat">
              <a:noFill/>
              <a:miter lim="400000"/>
            </a:ln>
            <a:effectLst/>
          </p:spPr>
        </p:pic>
        <p:sp>
          <p:nvSpPr>
            <p:cNvPr id="74" name="Shape 74"/>
            <p:cNvSpPr/>
            <p:nvPr/>
          </p:nvSpPr>
          <p:spPr>
            <a:xfrm>
              <a:off x="3902493" y="1509579"/>
              <a:ext cx="1717847" cy="88406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45719" tIns="45719" rIns="45719" bIns="45719" numCol="1" anchor="t">
              <a:spAutoFit/>
            </a:bodyPr>
            <a:lstStyle/>
            <a:p>
              <a:pPr lvl="0"/>
              <a:r>
                <a:rPr u="sng">
                  <a:solidFill>
                    <a:srgbClr val="0066FF"/>
                  </a:solidFill>
                  <a:latin typeface="Arial Bold"/>
                  <a:ea typeface="Arial Bold"/>
                  <a:cs typeface="Arial Bold"/>
                  <a:sym typeface="Arial Bold"/>
                </a:rPr>
                <a:t>Global</a:t>
              </a:r>
              <a:endParaRPr sz="2400" u="sng">
                <a:solidFill>
                  <a:srgbClr val="0066FF"/>
                </a:solidFill>
                <a:latin typeface="Arial Bold"/>
                <a:ea typeface="Arial Bold"/>
                <a:cs typeface="Arial Bold"/>
                <a:sym typeface="Arial Bold"/>
              </a:endParaRPr>
            </a:p>
            <a:p>
              <a:pPr lvl="0"/>
              <a:r>
                <a:rPr u="sng">
                  <a:solidFill>
                    <a:srgbClr val="0066FF"/>
                  </a:solidFill>
                  <a:latin typeface="Arial Bold"/>
                  <a:ea typeface="Arial Bold"/>
                  <a:cs typeface="Arial Bold"/>
                  <a:sym typeface="Arial Bold"/>
                </a:rPr>
                <a:t>deterministic</a:t>
              </a:r>
              <a:endParaRPr sz="2400" u="sng">
                <a:solidFill>
                  <a:srgbClr val="0066FF"/>
                </a:solidFill>
                <a:latin typeface="Arial Bold"/>
                <a:ea typeface="Arial Bold"/>
                <a:cs typeface="Arial Bold"/>
                <a:sym typeface="Arial Bold"/>
              </a:endParaRPr>
            </a:p>
            <a:p>
              <a:pPr lvl="0"/>
              <a:r>
                <a:t>25 km / 10 days</a:t>
              </a:r>
            </a:p>
          </p:txBody>
        </p:sp>
        <p:sp>
          <p:nvSpPr>
            <p:cNvPr id="75" name="Shape 75"/>
            <p:cNvSpPr/>
            <p:nvPr/>
          </p:nvSpPr>
          <p:spPr>
            <a:xfrm>
              <a:off x="4534011" y="2445988"/>
              <a:ext cx="2081359" cy="88406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45719" tIns="45719" rIns="45719" bIns="45719" numCol="1" anchor="t">
              <a:spAutoFit/>
            </a:bodyPr>
            <a:lstStyle/>
            <a:p>
              <a:pPr lvl="0"/>
              <a:r>
                <a:rPr u="sng">
                  <a:solidFill>
                    <a:srgbClr val="0066FF"/>
                  </a:solidFill>
                  <a:latin typeface="Arial Bold"/>
                  <a:ea typeface="Arial Bold"/>
                  <a:cs typeface="Arial Bold"/>
                  <a:sym typeface="Arial Bold"/>
                </a:rPr>
                <a:t>Regional</a:t>
              </a:r>
              <a:endParaRPr sz="2400" u="sng">
                <a:solidFill>
                  <a:srgbClr val="0066FF"/>
                </a:solidFill>
                <a:latin typeface="Arial Bold"/>
                <a:ea typeface="Arial Bold"/>
                <a:cs typeface="Arial Bold"/>
                <a:sym typeface="Arial Bold"/>
              </a:endParaRPr>
            </a:p>
            <a:p>
              <a:pPr lvl="0"/>
              <a:r>
                <a:rPr u="sng">
                  <a:solidFill>
                    <a:srgbClr val="0066FF"/>
                  </a:solidFill>
                  <a:latin typeface="Arial Bold"/>
                  <a:ea typeface="Arial Bold"/>
                  <a:cs typeface="Arial Bold"/>
                  <a:sym typeface="Arial Bold"/>
                </a:rPr>
                <a:t>Ensemble (EnKF)</a:t>
              </a:r>
              <a:endParaRPr sz="2400" u="sng">
                <a:solidFill>
                  <a:srgbClr val="0066FF"/>
                </a:solidFill>
                <a:latin typeface="Arial Bold"/>
                <a:ea typeface="Arial Bold"/>
                <a:cs typeface="Arial Bold"/>
                <a:sym typeface="Arial Bold"/>
              </a:endParaRPr>
            </a:p>
            <a:p>
              <a:pPr lvl="0"/>
              <a:r>
                <a:t>15 km / 3 days</a:t>
              </a:r>
            </a:p>
          </p:txBody>
        </p:sp>
      </p:grpSp>
      <p:sp>
        <p:nvSpPr>
          <p:cNvPr id="77" name="Shape 77"/>
          <p:cNvSpPr/>
          <p:nvPr/>
        </p:nvSpPr>
        <p:spPr>
          <a:xfrm rot="16200000">
            <a:off x="-294556" y="3515620"/>
            <a:ext cx="1387448" cy="350662"/>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p>
            <a:pPr lvl="0"/>
            <a:r>
              <a:t>Grid spacing</a:t>
            </a:r>
          </a:p>
        </p:txBody>
      </p:sp>
      <p:sp>
        <p:nvSpPr>
          <p:cNvPr id="78" name="Shape 78"/>
          <p:cNvSpPr/>
          <p:nvPr/>
        </p:nvSpPr>
        <p:spPr>
          <a:xfrm>
            <a:off x="3979862" y="6249987"/>
            <a:ext cx="1920997" cy="350662"/>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p>
            <a:pPr lvl="0"/>
            <a:r>
              <a:t>Forecast leadtime</a:t>
            </a:r>
          </a:p>
        </p:txBody>
      </p:sp>
      <p:sp>
        <p:nvSpPr>
          <p:cNvPr id="79" name="Shape 79"/>
          <p:cNvSpPr/>
          <p:nvPr/>
        </p:nvSpPr>
        <p:spPr>
          <a:xfrm>
            <a:off x="7148512" y="3044825"/>
            <a:ext cx="1944688" cy="1150762"/>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marL="214312" lvl="0" indent="-214312">
              <a:buClr>
                <a:srgbClr val="FF0000"/>
              </a:buClr>
              <a:buSzPct val="100000"/>
              <a:buChar char="•"/>
            </a:pPr>
            <a:r>
              <a:rPr>
                <a:solidFill>
                  <a:srgbClr val="FF0000"/>
                </a:solidFill>
              </a:rPr>
              <a:t>50 km / 32 days</a:t>
            </a:r>
            <a:endParaRPr sz="2400">
              <a:solidFill>
                <a:srgbClr val="FF0000"/>
              </a:solidFill>
            </a:endParaRPr>
          </a:p>
          <a:p>
            <a:pPr marL="214312" lvl="0" indent="-214312">
              <a:buClr>
                <a:srgbClr val="FF0000"/>
              </a:buClr>
              <a:buSzPct val="100000"/>
              <a:buChar char="•"/>
            </a:pPr>
            <a:r>
              <a:rPr>
                <a:solidFill>
                  <a:srgbClr val="FF0000"/>
                </a:solidFill>
              </a:rPr>
              <a:t>Improved data assimilation</a:t>
            </a:r>
          </a:p>
        </p:txBody>
      </p:sp>
      <p:sp>
        <p:nvSpPr>
          <p:cNvPr id="80" name="Shape 80"/>
          <p:cNvSpPr/>
          <p:nvPr/>
        </p:nvSpPr>
        <p:spPr>
          <a:xfrm>
            <a:off x="2265362" y="1304925"/>
            <a:ext cx="3028353" cy="884062"/>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p>
            <a:pPr marL="214312" lvl="0" indent="-214312">
              <a:buClr>
                <a:srgbClr val="FF0000"/>
              </a:buClr>
              <a:buSzPct val="100000"/>
              <a:buChar char="•"/>
            </a:pPr>
            <a:r>
              <a:rPr>
                <a:solidFill>
                  <a:srgbClr val="FF0000"/>
                </a:solidFill>
              </a:rPr>
              <a:t>EnVar remplace 4DVar</a:t>
            </a:r>
            <a:endParaRPr sz="2400">
              <a:solidFill>
                <a:srgbClr val="FF0000"/>
              </a:solidFill>
            </a:endParaRPr>
          </a:p>
          <a:p>
            <a:pPr marL="214312" lvl="0" indent="-214312">
              <a:buClr>
                <a:srgbClr val="FF0000"/>
              </a:buClr>
              <a:buSzPct val="100000"/>
              <a:buChar char="•"/>
            </a:pPr>
            <a:r>
              <a:rPr>
                <a:solidFill>
                  <a:srgbClr val="FF0000"/>
                </a:solidFill>
              </a:rPr>
              <a:t>Improved biais correction</a:t>
            </a:r>
            <a:endParaRPr sz="2400">
              <a:solidFill>
                <a:srgbClr val="FF0000"/>
              </a:solidFill>
            </a:endParaRPr>
          </a:p>
          <a:p>
            <a:pPr marL="214312" lvl="0" indent="-214312">
              <a:buClr>
                <a:srgbClr val="FF0000"/>
              </a:buClr>
              <a:buSzPct val="100000"/>
              <a:buChar char="•"/>
            </a:pPr>
            <a:r>
              <a:rPr>
                <a:solidFill>
                  <a:srgbClr val="FF0000"/>
                </a:solidFill>
              </a:rPr>
              <a:t>Additional data</a:t>
            </a:r>
          </a:p>
        </p:txBody>
      </p:sp>
      <p:pic>
        <p:nvPicPr>
          <p:cNvPr id="81" name="image.png"/>
          <p:cNvPicPr/>
          <p:nvPr/>
        </p:nvPicPr>
        <p:blipFill>
          <a:blip r:embed="rId6">
            <a:extLst/>
          </a:blip>
          <a:srcRect l="51989"/>
          <a:stretch>
            <a:fillRect/>
          </a:stretch>
        </p:blipFill>
        <p:spPr>
          <a:xfrm>
            <a:off x="4872037" y="4959350"/>
            <a:ext cx="2143126" cy="1331913"/>
          </a:xfrm>
          <a:prstGeom prst="rect">
            <a:avLst/>
          </a:prstGeom>
          <a:ln w="12700">
            <a:miter lim="400000"/>
          </a:ln>
          <a:effectLst>
            <a:outerShdw blurRad="63500" dist="17960" dir="2700000" rotWithShape="0">
              <a:srgbClr val="708688"/>
            </a:outerShdw>
          </a:effectLst>
        </p:spPr>
      </p:pic>
      <p:sp>
        <p:nvSpPr>
          <p:cNvPr id="82" name="Shape 82"/>
          <p:cNvSpPr/>
          <p:nvPr/>
        </p:nvSpPr>
        <p:spPr>
          <a:xfrm>
            <a:off x="7189787" y="4387850"/>
            <a:ext cx="1697038" cy="1950862"/>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lvl="0"/>
            <a:r>
              <a:rPr>
                <a:solidFill>
                  <a:srgbClr val="FF0000"/>
                </a:solidFill>
              </a:rPr>
              <a:t>Major step towards:</a:t>
            </a:r>
            <a:endParaRPr sz="2400">
              <a:solidFill>
                <a:srgbClr val="FF0000"/>
              </a:solidFill>
            </a:endParaRPr>
          </a:p>
          <a:p>
            <a:pPr lvl="0">
              <a:buClr>
                <a:srgbClr val="FF0000"/>
              </a:buClr>
              <a:buSzPct val="100000"/>
              <a:buChar char="•"/>
            </a:pPr>
            <a:r>
              <a:rPr>
                <a:solidFill>
                  <a:srgbClr val="FF0000"/>
                </a:solidFill>
              </a:rPr>
              <a:t>North American coverage</a:t>
            </a:r>
            <a:endParaRPr sz="2400">
              <a:solidFill>
                <a:srgbClr val="FF0000"/>
              </a:solidFill>
            </a:endParaRPr>
          </a:p>
          <a:p>
            <a:pPr lvl="0">
              <a:buClr>
                <a:srgbClr val="FF0000"/>
              </a:buClr>
              <a:buSzPct val="100000"/>
              <a:buChar char="•"/>
            </a:pPr>
            <a:r>
              <a:rPr>
                <a:solidFill>
                  <a:srgbClr val="FF0000"/>
                </a:solidFill>
              </a:rPr>
              <a:t>48 hrs / 4 times a day</a:t>
            </a:r>
          </a:p>
        </p:txBody>
      </p:sp>
      <p:sp>
        <p:nvSpPr>
          <p:cNvPr id="83" name="Shape 83"/>
          <p:cNvSpPr/>
          <p:nvPr/>
        </p:nvSpPr>
        <p:spPr>
          <a:xfrm>
            <a:off x="3779837" y="5716587"/>
            <a:ext cx="944563" cy="87313"/>
          </a:xfrm>
          <a:prstGeom prst="rightArrow">
            <a:avLst>
              <a:gd name="adj1" fmla="val 50000"/>
              <a:gd name="adj2" fmla="val 50084"/>
            </a:avLst>
          </a:prstGeom>
          <a:solidFill>
            <a:srgbClr val="FF0000"/>
          </a:solidFill>
          <a:ln>
            <a:solidFill>
              <a:srgbClr val="FF0000"/>
            </a:solidFill>
            <a:round/>
          </a:ln>
        </p:spPr>
        <p:txBody>
          <a:bodyPr lIns="0" tIns="0" rIns="0" bIns="0"/>
          <a:lstStyle/>
          <a:p>
            <a:pPr lvl="0">
              <a:defRPr>
                <a:solidFill>
                  <a:srgbClr val="FF0000"/>
                </a:solidFill>
              </a:defRPr>
            </a:pPr>
            <a:endParaRPr/>
          </a:p>
        </p:txBody>
      </p:sp>
      <p:sp>
        <p:nvSpPr>
          <p:cNvPr id="84" name="Shape 84"/>
          <p:cNvSpPr/>
          <p:nvPr/>
        </p:nvSpPr>
        <p:spPr>
          <a:xfrm rot="5400000">
            <a:off x="8051800" y="2724150"/>
            <a:ext cx="471488" cy="87313"/>
          </a:xfrm>
          <a:prstGeom prst="rightArrow">
            <a:avLst>
              <a:gd name="adj1" fmla="val 50000"/>
              <a:gd name="adj2" fmla="val 50025"/>
            </a:avLst>
          </a:prstGeom>
          <a:solidFill>
            <a:srgbClr val="FF0000"/>
          </a:solidFill>
          <a:ln>
            <a:solidFill>
              <a:srgbClr val="FF0000"/>
            </a:solidFill>
            <a:round/>
          </a:ln>
        </p:spPr>
        <p:txBody>
          <a:bodyPr lIns="0" tIns="0" rIns="0" bIns="0"/>
          <a:lstStyle/>
          <a:p>
            <a:pPr lvl="0">
              <a:defRPr>
                <a:solidFill>
                  <a:srgbClr val="FF0000"/>
                </a:solidFill>
              </a:defRPr>
            </a:pPr>
            <a:endParaRPr/>
          </a:p>
        </p:txBody>
      </p:sp>
      <p:sp>
        <p:nvSpPr>
          <p:cNvPr id="85" name="Shape 85"/>
          <p:cNvSpPr/>
          <p:nvPr/>
        </p:nvSpPr>
        <p:spPr>
          <a:xfrm rot="14345350" flipV="1">
            <a:off x="3783012" y="2495550"/>
            <a:ext cx="622301" cy="127000"/>
          </a:xfrm>
          <a:prstGeom prst="rightArrow">
            <a:avLst>
              <a:gd name="adj1" fmla="val 50000"/>
              <a:gd name="adj2" fmla="val 49885"/>
            </a:avLst>
          </a:prstGeom>
          <a:solidFill>
            <a:srgbClr val="FF0000"/>
          </a:solidFill>
          <a:ln>
            <a:solidFill>
              <a:srgbClr val="FF0000"/>
            </a:solidFill>
            <a:round/>
          </a:ln>
        </p:spPr>
        <p:txBody>
          <a:bodyPr lIns="0" tIns="0" rIns="0" bIns="0"/>
          <a:lstStyle/>
          <a:p>
            <a:pPr lvl="0">
              <a:defRPr>
                <a:solidFill>
                  <a:srgbClr val="FF0000"/>
                </a:solidFill>
              </a:defRPr>
            </a:pPr>
            <a:endParaRPr/>
          </a:p>
        </p:txBody>
      </p:sp>
      <p:sp>
        <p:nvSpPr>
          <p:cNvPr id="86" name="Shape 86"/>
          <p:cNvSpPr/>
          <p:nvPr/>
        </p:nvSpPr>
        <p:spPr>
          <a:xfrm rot="17669982" flipV="1">
            <a:off x="2374106" y="2915443"/>
            <a:ext cx="1365251" cy="115889"/>
          </a:xfrm>
          <a:prstGeom prst="rightArrow">
            <a:avLst>
              <a:gd name="adj1" fmla="val 50000"/>
              <a:gd name="adj2" fmla="val 49741"/>
            </a:avLst>
          </a:prstGeom>
          <a:solidFill>
            <a:srgbClr val="FF0000"/>
          </a:solidFill>
          <a:ln>
            <a:solidFill>
              <a:srgbClr val="FF0000"/>
            </a:solidFill>
            <a:round/>
          </a:ln>
        </p:spPr>
        <p:txBody>
          <a:bodyPr lIns="0" tIns="0" rIns="0" bIns="0"/>
          <a:lstStyle/>
          <a:p>
            <a:pPr lvl="0">
              <a:defRPr>
                <a:solidFill>
                  <a:srgbClr val="FF0000"/>
                </a:solidFill>
              </a:defRPr>
            </a:pPr>
            <a:endParaRPr/>
          </a:p>
        </p:txBody>
      </p:sp>
    </p:spTree>
    <p:extLst>
      <p:ext uri="{BB962C8B-B14F-4D97-AF65-F5344CB8AC3E}">
        <p14:creationId xmlns:p14="http://schemas.microsoft.com/office/powerpoint/2010/main" val="3428953555"/>
      </p:ext>
    </p:extLst>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iterate>
                                    <p:tmAbs val="0"/>
                                  </p:iterate>
                                  <p:childTnLst>
                                    <p:set>
                                      <p:cBhvr>
                                        <p:cTn id="6" fill="hold"/>
                                        <p:tgtEl>
                                          <p:spTgt spid="80"/>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iterate>
                                    <p:tmAbs val="0"/>
                                  </p:iterate>
                                  <p:childTnLst>
                                    <p:set>
                                      <p:cBhvr>
                                        <p:cTn id="9" fill="hold"/>
                                        <p:tgtEl>
                                          <p:spTgt spid="85"/>
                                        </p:tgtEl>
                                        <p:attrNameLst>
                                          <p:attrName>style.visibility</p:attrName>
                                        </p:attrNameLst>
                                      </p:cBhvr>
                                      <p:to>
                                        <p:strVal val="visible"/>
                                      </p:to>
                                    </p:set>
                                  </p:childTnLst>
                                </p:cTn>
                              </p:par>
                            </p:childTnLst>
                          </p:cTn>
                        </p:par>
                        <p:par>
                          <p:cTn id="10" fill="hold">
                            <p:stCondLst>
                              <p:cond delay="0"/>
                            </p:stCondLst>
                            <p:childTnLst>
                              <p:par>
                                <p:cTn id="11" presetID="1" presetClass="entr" presetSubtype="0" fill="hold" grpId="0" nodeType="afterEffect">
                                  <p:stCondLst>
                                    <p:cond delay="0"/>
                                  </p:stCondLst>
                                  <p:iterate>
                                    <p:tmAbs val="0"/>
                                  </p:iterate>
                                  <p:childTnLst>
                                    <p:set>
                                      <p:cBhvr>
                                        <p:cTn id="12" fill="hold"/>
                                        <p:tgtEl>
                                          <p:spTgt spid="84"/>
                                        </p:tgtEl>
                                        <p:attrNameLst>
                                          <p:attrName>style.visibility</p:attrName>
                                        </p:attrNameLst>
                                      </p:cBhvr>
                                      <p:to>
                                        <p:strVal val="visible"/>
                                      </p:to>
                                    </p:set>
                                  </p:childTnLst>
                                </p:cTn>
                              </p:par>
                            </p:childTnLst>
                          </p:cTn>
                        </p:par>
                        <p:par>
                          <p:cTn id="13" fill="hold">
                            <p:stCondLst>
                              <p:cond delay="0"/>
                            </p:stCondLst>
                            <p:childTnLst>
                              <p:par>
                                <p:cTn id="14" presetID="1" presetClass="entr" presetSubtype="0" fill="hold" grpId="0" nodeType="afterEffect">
                                  <p:stCondLst>
                                    <p:cond delay="0"/>
                                  </p:stCondLst>
                                  <p:iterate>
                                    <p:tmAbs val="0"/>
                                  </p:iterate>
                                  <p:childTnLst>
                                    <p:set>
                                      <p:cBhvr>
                                        <p:cTn id="15" fill="hold"/>
                                        <p:tgtEl>
                                          <p:spTgt spid="82"/>
                                        </p:tgtEl>
                                        <p:attrNameLst>
                                          <p:attrName>style.visibility</p:attrName>
                                        </p:attrNameLst>
                                      </p:cBhvr>
                                      <p:to>
                                        <p:strVal val="visible"/>
                                      </p:to>
                                    </p:set>
                                  </p:childTnLst>
                                </p:cTn>
                              </p:par>
                            </p:childTnLst>
                          </p:cTn>
                        </p:par>
                        <p:par>
                          <p:cTn id="16" fill="hold">
                            <p:stCondLst>
                              <p:cond delay="0"/>
                            </p:stCondLst>
                            <p:childTnLst>
                              <p:par>
                                <p:cTn id="17" presetID="1" presetClass="entr" presetSubtype="0" fill="hold" grpId="0" nodeType="afterEffect">
                                  <p:stCondLst>
                                    <p:cond delay="0"/>
                                  </p:stCondLst>
                                  <p:iterate>
                                    <p:tmAbs val="0"/>
                                  </p:iterate>
                                  <p:childTnLst>
                                    <p:set>
                                      <p:cBhvr>
                                        <p:cTn id="18" fill="hold"/>
                                        <p:tgtEl>
                                          <p:spTgt spid="83"/>
                                        </p:tgtEl>
                                        <p:attrNameLst>
                                          <p:attrName>style.visibility</p:attrName>
                                        </p:attrNameLst>
                                      </p:cBhvr>
                                      <p:to>
                                        <p:strVal val="visible"/>
                                      </p:to>
                                    </p:set>
                                  </p:childTnLst>
                                </p:cTn>
                              </p:par>
                            </p:childTnLst>
                          </p:cTn>
                        </p:par>
                        <p:par>
                          <p:cTn id="19" fill="hold">
                            <p:stCondLst>
                              <p:cond delay="0"/>
                            </p:stCondLst>
                            <p:childTnLst>
                              <p:par>
                                <p:cTn id="20" presetID="1" presetClass="entr" presetSubtype="0" fill="hold" grpId="0" nodeType="afterEffect">
                                  <p:stCondLst>
                                    <p:cond delay="0"/>
                                  </p:stCondLst>
                                  <p:iterate>
                                    <p:tmAbs val="0"/>
                                  </p:iterate>
                                  <p:childTnLst>
                                    <p:set>
                                      <p:cBhvr>
                                        <p:cTn id="21" fill="hold"/>
                                        <p:tgtEl>
                                          <p:spTgt spid="79"/>
                                        </p:tgtEl>
                                        <p:attrNameLst>
                                          <p:attrName>style.visibility</p:attrName>
                                        </p:attrNameLst>
                                      </p:cBhvr>
                                      <p:to>
                                        <p:strVal val="visible"/>
                                      </p:to>
                                    </p:set>
                                  </p:childTnLst>
                                </p:cTn>
                              </p:par>
                            </p:childTnLst>
                          </p:cTn>
                        </p:par>
                        <p:par>
                          <p:cTn id="22" fill="hold">
                            <p:stCondLst>
                              <p:cond delay="0"/>
                            </p:stCondLst>
                            <p:childTnLst>
                              <p:par>
                                <p:cTn id="23" presetID="1" presetClass="entr" presetSubtype="0" fill="hold" grpId="0" nodeType="afterEffect">
                                  <p:stCondLst>
                                    <p:cond delay="0"/>
                                  </p:stCondLst>
                                  <p:iterate>
                                    <p:tmAbs val="0"/>
                                  </p:iterate>
                                  <p:childTnLst>
                                    <p:set>
                                      <p:cBhvr>
                                        <p:cTn id="24" fill="hold"/>
                                        <p:tgtEl>
                                          <p:spTgt spid="81"/>
                                        </p:tgtEl>
                                        <p:attrNameLst>
                                          <p:attrName>style.visibility</p:attrName>
                                        </p:attrNameLst>
                                      </p:cBhvr>
                                      <p:to>
                                        <p:strVal val="visible"/>
                                      </p:to>
                                    </p:set>
                                  </p:childTnLst>
                                </p:cTn>
                              </p:par>
                            </p:childTnLst>
                          </p:cTn>
                        </p:par>
                        <p:par>
                          <p:cTn id="25" fill="hold">
                            <p:stCondLst>
                              <p:cond delay="0"/>
                            </p:stCondLst>
                            <p:childTnLst>
                              <p:par>
                                <p:cTn id="26" presetID="1" presetClass="entr" presetSubtype="0" fill="hold" grpId="0" nodeType="afterEffect">
                                  <p:stCondLst>
                                    <p:cond delay="0"/>
                                  </p:stCondLst>
                                  <p:iterate>
                                    <p:tmAbs val="0"/>
                                  </p:iterate>
                                  <p:childTnLst>
                                    <p:set>
                                      <p:cBhvr>
                                        <p:cTn id="27" fill="hold"/>
                                        <p:tgtEl>
                                          <p:spTgt spid="8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animBg="1" advAuto="0"/>
      <p:bldP spid="80" grpId="0" animBg="1" advAuto="0"/>
      <p:bldP spid="81" grpId="0" animBg="1" advAuto="0"/>
      <p:bldP spid="82" grpId="0" animBg="1" advAuto="0"/>
      <p:bldP spid="83" grpId="0" animBg="1" advAuto="0"/>
      <p:bldP spid="84" grpId="0" animBg="1" advAuto="0"/>
      <p:bldP spid="85" grpId="0" animBg="1" advAuto="0"/>
      <p:bldP spid="86" grpId="0" animBg="1" advAuto="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274638"/>
            <a:ext cx="7561337" cy="706437"/>
          </a:xfrm>
        </p:spPr>
        <p:txBody>
          <a:bodyPr>
            <a:normAutofit fontScale="90000"/>
          </a:bodyPr>
          <a:lstStyle/>
          <a:p>
            <a:r>
              <a:rPr lang="fr-CA" dirty="0" smtClean="0"/>
              <a:t>A quick </a:t>
            </a:r>
            <a:r>
              <a:rPr lang="fr-CA" dirty="0" err="1" smtClean="0"/>
              <a:t>example</a:t>
            </a:r>
            <a:r>
              <a:rPr lang="fr-CA" dirty="0" smtClean="0"/>
              <a:t>… UK Met Office</a:t>
            </a:r>
            <a:endParaRPr lang="en-US" dirty="0"/>
          </a:p>
        </p:txBody>
      </p:sp>
      <p:pic>
        <p:nvPicPr>
          <p:cNvPr id="1026"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000760" y="1557337"/>
            <a:ext cx="7747704" cy="48423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Slide Number Placeholder 2"/>
          <p:cNvSpPr>
            <a:spLocks noGrp="1"/>
          </p:cNvSpPr>
          <p:nvPr>
            <p:ph type="sldNum" sz="quarter" idx="4294967295"/>
          </p:nvPr>
        </p:nvSpPr>
        <p:spPr>
          <a:xfrm>
            <a:off x="755650" y="6237287"/>
            <a:ext cx="8137525" cy="350662"/>
          </a:xfrm>
          <a:prstGeom prst="rect">
            <a:avLst/>
          </a:prstGeom>
        </p:spPr>
        <p:txBody>
          <a:bodyPr/>
          <a:lstStyle/>
          <a:p>
            <a:pPr>
              <a:defRPr/>
            </a:pPr>
            <a:fld id="{BE63CA28-1A67-400A-87BD-DEF4A1F298BD}" type="slidenum">
              <a:rPr lang="fr-FR" smtClean="0"/>
              <a:pPr>
                <a:defRPr/>
              </a:pPr>
              <a:t>7</a:t>
            </a:fld>
            <a:endParaRPr lang="fr-FR"/>
          </a:p>
        </p:txBody>
      </p:sp>
    </p:spTree>
    <p:extLst>
      <p:ext uri="{BB962C8B-B14F-4D97-AF65-F5344CB8AC3E}">
        <p14:creationId xmlns:p14="http://schemas.microsoft.com/office/powerpoint/2010/main" val="303200157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information management?</a:t>
            </a:r>
            <a:endParaRPr lang="en-GB" dirty="0"/>
          </a:p>
        </p:txBody>
      </p:sp>
      <p:sp>
        <p:nvSpPr>
          <p:cNvPr id="3" name="Text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2"/>
          </p:nvPr>
        </p:nvSpPr>
        <p:spPr/>
        <p:txBody>
          <a:bodyPr/>
          <a:lstStyle/>
          <a:p>
            <a:fld id="{9259AF2F-52C6-9B46-B8B2-0579234AE62E}" type="slidenum">
              <a:rPr lang="en-US" smtClean="0"/>
              <a:t>8</a:t>
            </a:fld>
            <a:endParaRPr lang="en-US"/>
          </a:p>
        </p:txBody>
      </p:sp>
    </p:spTree>
    <p:extLst>
      <p:ext uri="{BB962C8B-B14F-4D97-AF65-F5344CB8AC3E}">
        <p14:creationId xmlns:p14="http://schemas.microsoft.com/office/powerpoint/2010/main" val="998181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information?</a:t>
            </a:r>
            <a:endParaRPr lang="en-GB" dirty="0"/>
          </a:p>
        </p:txBody>
      </p:sp>
      <p:sp>
        <p:nvSpPr>
          <p:cNvPr id="3" name="Slide Number Placeholder 2"/>
          <p:cNvSpPr>
            <a:spLocks noGrp="1"/>
          </p:cNvSpPr>
          <p:nvPr>
            <p:ph type="sldNum" sz="quarter" idx="12"/>
          </p:nvPr>
        </p:nvSpPr>
        <p:spPr/>
        <p:txBody>
          <a:bodyPr/>
          <a:lstStyle/>
          <a:p>
            <a:fld id="{9259AF2F-52C6-9B46-B8B2-0579234AE62E}" type="slidenum">
              <a:rPr lang="en-US" smtClean="0"/>
              <a:t>9</a:t>
            </a:fld>
            <a:endParaRPr lang="en-US"/>
          </a:p>
        </p:txBody>
      </p:sp>
      <p:graphicFrame>
        <p:nvGraphicFramePr>
          <p:cNvPr id="4" name="Diagram 3"/>
          <p:cNvGraphicFramePr/>
          <p:nvPr>
            <p:extLst>
              <p:ext uri="{D42A27DB-BD31-4B8C-83A1-F6EECF244321}">
                <p14:modId xmlns:p14="http://schemas.microsoft.com/office/powerpoint/2010/main" val="1714238795"/>
              </p:ext>
            </p:extLst>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050"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216442" y="4290498"/>
            <a:ext cx="994611" cy="6639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descr="M:\My Documents\ClipArt\Shelves_of_Language_Books_in_Library.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216441" y="3461578"/>
            <a:ext cx="994611" cy="742889"/>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M:\My Documents\ClipArt\Collaborating_To_Solve_the_Wikipedia_Puzzle.JP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216442" y="2623871"/>
            <a:ext cx="994611" cy="74595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96779" y="5757777"/>
            <a:ext cx="8638674" cy="507831"/>
          </a:xfrm>
          <a:prstGeom prst="rect">
            <a:avLst/>
          </a:prstGeom>
        </p:spPr>
        <p:txBody>
          <a:bodyPr wrap="square">
            <a:spAutoFit/>
          </a:bodyPr>
          <a:lstStyle/>
          <a:p>
            <a:r>
              <a:rPr lang="en-US" sz="900" dirty="0" smtClean="0"/>
              <a:t>By </a:t>
            </a:r>
            <a:r>
              <a:rPr lang="en-US" sz="900" dirty="0" err="1"/>
              <a:t>Maximilianklein</a:t>
            </a:r>
            <a:r>
              <a:rPr lang="en-US" sz="900" dirty="0"/>
              <a:t> (Own work) [GFDL (http://www.gnu.org/copyleft/fdl.html) or CC BY-SA 3.0 (https://creativecommons.org/licenses/by-sa/3.0)], via Wikimedia Commons</a:t>
            </a:r>
          </a:p>
          <a:p>
            <a:r>
              <a:rPr lang="en-US" sz="900" dirty="0"/>
              <a:t>By allispossible.org.uk [CC BY 2.0 https://creativecommons.org/licenses/by/2.0/] via https://www.flickr.com/photos/wheatfields/3707196312/in/photostream</a:t>
            </a:r>
          </a:p>
          <a:p>
            <a:r>
              <a:rPr lang="en-US" sz="900" dirty="0" smtClean="0"/>
              <a:t>By </a:t>
            </a:r>
            <a:r>
              <a:rPr lang="en-US" sz="900" dirty="0" err="1"/>
              <a:t>ParentingPatch</a:t>
            </a:r>
            <a:r>
              <a:rPr lang="en-US" sz="900" dirty="0"/>
              <a:t> (Own work) [CC BY-SA 3.0 (https://creativecommons.org/licenses/by-sa/3.0)], via Wikimedia Commons</a:t>
            </a:r>
          </a:p>
        </p:txBody>
      </p:sp>
      <p:pic>
        <p:nvPicPr>
          <p:cNvPr id="2053" name="Picture 5" descr="C:\Users\sforeman\AppData\Local\Microsoft\Windows\Temporary Internet Files\Content.IE5\WWOQ2IA3\la-idea1[1].jp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216441" y="1275093"/>
            <a:ext cx="994612" cy="13261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88842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6253" y="226485"/>
            <a:ext cx="7900560" cy="914400"/>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ctr" anchorCtr="0" compatLnSpc="1">
            <a:prstTxWarp prst="textNoShape">
              <a:avLst/>
            </a:prstTxWarp>
          </a:bodyPr>
          <a:lstStyle/>
          <a:p>
            <a:r>
              <a:rPr lang="en-AU" sz="2400" dirty="0"/>
              <a:t>That sounds like our business!</a:t>
            </a:r>
          </a:p>
        </p:txBody>
      </p:sp>
      <p:sp>
        <p:nvSpPr>
          <p:cNvPr id="5" name="Rectangle 4"/>
          <p:cNvSpPr/>
          <p:nvPr/>
        </p:nvSpPr>
        <p:spPr>
          <a:xfrm>
            <a:off x="321755" y="8694090"/>
            <a:ext cx="2212465" cy="307777"/>
          </a:xfrm>
          <a:prstGeom prst="rect">
            <a:avLst/>
          </a:prstGeom>
        </p:spPr>
        <p:txBody>
          <a:bodyPr wrap="none">
            <a:spAutoFit/>
          </a:bodyPr>
          <a:lstStyle/>
          <a:p>
            <a:r>
              <a:rPr lang="en-US" sz="1400" dirty="0" smtClean="0"/>
              <a:t>Ref. Robert </a:t>
            </a:r>
            <a:r>
              <a:rPr lang="en-US" sz="1400" dirty="0"/>
              <a:t>Logan (2012)</a:t>
            </a:r>
            <a:endParaRPr lang="en-AU" sz="1400" dirty="0"/>
          </a:p>
        </p:txBody>
      </p:sp>
      <p:sp>
        <p:nvSpPr>
          <p:cNvPr id="6" name="Down Arrow 5"/>
          <p:cNvSpPr/>
          <p:nvPr/>
        </p:nvSpPr>
        <p:spPr>
          <a:xfrm rot="10800000">
            <a:off x="574926" y="2184775"/>
            <a:ext cx="638554" cy="3990273"/>
          </a:xfrm>
          <a:prstGeom prst="downArrow">
            <a:avLst>
              <a:gd name="adj1" fmla="val 50000"/>
              <a:gd name="adj2" fmla="val 71591"/>
            </a:avLst>
          </a:prstGeom>
          <a:solidFill>
            <a:schemeClr val="bg1">
              <a:lumMod val="8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AU" dirty="0"/>
          </a:p>
        </p:txBody>
      </p:sp>
      <p:sp>
        <p:nvSpPr>
          <p:cNvPr id="7" name="TextBox 6"/>
          <p:cNvSpPr txBox="1"/>
          <p:nvPr/>
        </p:nvSpPr>
        <p:spPr>
          <a:xfrm rot="16200000">
            <a:off x="-680277" y="5100699"/>
            <a:ext cx="3133060" cy="400110"/>
          </a:xfrm>
          <a:prstGeom prst="rect">
            <a:avLst/>
          </a:prstGeom>
          <a:noFill/>
        </p:spPr>
        <p:txBody>
          <a:bodyPr wrap="square" rtlCol="0">
            <a:spAutoFit/>
          </a:bodyPr>
          <a:lstStyle/>
          <a:p>
            <a:pPr algn="r"/>
            <a:r>
              <a:rPr lang="en-AU" sz="2000" b="1" dirty="0" smtClean="0">
                <a:solidFill>
                  <a:srgbClr val="0033CC"/>
                </a:solidFill>
                <a:latin typeface="+mn-lt"/>
              </a:rPr>
              <a:t>Value</a:t>
            </a:r>
            <a:endParaRPr lang="en-AU" sz="2000" b="1" dirty="0">
              <a:solidFill>
                <a:srgbClr val="0033CC"/>
              </a:solidFill>
              <a:latin typeface="+mn-lt"/>
            </a:endParaRPr>
          </a:p>
        </p:txBody>
      </p:sp>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9050" y="1772817"/>
            <a:ext cx="3212378" cy="45365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4716016" y="2276872"/>
            <a:ext cx="3600400" cy="4416592"/>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342000" indent="-270000">
              <a:spcBef>
                <a:spcPts val="1320"/>
              </a:spcBef>
              <a:spcAft>
                <a:spcPts val="1320"/>
              </a:spcAft>
              <a:buFont typeface="Arial"/>
              <a:buChar char="•"/>
            </a:pPr>
            <a:r>
              <a:rPr lang="en-US" dirty="0">
                <a:cs typeface="Arial" panose="020B0604020202020204" pitchFamily="34" charset="0"/>
              </a:rPr>
              <a:t>Applied </a:t>
            </a:r>
            <a:r>
              <a:rPr lang="en-US" dirty="0" smtClean="0">
                <a:cs typeface="Arial" panose="020B0604020202020204" pitchFamily="34" charset="0"/>
              </a:rPr>
              <a:t>wisdom-advice </a:t>
            </a:r>
            <a:r>
              <a:rPr lang="en-US" dirty="0">
                <a:cs typeface="Arial" panose="020B0604020202020204" pitchFamily="34" charset="0"/>
                <a:sym typeface="Wingdings" pitchFamily="2" charset="2"/>
              </a:rPr>
              <a:t> </a:t>
            </a:r>
            <a:r>
              <a:rPr lang="en-US" dirty="0">
                <a:cs typeface="Arial" panose="020B0604020202020204" pitchFamily="34" charset="0"/>
              </a:rPr>
              <a:t>insight, environmental intelligence </a:t>
            </a:r>
            <a:endParaRPr lang="en-US" dirty="0" smtClean="0">
              <a:cs typeface="Arial" panose="020B0604020202020204" pitchFamily="34" charset="0"/>
            </a:endParaRPr>
          </a:p>
          <a:p>
            <a:pPr marL="342000" indent="-270000">
              <a:spcBef>
                <a:spcPts val="1320"/>
              </a:spcBef>
              <a:spcAft>
                <a:spcPts val="1320"/>
              </a:spcAft>
              <a:buFont typeface="Arial"/>
              <a:buChar char="•"/>
            </a:pPr>
            <a:r>
              <a:rPr lang="en-US" dirty="0" smtClean="0">
                <a:cs typeface="Arial" panose="020B0604020202020204" pitchFamily="34" charset="0"/>
              </a:rPr>
              <a:t>Science</a:t>
            </a:r>
            <a:r>
              <a:rPr lang="en-US" dirty="0">
                <a:cs typeface="Arial" panose="020B0604020202020204" pitchFamily="34" charset="0"/>
              </a:rPr>
              <a:t>, numerical models, reports, national accounts, assessments, policies</a:t>
            </a:r>
          </a:p>
          <a:p>
            <a:pPr marL="342000" indent="-270000">
              <a:spcBef>
                <a:spcPts val="1320"/>
              </a:spcBef>
              <a:buFont typeface="Arial"/>
              <a:buChar char="•"/>
            </a:pPr>
            <a:r>
              <a:rPr lang="en-US" dirty="0">
                <a:cs typeface="Arial" panose="020B0604020202020204" pitchFamily="34" charset="0"/>
              </a:rPr>
              <a:t>Analyses, forecasts, warnings, outlooks; climate record; discovery metadata </a:t>
            </a:r>
          </a:p>
          <a:p>
            <a:pPr marL="342000" indent="-270000">
              <a:spcBef>
                <a:spcPts val="1320"/>
              </a:spcBef>
              <a:buFont typeface="Arial"/>
              <a:buChar char="•"/>
            </a:pPr>
            <a:r>
              <a:rPr lang="en-US" dirty="0">
                <a:cs typeface="Arial" panose="020B0604020202020204" pitchFamily="34" charset="0"/>
              </a:rPr>
              <a:t>Environmental observations: land, oceans, water, atmosphere, space</a:t>
            </a:r>
          </a:p>
        </p:txBody>
      </p:sp>
    </p:spTree>
    <p:extLst>
      <p:ext uri="{BB962C8B-B14F-4D97-AF65-F5344CB8AC3E}">
        <p14:creationId xmlns:p14="http://schemas.microsoft.com/office/powerpoint/2010/main" val="297492905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Information life cycle</a:t>
            </a:r>
            <a:endParaRPr lang="en-GB" dirty="0"/>
          </a:p>
        </p:txBody>
      </p:sp>
      <p:sp>
        <p:nvSpPr>
          <p:cNvPr id="3" name="Slide Number Placeholder 2"/>
          <p:cNvSpPr>
            <a:spLocks noGrp="1"/>
          </p:cNvSpPr>
          <p:nvPr>
            <p:ph type="sldNum" sz="quarter" idx="12"/>
          </p:nvPr>
        </p:nvSpPr>
        <p:spPr/>
        <p:txBody>
          <a:bodyPr/>
          <a:lstStyle/>
          <a:p>
            <a:fld id="{9259AF2F-52C6-9B46-B8B2-0579234AE62E}" type="slidenum">
              <a:rPr lang="en-US" smtClean="0"/>
              <a:t>11</a:t>
            </a:fld>
            <a:endParaRPr lang="en-US"/>
          </a:p>
        </p:txBody>
      </p:sp>
      <p:graphicFrame>
        <p:nvGraphicFramePr>
          <p:cNvPr id="4" name="Diagram 3"/>
          <p:cNvGraphicFramePr/>
          <p:nvPr>
            <p:extLst>
              <p:ext uri="{D42A27DB-BD31-4B8C-83A1-F6EECF244321}">
                <p14:modId xmlns:p14="http://schemas.microsoft.com/office/powerpoint/2010/main" val="2992679833"/>
              </p:ext>
            </p:extLst>
          </p:nvPr>
        </p:nvGraphicFramePr>
        <p:xfrm>
          <a:off x="1371600" y="1115374"/>
          <a:ext cx="7664896" cy="51099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291488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information management?</a:t>
            </a:r>
            <a:endParaRPr lang="en-GB" dirty="0"/>
          </a:p>
        </p:txBody>
      </p:sp>
      <p:sp>
        <p:nvSpPr>
          <p:cNvPr id="3" name="Content Placeholder 2"/>
          <p:cNvSpPr>
            <a:spLocks noGrp="1"/>
          </p:cNvSpPr>
          <p:nvPr>
            <p:ph idx="1"/>
          </p:nvPr>
        </p:nvSpPr>
        <p:spPr/>
        <p:txBody>
          <a:bodyPr>
            <a:normAutofit lnSpcReduction="10000"/>
          </a:bodyPr>
          <a:lstStyle/>
          <a:p>
            <a:r>
              <a:rPr lang="en-GB" dirty="0" smtClean="0"/>
              <a:t>Deciding what information is needed</a:t>
            </a:r>
          </a:p>
          <a:p>
            <a:r>
              <a:rPr lang="en-GB" dirty="0" smtClean="0"/>
              <a:t>Making sure the information is fit for purpose</a:t>
            </a:r>
          </a:p>
          <a:p>
            <a:r>
              <a:rPr lang="en-GB" dirty="0" smtClean="0"/>
              <a:t>Making sure people know about the information</a:t>
            </a:r>
          </a:p>
          <a:p>
            <a:r>
              <a:rPr lang="en-GB" dirty="0" smtClean="0"/>
              <a:t>Making sure the information is available to </a:t>
            </a:r>
            <a:r>
              <a:rPr lang="en-GB" sz="1800" dirty="0" smtClean="0"/>
              <a:t>(only) </a:t>
            </a:r>
            <a:r>
              <a:rPr lang="en-GB" dirty="0" smtClean="0"/>
              <a:t>those who need it</a:t>
            </a:r>
          </a:p>
          <a:p>
            <a:r>
              <a:rPr lang="en-GB" dirty="0" smtClean="0"/>
              <a:t>Making sure that the information content is preserved for as long as the information is needed</a:t>
            </a:r>
            <a:endParaRPr lang="en-GB" dirty="0"/>
          </a:p>
        </p:txBody>
      </p:sp>
      <p:sp>
        <p:nvSpPr>
          <p:cNvPr id="4" name="Slide Number Placeholder 3"/>
          <p:cNvSpPr>
            <a:spLocks noGrp="1"/>
          </p:cNvSpPr>
          <p:nvPr>
            <p:ph type="sldNum" sz="quarter" idx="12"/>
          </p:nvPr>
        </p:nvSpPr>
        <p:spPr/>
        <p:txBody>
          <a:bodyPr/>
          <a:lstStyle/>
          <a:p>
            <a:fld id="{9259AF2F-52C6-9B46-B8B2-0579234AE62E}" type="slidenum">
              <a:rPr lang="en-US" smtClean="0"/>
              <a:t>12</a:t>
            </a:fld>
            <a:endParaRPr lang="en-US"/>
          </a:p>
        </p:txBody>
      </p:sp>
    </p:spTree>
    <p:extLst>
      <p:ext uri="{BB962C8B-B14F-4D97-AF65-F5344CB8AC3E}">
        <p14:creationId xmlns:p14="http://schemas.microsoft.com/office/powerpoint/2010/main" val="6577711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Where do we go from here?</a:t>
            </a:r>
            <a:endParaRPr lang="en-GB" dirty="0"/>
          </a:p>
        </p:txBody>
      </p:sp>
      <p:sp>
        <p:nvSpPr>
          <p:cNvPr id="3" name="Text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2"/>
          </p:nvPr>
        </p:nvSpPr>
        <p:spPr/>
        <p:txBody>
          <a:bodyPr/>
          <a:lstStyle/>
          <a:p>
            <a:fld id="{9259AF2F-52C6-9B46-B8B2-0579234AE62E}" type="slidenum">
              <a:rPr lang="en-US" smtClean="0"/>
              <a:t>13</a:t>
            </a:fld>
            <a:endParaRPr lang="en-US"/>
          </a:p>
        </p:txBody>
      </p:sp>
    </p:spTree>
    <p:extLst>
      <p:ext uri="{BB962C8B-B14F-4D97-AF65-F5344CB8AC3E}">
        <p14:creationId xmlns:p14="http://schemas.microsoft.com/office/powerpoint/2010/main" val="8211646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This workshop will:</a:t>
            </a:r>
            <a:endParaRPr lang="en-GB" dirty="0"/>
          </a:p>
        </p:txBody>
      </p:sp>
      <p:sp>
        <p:nvSpPr>
          <p:cNvPr id="3" name="Content Placeholder 2"/>
          <p:cNvSpPr>
            <a:spLocks noGrp="1"/>
          </p:cNvSpPr>
          <p:nvPr>
            <p:ph idx="1"/>
          </p:nvPr>
        </p:nvSpPr>
        <p:spPr/>
        <p:txBody>
          <a:bodyPr>
            <a:normAutofit fontScale="85000" lnSpcReduction="20000"/>
          </a:bodyPr>
          <a:lstStyle/>
          <a:p>
            <a:r>
              <a:rPr lang="en-GB" dirty="0" smtClean="0"/>
              <a:t>Identify the main needs of WMO Programmes for help in managing information</a:t>
            </a:r>
          </a:p>
          <a:p>
            <a:r>
              <a:rPr lang="en-GB" dirty="0" smtClean="0"/>
              <a:t>Identify existing standards, good practice and tools for information management</a:t>
            </a:r>
          </a:p>
          <a:p>
            <a:pPr marL="0" indent="0">
              <a:buNone/>
            </a:pPr>
            <a:r>
              <a:rPr lang="en-GB" b="1" dirty="0" smtClean="0"/>
              <a:t>To inform the CBS Task Team on Information Management</a:t>
            </a:r>
            <a:r>
              <a:rPr lang="en-GB" dirty="0" smtClean="0"/>
              <a:t> in their planning for “WIS Part C”</a:t>
            </a:r>
          </a:p>
          <a:p>
            <a:r>
              <a:rPr lang="en-GB" dirty="0" smtClean="0"/>
              <a:t>Identify key climate datasets to be recommended to users</a:t>
            </a:r>
          </a:p>
          <a:p>
            <a:r>
              <a:rPr lang="en-GB" dirty="0" smtClean="0"/>
              <a:t>Identify what needs to be in place to help users find the recommended datasets</a:t>
            </a:r>
          </a:p>
          <a:p>
            <a:pPr marL="0" indent="0">
              <a:buNone/>
            </a:pPr>
            <a:r>
              <a:rPr lang="en-GB" b="1" dirty="0" smtClean="0"/>
              <a:t>To inform </a:t>
            </a:r>
            <a:r>
              <a:rPr lang="en-GB" b="1" dirty="0" err="1" smtClean="0"/>
              <a:t>CCl</a:t>
            </a:r>
            <a:r>
              <a:rPr lang="en-GB" b="1" dirty="0" smtClean="0"/>
              <a:t> of steps needed to help users choose the appropriate climate dataset</a:t>
            </a:r>
            <a:endParaRPr lang="en-GB" b="1" dirty="0"/>
          </a:p>
        </p:txBody>
      </p:sp>
      <p:sp>
        <p:nvSpPr>
          <p:cNvPr id="4" name="Slide Number Placeholder 3"/>
          <p:cNvSpPr>
            <a:spLocks noGrp="1"/>
          </p:cNvSpPr>
          <p:nvPr>
            <p:ph type="sldNum" sz="quarter" idx="12"/>
          </p:nvPr>
        </p:nvSpPr>
        <p:spPr/>
        <p:txBody>
          <a:bodyPr/>
          <a:lstStyle/>
          <a:p>
            <a:fld id="{9259AF2F-52C6-9B46-B8B2-0579234AE62E}" type="slidenum">
              <a:rPr lang="en-US" smtClean="0"/>
              <a:t>14</a:t>
            </a:fld>
            <a:endParaRPr lang="en-US"/>
          </a:p>
        </p:txBody>
      </p:sp>
    </p:spTree>
    <p:extLst>
      <p:ext uri="{BB962C8B-B14F-4D97-AF65-F5344CB8AC3E}">
        <p14:creationId xmlns:p14="http://schemas.microsoft.com/office/powerpoint/2010/main" val="6176799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Summary</a:t>
            </a:r>
            <a:endParaRPr lang="en-GB" dirty="0"/>
          </a:p>
        </p:txBody>
      </p:sp>
      <p:sp>
        <p:nvSpPr>
          <p:cNvPr id="3" name="Subtitle 2"/>
          <p:cNvSpPr>
            <a:spLocks noGrp="1"/>
          </p:cNvSpPr>
          <p:nvPr>
            <p:ph type="subTitle" idx="1"/>
          </p:nvPr>
        </p:nvSpPr>
        <p:spPr>
          <a:xfrm>
            <a:off x="1941094" y="3886200"/>
            <a:ext cx="5831305" cy="1752600"/>
          </a:xfrm>
        </p:spPr>
        <p:txBody>
          <a:bodyPr>
            <a:normAutofit fontScale="70000" lnSpcReduction="20000"/>
          </a:bodyPr>
          <a:lstStyle/>
          <a:p>
            <a:pPr algn="l"/>
            <a:r>
              <a:rPr lang="en-GB" dirty="0" smtClean="0"/>
              <a:t>We will:</a:t>
            </a:r>
          </a:p>
          <a:p>
            <a:pPr marL="457200" indent="-457200" algn="l">
              <a:buFont typeface="Arial" panose="020B0604020202020204" pitchFamily="34" charset="0"/>
              <a:buChar char="•"/>
            </a:pPr>
            <a:r>
              <a:rPr lang="en-GB" dirty="0" smtClean="0"/>
              <a:t>Start work on providing guidance on information management</a:t>
            </a:r>
          </a:p>
          <a:p>
            <a:pPr marL="457200" indent="-457200" algn="l">
              <a:buFont typeface="Arial" panose="020B0604020202020204" pitchFamily="34" charset="0"/>
              <a:buChar char="•"/>
            </a:pPr>
            <a:r>
              <a:rPr lang="en-GB" dirty="0" smtClean="0"/>
              <a:t>Identify reference </a:t>
            </a:r>
            <a:r>
              <a:rPr lang="en-GB" smtClean="0"/>
              <a:t>climate datasets and how to promote them</a:t>
            </a:r>
            <a:endParaRPr lang="en-GB" dirty="0"/>
          </a:p>
        </p:txBody>
      </p:sp>
      <p:sp>
        <p:nvSpPr>
          <p:cNvPr id="4" name="Slide Number Placeholder 3"/>
          <p:cNvSpPr>
            <a:spLocks noGrp="1"/>
          </p:cNvSpPr>
          <p:nvPr>
            <p:ph type="sldNum" sz="quarter" idx="12"/>
          </p:nvPr>
        </p:nvSpPr>
        <p:spPr/>
        <p:txBody>
          <a:bodyPr/>
          <a:lstStyle/>
          <a:p>
            <a:fld id="{9259AF2F-52C6-9B46-B8B2-0579234AE62E}" type="slidenum">
              <a:rPr lang="en-US" smtClean="0"/>
              <a:t>15</a:t>
            </a:fld>
            <a:endParaRPr lang="en-US"/>
          </a:p>
        </p:txBody>
      </p:sp>
    </p:spTree>
    <p:extLst>
      <p:ext uri="{BB962C8B-B14F-4D97-AF65-F5344CB8AC3E}">
        <p14:creationId xmlns:p14="http://schemas.microsoft.com/office/powerpoint/2010/main" val="26672199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mo2016_powerpoint_standard_v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smtClean="0">
                <a:solidFill>
                  <a:srgbClr val="000090"/>
                </a:solidFill>
              </a:rPr>
              <a:t>Thank you</a:t>
            </a:r>
          </a:p>
          <a:p>
            <a:r>
              <a:rPr lang="en-US" sz="4800" dirty="0" smtClean="0">
                <a:solidFill>
                  <a:srgbClr val="000090"/>
                </a:solidFill>
              </a:rPr>
              <a:t>Merci</a:t>
            </a:r>
            <a:endParaRPr lang="en-US" sz="4800" dirty="0">
              <a:solidFill>
                <a:srgbClr val="000090"/>
              </a:solidFill>
            </a:endParaRPr>
          </a:p>
        </p:txBody>
      </p:sp>
      <p:sp>
        <p:nvSpPr>
          <p:cNvPr id="2" name="Slide Number Placeholder 1"/>
          <p:cNvSpPr>
            <a:spLocks noGrp="1"/>
          </p:cNvSpPr>
          <p:nvPr>
            <p:ph type="sldNum" sz="quarter" idx="12"/>
          </p:nvPr>
        </p:nvSpPr>
        <p:spPr/>
        <p:txBody>
          <a:bodyPr/>
          <a:lstStyle/>
          <a:p>
            <a:fld id="{9259AF2F-52C6-9B46-B8B2-0579234AE62E}" type="slidenum">
              <a:rPr lang="en-US" smtClean="0"/>
              <a:t>16</a:t>
            </a:fld>
            <a:endParaRPr lang="en-US"/>
          </a:p>
        </p:txBody>
      </p:sp>
    </p:spTree>
    <p:extLst>
      <p:ext uri="{BB962C8B-B14F-4D97-AF65-F5344CB8AC3E}">
        <p14:creationId xmlns:p14="http://schemas.microsoft.com/office/powerpoint/2010/main" val="380228457"/>
      </p:ext>
    </p:extLst>
  </p:cSld>
  <p:clrMapOvr>
    <a:masterClrMapping/>
  </p:clrMapOvr>
  <p:timing>
    <p:tnLst>
      <p:par>
        <p:cTn id="1" dur="indefinite" restart="never" nodeType="tmRoot"/>
      </p:par>
    </p:tnLst>
  </p:timing>
</p:sld>
</file>

<file path=ppt/theme/theme1.xml><?xml version="1.0" encoding="utf-8"?>
<a:theme xmlns:a="http://schemas.openxmlformats.org/drawingml/2006/main" name="blan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blank</Template>
  <TotalTime>498</TotalTime>
  <Words>1444</Words>
  <Application>Microsoft Office PowerPoint</Application>
  <PresentationFormat>On-screen Show (4:3)</PresentationFormat>
  <Paragraphs>128</Paragraphs>
  <Slides>16</Slides>
  <Notes>7</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blank</vt:lpstr>
      <vt:lpstr>PowerPoint Presentation</vt:lpstr>
      <vt:lpstr>PowerPoint Presentation</vt:lpstr>
      <vt:lpstr>PowerPoint Presentation</vt:lpstr>
      <vt:lpstr>Why are we here?</vt:lpstr>
      <vt:lpstr>WMO depends on information</vt:lpstr>
      <vt:lpstr>Our modelling strategy is evolving to seamless timescale </vt:lpstr>
      <vt:lpstr>A quick example… UK Met Office</vt:lpstr>
      <vt:lpstr>What is information management?</vt:lpstr>
      <vt:lpstr>What is information?</vt:lpstr>
      <vt:lpstr>That sounds like our business!</vt:lpstr>
      <vt:lpstr>Information life cycle</vt:lpstr>
      <vt:lpstr>What is information management?</vt:lpstr>
      <vt:lpstr>Where do we go from here?</vt:lpstr>
      <vt:lpstr>This workshop will:</vt:lpstr>
      <vt:lpstr>Summary</vt:lpstr>
      <vt:lpstr>PowerPoint Presentation</vt:lpstr>
    </vt:vector>
  </TitlesOfParts>
  <Company>World Meteorological Organization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Foreman</dc:creator>
  <cp:lastModifiedBy>JeanM</cp:lastModifiedBy>
  <cp:revision>9</cp:revision>
  <dcterms:created xsi:type="dcterms:W3CDTF">2017-09-26T07:56:21Z</dcterms:created>
  <dcterms:modified xsi:type="dcterms:W3CDTF">2017-09-29T12:12:38Z</dcterms:modified>
</cp:coreProperties>
</file>