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2"/>
  </p:notesMasterIdLst>
  <p:sldIdLst>
    <p:sldId id="256" r:id="rId2"/>
    <p:sldId id="262" r:id="rId3"/>
    <p:sldId id="265" r:id="rId4"/>
    <p:sldId id="308" r:id="rId5"/>
    <p:sldId id="259" r:id="rId6"/>
    <p:sldId id="268" r:id="rId7"/>
    <p:sldId id="269" r:id="rId8"/>
    <p:sldId id="271" r:id="rId9"/>
    <p:sldId id="274" r:id="rId10"/>
    <p:sldId id="272" r:id="rId11"/>
    <p:sldId id="275" r:id="rId12"/>
    <p:sldId id="284" r:id="rId13"/>
    <p:sldId id="279" r:id="rId14"/>
    <p:sldId id="285" r:id="rId15"/>
    <p:sldId id="289" r:id="rId16"/>
    <p:sldId id="283" r:id="rId17"/>
    <p:sldId id="288" r:id="rId18"/>
    <p:sldId id="290" r:id="rId19"/>
    <p:sldId id="292" r:id="rId20"/>
    <p:sldId id="294" r:id="rId21"/>
    <p:sldId id="295" r:id="rId22"/>
    <p:sldId id="296" r:id="rId23"/>
    <p:sldId id="291" r:id="rId24"/>
    <p:sldId id="297" r:id="rId25"/>
    <p:sldId id="298" r:id="rId26"/>
    <p:sldId id="299" r:id="rId27"/>
    <p:sldId id="304" r:id="rId28"/>
    <p:sldId id="301" r:id="rId29"/>
    <p:sldId id="306" r:id="rId30"/>
    <p:sldId id="307" r:id="rId31"/>
    <p:sldId id="316" r:id="rId32"/>
    <p:sldId id="264" r:id="rId33"/>
    <p:sldId id="310" r:id="rId34"/>
    <p:sldId id="258" r:id="rId35"/>
    <p:sldId id="302" r:id="rId36"/>
    <p:sldId id="303" r:id="rId37"/>
    <p:sldId id="277" r:id="rId38"/>
    <p:sldId id="315" r:id="rId39"/>
    <p:sldId id="312" r:id="rId40"/>
    <p:sldId id="314" r:id="rId4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926" autoAdjust="0"/>
    <p:restoredTop sz="94660"/>
  </p:normalViewPr>
  <p:slideViewPr>
    <p:cSldViewPr snapToGrid="0" snapToObjects="1">
      <p:cViewPr>
        <p:scale>
          <a:sx n="192" d="100"/>
          <a:sy n="192" d="100"/>
        </p:scale>
        <p:origin x="-72"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29/09/2017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Cg-17, p463</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Decides:</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(1) To further develop the CDMS specifications in view of developing WMO Standards for</a:t>
            </a:r>
          </a:p>
          <a:p>
            <a:r>
              <a:rPr lang="en-US" sz="1200" b="0" i="0" u="none" strike="noStrike" kern="1200" baseline="0" dirty="0" smtClean="0">
                <a:solidFill>
                  <a:schemeClr val="tx1"/>
                </a:solidFill>
                <a:latin typeface="+mn-lt"/>
                <a:ea typeface="+mn-ea"/>
                <a:cs typeface="+mn-cs"/>
              </a:rPr>
              <a:t>Climate Data Management and related systems in consultation with regional associations;</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(2) That these standards shall be referenced in WIS regulations and reference material,</a:t>
            </a:r>
          </a:p>
          <a:p>
            <a:r>
              <a:rPr lang="en-US" sz="1200" b="0" i="0" u="none" strike="noStrike" kern="1200" baseline="0" dirty="0" smtClean="0">
                <a:solidFill>
                  <a:schemeClr val="tx1"/>
                </a:solidFill>
                <a:latin typeface="+mn-lt"/>
                <a:ea typeface="+mn-ea"/>
                <a:cs typeface="+mn-cs"/>
              </a:rPr>
              <a:t>including the Manual on WIS and the Guide to WIS, in close collaboration between </a:t>
            </a:r>
            <a:r>
              <a:rPr lang="en-US" sz="1200" b="0" i="0" u="none" strike="noStrike" kern="1200" baseline="0" dirty="0" err="1" smtClean="0">
                <a:solidFill>
                  <a:schemeClr val="tx1"/>
                </a:solidFill>
                <a:latin typeface="+mn-lt"/>
                <a:ea typeface="+mn-ea"/>
                <a:cs typeface="+mn-cs"/>
              </a:rPr>
              <a:t>CCl</a:t>
            </a:r>
            <a:r>
              <a:rPr lang="en-US" sz="1200" b="0" i="0" u="none" strike="noStrike" kern="1200" baseline="0" dirty="0" smtClean="0">
                <a:solidFill>
                  <a:schemeClr val="tx1"/>
                </a:solidFill>
                <a:latin typeface="+mn-lt"/>
                <a:ea typeface="+mn-ea"/>
                <a:cs typeface="+mn-cs"/>
              </a:rPr>
              <a:t> and</a:t>
            </a:r>
          </a:p>
          <a:p>
            <a:r>
              <a:rPr lang="en-US" sz="1200" b="0" i="0" u="none" strike="noStrike" kern="1200" baseline="0" dirty="0" smtClean="0">
                <a:solidFill>
                  <a:schemeClr val="tx1"/>
                </a:solidFill>
                <a:latin typeface="+mn-lt"/>
                <a:ea typeface="+mn-ea"/>
                <a:cs typeface="+mn-cs"/>
              </a:rPr>
              <a:t>CBS;</a:t>
            </a:r>
          </a:p>
          <a:p>
            <a:endParaRPr lang="en-US" sz="1200" b="0" i="0" u="none" strike="noStrike" kern="1200" baseline="0" dirty="0" smtClean="0">
              <a:solidFill>
                <a:schemeClr val="tx1"/>
              </a:solidFill>
              <a:latin typeface="+mn-lt"/>
              <a:ea typeface="+mn-ea"/>
              <a:cs typeface="+mn-cs"/>
            </a:endParaRPr>
          </a:p>
          <a:p>
            <a:r>
              <a:rPr lang="en-US" dirty="0" smtClean="0"/>
              <a:t>https://</a:t>
            </a:r>
            <a:r>
              <a:rPr lang="en-US" dirty="0" err="1" smtClean="0"/>
              <a:t>www.wmo.int</a:t>
            </a:r>
            <a:r>
              <a:rPr lang="en-US" dirty="0" smtClean="0"/>
              <a:t>/</a:t>
            </a:r>
            <a:r>
              <a:rPr lang="en-US" dirty="0" err="1" smtClean="0"/>
              <a:t>aemp</a:t>
            </a:r>
            <a:r>
              <a:rPr lang="en-US" dirty="0" smtClean="0"/>
              <a:t>/sites/default/files/wmo_1157_en.pdf</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16</a:t>
            </a:fld>
            <a:endParaRPr lang="en-GB"/>
          </a:p>
        </p:txBody>
      </p:sp>
    </p:spTree>
    <p:extLst>
      <p:ext uri="{BB962C8B-B14F-4D97-AF65-F5344CB8AC3E}">
        <p14:creationId xmlns:p14="http://schemas.microsoft.com/office/powerpoint/2010/main" val="11999306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000" dirty="0" smtClean="0"/>
              <a:t>In the component </a:t>
            </a:r>
            <a:r>
              <a:rPr lang="en-US" sz="2000" dirty="0" smtClean="0">
                <a:solidFill>
                  <a:srgbClr val="3366FF"/>
                </a:solidFill>
              </a:rPr>
              <a:t>Observations quality assessment</a:t>
            </a:r>
            <a:r>
              <a:rPr lang="en-US" sz="2000" dirty="0" smtClean="0"/>
              <a:t>, an initial attempt has been made to define an objective quality assessment</a:t>
            </a:r>
          </a:p>
          <a:p>
            <a:pPr lvl="1"/>
            <a:r>
              <a:rPr lang="en-US" sz="800" dirty="0" smtClean="0">
                <a:solidFill>
                  <a:srgbClr val="3366FF"/>
                </a:solidFill>
              </a:rPr>
              <a:t>Building on CIMO’s Siting classification and Sustained performance classification defined in (WMO #8)</a:t>
            </a:r>
          </a:p>
          <a:p>
            <a:pPr lvl="1"/>
            <a:r>
              <a:rPr lang="en-US" sz="800" dirty="0" smtClean="0">
                <a:solidFill>
                  <a:srgbClr val="3366FF"/>
                </a:solidFill>
              </a:rPr>
              <a:t>Adding a formally agreed multi-layer quality flag assessment (not yet established)</a:t>
            </a:r>
          </a:p>
          <a:p>
            <a:pPr lvl="1"/>
            <a:r>
              <a:rPr lang="en-US" sz="800" dirty="0" smtClean="0">
                <a:solidFill>
                  <a:srgbClr val="3366FF"/>
                </a:solidFill>
              </a:rPr>
              <a:t>Climate Observation quality classification is intended to establish an objective classification</a:t>
            </a:r>
          </a:p>
          <a:p>
            <a:pPr lvl="1"/>
            <a:endParaRPr lang="en-US" sz="800" dirty="0" smtClean="0">
              <a:solidFill>
                <a:srgbClr val="3366FF"/>
              </a:solidFill>
            </a:endParaRPr>
          </a:p>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22</a:t>
            </a:fld>
            <a:endParaRPr lang="en-GB"/>
          </a:p>
        </p:txBody>
      </p:sp>
    </p:spTree>
    <p:extLst>
      <p:ext uri="{BB962C8B-B14F-4D97-AF65-F5344CB8AC3E}">
        <p14:creationId xmlns:p14="http://schemas.microsoft.com/office/powerpoint/2010/main" val="33924452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g"/><Relationship Id="rId1" Type="http://schemas.openxmlformats.org/officeDocument/2006/relationships/slideLayout" Target="../slideLayouts/slideLayout5.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image" Target="../media/image1.jpg"/><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wmo.int/aemp/sites/default/files/wmo_1157_en.pdf" TargetMode="External"/><Relationship Id="rId2" Type="http://schemas.openxmlformats.org/officeDocument/2006/relationships/notesSlide" Target="../notesSlides/notesSlide1.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1.jp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hyperlink" Target="https://www.ncdc.noaa.gov/gosic/gcos-essential-climate-variable-ecv-data-access-matrix/gcos-atmosphere-surface-ecv-air-temperature" TargetMode="External"/><Relationship Id="rId2" Type="http://schemas.openxmlformats.org/officeDocument/2006/relationships/hyperlink" Target="http://ane4bf-datap1.s3-eu-west-1.amazonaws.com/wmocms/s3fs-public/ckeditor/files/GCOS_Climate_Monitoring_Principles.pdf?l1e4ALNYxVIStmm19we2Sz0evxEFpHmT" TargetMode="External"/><Relationship Id="rId1" Type="http://schemas.openxmlformats.org/officeDocument/2006/relationships/slideLayout" Target="../slideLayouts/slideLayout5.xml"/><Relationship Id="rId6" Type="http://schemas.openxmlformats.org/officeDocument/2006/relationships/image" Target="../media/image14.tiff"/><Relationship Id="rId5" Type="http://schemas.openxmlformats.org/officeDocument/2006/relationships/image" Target="../media/image1.jpg"/><Relationship Id="rId4" Type="http://schemas.openxmlformats.org/officeDocument/2006/relationships/hyperlink" Target="http://www.opengeospatial.org/standards/waterml"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hyperlink" Target="https://wiswiki.wmo.int/tiki-index.php?page=CDMS-requirements-analysis"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hyperlink" Target="https://codes.wmo.int/" TargetMode="External"/><Relationship Id="rId2" Type="http://schemas.openxmlformats.org/officeDocument/2006/relationships/hyperlink" Target="https://codes.wmo.int/common/observation-type/METCE"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1301966"/>
            <a:ext cx="8229600" cy="2541217"/>
          </a:xfrm>
          <a:prstGeom prst="rect">
            <a:avLst/>
          </a:prstGeom>
        </p:spPr>
        <p:txBody>
          <a:bodyPr vert="horz" lIns="91440" tIns="45720" rIns="91440" bIns="45720" rtlCol="0" anchor="ctr">
            <a:normAutofit fontScale="6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Guidance for managing</a:t>
            </a:r>
            <a:br>
              <a:rPr lang="en-US" sz="4800" dirty="0" smtClean="0">
                <a:solidFill>
                  <a:srgbClr val="000090"/>
                </a:solidFill>
              </a:rPr>
            </a:br>
            <a:r>
              <a:rPr lang="en-US" sz="4800" dirty="0" smtClean="0">
                <a:solidFill>
                  <a:srgbClr val="000090"/>
                </a:solidFill>
              </a:rPr>
              <a:t>national climate observations</a:t>
            </a:r>
            <a:br>
              <a:rPr lang="en-US" sz="4800" dirty="0" smtClean="0">
                <a:solidFill>
                  <a:srgbClr val="000090"/>
                </a:solidFill>
              </a:rPr>
            </a:br>
            <a:r>
              <a:rPr lang="en-US" sz="4800" dirty="0" smtClean="0">
                <a:solidFill>
                  <a:srgbClr val="000090"/>
                </a:solidFill>
              </a:rPr>
              <a:t> </a:t>
            </a:r>
          </a:p>
          <a:p>
            <a:r>
              <a:rPr lang="en-US" sz="4800" i="1" dirty="0" smtClean="0">
                <a:solidFill>
                  <a:srgbClr val="000090"/>
                </a:solidFill>
              </a:rPr>
              <a:t>Bruce Bannerman</a:t>
            </a:r>
            <a:br>
              <a:rPr lang="en-US" sz="4800" i="1" dirty="0" smtClean="0">
                <a:solidFill>
                  <a:srgbClr val="000090"/>
                </a:solidFill>
              </a:rPr>
            </a:br>
            <a:r>
              <a:rPr lang="en-US" sz="3800" i="1" dirty="0" smtClean="0">
                <a:solidFill>
                  <a:srgbClr val="000090"/>
                </a:solidFill>
              </a:rPr>
              <a:t>Co-chair ET-CDMS</a:t>
            </a:r>
            <a:br>
              <a:rPr lang="en-US" sz="3800" i="1" dirty="0" smtClean="0">
                <a:solidFill>
                  <a:srgbClr val="000090"/>
                </a:solidFill>
              </a:rPr>
            </a:br>
            <a:endParaRPr lang="en-US" sz="3800" i="1" dirty="0" smtClean="0">
              <a:solidFill>
                <a:srgbClr val="000090"/>
              </a:solidFill>
            </a:endParaRPr>
          </a:p>
          <a:p>
            <a:r>
              <a:rPr lang="en-US" sz="3000" dirty="0" smtClean="0">
                <a:solidFill>
                  <a:srgbClr val="000090"/>
                </a:solidFill>
              </a:rPr>
              <a:t>Agenda item 5.5</a:t>
            </a:r>
            <a:endParaRPr lang="en-US" sz="30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 discuss:</a:t>
            </a:r>
            <a:endParaRPr lang="en-US" dirty="0"/>
          </a:p>
        </p:txBody>
      </p:sp>
      <p:sp>
        <p:nvSpPr>
          <p:cNvPr id="3" name="Content Placeholder 2"/>
          <p:cNvSpPr>
            <a:spLocks noGrp="1"/>
          </p:cNvSpPr>
          <p:nvPr>
            <p:ph idx="1"/>
          </p:nvPr>
        </p:nvSpPr>
        <p:spPr/>
        <p:txBody>
          <a:bodyPr>
            <a:normAutofit/>
          </a:bodyPr>
          <a:lstStyle/>
          <a:p>
            <a:r>
              <a:rPr lang="en-US" sz="2400" dirty="0" smtClean="0"/>
              <a:t>Current State of global climate data management</a:t>
            </a:r>
          </a:p>
          <a:p>
            <a:pPr lvl="1"/>
            <a:r>
              <a:rPr lang="en-US" sz="2000" dirty="0" smtClean="0">
                <a:solidFill>
                  <a:srgbClr val="3366FF"/>
                </a:solidFill>
              </a:rPr>
              <a:t>A reality check</a:t>
            </a:r>
          </a:p>
          <a:p>
            <a:endParaRPr lang="en-US" sz="800" dirty="0" smtClean="0"/>
          </a:p>
          <a:p>
            <a:r>
              <a:rPr lang="en-US" sz="2400" dirty="0" smtClean="0"/>
              <a:t>Current Best Practice Guidance</a:t>
            </a:r>
          </a:p>
          <a:p>
            <a:endParaRPr lang="en-US" sz="800" dirty="0" smtClean="0"/>
          </a:p>
          <a:p>
            <a:r>
              <a:rPr lang="en-US" sz="2400" dirty="0" smtClean="0"/>
              <a:t>WMO #1131, Climate Data Management System Specifications</a:t>
            </a:r>
          </a:p>
          <a:p>
            <a:endParaRPr lang="en-US" sz="800" dirty="0" smtClean="0"/>
          </a:p>
          <a:p>
            <a:r>
              <a:rPr lang="en-US" sz="2400" dirty="0" smtClean="0"/>
              <a:t>Other related work</a:t>
            </a:r>
          </a:p>
          <a:p>
            <a:endParaRPr lang="en-US" sz="800" dirty="0" smtClean="0"/>
          </a:p>
          <a:p>
            <a:r>
              <a:rPr lang="en-US" sz="2400" dirty="0" smtClean="0"/>
              <a:t>What is missing</a:t>
            </a:r>
          </a:p>
          <a:p>
            <a:endParaRPr lang="en-US" sz="800" dirty="0" smtClean="0"/>
          </a:p>
          <a:p>
            <a:r>
              <a:rPr lang="en-US" sz="2400" dirty="0" smtClean="0"/>
              <a:t>Conclusion</a:t>
            </a:r>
            <a:endParaRPr lang="en-US" sz="2400" dirty="0"/>
          </a:p>
        </p:txBody>
      </p:sp>
      <p:sp>
        <p:nvSpPr>
          <p:cNvPr id="4" name="Slide Number Placeholder 3"/>
          <p:cNvSpPr>
            <a:spLocks noGrp="1"/>
          </p:cNvSpPr>
          <p:nvPr>
            <p:ph type="sldNum" sz="quarter" idx="12"/>
          </p:nvPr>
        </p:nvSpPr>
        <p:spPr/>
        <p:txBody>
          <a:bodyPr/>
          <a:lstStyle/>
          <a:p>
            <a:fld id="{9259AF2F-52C6-9B46-B8B2-0579234AE62E}" type="slidenum">
              <a:rPr lang="en-US" smtClean="0"/>
              <a:t>2</a:t>
            </a:fld>
            <a:endParaRPr lang="en-US"/>
          </a:p>
        </p:txBody>
      </p:sp>
    </p:spTree>
    <p:extLst>
      <p:ext uri="{BB962C8B-B14F-4D97-AF65-F5344CB8AC3E}">
        <p14:creationId xmlns:p14="http://schemas.microsoft.com/office/powerpoint/2010/main" val="40573070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Declaration</a:t>
            </a:r>
          </a:p>
        </p:txBody>
      </p:sp>
      <p:sp>
        <p:nvSpPr>
          <p:cNvPr id="3" name="Content Placeholder 2"/>
          <p:cNvSpPr>
            <a:spLocks noGrp="1"/>
          </p:cNvSpPr>
          <p:nvPr>
            <p:ph idx="1"/>
          </p:nvPr>
        </p:nvSpPr>
        <p:spPr/>
        <p:txBody>
          <a:bodyPr>
            <a:normAutofit lnSpcReduction="10000"/>
          </a:bodyPr>
          <a:lstStyle/>
          <a:p>
            <a:r>
              <a:rPr lang="en-US" sz="2400" dirty="0" smtClean="0"/>
              <a:t>I have a number of affiliations</a:t>
            </a:r>
          </a:p>
          <a:p>
            <a:pPr lvl="1"/>
            <a:r>
              <a:rPr lang="en-US" sz="1800" b="1" dirty="0" smtClean="0">
                <a:solidFill>
                  <a:srgbClr val="3366FF"/>
                </a:solidFill>
              </a:rPr>
              <a:t>WMO</a:t>
            </a:r>
          </a:p>
          <a:p>
            <a:pPr lvl="2"/>
            <a:r>
              <a:rPr lang="en-US" sz="1600" b="1" dirty="0" smtClean="0">
                <a:solidFill>
                  <a:srgbClr val="3366FF"/>
                </a:solidFill>
              </a:rPr>
              <a:t>Co-Chair WMO ET-CDMS </a:t>
            </a:r>
            <a:r>
              <a:rPr lang="en-US" sz="1600" b="1" dirty="0" smtClean="0">
                <a:solidFill>
                  <a:srgbClr val="FF0000"/>
                </a:solidFill>
              </a:rPr>
              <a:t>(represented at this meeting)</a:t>
            </a:r>
          </a:p>
          <a:p>
            <a:pPr lvl="2"/>
            <a:r>
              <a:rPr lang="en-US" sz="1600" dirty="0" smtClean="0">
                <a:solidFill>
                  <a:srgbClr val="000000"/>
                </a:solidFill>
              </a:rPr>
              <a:t>Member WMO ICT-CSIS</a:t>
            </a:r>
          </a:p>
          <a:p>
            <a:pPr lvl="2"/>
            <a:r>
              <a:rPr lang="en-US" sz="1600" dirty="0" err="1" smtClean="0">
                <a:solidFill>
                  <a:srgbClr val="000000"/>
                </a:solidFill>
              </a:rPr>
              <a:t>CCl</a:t>
            </a:r>
            <a:r>
              <a:rPr lang="en-US" sz="1600" dirty="0" smtClean="0">
                <a:solidFill>
                  <a:srgbClr val="000000"/>
                </a:solidFill>
              </a:rPr>
              <a:t> Representative on former WMO IPET-MDRD</a:t>
            </a:r>
          </a:p>
          <a:p>
            <a:pPr lvl="1"/>
            <a:r>
              <a:rPr lang="en-US" sz="1800" dirty="0">
                <a:solidFill>
                  <a:srgbClr val="000000"/>
                </a:solidFill>
              </a:rPr>
              <a:t>Open Geospatial </a:t>
            </a:r>
            <a:r>
              <a:rPr lang="en-US" sz="1800" dirty="0" smtClean="0">
                <a:solidFill>
                  <a:srgbClr val="000000"/>
                </a:solidFill>
              </a:rPr>
              <a:t>Consortium </a:t>
            </a:r>
            <a:r>
              <a:rPr lang="en-US" sz="1600" dirty="0" smtClean="0">
                <a:solidFill>
                  <a:srgbClr val="000000"/>
                </a:solidFill>
              </a:rPr>
              <a:t>(MOU with WMO)</a:t>
            </a:r>
          </a:p>
          <a:p>
            <a:pPr lvl="2"/>
            <a:r>
              <a:rPr lang="en-US" sz="1600" dirty="0" smtClean="0">
                <a:solidFill>
                  <a:schemeClr val="tx1">
                    <a:lumMod val="50000"/>
                    <a:lumOff val="50000"/>
                  </a:schemeClr>
                </a:solidFill>
              </a:rPr>
              <a:t>Member OGC</a:t>
            </a:r>
          </a:p>
          <a:p>
            <a:pPr lvl="2"/>
            <a:r>
              <a:rPr lang="en-US" sz="1600" dirty="0" smtClean="0">
                <a:solidFill>
                  <a:schemeClr val="tx1">
                    <a:lumMod val="50000"/>
                    <a:lumOff val="50000"/>
                  </a:schemeClr>
                </a:solidFill>
              </a:rPr>
              <a:t>Former voting member of OGC Technical Committee</a:t>
            </a:r>
          </a:p>
          <a:p>
            <a:pPr lvl="1"/>
            <a:r>
              <a:rPr lang="en-US" sz="1800" dirty="0">
                <a:solidFill>
                  <a:srgbClr val="000000"/>
                </a:solidFill>
              </a:rPr>
              <a:t>World Wide Web Consortium </a:t>
            </a:r>
            <a:endParaRPr lang="en-US" sz="1800" dirty="0" smtClean="0">
              <a:solidFill>
                <a:srgbClr val="000000"/>
              </a:solidFill>
            </a:endParaRPr>
          </a:p>
          <a:p>
            <a:pPr lvl="2"/>
            <a:r>
              <a:rPr lang="en-US" sz="1600" dirty="0" smtClean="0">
                <a:solidFill>
                  <a:srgbClr val="7F7F7F"/>
                </a:solidFill>
              </a:rPr>
              <a:t>Invited Expert, W3C Spatial Data on the Web Working Group</a:t>
            </a:r>
          </a:p>
          <a:p>
            <a:pPr lvl="1"/>
            <a:r>
              <a:rPr lang="en-US" sz="2000" dirty="0" smtClean="0">
                <a:solidFill>
                  <a:srgbClr val="000000"/>
                </a:solidFill>
              </a:rPr>
              <a:t>Group on Earth Observations</a:t>
            </a:r>
          </a:p>
          <a:p>
            <a:pPr lvl="2"/>
            <a:r>
              <a:rPr lang="en-US" sz="1600" dirty="0" smtClean="0">
                <a:solidFill>
                  <a:srgbClr val="7F7F7F"/>
                </a:solidFill>
              </a:rPr>
              <a:t>Former member, GEOSS Implementation Coordination Team</a:t>
            </a:r>
          </a:p>
          <a:p>
            <a:pPr lvl="1"/>
            <a:r>
              <a:rPr lang="en-US" sz="1800" dirty="0" smtClean="0">
                <a:solidFill>
                  <a:srgbClr val="000000"/>
                </a:solidFill>
              </a:rPr>
              <a:t>Charter Member, Open Source Geospatial Foundation</a:t>
            </a:r>
          </a:p>
          <a:p>
            <a:pPr lvl="1"/>
            <a:r>
              <a:rPr lang="en-US" sz="1800" dirty="0" smtClean="0">
                <a:solidFill>
                  <a:srgbClr val="3366FF"/>
                </a:solidFill>
              </a:rPr>
              <a:t>Director, </a:t>
            </a:r>
            <a:r>
              <a:rPr lang="en-US" sz="1800" dirty="0" err="1" smtClean="0">
                <a:solidFill>
                  <a:srgbClr val="3366FF"/>
                </a:solidFill>
              </a:rPr>
              <a:t>GeoInnovations</a:t>
            </a:r>
            <a:r>
              <a:rPr lang="en-US" sz="1800" dirty="0" smtClean="0">
                <a:solidFill>
                  <a:srgbClr val="3366FF"/>
                </a:solidFill>
              </a:rPr>
              <a:t> Pty Ltd</a:t>
            </a:r>
          </a:p>
          <a:p>
            <a:pPr lvl="2"/>
            <a:r>
              <a:rPr lang="en-US" sz="1400" dirty="0" smtClean="0">
                <a:solidFill>
                  <a:srgbClr val="3366FF"/>
                </a:solidFill>
              </a:rPr>
              <a:t>Spatial Information Consultancy</a:t>
            </a:r>
            <a:endParaRPr lang="en-US" sz="1400" dirty="0">
              <a:solidFill>
                <a:srgbClr val="3366FF"/>
              </a:solidFill>
            </a:endParaRPr>
          </a:p>
        </p:txBody>
      </p:sp>
      <p:sp>
        <p:nvSpPr>
          <p:cNvPr id="4" name="Slide Number Placeholder 3"/>
          <p:cNvSpPr>
            <a:spLocks noGrp="1"/>
          </p:cNvSpPr>
          <p:nvPr>
            <p:ph type="sldNum" sz="quarter" idx="12"/>
          </p:nvPr>
        </p:nvSpPr>
        <p:spPr/>
        <p:txBody>
          <a:bodyPr/>
          <a:lstStyle/>
          <a:p>
            <a:fld id="{9259AF2F-52C6-9B46-B8B2-0579234AE62E}" type="slidenum">
              <a:rPr lang="en-US" smtClean="0"/>
              <a:t>3</a:t>
            </a:fld>
            <a:endParaRPr lang="en-US" dirty="0"/>
          </a:p>
        </p:txBody>
      </p:sp>
    </p:spTree>
    <p:extLst>
      <p:ext uri="{BB962C8B-B14F-4D97-AF65-F5344CB8AC3E}">
        <p14:creationId xmlns:p14="http://schemas.microsoft.com/office/powerpoint/2010/main" val="30960747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sz="3200" dirty="0"/>
          </a:p>
        </p:txBody>
      </p:sp>
      <p:sp>
        <p:nvSpPr>
          <p:cNvPr id="4" name="Slide Number Placeholder 3"/>
          <p:cNvSpPr>
            <a:spLocks noGrp="1"/>
          </p:cNvSpPr>
          <p:nvPr>
            <p:ph type="sldNum" sz="quarter" idx="12"/>
          </p:nvPr>
        </p:nvSpPr>
        <p:spPr/>
        <p:txBody>
          <a:bodyPr/>
          <a:lstStyle/>
          <a:p>
            <a:fld id="{9259AF2F-52C6-9B46-B8B2-0579234AE62E}" type="slidenum">
              <a:rPr lang="en-US" smtClean="0"/>
              <a:t>4</a:t>
            </a:fld>
            <a:endParaRPr lang="en-US"/>
          </a:p>
        </p:txBody>
      </p:sp>
      <p:sp>
        <p:nvSpPr>
          <p:cNvPr id="5" name="Content Placeholder 4"/>
          <p:cNvSpPr txBox="1">
            <a:spLocks noGrp="1"/>
          </p:cNvSpPr>
          <p:nvPr>
            <p:ph idx="1"/>
          </p:nvPr>
        </p:nvSpPr>
        <p:spPr>
          <a:xfrm>
            <a:off x="457200" y="1600200"/>
            <a:ext cx="8229600" cy="3927229"/>
          </a:xfrm>
          <a:prstGeom prst="rect">
            <a:avLst/>
          </a:prstGeom>
          <a:noFill/>
        </p:spPr>
        <p:txBody>
          <a:bodyPr wrap="square" rtlCol="0">
            <a:spAutoFit/>
          </a:bodyPr>
          <a:lstStyle/>
          <a:p>
            <a:pPr marL="0" indent="0" algn="l">
              <a:buNone/>
            </a:pPr>
            <a:r>
              <a:rPr lang="en-US" sz="1600" dirty="0" smtClean="0">
                <a:latin typeface="+mj-lt"/>
              </a:rPr>
              <a:t>Consider:</a:t>
            </a:r>
          </a:p>
          <a:p>
            <a:pPr algn="ctr"/>
            <a:endParaRPr lang="en-US" sz="1600" i="1" dirty="0"/>
          </a:p>
          <a:p>
            <a:pPr marL="0" indent="0" algn="just">
              <a:lnSpc>
                <a:spcPct val="150000"/>
              </a:lnSpc>
              <a:buNone/>
            </a:pPr>
            <a:r>
              <a:rPr lang="en-US" sz="2000" i="1" dirty="0" smtClean="0">
                <a:solidFill>
                  <a:srgbClr val="3399FF"/>
                </a:solidFill>
                <a:latin typeface="+mn-lt"/>
              </a:rPr>
              <a:t>“</a:t>
            </a:r>
            <a:r>
              <a:rPr lang="en-US" sz="2000" i="1" dirty="0">
                <a:solidFill>
                  <a:srgbClr val="3399FF"/>
                </a:solidFill>
                <a:latin typeface="+mn-lt"/>
              </a:rPr>
              <a:t>An important point to remember is that the most important stakeholders for </a:t>
            </a:r>
            <a:r>
              <a:rPr lang="en-US" sz="2000" i="1" dirty="0" smtClean="0">
                <a:solidFill>
                  <a:srgbClr val="3399FF"/>
                </a:solidFill>
                <a:latin typeface="+mn-lt"/>
              </a:rPr>
              <a:t>our data </a:t>
            </a:r>
            <a:r>
              <a:rPr lang="en-US" sz="2000" i="1" dirty="0">
                <a:solidFill>
                  <a:srgbClr val="3399FF"/>
                </a:solidFill>
                <a:latin typeface="+mn-lt"/>
              </a:rPr>
              <a:t>have not been born yet and </a:t>
            </a:r>
            <a:r>
              <a:rPr lang="en-US" sz="2000" i="1" dirty="0" smtClean="0">
                <a:solidFill>
                  <a:srgbClr val="3399FF"/>
                </a:solidFill>
                <a:latin typeface="+mn-lt"/>
              </a:rPr>
              <a:t>that we are </a:t>
            </a:r>
            <a:r>
              <a:rPr lang="en-US" sz="2000" b="1" i="1" u="sng" dirty="0" smtClean="0">
                <a:solidFill>
                  <a:srgbClr val="3399FF"/>
                </a:solidFill>
                <a:latin typeface="+mn-lt"/>
              </a:rPr>
              <a:t>custodians</a:t>
            </a:r>
            <a:r>
              <a:rPr lang="en-US" sz="2000" i="1" dirty="0" smtClean="0">
                <a:solidFill>
                  <a:srgbClr val="3399FF"/>
                </a:solidFill>
                <a:latin typeface="+mn-lt"/>
              </a:rPr>
              <a:t> of this data for </a:t>
            </a:r>
            <a:r>
              <a:rPr lang="en-US" sz="2000" i="1" dirty="0">
                <a:solidFill>
                  <a:srgbClr val="3399FF"/>
                </a:solidFill>
                <a:latin typeface="+mn-lt"/>
              </a:rPr>
              <a:t>their future use." </a:t>
            </a:r>
          </a:p>
          <a:p>
            <a:pPr algn="ctr">
              <a:lnSpc>
                <a:spcPct val="150000"/>
              </a:lnSpc>
            </a:pPr>
            <a:endParaRPr lang="en-US" sz="1600" dirty="0">
              <a:latin typeface="+mn-lt"/>
            </a:endParaRPr>
          </a:p>
          <a:p>
            <a:pPr algn="ctr"/>
            <a:endParaRPr lang="en-US" sz="1600" dirty="0" smtClean="0">
              <a:latin typeface="+mn-lt"/>
            </a:endParaRPr>
          </a:p>
          <a:p>
            <a:pPr algn="ctr"/>
            <a:endParaRPr lang="en-US" sz="1600" dirty="0">
              <a:latin typeface="+mn-lt"/>
            </a:endParaRPr>
          </a:p>
          <a:p>
            <a:pPr marL="0" indent="0" algn="l">
              <a:buNone/>
            </a:pPr>
            <a:r>
              <a:rPr lang="en-US" sz="1600" dirty="0">
                <a:latin typeface="+mn-lt"/>
              </a:rPr>
              <a:t>Statement attributed to: </a:t>
            </a:r>
          </a:p>
          <a:p>
            <a:pPr marL="0" indent="0" algn="l">
              <a:buNone/>
            </a:pPr>
            <a:r>
              <a:rPr lang="en-US" sz="1600" dirty="0" err="1" smtClean="0">
                <a:latin typeface="+mn-lt"/>
              </a:rPr>
              <a:t>Dr</a:t>
            </a:r>
            <a:r>
              <a:rPr lang="en-US" sz="1600" dirty="0" smtClean="0">
                <a:latin typeface="+mn-lt"/>
              </a:rPr>
              <a:t> </a:t>
            </a:r>
            <a:r>
              <a:rPr lang="en-US" sz="1600" dirty="0">
                <a:latin typeface="+mn-lt"/>
              </a:rPr>
              <a:t>Blair </a:t>
            </a:r>
            <a:r>
              <a:rPr lang="en-US" sz="1600" dirty="0" err="1">
                <a:latin typeface="+mn-lt"/>
              </a:rPr>
              <a:t>Trewin</a:t>
            </a:r>
            <a:r>
              <a:rPr lang="en-US" sz="1600" dirty="0">
                <a:latin typeface="+mn-lt"/>
              </a:rPr>
              <a:t> </a:t>
            </a:r>
            <a:br>
              <a:rPr lang="en-US" sz="1600" dirty="0">
                <a:latin typeface="+mn-lt"/>
              </a:rPr>
            </a:br>
            <a:r>
              <a:rPr lang="en-US" sz="1600" dirty="0">
                <a:latin typeface="+mn-lt"/>
              </a:rPr>
              <a:t>Bureau of Meteorology, Australia </a:t>
            </a:r>
          </a:p>
        </p:txBody>
      </p:sp>
    </p:spTree>
    <p:extLst>
      <p:ext uri="{BB962C8B-B14F-4D97-AF65-F5344CB8AC3E}">
        <p14:creationId xmlns:p14="http://schemas.microsoft.com/office/powerpoint/2010/main" val="21618487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4"/>
          </p:nvPr>
        </p:nvSpPr>
        <p:spPr>
          <a:xfrm>
            <a:off x="3426416" y="1752949"/>
            <a:ext cx="5260384" cy="4082154"/>
          </a:xfrm>
        </p:spPr>
        <p:txBody>
          <a:bodyPr>
            <a:normAutofit/>
          </a:bodyPr>
          <a:lstStyle/>
          <a:p>
            <a:r>
              <a:rPr lang="en-US" dirty="0">
                <a:solidFill>
                  <a:srgbClr val="3366FF"/>
                </a:solidFill>
              </a:rPr>
              <a:t>Who uses </a:t>
            </a:r>
            <a:r>
              <a:rPr lang="en-US" dirty="0" smtClean="0">
                <a:solidFill>
                  <a:srgbClr val="3366FF"/>
                </a:solidFill>
              </a:rPr>
              <a:t>our climate </a:t>
            </a:r>
            <a:r>
              <a:rPr lang="en-US" dirty="0">
                <a:solidFill>
                  <a:srgbClr val="3366FF"/>
                </a:solidFill>
              </a:rPr>
              <a:t>data</a:t>
            </a:r>
            <a:r>
              <a:rPr lang="en-US" dirty="0" smtClean="0">
                <a:solidFill>
                  <a:srgbClr val="3366FF"/>
                </a:solidFill>
              </a:rPr>
              <a:t>?</a:t>
            </a:r>
          </a:p>
          <a:p>
            <a:endParaRPr lang="en-US" sz="1200" dirty="0">
              <a:solidFill>
                <a:srgbClr val="3366FF"/>
              </a:solidFill>
            </a:endParaRPr>
          </a:p>
          <a:p>
            <a:r>
              <a:rPr lang="en-US" dirty="0">
                <a:solidFill>
                  <a:srgbClr val="3366FF"/>
                </a:solidFill>
              </a:rPr>
              <a:t>How effective are </a:t>
            </a:r>
            <a:r>
              <a:rPr lang="en-US" dirty="0" smtClean="0">
                <a:solidFill>
                  <a:srgbClr val="3366FF"/>
                </a:solidFill>
              </a:rPr>
              <a:t>we at </a:t>
            </a:r>
            <a:r>
              <a:rPr lang="en-US" dirty="0">
                <a:solidFill>
                  <a:srgbClr val="3366FF"/>
                </a:solidFill>
              </a:rPr>
              <a:t>global </a:t>
            </a:r>
            <a:r>
              <a:rPr lang="en-US" dirty="0" smtClean="0">
                <a:solidFill>
                  <a:srgbClr val="3366FF"/>
                </a:solidFill>
              </a:rPr>
              <a:t>climate data management?</a:t>
            </a:r>
            <a:endParaRPr lang="en-US" dirty="0">
              <a:solidFill>
                <a:srgbClr val="3366FF"/>
              </a:solidFill>
            </a:endParaRPr>
          </a:p>
          <a:p>
            <a:endParaRPr lang="en-US" sz="1200" dirty="0" smtClean="0">
              <a:solidFill>
                <a:srgbClr val="3366FF"/>
              </a:solidFill>
            </a:endParaRPr>
          </a:p>
          <a:p>
            <a:r>
              <a:rPr lang="en-US" dirty="0" smtClean="0">
                <a:solidFill>
                  <a:srgbClr val="3366FF"/>
                </a:solidFill>
              </a:rPr>
              <a:t>Global status of the climate data management systems (CDMS)?</a:t>
            </a:r>
          </a:p>
          <a:p>
            <a:endParaRPr lang="en-US" sz="1200" dirty="0" smtClean="0">
              <a:solidFill>
                <a:srgbClr val="3366FF"/>
              </a:solidFill>
            </a:endParaRPr>
          </a:p>
          <a:p>
            <a:r>
              <a:rPr lang="en-US" dirty="0" smtClean="0">
                <a:solidFill>
                  <a:srgbClr val="3366FF"/>
                </a:solidFill>
              </a:rPr>
              <a:t>We are facing significant information management challenges</a:t>
            </a:r>
            <a:endParaRPr lang="en-US" dirty="0">
              <a:solidFill>
                <a:srgbClr val="3366FF"/>
              </a:solidFill>
            </a:endParaRPr>
          </a:p>
        </p:txBody>
      </p:sp>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
        <p:nvSpPr>
          <p:cNvPr id="5" name="Title 4"/>
          <p:cNvSpPr>
            <a:spLocks noGrp="1"/>
          </p:cNvSpPr>
          <p:nvPr>
            <p:ph type="title"/>
          </p:nvPr>
        </p:nvSpPr>
        <p:spPr/>
        <p:txBody>
          <a:bodyPr>
            <a:normAutofit/>
          </a:bodyPr>
          <a:lstStyle/>
          <a:p>
            <a:r>
              <a:rPr lang="en-US" sz="3200" dirty="0"/>
              <a:t>Current State of global climate data </a:t>
            </a:r>
            <a:r>
              <a:rPr lang="en-US" sz="3200" dirty="0" smtClean="0"/>
              <a:t>management </a:t>
            </a:r>
            <a:r>
              <a:rPr lang="mr-IN" sz="3200" dirty="0" smtClean="0">
                <a:solidFill>
                  <a:srgbClr val="FF0000"/>
                </a:solidFill>
              </a:rPr>
              <a:t>–</a:t>
            </a:r>
            <a:r>
              <a:rPr lang="en-US" sz="3200" dirty="0" smtClean="0">
                <a:solidFill>
                  <a:srgbClr val="FF0000"/>
                </a:solidFill>
              </a:rPr>
              <a:t> a reality check</a:t>
            </a:r>
            <a:endParaRPr lang="en-US" sz="3200" dirty="0">
              <a:solidFill>
                <a:srgbClr val="FF0000"/>
              </a:solidFill>
            </a:endParaRPr>
          </a:p>
        </p:txBody>
      </p:sp>
      <p:pic>
        <p:nvPicPr>
          <p:cNvPr id="4" name="Content Placeholder 3" descr="lord.kelvin.jpg"/>
          <p:cNvPicPr>
            <a:picLocks noGrp="1" noChangeAspect="1"/>
          </p:cNvPicPr>
          <p:nvPr>
            <p:ph sz="half" idx="2"/>
          </p:nvPr>
        </p:nvPicPr>
        <p:blipFill>
          <a:blip r:embed="rId3" cstate="print">
            <a:extLst>
              <a:ext uri="{28A0092B-C50C-407E-A947-70E740481C1C}">
                <a14:useLocalDpi xmlns:a14="http://schemas.microsoft.com/office/drawing/2010/main"/>
              </a:ext>
            </a:extLst>
          </a:blip>
          <a:srcRect t="-25677" b="-25677"/>
          <a:stretch>
            <a:fillRect/>
          </a:stretch>
        </p:blipFill>
        <p:spPr>
          <a:xfrm>
            <a:off x="457200" y="1263897"/>
            <a:ext cx="2651710" cy="2903487"/>
          </a:xfrm>
        </p:spPr>
      </p:pic>
      <p:sp>
        <p:nvSpPr>
          <p:cNvPr id="3" name="Slide Number Placeholder 2"/>
          <p:cNvSpPr>
            <a:spLocks noGrp="1"/>
          </p:cNvSpPr>
          <p:nvPr>
            <p:ph type="sldNum" sz="quarter" idx="12"/>
          </p:nvPr>
        </p:nvSpPr>
        <p:spPr/>
        <p:txBody>
          <a:bodyPr/>
          <a:lstStyle/>
          <a:p>
            <a:fld id="{9259AF2F-52C6-9B46-B8B2-0579234AE62E}" type="slidenum">
              <a:rPr lang="en-US" smtClean="0"/>
              <a:t>5</a:t>
            </a:fld>
            <a:endParaRPr lang="en-US"/>
          </a:p>
        </p:txBody>
      </p:sp>
      <p:pic>
        <p:nvPicPr>
          <p:cNvPr id="11" name="Content Placeholder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57200" y="3711623"/>
            <a:ext cx="2651710" cy="2123480"/>
          </a:xfrm>
          <a:prstGeom prst="rect">
            <a:avLst/>
          </a:prstGeom>
        </p:spPr>
      </p:pic>
      <p:sp>
        <p:nvSpPr>
          <p:cNvPr id="12" name="TextBox 11"/>
          <p:cNvSpPr txBox="1"/>
          <p:nvPr/>
        </p:nvSpPr>
        <p:spPr>
          <a:xfrm>
            <a:off x="2196081" y="6423070"/>
            <a:ext cx="4987486" cy="338554"/>
          </a:xfrm>
          <a:prstGeom prst="rect">
            <a:avLst/>
          </a:prstGeom>
          <a:noFill/>
        </p:spPr>
        <p:txBody>
          <a:bodyPr wrap="square" rtlCol="0">
            <a:spAutoFit/>
          </a:bodyPr>
          <a:lstStyle/>
          <a:p>
            <a:r>
              <a:rPr lang="en-US" sz="800" dirty="0" smtClean="0">
                <a:solidFill>
                  <a:schemeClr val="bg1">
                    <a:lumMod val="75000"/>
                  </a:schemeClr>
                </a:solidFill>
              </a:rPr>
              <a:t>Image source</a:t>
            </a:r>
            <a:r>
              <a:rPr lang="en-US" sz="800" dirty="0">
                <a:solidFill>
                  <a:schemeClr val="bg1">
                    <a:lumMod val="75000"/>
                  </a:schemeClr>
                </a:solidFill>
              </a:rPr>
              <a:t>:  	https://</a:t>
            </a:r>
            <a:r>
              <a:rPr lang="en-US" sz="800" dirty="0" err="1">
                <a:solidFill>
                  <a:schemeClr val="bg1">
                    <a:lumMod val="75000"/>
                  </a:schemeClr>
                </a:solidFill>
              </a:rPr>
              <a:t>fnmyalgia.files.wordpress.com</a:t>
            </a:r>
            <a:r>
              <a:rPr lang="en-US" sz="800" dirty="0">
                <a:solidFill>
                  <a:schemeClr val="bg1">
                    <a:lumMod val="75000"/>
                  </a:schemeClr>
                </a:solidFill>
              </a:rPr>
              <a:t>/2015/11/</a:t>
            </a:r>
            <a:r>
              <a:rPr lang="en-US" sz="800" dirty="0" err="1">
                <a:solidFill>
                  <a:schemeClr val="bg1">
                    <a:lumMod val="75000"/>
                  </a:schemeClr>
                </a:solidFill>
              </a:rPr>
              <a:t>hipstermetrics.jpg</a:t>
            </a:r>
            <a:endParaRPr lang="en-US" sz="800" dirty="0" smtClean="0">
              <a:solidFill>
                <a:schemeClr val="bg1">
                  <a:lumMod val="75000"/>
                </a:schemeClr>
              </a:solidFill>
            </a:endParaRPr>
          </a:p>
          <a:p>
            <a:r>
              <a:rPr lang="en-US" sz="800" dirty="0">
                <a:solidFill>
                  <a:schemeClr val="bg1">
                    <a:lumMod val="75000"/>
                  </a:schemeClr>
                </a:solidFill>
              </a:rPr>
              <a:t>	</a:t>
            </a:r>
            <a:r>
              <a:rPr lang="en-US" sz="800" dirty="0" smtClean="0">
                <a:solidFill>
                  <a:schemeClr val="bg1">
                    <a:lumMod val="75000"/>
                  </a:schemeClr>
                </a:solidFill>
              </a:rPr>
              <a:t>	https</a:t>
            </a:r>
            <a:r>
              <a:rPr lang="en-US" sz="800" dirty="0">
                <a:solidFill>
                  <a:schemeClr val="bg1">
                    <a:lumMod val="75000"/>
                  </a:schemeClr>
                </a:solidFill>
              </a:rPr>
              <a:t>://</a:t>
            </a:r>
            <a:r>
              <a:rPr lang="en-US" sz="800" dirty="0" err="1">
                <a:solidFill>
                  <a:schemeClr val="bg1">
                    <a:lumMod val="75000"/>
                  </a:schemeClr>
                </a:solidFill>
              </a:rPr>
              <a:t>www.thebusybeehives.com</a:t>
            </a:r>
            <a:r>
              <a:rPr lang="en-US" sz="800" dirty="0">
                <a:solidFill>
                  <a:schemeClr val="bg1">
                    <a:lumMod val="75000"/>
                  </a:schemeClr>
                </a:solidFill>
              </a:rPr>
              <a:t>/</a:t>
            </a:r>
            <a:r>
              <a:rPr lang="en-US" sz="800" dirty="0" err="1">
                <a:solidFill>
                  <a:schemeClr val="bg1">
                    <a:lumMod val="75000"/>
                  </a:schemeClr>
                </a:solidFill>
              </a:rPr>
              <a:t>wp</a:t>
            </a:r>
            <a:r>
              <a:rPr lang="en-US" sz="800" dirty="0">
                <a:solidFill>
                  <a:schemeClr val="bg1">
                    <a:lumMod val="75000"/>
                  </a:schemeClr>
                </a:solidFill>
              </a:rPr>
              <a:t>-content/uploads/2016/07/</a:t>
            </a:r>
            <a:r>
              <a:rPr lang="en-US" sz="800" dirty="0" err="1">
                <a:solidFill>
                  <a:schemeClr val="bg1">
                    <a:lumMod val="75000"/>
                  </a:schemeClr>
                </a:solidFill>
              </a:rPr>
              <a:t>peterdrucker.jpg</a:t>
            </a:r>
            <a:endParaRPr lang="en-US" sz="800" dirty="0">
              <a:solidFill>
                <a:schemeClr val="bg1">
                  <a:lumMod val="75000"/>
                </a:schemeClr>
              </a:solidFill>
            </a:endParaRPr>
          </a:p>
        </p:txBody>
      </p:sp>
    </p:spTree>
    <p:extLst>
      <p:ext uri="{BB962C8B-B14F-4D97-AF65-F5344CB8AC3E}">
        <p14:creationId xmlns:p14="http://schemas.microsoft.com/office/powerpoint/2010/main" val="12605950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solidFill>
                  <a:srgbClr val="3366FF"/>
                </a:solidFill>
              </a:rPr>
              <a:t>Who uses our climate data?</a:t>
            </a:r>
          </a:p>
        </p:txBody>
      </p:sp>
      <p:sp>
        <p:nvSpPr>
          <p:cNvPr id="3" name="Content Placeholder 2"/>
          <p:cNvSpPr>
            <a:spLocks noGrp="1"/>
          </p:cNvSpPr>
          <p:nvPr>
            <p:ph idx="1"/>
          </p:nvPr>
        </p:nvSpPr>
        <p:spPr>
          <a:xfrm>
            <a:off x="457200" y="1369285"/>
            <a:ext cx="8229600" cy="4861953"/>
          </a:xfrm>
        </p:spPr>
        <p:txBody>
          <a:bodyPr>
            <a:normAutofit fontScale="62500" lnSpcReduction="20000"/>
          </a:bodyPr>
          <a:lstStyle/>
          <a:p>
            <a:r>
              <a:rPr lang="en-US" dirty="0">
                <a:solidFill>
                  <a:srgbClr val="FF0000"/>
                </a:solidFill>
              </a:rPr>
              <a:t>Not just NMHS and WMO</a:t>
            </a:r>
            <a:r>
              <a:rPr lang="en-US" dirty="0" smtClean="0">
                <a:solidFill>
                  <a:srgbClr val="FF0000"/>
                </a:solidFill>
              </a:rPr>
              <a:t>!</a:t>
            </a:r>
          </a:p>
          <a:p>
            <a:pPr lvl="1"/>
            <a:endParaRPr lang="en-US" sz="1400" dirty="0" smtClean="0"/>
          </a:p>
          <a:p>
            <a:pPr marL="342900" lvl="1" indent="-342900">
              <a:buFont typeface="Arial"/>
              <a:buChar char="•"/>
            </a:pPr>
            <a:r>
              <a:rPr lang="en-US" sz="3200" dirty="0">
                <a:solidFill>
                  <a:srgbClr val="FF0000"/>
                </a:solidFill>
              </a:rPr>
              <a:t>Climate data is used widely across many areas of society to support a wide variety of decision making processes</a:t>
            </a:r>
          </a:p>
          <a:p>
            <a:endParaRPr lang="en-US" sz="1100" dirty="0" smtClean="0"/>
          </a:p>
          <a:p>
            <a:r>
              <a:rPr lang="en-US" sz="2900" dirty="0" smtClean="0"/>
              <a:t>Examples using GEO’s </a:t>
            </a:r>
            <a:r>
              <a:rPr lang="en-US" sz="2900" dirty="0"/>
              <a:t>Societal Benefit </a:t>
            </a:r>
            <a:r>
              <a:rPr lang="en-US" sz="2900" dirty="0" smtClean="0"/>
              <a:t>classifications</a:t>
            </a:r>
          </a:p>
          <a:p>
            <a:pPr lvl="1"/>
            <a:endParaRPr lang="en-US" sz="1400" dirty="0" smtClean="0"/>
          </a:p>
          <a:p>
            <a:pPr lvl="1"/>
            <a:r>
              <a:rPr lang="en-US" sz="2900" dirty="0" smtClean="0"/>
              <a:t>Water </a:t>
            </a:r>
            <a:r>
              <a:rPr lang="en-US" sz="2900" dirty="0"/>
              <a:t>Resources </a:t>
            </a:r>
            <a:r>
              <a:rPr lang="en-US" sz="2900" dirty="0" smtClean="0"/>
              <a:t>Management</a:t>
            </a:r>
          </a:p>
          <a:p>
            <a:pPr lvl="2"/>
            <a:r>
              <a:rPr lang="en-US" sz="2600" dirty="0">
                <a:solidFill>
                  <a:srgbClr val="3366FF"/>
                </a:solidFill>
              </a:rPr>
              <a:t>A water manager can analyse climate forecasts for the coming seasons, together with historical rainfall over a catchment to determine if water restrictions should be implemented and enforced</a:t>
            </a:r>
          </a:p>
          <a:p>
            <a:pPr lvl="1"/>
            <a:endParaRPr lang="en-US" sz="1400" dirty="0" smtClean="0"/>
          </a:p>
          <a:p>
            <a:pPr lvl="1"/>
            <a:r>
              <a:rPr lang="en-US" sz="2900" dirty="0"/>
              <a:t>Food Security and Sustainable Agriculture</a:t>
            </a:r>
          </a:p>
          <a:p>
            <a:pPr lvl="2"/>
            <a:r>
              <a:rPr lang="en-US" sz="2600" dirty="0">
                <a:solidFill>
                  <a:srgbClr val="3366FF"/>
                </a:solidFill>
              </a:rPr>
              <a:t>A farmer can analyse climate forecasts for a predicted El Nino event that indicates that his property could be affected by drought. He reviews historical conditions over his farm to understand the risks of planting seed and selling stock for the coming season</a:t>
            </a:r>
          </a:p>
          <a:p>
            <a:pPr lvl="2"/>
            <a:endParaRPr lang="en-US" sz="2300" dirty="0">
              <a:solidFill>
                <a:srgbClr val="3366FF"/>
              </a:solidFill>
            </a:endParaRPr>
          </a:p>
          <a:p>
            <a:pPr lvl="1"/>
            <a:r>
              <a:rPr lang="en-US" sz="2900" dirty="0"/>
              <a:t>Public Health Surveillance</a:t>
            </a:r>
          </a:p>
          <a:p>
            <a:pPr lvl="2"/>
            <a:r>
              <a:rPr lang="en-US" sz="2600" dirty="0">
                <a:solidFill>
                  <a:srgbClr val="3366FF"/>
                </a:solidFill>
              </a:rPr>
              <a:t>An epidemiologist can analyse the relationship between disease outbreaks and prevailing climactic conditions over a region in order to provide early warning of an increased risk of disease, e.g. </a:t>
            </a:r>
            <a:r>
              <a:rPr lang="en-US" sz="2600" dirty="0" smtClean="0">
                <a:solidFill>
                  <a:srgbClr val="3366FF"/>
                </a:solidFill>
              </a:rPr>
              <a:t>malaria</a:t>
            </a:r>
            <a:endParaRPr lang="en-US" sz="2600" dirty="0">
              <a:solidFill>
                <a:srgbClr val="3366FF"/>
              </a:solidFill>
            </a:endParaRPr>
          </a:p>
          <a:p>
            <a:endParaRPr lang="en-US" dirty="0" smtClean="0"/>
          </a:p>
          <a:p>
            <a:endParaRPr lang="en-US" dirty="0"/>
          </a:p>
        </p:txBody>
      </p:sp>
      <p:sp>
        <p:nvSpPr>
          <p:cNvPr id="4" name="Slide Number Placeholder 3"/>
          <p:cNvSpPr>
            <a:spLocks noGrp="1"/>
          </p:cNvSpPr>
          <p:nvPr>
            <p:ph type="sldNum" sz="quarter" idx="12"/>
          </p:nvPr>
        </p:nvSpPr>
        <p:spPr/>
        <p:txBody>
          <a:bodyPr/>
          <a:lstStyle/>
          <a:p>
            <a:fld id="{9259AF2F-52C6-9B46-B8B2-0579234AE62E}" type="slidenum">
              <a:rPr lang="en-US" smtClean="0"/>
              <a:t>6</a:t>
            </a:fld>
            <a:endParaRPr lang="en-US" dirty="0"/>
          </a:p>
        </p:txBody>
      </p:sp>
    </p:spTree>
    <p:extLst>
      <p:ext uri="{BB962C8B-B14F-4D97-AF65-F5344CB8AC3E}">
        <p14:creationId xmlns:p14="http://schemas.microsoft.com/office/powerpoint/2010/main" val="9462913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solidFill>
                  <a:srgbClr val="3366FF"/>
                </a:solidFill>
              </a:rPr>
              <a:t>Who uses our climate data</a:t>
            </a:r>
            <a:r>
              <a:rPr lang="en-US" sz="3200" dirty="0" smtClean="0">
                <a:solidFill>
                  <a:srgbClr val="3366FF"/>
                </a:solidFill>
              </a:rPr>
              <a:t>? #2</a:t>
            </a:r>
            <a:endParaRPr lang="en-US" sz="3200" dirty="0">
              <a:solidFill>
                <a:srgbClr val="3366FF"/>
              </a:solidFill>
            </a:endParaRPr>
          </a:p>
        </p:txBody>
      </p:sp>
      <p:sp>
        <p:nvSpPr>
          <p:cNvPr id="3" name="Content Placeholder 2"/>
          <p:cNvSpPr>
            <a:spLocks noGrp="1"/>
          </p:cNvSpPr>
          <p:nvPr>
            <p:ph idx="1"/>
          </p:nvPr>
        </p:nvSpPr>
        <p:spPr>
          <a:xfrm>
            <a:off x="457200" y="1289906"/>
            <a:ext cx="8229600" cy="5000866"/>
          </a:xfrm>
        </p:spPr>
        <p:txBody>
          <a:bodyPr>
            <a:normAutofit lnSpcReduction="10000"/>
          </a:bodyPr>
          <a:lstStyle/>
          <a:p>
            <a:pPr lvl="1">
              <a:lnSpc>
                <a:spcPct val="80000"/>
              </a:lnSpc>
            </a:pPr>
            <a:r>
              <a:rPr lang="en-US" sz="2000" dirty="0"/>
              <a:t>Disaster Resilience</a:t>
            </a:r>
          </a:p>
          <a:p>
            <a:pPr lvl="2">
              <a:lnSpc>
                <a:spcPct val="80000"/>
              </a:lnSpc>
            </a:pPr>
            <a:r>
              <a:rPr lang="en-US" sz="1600" dirty="0">
                <a:solidFill>
                  <a:srgbClr val="3366FF"/>
                </a:solidFill>
              </a:rPr>
              <a:t>An Emergency Services analyst can investigate the relationship between vegetation curing, forecast and historical climatic conditions, in order to plan bushfire risk mitigation actions for the coming season</a:t>
            </a:r>
          </a:p>
          <a:p>
            <a:pPr lvl="1"/>
            <a:endParaRPr lang="en-US" sz="1200" dirty="0" smtClean="0"/>
          </a:p>
          <a:p>
            <a:pPr lvl="1">
              <a:lnSpc>
                <a:spcPct val="80000"/>
              </a:lnSpc>
            </a:pPr>
            <a:r>
              <a:rPr lang="en-US" sz="2000" dirty="0"/>
              <a:t>Energy and Mineral Resource Management</a:t>
            </a:r>
          </a:p>
          <a:p>
            <a:pPr lvl="2">
              <a:lnSpc>
                <a:spcPct val="80000"/>
              </a:lnSpc>
            </a:pPr>
            <a:r>
              <a:rPr lang="en-US" sz="1600" dirty="0">
                <a:solidFill>
                  <a:srgbClr val="3366FF"/>
                </a:solidFill>
              </a:rPr>
              <a:t>A renewable energy analyst can review historical solar radiation data for a region in order to determine what type of solar system is best suited for their client</a:t>
            </a:r>
          </a:p>
          <a:p>
            <a:pPr lvl="1"/>
            <a:endParaRPr lang="en-US" sz="1200" dirty="0" smtClean="0"/>
          </a:p>
          <a:p>
            <a:pPr lvl="1">
              <a:lnSpc>
                <a:spcPct val="80000"/>
              </a:lnSpc>
            </a:pPr>
            <a:r>
              <a:rPr lang="en-US" sz="2000" dirty="0"/>
              <a:t>Infrastructure and Transportation Management</a:t>
            </a:r>
          </a:p>
          <a:p>
            <a:pPr lvl="2">
              <a:lnSpc>
                <a:spcPct val="80000"/>
              </a:lnSpc>
            </a:pPr>
            <a:r>
              <a:rPr lang="en-US" sz="1600" dirty="0">
                <a:solidFill>
                  <a:srgbClr val="3366FF"/>
                </a:solidFill>
              </a:rPr>
              <a:t>A Civil Engineer can analyse the historical potential for rain and floods over the areas shortlisted for a new road and bridge project to determine the optimal locations</a:t>
            </a:r>
          </a:p>
          <a:p>
            <a:pPr lvl="1"/>
            <a:endParaRPr lang="en-US" sz="1200" dirty="0" smtClean="0"/>
          </a:p>
          <a:p>
            <a:pPr lvl="1">
              <a:lnSpc>
                <a:spcPct val="80000"/>
              </a:lnSpc>
            </a:pPr>
            <a:r>
              <a:rPr lang="en-US" sz="2000" dirty="0"/>
              <a:t>Biodiversity and Ecosystem Sustainability</a:t>
            </a:r>
          </a:p>
          <a:p>
            <a:pPr lvl="2">
              <a:lnSpc>
                <a:spcPct val="80000"/>
              </a:lnSpc>
            </a:pPr>
            <a:r>
              <a:rPr lang="en-US" sz="1600" dirty="0">
                <a:solidFill>
                  <a:srgbClr val="3366FF"/>
                </a:solidFill>
              </a:rPr>
              <a:t>A land manager can analyse climate change projections, together with historical climatic conditions for specific species so that they can better mitigate against potential climate change impacts</a:t>
            </a:r>
          </a:p>
          <a:p>
            <a:pPr lvl="1"/>
            <a:endParaRPr lang="en-US" sz="1200" dirty="0" smtClean="0"/>
          </a:p>
          <a:p>
            <a:pPr lvl="1">
              <a:lnSpc>
                <a:spcPct val="80000"/>
              </a:lnSpc>
            </a:pPr>
            <a:r>
              <a:rPr lang="en-US" sz="2000" dirty="0"/>
              <a:t>Sustainable Urban Development</a:t>
            </a:r>
          </a:p>
          <a:p>
            <a:pPr lvl="2">
              <a:lnSpc>
                <a:spcPct val="80000"/>
              </a:lnSpc>
            </a:pPr>
            <a:r>
              <a:rPr lang="en-US" sz="1600" dirty="0">
                <a:solidFill>
                  <a:srgbClr val="3366FF"/>
                </a:solidFill>
              </a:rPr>
              <a:t>A City Planner can analyse the historical potential for rain and floods over the areas shortlisted for a proposed new housing development to determine whether approval should be granted for the development</a:t>
            </a:r>
          </a:p>
          <a:p>
            <a:endParaRPr lang="en-US" sz="1200" dirty="0" smtClean="0"/>
          </a:p>
          <a:p>
            <a:endParaRPr lang="en-US" dirty="0"/>
          </a:p>
        </p:txBody>
      </p:sp>
      <p:sp>
        <p:nvSpPr>
          <p:cNvPr id="4" name="Slide Number Placeholder 3"/>
          <p:cNvSpPr>
            <a:spLocks noGrp="1"/>
          </p:cNvSpPr>
          <p:nvPr>
            <p:ph type="sldNum" sz="quarter" idx="12"/>
          </p:nvPr>
        </p:nvSpPr>
        <p:spPr/>
        <p:txBody>
          <a:bodyPr/>
          <a:lstStyle/>
          <a:p>
            <a:fld id="{9259AF2F-52C6-9B46-B8B2-0579234AE62E}" type="slidenum">
              <a:rPr lang="en-US" smtClean="0"/>
              <a:t>7</a:t>
            </a:fld>
            <a:endParaRPr lang="en-US" dirty="0"/>
          </a:p>
        </p:txBody>
      </p:sp>
    </p:spTree>
    <p:extLst>
      <p:ext uri="{BB962C8B-B14F-4D97-AF65-F5344CB8AC3E}">
        <p14:creationId xmlns:p14="http://schemas.microsoft.com/office/powerpoint/2010/main" val="30156190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a:ext>
            </a:extLst>
          </a:blip>
          <a:stretch>
            <a:fillRect/>
          </a:stretch>
        </p:blipFill>
        <p:spPr>
          <a:xfrm>
            <a:off x="734139" y="1289580"/>
            <a:ext cx="7701119" cy="5445125"/>
          </a:xfrm>
        </p:spPr>
      </p:pic>
      <p:sp>
        <p:nvSpPr>
          <p:cNvPr id="2" name="Title 1"/>
          <p:cNvSpPr>
            <a:spLocks noGrp="1"/>
          </p:cNvSpPr>
          <p:nvPr>
            <p:ph type="title"/>
          </p:nvPr>
        </p:nvSpPr>
        <p:spPr/>
        <p:txBody>
          <a:bodyPr>
            <a:normAutofit/>
          </a:bodyPr>
          <a:lstStyle/>
          <a:p>
            <a:r>
              <a:rPr lang="en-US" sz="3200" dirty="0">
                <a:solidFill>
                  <a:srgbClr val="3366FF"/>
                </a:solidFill>
              </a:rPr>
              <a:t>How effective are we at global climate data management?</a:t>
            </a:r>
            <a:endParaRPr lang="en-US" sz="3200" dirty="0"/>
          </a:p>
        </p:txBody>
      </p:sp>
      <p:sp>
        <p:nvSpPr>
          <p:cNvPr id="4" name="Slide Number Placeholder 3"/>
          <p:cNvSpPr>
            <a:spLocks noGrp="1"/>
          </p:cNvSpPr>
          <p:nvPr>
            <p:ph type="sldNum" sz="quarter" idx="12"/>
          </p:nvPr>
        </p:nvSpPr>
        <p:spPr/>
        <p:txBody>
          <a:bodyPr/>
          <a:lstStyle/>
          <a:p>
            <a:fld id="{9259AF2F-52C6-9B46-B8B2-0579234AE62E}" type="slidenum">
              <a:rPr lang="en-US" smtClean="0"/>
              <a:t>8</a:t>
            </a:fld>
            <a:endParaRPr lang="en-US"/>
          </a:p>
        </p:txBody>
      </p:sp>
      <p:sp>
        <p:nvSpPr>
          <p:cNvPr id="6" name="TextBox 5"/>
          <p:cNvSpPr txBox="1"/>
          <p:nvPr/>
        </p:nvSpPr>
        <p:spPr>
          <a:xfrm>
            <a:off x="866526" y="6606449"/>
            <a:ext cx="3155213" cy="215444"/>
          </a:xfrm>
          <a:prstGeom prst="rect">
            <a:avLst/>
          </a:prstGeom>
          <a:noFill/>
        </p:spPr>
        <p:txBody>
          <a:bodyPr wrap="square" rtlCol="0">
            <a:spAutoFit/>
          </a:bodyPr>
          <a:lstStyle/>
          <a:p>
            <a:r>
              <a:rPr lang="en-US" sz="800" dirty="0" smtClean="0">
                <a:solidFill>
                  <a:schemeClr val="bg1">
                    <a:lumMod val="75000"/>
                  </a:schemeClr>
                </a:solidFill>
              </a:rPr>
              <a:t>Image source</a:t>
            </a:r>
            <a:r>
              <a:rPr lang="en-US" sz="800" dirty="0">
                <a:solidFill>
                  <a:schemeClr val="bg1">
                    <a:lumMod val="75000"/>
                  </a:schemeClr>
                </a:solidFill>
              </a:rPr>
              <a:t>:  	</a:t>
            </a:r>
            <a:r>
              <a:rPr lang="en-US" sz="800" dirty="0" smtClean="0">
                <a:solidFill>
                  <a:schemeClr val="bg1">
                    <a:lumMod val="75000"/>
                  </a:schemeClr>
                </a:solidFill>
              </a:rPr>
              <a:t>Bruce Bannerman, </a:t>
            </a:r>
            <a:r>
              <a:rPr lang="en-US" sz="800" dirty="0" err="1" smtClean="0">
                <a:solidFill>
                  <a:schemeClr val="bg1">
                    <a:lumMod val="75000"/>
                  </a:schemeClr>
                </a:solidFill>
              </a:rPr>
              <a:t>GeoInnovations</a:t>
            </a:r>
            <a:r>
              <a:rPr lang="en-US" sz="800" dirty="0" smtClean="0">
                <a:solidFill>
                  <a:schemeClr val="bg1">
                    <a:lumMod val="75000"/>
                  </a:schemeClr>
                </a:solidFill>
              </a:rPr>
              <a:t> Pty Ltd</a:t>
            </a:r>
            <a:endParaRPr lang="en-US" sz="800" dirty="0">
              <a:solidFill>
                <a:schemeClr val="bg1">
                  <a:lumMod val="75000"/>
                </a:schemeClr>
              </a:solidFill>
            </a:endParaRPr>
          </a:p>
        </p:txBody>
      </p:sp>
    </p:spTree>
    <p:extLst>
      <p:ext uri="{BB962C8B-B14F-4D97-AF65-F5344CB8AC3E}">
        <p14:creationId xmlns:p14="http://schemas.microsoft.com/office/powerpoint/2010/main" val="24667376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
        <p:nvSpPr>
          <p:cNvPr id="5" name="Title 4"/>
          <p:cNvSpPr>
            <a:spLocks noGrp="1"/>
          </p:cNvSpPr>
          <p:nvPr>
            <p:ph type="title"/>
          </p:nvPr>
        </p:nvSpPr>
        <p:spPr>
          <a:xfrm>
            <a:off x="251359" y="274638"/>
            <a:ext cx="8652031" cy="1143000"/>
          </a:xfrm>
        </p:spPr>
        <p:txBody>
          <a:bodyPr>
            <a:normAutofit/>
          </a:bodyPr>
          <a:lstStyle/>
          <a:p>
            <a:r>
              <a:rPr lang="en-US" sz="3200" dirty="0" smtClean="0">
                <a:solidFill>
                  <a:srgbClr val="3366FF"/>
                </a:solidFill>
              </a:rPr>
              <a:t>Global status </a:t>
            </a:r>
            <a:r>
              <a:rPr lang="en-US" sz="3200" dirty="0">
                <a:solidFill>
                  <a:srgbClr val="3366FF"/>
                </a:solidFill>
              </a:rPr>
              <a:t>of the climate data </a:t>
            </a:r>
            <a:r>
              <a:rPr lang="en-US" sz="3200" dirty="0" smtClean="0">
                <a:solidFill>
                  <a:srgbClr val="3366FF"/>
                </a:solidFill>
              </a:rPr>
              <a:t/>
            </a:r>
            <a:br>
              <a:rPr lang="en-US" sz="3200" dirty="0" smtClean="0">
                <a:solidFill>
                  <a:srgbClr val="3366FF"/>
                </a:solidFill>
              </a:rPr>
            </a:br>
            <a:r>
              <a:rPr lang="en-US" sz="3200" dirty="0" smtClean="0">
                <a:solidFill>
                  <a:srgbClr val="3366FF"/>
                </a:solidFill>
              </a:rPr>
              <a:t>management </a:t>
            </a:r>
            <a:r>
              <a:rPr lang="en-US" sz="3200" dirty="0">
                <a:solidFill>
                  <a:srgbClr val="3366FF"/>
                </a:solidFill>
              </a:rPr>
              <a:t>systems (CDMS</a:t>
            </a:r>
            <a:r>
              <a:rPr lang="en-US" sz="3200" dirty="0" smtClean="0">
                <a:solidFill>
                  <a:srgbClr val="3366FF"/>
                </a:solidFill>
              </a:rPr>
              <a:t>)?</a:t>
            </a:r>
            <a:endParaRPr lang="en-US" sz="3200" dirty="0"/>
          </a:p>
        </p:txBody>
      </p:sp>
      <p:pic>
        <p:nvPicPr>
          <p:cNvPr id="4" name="Content Placeholder 3" descr="cdms-deployment-2017-06.png"/>
          <p:cNvPicPr>
            <a:picLocks noGrp="1" noChangeAspect="1"/>
          </p:cNvPicPr>
          <p:nvPr>
            <p:ph sz="half" idx="2"/>
          </p:nvPr>
        </p:nvPicPr>
        <p:blipFill>
          <a:blip r:embed="rId3" cstate="print">
            <a:extLst>
              <a:ext uri="{28A0092B-C50C-407E-A947-70E740481C1C}">
                <a14:useLocalDpi xmlns:a14="http://schemas.microsoft.com/office/drawing/2010/main"/>
              </a:ext>
            </a:extLst>
          </a:blip>
          <a:srcRect t="-5005" b="-5005"/>
          <a:stretch>
            <a:fillRect/>
          </a:stretch>
        </p:blipFill>
        <p:spPr>
          <a:xfrm>
            <a:off x="58990" y="1546225"/>
            <a:ext cx="5888038" cy="4579938"/>
          </a:xfrm>
        </p:spPr>
      </p:pic>
      <p:sp>
        <p:nvSpPr>
          <p:cNvPr id="8" name="Text Placeholder 7"/>
          <p:cNvSpPr>
            <a:spLocks noGrp="1"/>
          </p:cNvSpPr>
          <p:nvPr>
            <p:ph type="body" sz="quarter" idx="3"/>
          </p:nvPr>
        </p:nvSpPr>
        <p:spPr>
          <a:xfrm>
            <a:off x="5947029" y="1535113"/>
            <a:ext cx="2857140" cy="639762"/>
          </a:xfrm>
        </p:spPr>
        <p:txBody>
          <a:bodyPr>
            <a:normAutofit/>
          </a:bodyPr>
          <a:lstStyle/>
          <a:p>
            <a:r>
              <a:rPr lang="en-US" sz="1800" b="0" dirty="0" smtClean="0"/>
              <a:t>From 2012 ET-CDMS Survey</a:t>
            </a:r>
            <a:endParaRPr lang="en-US" sz="1800" b="0" dirty="0"/>
          </a:p>
        </p:txBody>
      </p:sp>
      <p:sp>
        <p:nvSpPr>
          <p:cNvPr id="9" name="Content Placeholder 8"/>
          <p:cNvSpPr>
            <a:spLocks noGrp="1"/>
          </p:cNvSpPr>
          <p:nvPr>
            <p:ph sz="quarter" idx="4"/>
          </p:nvPr>
        </p:nvSpPr>
        <p:spPr>
          <a:xfrm>
            <a:off x="5947028" y="2174875"/>
            <a:ext cx="2857141" cy="3951288"/>
          </a:xfrm>
        </p:spPr>
        <p:txBody>
          <a:bodyPr>
            <a:normAutofit lnSpcReduction="10000"/>
          </a:bodyPr>
          <a:lstStyle/>
          <a:p>
            <a:r>
              <a:rPr lang="en-US" sz="1600" dirty="0" smtClean="0">
                <a:solidFill>
                  <a:schemeClr val="bg1">
                    <a:lumMod val="65000"/>
                  </a:schemeClr>
                </a:solidFill>
              </a:rPr>
              <a:t>The situation will not have changed much</a:t>
            </a:r>
          </a:p>
          <a:p>
            <a:pPr lvl="1"/>
            <a:r>
              <a:rPr lang="en-US" sz="1200" dirty="0" smtClean="0">
                <a:solidFill>
                  <a:srgbClr val="FF0000"/>
                </a:solidFill>
              </a:rPr>
              <a:t>Follow up survey is under way</a:t>
            </a:r>
          </a:p>
          <a:p>
            <a:r>
              <a:rPr lang="en-US" sz="1600" dirty="0" smtClean="0"/>
              <a:t>72% response rate</a:t>
            </a:r>
          </a:p>
          <a:p>
            <a:pPr lvl="1"/>
            <a:r>
              <a:rPr lang="en-US" sz="1200" dirty="0" smtClean="0"/>
              <a:t>137 out of 190 countries</a:t>
            </a:r>
          </a:p>
          <a:p>
            <a:r>
              <a:rPr lang="en-US" sz="1600" dirty="0" smtClean="0"/>
              <a:t>48% had operational issues</a:t>
            </a:r>
          </a:p>
          <a:p>
            <a:pPr lvl="1"/>
            <a:r>
              <a:rPr lang="en-US" sz="1400" b="1" u="sng" dirty="0" smtClean="0">
                <a:solidFill>
                  <a:srgbClr val="FF0000"/>
                </a:solidFill>
              </a:rPr>
              <a:t>10% were not operational</a:t>
            </a:r>
          </a:p>
          <a:p>
            <a:r>
              <a:rPr lang="en-US" sz="1600" dirty="0" smtClean="0"/>
              <a:t>25% did not use a database</a:t>
            </a:r>
          </a:p>
          <a:p>
            <a:r>
              <a:rPr lang="en-US" sz="1600" dirty="0" smtClean="0"/>
              <a:t>19% managed data using a spreadsheet</a:t>
            </a:r>
          </a:p>
          <a:p>
            <a:r>
              <a:rPr lang="en-US" sz="1600" dirty="0" smtClean="0"/>
              <a:t>45% developed own CDMS</a:t>
            </a:r>
          </a:p>
          <a:p>
            <a:r>
              <a:rPr lang="en-US" sz="1600" dirty="0" smtClean="0"/>
              <a:t>50% would like to change their CDMS</a:t>
            </a:r>
          </a:p>
          <a:p>
            <a:r>
              <a:rPr lang="en-US" sz="1600" dirty="0" smtClean="0">
                <a:solidFill>
                  <a:srgbClr val="FF0000"/>
                </a:solidFill>
              </a:rPr>
              <a:t>For 190 countries there are </a:t>
            </a:r>
            <a:r>
              <a:rPr lang="en-US" sz="1600" b="1" u="sng" dirty="0" smtClean="0">
                <a:solidFill>
                  <a:srgbClr val="FF0000"/>
                </a:solidFill>
              </a:rPr>
              <a:t>96 different CDMS</a:t>
            </a:r>
          </a:p>
        </p:txBody>
      </p:sp>
      <p:sp>
        <p:nvSpPr>
          <p:cNvPr id="3" name="Slide Number Placeholder 2"/>
          <p:cNvSpPr>
            <a:spLocks noGrp="1"/>
          </p:cNvSpPr>
          <p:nvPr>
            <p:ph type="sldNum" sz="quarter" idx="12"/>
          </p:nvPr>
        </p:nvSpPr>
        <p:spPr/>
        <p:txBody>
          <a:bodyPr/>
          <a:lstStyle/>
          <a:p>
            <a:fld id="{9259AF2F-52C6-9B46-B8B2-0579234AE62E}" type="slidenum">
              <a:rPr lang="en-US" smtClean="0"/>
              <a:t>9</a:t>
            </a:fld>
            <a:endParaRPr lang="en-US" dirty="0"/>
          </a:p>
        </p:txBody>
      </p:sp>
      <p:sp>
        <p:nvSpPr>
          <p:cNvPr id="10" name="TextBox 9"/>
          <p:cNvSpPr txBox="1"/>
          <p:nvPr/>
        </p:nvSpPr>
        <p:spPr>
          <a:xfrm>
            <a:off x="866526" y="6606449"/>
            <a:ext cx="3155213" cy="215444"/>
          </a:xfrm>
          <a:prstGeom prst="rect">
            <a:avLst/>
          </a:prstGeom>
          <a:noFill/>
        </p:spPr>
        <p:txBody>
          <a:bodyPr wrap="square" rtlCol="0">
            <a:spAutoFit/>
          </a:bodyPr>
          <a:lstStyle/>
          <a:p>
            <a:r>
              <a:rPr lang="en-US" sz="800" dirty="0" smtClean="0">
                <a:solidFill>
                  <a:schemeClr val="bg1">
                    <a:lumMod val="75000"/>
                  </a:schemeClr>
                </a:solidFill>
              </a:rPr>
              <a:t>Image source</a:t>
            </a:r>
            <a:r>
              <a:rPr lang="en-US" sz="800" dirty="0">
                <a:solidFill>
                  <a:schemeClr val="bg1">
                    <a:lumMod val="75000"/>
                  </a:schemeClr>
                </a:solidFill>
              </a:rPr>
              <a:t>:  	</a:t>
            </a:r>
            <a:r>
              <a:rPr lang="en-US" sz="800" dirty="0" smtClean="0">
                <a:solidFill>
                  <a:schemeClr val="bg1">
                    <a:lumMod val="75000"/>
                  </a:schemeClr>
                </a:solidFill>
              </a:rPr>
              <a:t>Bruce Bannerman,  </a:t>
            </a:r>
            <a:r>
              <a:rPr lang="en-US" sz="800" dirty="0" err="1" smtClean="0">
                <a:solidFill>
                  <a:schemeClr val="bg1">
                    <a:lumMod val="75000"/>
                  </a:schemeClr>
                </a:solidFill>
              </a:rPr>
              <a:t>GeoInnovations</a:t>
            </a:r>
            <a:r>
              <a:rPr lang="en-US" sz="800" dirty="0" smtClean="0">
                <a:solidFill>
                  <a:schemeClr val="bg1">
                    <a:lumMod val="75000"/>
                  </a:schemeClr>
                </a:solidFill>
              </a:rPr>
              <a:t> Pty Ltd</a:t>
            </a:r>
            <a:endParaRPr lang="en-US" sz="800" dirty="0">
              <a:solidFill>
                <a:schemeClr val="bg1">
                  <a:lumMod val="75000"/>
                </a:schemeClr>
              </a:solidFill>
            </a:endParaRPr>
          </a:p>
        </p:txBody>
      </p:sp>
      <p:sp>
        <p:nvSpPr>
          <p:cNvPr id="6" name="TextBox 5"/>
          <p:cNvSpPr txBox="1"/>
          <p:nvPr/>
        </p:nvSpPr>
        <p:spPr>
          <a:xfrm>
            <a:off x="310891" y="5802997"/>
            <a:ext cx="5390983" cy="307777"/>
          </a:xfrm>
          <a:prstGeom prst="rect">
            <a:avLst/>
          </a:prstGeom>
          <a:noFill/>
        </p:spPr>
        <p:txBody>
          <a:bodyPr wrap="square" rtlCol="0">
            <a:spAutoFit/>
          </a:bodyPr>
          <a:lstStyle/>
          <a:p>
            <a:pPr algn="ctr"/>
            <a:r>
              <a:rPr lang="en-US" sz="1400" dirty="0" smtClean="0"/>
              <a:t>The other 89 ‘CDMS’ are developed and used by individual countries</a:t>
            </a:r>
            <a:endParaRPr lang="en-US" sz="1400" dirty="0"/>
          </a:p>
        </p:txBody>
      </p:sp>
    </p:spTree>
    <p:extLst>
      <p:ext uri="{BB962C8B-B14F-4D97-AF65-F5344CB8AC3E}">
        <p14:creationId xmlns:p14="http://schemas.microsoft.com/office/powerpoint/2010/main" val="38759513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203" y="274638"/>
            <a:ext cx="8625572" cy="1143000"/>
          </a:xfrm>
        </p:spPr>
        <p:txBody>
          <a:bodyPr>
            <a:noAutofit/>
          </a:bodyPr>
          <a:lstStyle/>
          <a:p>
            <a:r>
              <a:rPr lang="en-US" sz="3200" dirty="0" smtClean="0">
                <a:solidFill>
                  <a:srgbClr val="3366FF"/>
                </a:solidFill>
              </a:rPr>
              <a:t>Global status </a:t>
            </a:r>
            <a:r>
              <a:rPr lang="en-US" sz="3200" dirty="0">
                <a:solidFill>
                  <a:srgbClr val="3366FF"/>
                </a:solidFill>
              </a:rPr>
              <a:t>of the </a:t>
            </a:r>
            <a:r>
              <a:rPr lang="en-US" sz="3200" dirty="0" smtClean="0">
                <a:solidFill>
                  <a:srgbClr val="3366FF"/>
                </a:solidFill>
              </a:rPr>
              <a:t>CDMS</a:t>
            </a:r>
            <a:br>
              <a:rPr lang="en-US" sz="3200" dirty="0" smtClean="0">
                <a:solidFill>
                  <a:srgbClr val="3366FF"/>
                </a:solidFill>
              </a:rPr>
            </a:br>
            <a:r>
              <a:rPr lang="en-US" sz="3200" dirty="0" smtClean="0">
                <a:solidFill>
                  <a:srgbClr val="3366FF"/>
                </a:solidFill>
              </a:rPr>
              <a:t>that </a:t>
            </a:r>
            <a:r>
              <a:rPr lang="en-US" sz="3200" dirty="0">
                <a:solidFill>
                  <a:srgbClr val="3366FF"/>
                </a:solidFill>
              </a:rPr>
              <a:t>we are using</a:t>
            </a:r>
            <a:r>
              <a:rPr lang="en-US" sz="3200" dirty="0" smtClean="0">
                <a:solidFill>
                  <a:srgbClr val="3366FF"/>
                </a:solidFill>
              </a:rPr>
              <a:t>? #2</a:t>
            </a:r>
            <a:endParaRPr lang="en-US" sz="3200" dirty="0"/>
          </a:p>
        </p:txBody>
      </p:sp>
      <p:sp>
        <p:nvSpPr>
          <p:cNvPr id="3" name="Content Placeholder 2"/>
          <p:cNvSpPr>
            <a:spLocks noGrp="1"/>
          </p:cNvSpPr>
          <p:nvPr>
            <p:ph idx="1"/>
          </p:nvPr>
        </p:nvSpPr>
        <p:spPr/>
        <p:txBody>
          <a:bodyPr>
            <a:normAutofit fontScale="92500" lnSpcReduction="20000"/>
          </a:bodyPr>
          <a:lstStyle/>
          <a:p>
            <a:r>
              <a:rPr lang="en-US" sz="2200" dirty="0">
                <a:solidFill>
                  <a:srgbClr val="008000"/>
                </a:solidFill>
              </a:rPr>
              <a:t>A CDMS is an integrated computer-based system that facilitates the effective archival, management, analysis, delivery and </a:t>
            </a:r>
            <a:r>
              <a:rPr lang="en-US" sz="2200" dirty="0" smtClean="0">
                <a:solidFill>
                  <a:srgbClr val="008000"/>
                </a:solidFill>
              </a:rPr>
              <a:t>utilisation </a:t>
            </a:r>
            <a:r>
              <a:rPr lang="en-US" sz="2200" dirty="0">
                <a:solidFill>
                  <a:srgbClr val="008000"/>
                </a:solidFill>
              </a:rPr>
              <a:t>of a wide range of integrated climate </a:t>
            </a:r>
            <a:r>
              <a:rPr lang="en-US" sz="2200" dirty="0" smtClean="0">
                <a:solidFill>
                  <a:srgbClr val="008000"/>
                </a:solidFill>
              </a:rPr>
              <a:t>data</a:t>
            </a:r>
            <a:endParaRPr lang="en-US" sz="2200" dirty="0">
              <a:solidFill>
                <a:srgbClr val="008000"/>
              </a:solidFill>
            </a:endParaRPr>
          </a:p>
          <a:p>
            <a:endParaRPr lang="en-US" sz="900" dirty="0" smtClean="0"/>
          </a:p>
          <a:p>
            <a:r>
              <a:rPr lang="en-US" sz="2200" dirty="0" smtClean="0"/>
              <a:t>Current climate data management systems that are labeled ‘CDMS’ have been developed in the absence of consistent specifications</a:t>
            </a:r>
          </a:p>
          <a:p>
            <a:pPr lvl="1"/>
            <a:r>
              <a:rPr lang="en-US" sz="1900" dirty="0" smtClean="0">
                <a:solidFill>
                  <a:srgbClr val="FF0000"/>
                </a:solidFill>
              </a:rPr>
              <a:t>Therefore they have different and inconsistent capabilities</a:t>
            </a:r>
          </a:p>
          <a:p>
            <a:pPr lvl="1"/>
            <a:r>
              <a:rPr lang="en-US" sz="1900" dirty="0" smtClean="0">
                <a:solidFill>
                  <a:srgbClr val="FF0000"/>
                </a:solidFill>
              </a:rPr>
              <a:t>We are not comparing apples with apples!</a:t>
            </a:r>
          </a:p>
          <a:p>
            <a:pPr lvl="1"/>
            <a:endParaRPr lang="en-US" sz="1200" dirty="0" smtClean="0"/>
          </a:p>
          <a:p>
            <a:r>
              <a:rPr lang="en-US" sz="2200" dirty="0" smtClean="0"/>
              <a:t>CDMS in 42 Developing Countries</a:t>
            </a:r>
          </a:p>
          <a:p>
            <a:pPr lvl="1"/>
            <a:r>
              <a:rPr lang="en-US" sz="1900" dirty="0" smtClean="0">
                <a:solidFill>
                  <a:srgbClr val="FF0000"/>
                </a:solidFill>
              </a:rPr>
              <a:t>Rely on an open source CDMS that is at risk of failure</a:t>
            </a:r>
          </a:p>
          <a:p>
            <a:pPr lvl="2"/>
            <a:r>
              <a:rPr lang="en-US" sz="1700" dirty="0" smtClean="0"/>
              <a:t>Severely limited funds for maintenance and development</a:t>
            </a:r>
          </a:p>
          <a:p>
            <a:pPr lvl="2"/>
            <a:r>
              <a:rPr lang="en-US" sz="1700" dirty="0" smtClean="0"/>
              <a:t>Key person dependencies with typically only one developer</a:t>
            </a:r>
          </a:p>
          <a:p>
            <a:pPr lvl="1"/>
            <a:endParaRPr lang="en-US" sz="1200" dirty="0" smtClean="0"/>
          </a:p>
          <a:p>
            <a:r>
              <a:rPr lang="en-US" sz="2200" dirty="0" smtClean="0"/>
              <a:t>Significant CDMS improvements are required globally </a:t>
            </a:r>
          </a:p>
          <a:p>
            <a:pPr lvl="1"/>
            <a:r>
              <a:rPr lang="en-US" sz="1900" dirty="0" smtClean="0">
                <a:solidFill>
                  <a:srgbClr val="FF0000"/>
                </a:solidFill>
              </a:rPr>
              <a:t>It </a:t>
            </a:r>
            <a:r>
              <a:rPr lang="en-US" sz="1900" dirty="0">
                <a:solidFill>
                  <a:srgbClr val="FF0000"/>
                </a:solidFill>
              </a:rPr>
              <a:t>will be very expensive and wasteful of resources </a:t>
            </a:r>
            <a:r>
              <a:rPr lang="en-US" sz="1900" b="1" u="sng" dirty="0" smtClean="0">
                <a:solidFill>
                  <a:srgbClr val="FF0000"/>
                </a:solidFill>
              </a:rPr>
              <a:t>to </a:t>
            </a:r>
            <a:r>
              <a:rPr lang="en-US" sz="1900" b="1" u="sng" dirty="0">
                <a:solidFill>
                  <a:srgbClr val="FF0000"/>
                </a:solidFill>
              </a:rPr>
              <a:t>develop the same functionality for each current </a:t>
            </a:r>
            <a:r>
              <a:rPr lang="en-US" sz="1900" b="1" u="sng" dirty="0" smtClean="0">
                <a:solidFill>
                  <a:srgbClr val="FF0000"/>
                </a:solidFill>
              </a:rPr>
              <a:t>CDMS</a:t>
            </a:r>
            <a:endParaRPr lang="en-US" sz="1900" b="1" u="sng" dirty="0">
              <a:solidFill>
                <a:srgbClr val="FF0000"/>
              </a:solidFill>
            </a:endParaRPr>
          </a:p>
        </p:txBody>
      </p:sp>
      <p:sp>
        <p:nvSpPr>
          <p:cNvPr id="4" name="Slide Number Placeholder 3"/>
          <p:cNvSpPr>
            <a:spLocks noGrp="1"/>
          </p:cNvSpPr>
          <p:nvPr>
            <p:ph type="sldNum" sz="quarter" idx="12"/>
          </p:nvPr>
        </p:nvSpPr>
        <p:spPr/>
        <p:txBody>
          <a:bodyPr/>
          <a:lstStyle/>
          <a:p>
            <a:fld id="{9259AF2F-52C6-9B46-B8B2-0579234AE62E}" type="slidenum">
              <a:rPr lang="en-US" smtClean="0"/>
              <a:t>10</a:t>
            </a:fld>
            <a:endParaRPr lang="en-US"/>
          </a:p>
        </p:txBody>
      </p:sp>
    </p:spTree>
    <p:extLst>
      <p:ext uri="{BB962C8B-B14F-4D97-AF65-F5344CB8AC3E}">
        <p14:creationId xmlns:p14="http://schemas.microsoft.com/office/powerpoint/2010/main" val="41155956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a:solidFill>
                  <a:srgbClr val="3366FF"/>
                </a:solidFill>
              </a:rPr>
              <a:t>We are facing significant information management </a:t>
            </a:r>
            <a:r>
              <a:rPr lang="en-US" sz="3200" dirty="0" smtClean="0">
                <a:solidFill>
                  <a:srgbClr val="3366FF"/>
                </a:solidFill>
              </a:rPr>
              <a:t>challenges</a:t>
            </a:r>
            <a:endParaRPr lang="en-US" sz="3200" dirty="0"/>
          </a:p>
        </p:txBody>
      </p:sp>
      <p:sp>
        <p:nvSpPr>
          <p:cNvPr id="3" name="Content Placeholder 2"/>
          <p:cNvSpPr>
            <a:spLocks noGrp="1"/>
          </p:cNvSpPr>
          <p:nvPr>
            <p:ph idx="1"/>
          </p:nvPr>
        </p:nvSpPr>
        <p:spPr/>
        <p:txBody>
          <a:bodyPr>
            <a:normAutofit/>
          </a:bodyPr>
          <a:lstStyle/>
          <a:p>
            <a:r>
              <a:rPr lang="en-US" sz="2000" dirty="0"/>
              <a:t>How can this increasingly strategic data resource be managed within an affordable </a:t>
            </a:r>
            <a:r>
              <a:rPr lang="en-US" sz="2000" dirty="0" smtClean="0"/>
              <a:t>budget?</a:t>
            </a:r>
          </a:p>
          <a:p>
            <a:r>
              <a:rPr lang="en-US" sz="2000" dirty="0">
                <a:solidFill>
                  <a:srgbClr val="3366FF"/>
                </a:solidFill>
              </a:rPr>
              <a:t>How can we ensure that the quality, provenance and the intellectual property of the data is used appropriately</a:t>
            </a:r>
            <a:r>
              <a:rPr lang="en-US" sz="2000" dirty="0" smtClean="0">
                <a:solidFill>
                  <a:srgbClr val="3366FF"/>
                </a:solidFill>
              </a:rPr>
              <a:t>?</a:t>
            </a:r>
          </a:p>
          <a:p>
            <a:r>
              <a:rPr lang="en-US" sz="2000" dirty="0"/>
              <a:t>With millions of data sets, how can we ensure that the right data can be found easily, at the right time</a:t>
            </a:r>
            <a:r>
              <a:rPr lang="en-US" sz="2000" dirty="0" smtClean="0"/>
              <a:t>?</a:t>
            </a:r>
          </a:p>
          <a:p>
            <a:r>
              <a:rPr lang="en-US" sz="2000" dirty="0">
                <a:solidFill>
                  <a:srgbClr val="3366FF"/>
                </a:solidFill>
              </a:rPr>
              <a:t>How can the data from multiple organisations be integrated dynamically  while ensuring consistent semantic meaning</a:t>
            </a:r>
            <a:r>
              <a:rPr lang="en-US" sz="2000" dirty="0" smtClean="0">
                <a:solidFill>
                  <a:srgbClr val="3366FF"/>
                </a:solidFill>
              </a:rPr>
              <a:t>?</a:t>
            </a:r>
          </a:p>
          <a:p>
            <a:r>
              <a:rPr lang="en-US" sz="2000" dirty="0"/>
              <a:t>How can we then integrate this data easily with data from other domains, such as: scientific, agricultural, engineering, economic, environmental</a:t>
            </a:r>
            <a:r>
              <a:rPr lang="en-US" sz="2000" dirty="0" smtClean="0"/>
              <a:t>?</a:t>
            </a:r>
          </a:p>
          <a:p>
            <a:r>
              <a:rPr lang="en-US" sz="2000" dirty="0">
                <a:solidFill>
                  <a:srgbClr val="3366FF"/>
                </a:solidFill>
              </a:rPr>
              <a:t>How can we do this while, ensuring that the data is useful, usable and valued by end </a:t>
            </a:r>
            <a:r>
              <a:rPr lang="en-US" sz="2000" dirty="0" smtClean="0">
                <a:solidFill>
                  <a:srgbClr val="3366FF"/>
                </a:solidFill>
              </a:rPr>
              <a:t>users? </a:t>
            </a:r>
            <a:endParaRPr lang="en-US" sz="2000" dirty="0">
              <a:solidFill>
                <a:srgbClr val="3366FF"/>
              </a:solidFill>
            </a:endParaRPr>
          </a:p>
        </p:txBody>
      </p:sp>
      <p:sp>
        <p:nvSpPr>
          <p:cNvPr id="4" name="Slide Number Placeholder 3"/>
          <p:cNvSpPr>
            <a:spLocks noGrp="1"/>
          </p:cNvSpPr>
          <p:nvPr>
            <p:ph type="sldNum" sz="quarter" idx="12"/>
          </p:nvPr>
        </p:nvSpPr>
        <p:spPr/>
        <p:txBody>
          <a:bodyPr/>
          <a:lstStyle/>
          <a:p>
            <a:fld id="{9259AF2F-52C6-9B46-B8B2-0579234AE62E}" type="slidenum">
              <a:rPr lang="en-US" smtClean="0"/>
              <a:t>11</a:t>
            </a:fld>
            <a:endParaRPr lang="en-US"/>
          </a:p>
        </p:txBody>
      </p:sp>
    </p:spTree>
    <p:extLst>
      <p:ext uri="{BB962C8B-B14F-4D97-AF65-F5344CB8AC3E}">
        <p14:creationId xmlns:p14="http://schemas.microsoft.com/office/powerpoint/2010/main" val="10412176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solidFill>
                  <a:srgbClr val="3366FF"/>
                </a:solidFill>
              </a:rPr>
              <a:t>We can overcome these issues!</a:t>
            </a:r>
            <a:endParaRPr lang="en-US" sz="3200" dirty="0">
              <a:solidFill>
                <a:srgbClr val="3366FF"/>
              </a:solidFill>
            </a:endParaRPr>
          </a:p>
        </p:txBody>
      </p:sp>
      <p:sp>
        <p:nvSpPr>
          <p:cNvPr id="3" name="Content Placeholder 2"/>
          <p:cNvSpPr>
            <a:spLocks noGrp="1"/>
          </p:cNvSpPr>
          <p:nvPr>
            <p:ph idx="1"/>
          </p:nvPr>
        </p:nvSpPr>
        <p:spPr/>
        <p:txBody>
          <a:bodyPr>
            <a:normAutofit/>
          </a:bodyPr>
          <a:lstStyle/>
          <a:p>
            <a:r>
              <a:rPr lang="en-US" sz="2200" dirty="0" smtClean="0"/>
              <a:t>We </a:t>
            </a:r>
            <a:r>
              <a:rPr lang="en-US" sz="2200" dirty="0"/>
              <a:t>have a range of problems with the global management of climate data</a:t>
            </a:r>
          </a:p>
          <a:p>
            <a:endParaRPr lang="en-US" sz="800" dirty="0"/>
          </a:p>
          <a:p>
            <a:r>
              <a:rPr lang="en-US" sz="2200" dirty="0"/>
              <a:t>We have a powerful collaboration of countries that work together for the common good</a:t>
            </a:r>
          </a:p>
          <a:p>
            <a:endParaRPr lang="en-US" sz="800" dirty="0"/>
          </a:p>
          <a:p>
            <a:r>
              <a:rPr lang="en-US" sz="2200" dirty="0"/>
              <a:t>We have solid foundations to build on</a:t>
            </a:r>
          </a:p>
          <a:p>
            <a:endParaRPr lang="en-US" sz="800" dirty="0"/>
          </a:p>
          <a:p>
            <a:r>
              <a:rPr lang="en-US" sz="2200" dirty="0"/>
              <a:t>We can resolve these problems by working together and by</a:t>
            </a:r>
          </a:p>
          <a:p>
            <a:pPr lvl="1"/>
            <a:r>
              <a:rPr lang="en-US" sz="1800" dirty="0"/>
              <a:t>adopting a set of consistent standards and data policies</a:t>
            </a:r>
          </a:p>
          <a:p>
            <a:pPr lvl="1"/>
            <a:r>
              <a:rPr lang="en-US" sz="1800" dirty="0"/>
              <a:t>embedding these standards and policies into our systems and workflow</a:t>
            </a:r>
          </a:p>
          <a:p>
            <a:pPr lvl="1"/>
            <a:r>
              <a:rPr lang="en-US" sz="1800" dirty="0"/>
              <a:t>fine tuning the standards and policies as required</a:t>
            </a:r>
          </a:p>
          <a:p>
            <a:pPr lvl="1"/>
            <a:r>
              <a:rPr lang="en-US" sz="1800" dirty="0"/>
              <a:t>helping those who need </a:t>
            </a:r>
            <a:r>
              <a:rPr lang="en-US" sz="1800" dirty="0" smtClean="0"/>
              <a:t>it</a:t>
            </a:r>
            <a:endParaRPr lang="en-US" sz="1800" dirty="0"/>
          </a:p>
        </p:txBody>
      </p:sp>
      <p:sp>
        <p:nvSpPr>
          <p:cNvPr id="4" name="Slide Number Placeholder 3"/>
          <p:cNvSpPr>
            <a:spLocks noGrp="1"/>
          </p:cNvSpPr>
          <p:nvPr>
            <p:ph type="sldNum" sz="quarter" idx="12"/>
          </p:nvPr>
        </p:nvSpPr>
        <p:spPr/>
        <p:txBody>
          <a:bodyPr/>
          <a:lstStyle/>
          <a:p>
            <a:fld id="{9259AF2F-52C6-9B46-B8B2-0579234AE62E}" type="slidenum">
              <a:rPr lang="en-US" smtClean="0"/>
              <a:t>12</a:t>
            </a:fld>
            <a:endParaRPr lang="en-US"/>
          </a:p>
        </p:txBody>
      </p:sp>
    </p:spTree>
    <p:extLst>
      <p:ext uri="{BB962C8B-B14F-4D97-AF65-F5344CB8AC3E}">
        <p14:creationId xmlns:p14="http://schemas.microsoft.com/office/powerpoint/2010/main" val="1361262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4"/>
          </p:nvPr>
        </p:nvSpPr>
        <p:spPr>
          <a:xfrm>
            <a:off x="2196081" y="1587576"/>
            <a:ext cx="6490719" cy="4768774"/>
          </a:xfrm>
        </p:spPr>
        <p:txBody>
          <a:bodyPr>
            <a:normAutofit fontScale="85000" lnSpcReduction="10000"/>
          </a:bodyPr>
          <a:lstStyle/>
          <a:p>
            <a:pPr marL="0" indent="0">
              <a:buNone/>
            </a:pPr>
            <a:r>
              <a:rPr lang="en-US" dirty="0"/>
              <a:t>Current Best Practice Guidance</a:t>
            </a:r>
          </a:p>
          <a:p>
            <a:r>
              <a:rPr lang="en-US" dirty="0"/>
              <a:t>The two main references for managing climate observations are:</a:t>
            </a:r>
          </a:p>
          <a:p>
            <a:pPr lvl="1"/>
            <a:r>
              <a:rPr lang="en-US" dirty="0"/>
              <a:t>WMO #100, Guide to Climatological </a:t>
            </a:r>
            <a:r>
              <a:rPr lang="en-US" dirty="0" smtClean="0"/>
              <a:t>Practices</a:t>
            </a:r>
          </a:p>
          <a:p>
            <a:pPr lvl="1"/>
            <a:r>
              <a:rPr lang="en-US" dirty="0" smtClean="0"/>
              <a:t>WMO #1131, Climate Data Management System Specifications</a:t>
            </a:r>
          </a:p>
          <a:p>
            <a:pPr lvl="1"/>
            <a:r>
              <a:rPr lang="en-US" dirty="0" smtClean="0">
                <a:solidFill>
                  <a:schemeClr val="bg1">
                    <a:lumMod val="50000"/>
                  </a:schemeClr>
                </a:solidFill>
              </a:rPr>
              <a:t>HQ-GDMF Manual of Climate Data Management </a:t>
            </a:r>
          </a:p>
          <a:p>
            <a:pPr lvl="2"/>
            <a:r>
              <a:rPr lang="en-US" dirty="0" smtClean="0">
                <a:solidFill>
                  <a:schemeClr val="bg1">
                    <a:lumMod val="50000"/>
                  </a:schemeClr>
                </a:solidFill>
              </a:rPr>
              <a:t>In preparation by IPET-CDMP (Bill Wright presentation following)</a:t>
            </a:r>
          </a:p>
          <a:p>
            <a:pPr lvl="1"/>
            <a:endParaRPr lang="en-US" sz="1200" dirty="0" smtClean="0"/>
          </a:p>
          <a:p>
            <a:pPr lvl="1"/>
            <a:r>
              <a:rPr lang="en-US" dirty="0" smtClean="0"/>
              <a:t>While these documents will require revision and closer alignment, they provide the current best practice summary available</a:t>
            </a:r>
          </a:p>
          <a:p>
            <a:pPr lvl="1"/>
            <a:r>
              <a:rPr lang="en-US" dirty="0" smtClean="0"/>
              <a:t>The documents provide links to further WMO and other references as required</a:t>
            </a:r>
          </a:p>
          <a:p>
            <a:pPr lvl="1"/>
            <a:endParaRPr lang="en-US" sz="1300" dirty="0" smtClean="0"/>
          </a:p>
          <a:p>
            <a:pPr lvl="1"/>
            <a:r>
              <a:rPr lang="en-US" dirty="0" smtClean="0">
                <a:solidFill>
                  <a:srgbClr val="3366FF"/>
                </a:solidFill>
              </a:rPr>
              <a:t>This presentation will concentrate on WMO #1131 </a:t>
            </a:r>
            <a:r>
              <a:rPr lang="en-US" dirty="0" smtClean="0"/>
              <a:t>as it provides an extendable framework that may be of interest to workshop participants</a:t>
            </a:r>
          </a:p>
          <a:p>
            <a:pPr lvl="1"/>
            <a:endParaRPr lang="en-US" dirty="0"/>
          </a:p>
          <a:p>
            <a:endParaRPr lang="en-US" sz="1200" dirty="0">
              <a:solidFill>
                <a:srgbClr val="3366FF"/>
              </a:solidFill>
            </a:endParaRPr>
          </a:p>
        </p:txBody>
      </p:sp>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
        <p:nvSpPr>
          <p:cNvPr id="5" name="Title 4"/>
          <p:cNvSpPr>
            <a:spLocks noGrp="1"/>
          </p:cNvSpPr>
          <p:nvPr>
            <p:ph type="title"/>
          </p:nvPr>
        </p:nvSpPr>
        <p:spPr/>
        <p:txBody>
          <a:bodyPr>
            <a:normAutofit/>
          </a:bodyPr>
          <a:lstStyle/>
          <a:p>
            <a:r>
              <a:rPr lang="en-US" sz="3200" dirty="0">
                <a:solidFill>
                  <a:srgbClr val="000090"/>
                </a:solidFill>
              </a:rPr>
              <a:t>Guidance for managing</a:t>
            </a:r>
            <a:br>
              <a:rPr lang="en-US" sz="3200" dirty="0">
                <a:solidFill>
                  <a:srgbClr val="000090"/>
                </a:solidFill>
              </a:rPr>
            </a:br>
            <a:r>
              <a:rPr lang="en-US" sz="3200" dirty="0">
                <a:solidFill>
                  <a:srgbClr val="000090"/>
                </a:solidFill>
              </a:rPr>
              <a:t>national climate observations</a:t>
            </a:r>
            <a:endParaRPr lang="en-US" sz="3200" dirty="0"/>
          </a:p>
        </p:txBody>
      </p:sp>
      <p:pic>
        <p:nvPicPr>
          <p:cNvPr id="4" name="Content Placeholder 3"/>
          <p:cNvPicPr>
            <a:picLocks noGrp="1" noChangeAspect="1"/>
          </p:cNvPicPr>
          <p:nvPr>
            <p:ph sz="half" idx="2"/>
          </p:nvPr>
        </p:nvPicPr>
        <p:blipFill>
          <a:blip r:embed="rId3" cstate="print">
            <a:extLst>
              <a:ext uri="{28A0092B-C50C-407E-A947-70E740481C1C}">
                <a14:useLocalDpi xmlns:a14="http://schemas.microsoft.com/office/drawing/2010/main"/>
              </a:ext>
            </a:extLst>
          </a:blip>
          <a:srcRect/>
          <a:stretch>
            <a:fillRect/>
          </a:stretch>
        </p:blipFill>
        <p:spPr>
          <a:xfrm>
            <a:off x="373021" y="1680642"/>
            <a:ext cx="1557910" cy="2202311"/>
          </a:xfrm>
        </p:spPr>
      </p:pic>
      <p:sp>
        <p:nvSpPr>
          <p:cNvPr id="3" name="Slide Number Placeholder 2"/>
          <p:cNvSpPr>
            <a:spLocks noGrp="1"/>
          </p:cNvSpPr>
          <p:nvPr>
            <p:ph type="sldNum" sz="quarter" idx="12"/>
          </p:nvPr>
        </p:nvSpPr>
        <p:spPr/>
        <p:txBody>
          <a:bodyPr/>
          <a:lstStyle/>
          <a:p>
            <a:fld id="{9259AF2F-52C6-9B46-B8B2-0579234AE62E}" type="slidenum">
              <a:rPr lang="en-US" smtClean="0"/>
              <a:t>13</a:t>
            </a:fld>
            <a:endParaRPr lang="en-US"/>
          </a:p>
        </p:txBody>
      </p:sp>
      <p:sp>
        <p:nvSpPr>
          <p:cNvPr id="12" name="TextBox 11"/>
          <p:cNvSpPr txBox="1"/>
          <p:nvPr/>
        </p:nvSpPr>
        <p:spPr>
          <a:xfrm>
            <a:off x="2196081" y="6530792"/>
            <a:ext cx="4987486" cy="215444"/>
          </a:xfrm>
          <a:prstGeom prst="rect">
            <a:avLst/>
          </a:prstGeom>
          <a:noFill/>
        </p:spPr>
        <p:txBody>
          <a:bodyPr wrap="square" rtlCol="0">
            <a:spAutoFit/>
          </a:bodyPr>
          <a:lstStyle/>
          <a:p>
            <a:r>
              <a:rPr lang="en-US" sz="800" dirty="0" smtClean="0">
                <a:solidFill>
                  <a:schemeClr val="bg1">
                    <a:lumMod val="75000"/>
                  </a:schemeClr>
                </a:solidFill>
              </a:rPr>
              <a:t>Image source</a:t>
            </a:r>
            <a:r>
              <a:rPr lang="en-US" sz="800" dirty="0">
                <a:solidFill>
                  <a:schemeClr val="bg1">
                    <a:lumMod val="75000"/>
                  </a:schemeClr>
                </a:solidFill>
              </a:rPr>
              <a:t>:  	</a:t>
            </a:r>
            <a:r>
              <a:rPr lang="en-US" sz="800" dirty="0" smtClean="0">
                <a:solidFill>
                  <a:schemeClr val="bg1">
                    <a:lumMod val="75000"/>
                  </a:schemeClr>
                </a:solidFill>
              </a:rPr>
              <a:t>WMO Library</a:t>
            </a:r>
          </a:p>
        </p:txBody>
      </p:sp>
      <p:pic>
        <p:nvPicPr>
          <p:cNvPr id="10" name="Content Placeholder 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73021" y="3916733"/>
            <a:ext cx="1557318" cy="2202311"/>
          </a:xfrm>
          <a:prstGeom prst="rect">
            <a:avLst/>
          </a:prstGeom>
        </p:spPr>
      </p:pic>
    </p:spTree>
    <p:extLst>
      <p:ext uri="{BB962C8B-B14F-4D97-AF65-F5344CB8AC3E}">
        <p14:creationId xmlns:p14="http://schemas.microsoft.com/office/powerpoint/2010/main" val="28517174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smtClean="0"/>
          </a:p>
          <a:p>
            <a:endParaRPr lang="en-US" dirty="0"/>
          </a:p>
          <a:p>
            <a:pPr marL="0" indent="0" algn="ctr">
              <a:buNone/>
            </a:pPr>
            <a:r>
              <a:rPr lang="en-US" dirty="0" smtClean="0"/>
              <a:t>Walk through of WMO #1131</a:t>
            </a:r>
          </a:p>
        </p:txBody>
      </p:sp>
      <p:sp>
        <p:nvSpPr>
          <p:cNvPr id="4" name="Slide Number Placeholder 3"/>
          <p:cNvSpPr>
            <a:spLocks noGrp="1"/>
          </p:cNvSpPr>
          <p:nvPr>
            <p:ph type="sldNum" sz="quarter" idx="12"/>
          </p:nvPr>
        </p:nvSpPr>
        <p:spPr/>
        <p:txBody>
          <a:bodyPr/>
          <a:lstStyle/>
          <a:p>
            <a:fld id="{9259AF2F-52C6-9B46-B8B2-0579234AE62E}" type="slidenum">
              <a:rPr lang="en-US" smtClean="0"/>
              <a:t>14</a:t>
            </a:fld>
            <a:endParaRPr lang="en-US"/>
          </a:p>
        </p:txBody>
      </p:sp>
    </p:spTree>
    <p:extLst>
      <p:ext uri="{BB962C8B-B14F-4D97-AF65-F5344CB8AC3E}">
        <p14:creationId xmlns:p14="http://schemas.microsoft.com/office/powerpoint/2010/main" val="12239465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solidFill>
                  <a:srgbClr val="3366FF"/>
                </a:solidFill>
              </a:rPr>
              <a:t>Vision</a:t>
            </a:r>
            <a:endParaRPr lang="en-US" sz="3200" dirty="0">
              <a:solidFill>
                <a:srgbClr val="3366FF"/>
              </a:solidFill>
            </a:endParaRPr>
          </a:p>
        </p:txBody>
      </p:sp>
      <p:pic>
        <p:nvPicPr>
          <p:cNvPr id="5" name="Content Placeholder 4" descr="user-story-federated-global-data-service.tiff"/>
          <p:cNvPicPr>
            <a:picLocks noGrp="1" noChangeAspect="1"/>
          </p:cNvPicPr>
          <p:nvPr>
            <p:ph idx="1"/>
          </p:nvPr>
        </p:nvPicPr>
        <p:blipFill>
          <a:blip r:embed="rId2" cstate="print">
            <a:extLst>
              <a:ext uri="{28A0092B-C50C-407E-A947-70E740481C1C}">
                <a14:useLocalDpi xmlns:a14="http://schemas.microsoft.com/office/drawing/2010/main"/>
              </a:ext>
            </a:extLst>
          </a:blip>
          <a:srcRect/>
          <a:stretch>
            <a:fillRect/>
          </a:stretch>
        </p:blipFill>
        <p:spPr/>
      </p:pic>
      <p:sp>
        <p:nvSpPr>
          <p:cNvPr id="4" name="Slide Number Placeholder 3"/>
          <p:cNvSpPr>
            <a:spLocks noGrp="1"/>
          </p:cNvSpPr>
          <p:nvPr>
            <p:ph type="sldNum" sz="quarter" idx="12"/>
          </p:nvPr>
        </p:nvSpPr>
        <p:spPr/>
        <p:txBody>
          <a:bodyPr/>
          <a:lstStyle/>
          <a:p>
            <a:fld id="{9259AF2F-52C6-9B46-B8B2-0579234AE62E}" type="slidenum">
              <a:rPr lang="en-US" smtClean="0"/>
              <a:t>15</a:t>
            </a:fld>
            <a:endParaRPr lang="en-US" dirty="0"/>
          </a:p>
        </p:txBody>
      </p:sp>
      <p:sp>
        <p:nvSpPr>
          <p:cNvPr id="6" name="TextBox 5"/>
          <p:cNvSpPr txBox="1"/>
          <p:nvPr/>
        </p:nvSpPr>
        <p:spPr>
          <a:xfrm>
            <a:off x="2196081" y="6530792"/>
            <a:ext cx="4987486" cy="215444"/>
          </a:xfrm>
          <a:prstGeom prst="rect">
            <a:avLst/>
          </a:prstGeom>
          <a:noFill/>
        </p:spPr>
        <p:txBody>
          <a:bodyPr wrap="square" rtlCol="0">
            <a:spAutoFit/>
          </a:bodyPr>
          <a:lstStyle/>
          <a:p>
            <a:r>
              <a:rPr lang="en-US" sz="800" dirty="0" smtClean="0">
                <a:solidFill>
                  <a:schemeClr val="bg1">
                    <a:lumMod val="75000"/>
                  </a:schemeClr>
                </a:solidFill>
              </a:rPr>
              <a:t>Source</a:t>
            </a:r>
            <a:r>
              <a:rPr lang="en-US" sz="800" dirty="0">
                <a:solidFill>
                  <a:schemeClr val="bg1">
                    <a:lumMod val="75000"/>
                  </a:schemeClr>
                </a:solidFill>
              </a:rPr>
              <a:t>:  	</a:t>
            </a:r>
            <a:r>
              <a:rPr lang="en-US" sz="800" dirty="0" smtClean="0">
                <a:solidFill>
                  <a:schemeClr val="bg1">
                    <a:lumMod val="75000"/>
                  </a:schemeClr>
                </a:solidFill>
              </a:rPr>
              <a:t>ET-CDMS User Stories (work in progress)</a:t>
            </a:r>
            <a:endParaRPr lang="en-US" sz="800" dirty="0">
              <a:solidFill>
                <a:schemeClr val="bg1">
                  <a:lumMod val="75000"/>
                </a:schemeClr>
              </a:solidFill>
            </a:endParaRPr>
          </a:p>
        </p:txBody>
      </p:sp>
    </p:spTree>
    <p:extLst>
      <p:ext uri="{BB962C8B-B14F-4D97-AF65-F5344CB8AC3E}">
        <p14:creationId xmlns:p14="http://schemas.microsoft.com/office/powerpoint/2010/main" val="2972670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4"/>
          </p:nvPr>
        </p:nvSpPr>
        <p:spPr>
          <a:xfrm>
            <a:off x="3214749" y="1587576"/>
            <a:ext cx="5794480" cy="4943216"/>
          </a:xfrm>
        </p:spPr>
        <p:txBody>
          <a:bodyPr>
            <a:normAutofit lnSpcReduction="10000"/>
          </a:bodyPr>
          <a:lstStyle/>
          <a:p>
            <a:pPr marL="0" indent="0">
              <a:buNone/>
            </a:pPr>
            <a:r>
              <a:rPr lang="en-US" sz="2000" dirty="0"/>
              <a:t>WMO #1131, </a:t>
            </a:r>
            <a:r>
              <a:rPr lang="en-US" sz="2000" dirty="0" smtClean="0"/>
              <a:t>provides </a:t>
            </a:r>
            <a:r>
              <a:rPr lang="en-US" sz="2000" dirty="0"/>
              <a:t>a high level description of the functionality that is expected within a CDMS</a:t>
            </a:r>
            <a:endParaRPr lang="en-US" sz="2000" dirty="0" smtClean="0"/>
          </a:p>
          <a:p>
            <a:r>
              <a:rPr lang="en-US" sz="2000" dirty="0" smtClean="0">
                <a:solidFill>
                  <a:srgbClr val="FF0000"/>
                </a:solidFill>
              </a:rPr>
              <a:t>It is an authoritative reference</a:t>
            </a:r>
          </a:p>
          <a:p>
            <a:r>
              <a:rPr lang="en-US" sz="2000" dirty="0" smtClean="0"/>
              <a:t>It </a:t>
            </a:r>
            <a:r>
              <a:rPr lang="en-US" sz="2000" dirty="0"/>
              <a:t>has been designed </a:t>
            </a:r>
            <a:r>
              <a:rPr lang="en-US" sz="2000" dirty="0" smtClean="0"/>
              <a:t>as </a:t>
            </a:r>
            <a:r>
              <a:rPr lang="en-US" sz="2000" dirty="0"/>
              <a:t>a modular framework </a:t>
            </a:r>
            <a:r>
              <a:rPr lang="en-US" sz="2000" dirty="0" smtClean="0"/>
              <a:t>to:</a:t>
            </a:r>
          </a:p>
          <a:p>
            <a:pPr lvl="1"/>
            <a:r>
              <a:rPr lang="en-US" sz="1600" dirty="0" smtClean="0"/>
              <a:t>Address modern Information </a:t>
            </a:r>
            <a:r>
              <a:rPr lang="en-US" sz="1600" dirty="0"/>
              <a:t>Management </a:t>
            </a:r>
            <a:r>
              <a:rPr lang="en-US" sz="1600" dirty="0" smtClean="0"/>
              <a:t>Challenges</a:t>
            </a:r>
          </a:p>
          <a:p>
            <a:pPr lvl="1"/>
            <a:r>
              <a:rPr lang="en-US" sz="1600" dirty="0" smtClean="0"/>
              <a:t>Allow for more detailed requirements in future</a:t>
            </a:r>
          </a:p>
          <a:p>
            <a:pPr lvl="1"/>
            <a:r>
              <a:rPr lang="en-US" sz="1600" dirty="0" smtClean="0"/>
              <a:t>Be extended for other WMO domains</a:t>
            </a:r>
          </a:p>
          <a:p>
            <a:r>
              <a:rPr lang="en-US" sz="2000" dirty="0" smtClean="0">
                <a:solidFill>
                  <a:srgbClr val="3366FF"/>
                </a:solidFill>
              </a:rPr>
              <a:t>In this version</a:t>
            </a:r>
            <a:r>
              <a:rPr lang="en-US" sz="2000" dirty="0">
                <a:solidFill>
                  <a:srgbClr val="3366FF"/>
                </a:solidFill>
              </a:rPr>
              <a:t>, priority is given to the management of observations data in support of developing </a:t>
            </a:r>
            <a:r>
              <a:rPr lang="en-US" sz="2000" dirty="0" smtClean="0">
                <a:solidFill>
                  <a:srgbClr val="3366FF"/>
                </a:solidFill>
              </a:rPr>
              <a:t>countries</a:t>
            </a:r>
          </a:p>
          <a:p>
            <a:r>
              <a:rPr lang="en-US" sz="2000" dirty="0" smtClean="0"/>
              <a:t>WMO #1131 has undergone </a:t>
            </a:r>
            <a:r>
              <a:rPr lang="en-US" sz="2000" dirty="0"/>
              <a:t>international peer </a:t>
            </a:r>
            <a:r>
              <a:rPr lang="en-US" sz="2000" dirty="0" smtClean="0"/>
              <a:t>review</a:t>
            </a:r>
          </a:p>
          <a:p>
            <a:r>
              <a:rPr lang="en-US" sz="2000" dirty="0">
                <a:solidFill>
                  <a:srgbClr val="3366FF"/>
                </a:solidFill>
              </a:rPr>
              <a:t>Approved by WMO Congress as a WMO Technical Specification in 2015 (</a:t>
            </a:r>
            <a:r>
              <a:rPr lang="en-US" sz="2000" dirty="0">
                <a:solidFill>
                  <a:srgbClr val="3366FF"/>
                </a:solidFill>
                <a:hlinkClick r:id="rId3"/>
              </a:rPr>
              <a:t>Cg-</a:t>
            </a:r>
            <a:r>
              <a:rPr lang="en-US" sz="2000" dirty="0" smtClean="0">
                <a:solidFill>
                  <a:srgbClr val="3366FF"/>
                </a:solidFill>
                <a:hlinkClick r:id="rId3"/>
              </a:rPr>
              <a:t>17, p463</a:t>
            </a:r>
            <a:r>
              <a:rPr lang="en-US" sz="2000" dirty="0" smtClean="0">
                <a:solidFill>
                  <a:srgbClr val="3366FF"/>
                </a:solidFill>
              </a:rPr>
              <a:t>)</a:t>
            </a:r>
          </a:p>
          <a:p>
            <a:pPr lvl="1"/>
            <a:r>
              <a:rPr lang="en-US" sz="1600" dirty="0" smtClean="0">
                <a:solidFill>
                  <a:srgbClr val="FF0000"/>
                </a:solidFill>
              </a:rPr>
              <a:t>Congress requested further work and for WMO #1131 to develop </a:t>
            </a:r>
            <a:r>
              <a:rPr lang="en-US" sz="1600" i="1" dirty="0" smtClean="0">
                <a:solidFill>
                  <a:srgbClr val="FF0000"/>
                </a:solidFill>
              </a:rPr>
              <a:t>“WMO Standards for Climate Data Management and related systems”</a:t>
            </a:r>
            <a:endParaRPr lang="en-US" sz="1600" i="1" dirty="0">
              <a:solidFill>
                <a:srgbClr val="FF0000"/>
              </a:solidFill>
            </a:endParaRPr>
          </a:p>
          <a:p>
            <a:pPr lvl="1"/>
            <a:endParaRPr lang="en-US" dirty="0"/>
          </a:p>
          <a:p>
            <a:endParaRPr lang="en-US" sz="1200" dirty="0">
              <a:solidFill>
                <a:srgbClr val="3366FF"/>
              </a:solidFill>
            </a:endParaRPr>
          </a:p>
        </p:txBody>
      </p:sp>
      <p:pic>
        <p:nvPicPr>
          <p:cNvPr id="2" name="Picture 1" descr="wmo2016_powerpoint_standard_v2-2.jp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
        <p:nvSpPr>
          <p:cNvPr id="5" name="Title 4"/>
          <p:cNvSpPr>
            <a:spLocks noGrp="1"/>
          </p:cNvSpPr>
          <p:nvPr>
            <p:ph type="title"/>
          </p:nvPr>
        </p:nvSpPr>
        <p:spPr/>
        <p:txBody>
          <a:bodyPr>
            <a:normAutofit fontScale="90000"/>
          </a:bodyPr>
          <a:lstStyle/>
          <a:p>
            <a:r>
              <a:rPr lang="en-US" sz="3200" dirty="0"/>
              <a:t>WMO #1131</a:t>
            </a:r>
            <a:br>
              <a:rPr lang="en-US" sz="3200" dirty="0"/>
            </a:br>
            <a:r>
              <a:rPr lang="en-US" sz="3200" dirty="0"/>
              <a:t>Climate Data Management System Specifications</a:t>
            </a:r>
          </a:p>
        </p:txBody>
      </p:sp>
      <p:sp>
        <p:nvSpPr>
          <p:cNvPr id="3" name="Slide Number Placeholder 2"/>
          <p:cNvSpPr>
            <a:spLocks noGrp="1"/>
          </p:cNvSpPr>
          <p:nvPr>
            <p:ph type="sldNum" sz="quarter" idx="12"/>
          </p:nvPr>
        </p:nvSpPr>
        <p:spPr/>
        <p:txBody>
          <a:bodyPr/>
          <a:lstStyle/>
          <a:p>
            <a:fld id="{9259AF2F-52C6-9B46-B8B2-0579234AE62E}" type="slidenum">
              <a:rPr lang="en-US" smtClean="0"/>
              <a:t>16</a:t>
            </a:fld>
            <a:endParaRPr lang="en-US"/>
          </a:p>
        </p:txBody>
      </p:sp>
      <p:sp>
        <p:nvSpPr>
          <p:cNvPr id="12" name="TextBox 11"/>
          <p:cNvSpPr txBox="1"/>
          <p:nvPr/>
        </p:nvSpPr>
        <p:spPr>
          <a:xfrm>
            <a:off x="2196081" y="6530792"/>
            <a:ext cx="4987486" cy="215444"/>
          </a:xfrm>
          <a:prstGeom prst="rect">
            <a:avLst/>
          </a:prstGeom>
          <a:noFill/>
        </p:spPr>
        <p:txBody>
          <a:bodyPr wrap="square" rtlCol="0">
            <a:spAutoFit/>
          </a:bodyPr>
          <a:lstStyle/>
          <a:p>
            <a:r>
              <a:rPr lang="en-US" sz="800" dirty="0" smtClean="0">
                <a:solidFill>
                  <a:schemeClr val="bg1">
                    <a:lumMod val="75000"/>
                  </a:schemeClr>
                </a:solidFill>
              </a:rPr>
              <a:t>Image source</a:t>
            </a:r>
            <a:r>
              <a:rPr lang="en-US" sz="800" dirty="0">
                <a:solidFill>
                  <a:schemeClr val="bg1">
                    <a:lumMod val="75000"/>
                  </a:schemeClr>
                </a:solidFill>
              </a:rPr>
              <a:t>:  	</a:t>
            </a:r>
            <a:r>
              <a:rPr lang="en-US" sz="800" dirty="0" smtClean="0">
                <a:solidFill>
                  <a:schemeClr val="bg1">
                    <a:lumMod val="75000"/>
                  </a:schemeClr>
                </a:solidFill>
              </a:rPr>
              <a:t>WMO #1131</a:t>
            </a:r>
          </a:p>
        </p:txBody>
      </p:sp>
      <p:pic>
        <p:nvPicPr>
          <p:cNvPr id="10" name="Content Placeholder 3"/>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01038" y="1714422"/>
            <a:ext cx="2899283" cy="4100077"/>
          </a:xfrm>
          <a:prstGeom prst="rect">
            <a:avLst/>
          </a:prstGeom>
        </p:spPr>
      </p:pic>
    </p:spTree>
    <p:extLst>
      <p:ext uri="{BB962C8B-B14F-4D97-AF65-F5344CB8AC3E}">
        <p14:creationId xmlns:p14="http://schemas.microsoft.com/office/powerpoint/2010/main" val="16724602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4"/>
          </p:nvPr>
        </p:nvSpPr>
        <p:spPr>
          <a:xfrm>
            <a:off x="3480385" y="1587576"/>
            <a:ext cx="5528844" cy="4768774"/>
          </a:xfrm>
        </p:spPr>
        <p:txBody>
          <a:bodyPr>
            <a:normAutofit fontScale="92500" lnSpcReduction="20000"/>
          </a:bodyPr>
          <a:lstStyle/>
          <a:p>
            <a:r>
              <a:rPr lang="en-US" sz="1900" dirty="0" smtClean="0"/>
              <a:t>Establish </a:t>
            </a:r>
            <a:r>
              <a:rPr lang="en-US" sz="1900" dirty="0"/>
              <a:t>a framework describing functionality required in a CDMS</a:t>
            </a:r>
          </a:p>
          <a:p>
            <a:pPr lvl="1"/>
            <a:r>
              <a:rPr lang="en-US" sz="1700" dirty="0">
                <a:solidFill>
                  <a:srgbClr val="3366FF"/>
                </a:solidFill>
              </a:rPr>
              <a:t>Think of it as a formal </a:t>
            </a:r>
            <a:r>
              <a:rPr lang="en-US" sz="1700" dirty="0" smtClean="0">
                <a:solidFill>
                  <a:srgbClr val="3366FF"/>
                </a:solidFill>
              </a:rPr>
              <a:t>ontology</a:t>
            </a:r>
          </a:p>
          <a:p>
            <a:pPr lvl="1"/>
            <a:endParaRPr lang="en-US" sz="900" dirty="0" smtClean="0">
              <a:solidFill>
                <a:srgbClr val="3366FF"/>
              </a:solidFill>
            </a:endParaRPr>
          </a:p>
          <a:p>
            <a:r>
              <a:rPr lang="en-US" sz="1900" dirty="0"/>
              <a:t>Functionality is defined as a set of </a:t>
            </a:r>
            <a:r>
              <a:rPr lang="en-US" sz="1900" dirty="0" smtClean="0"/>
              <a:t>components</a:t>
            </a:r>
          </a:p>
          <a:p>
            <a:r>
              <a:rPr lang="en-US" sz="1900" dirty="0"/>
              <a:t>Each component is supported by descriptive text and appropriate </a:t>
            </a:r>
            <a:r>
              <a:rPr lang="en-US" sz="1900" dirty="0" smtClean="0"/>
              <a:t>references</a:t>
            </a:r>
            <a:endParaRPr lang="en-US" sz="1900" dirty="0"/>
          </a:p>
          <a:p>
            <a:r>
              <a:rPr lang="en-US" sz="1900" dirty="0"/>
              <a:t>Components </a:t>
            </a:r>
            <a:r>
              <a:rPr lang="en-US" sz="1900" dirty="0" smtClean="0"/>
              <a:t>are classified</a:t>
            </a:r>
            <a:r>
              <a:rPr lang="en-US" sz="1900" dirty="0"/>
              <a:t>:</a:t>
            </a:r>
          </a:p>
          <a:p>
            <a:pPr lvl="1"/>
            <a:r>
              <a:rPr lang="en-US" sz="1700" dirty="0"/>
              <a:t>Required (mandatory)</a:t>
            </a:r>
          </a:p>
          <a:p>
            <a:pPr lvl="1"/>
            <a:r>
              <a:rPr lang="en-US" sz="1700" dirty="0"/>
              <a:t>Recommended (best practice)</a:t>
            </a:r>
          </a:p>
          <a:p>
            <a:pPr lvl="1"/>
            <a:r>
              <a:rPr lang="en-US" sz="1700" dirty="0"/>
              <a:t>Optional (more advanced)</a:t>
            </a:r>
          </a:p>
          <a:p>
            <a:r>
              <a:rPr lang="en-US" sz="1900" dirty="0"/>
              <a:t>Not all components are required</a:t>
            </a:r>
          </a:p>
          <a:p>
            <a:pPr lvl="1"/>
            <a:r>
              <a:rPr lang="en-US" sz="1600" dirty="0"/>
              <a:t>What can the organisation afford to maintain for the long term?</a:t>
            </a:r>
          </a:p>
          <a:p>
            <a:pPr lvl="1"/>
            <a:endParaRPr lang="en-US" sz="900" dirty="0">
              <a:solidFill>
                <a:srgbClr val="3366FF"/>
              </a:solidFill>
            </a:endParaRPr>
          </a:p>
          <a:p>
            <a:r>
              <a:rPr lang="en-US" sz="1900" dirty="0" smtClean="0"/>
              <a:t>The </a:t>
            </a:r>
            <a:r>
              <a:rPr lang="en-US" sz="1900" dirty="0"/>
              <a:t>modular approach is designed to allow existing software components to be re-used and extended where possible</a:t>
            </a:r>
          </a:p>
          <a:p>
            <a:pPr lvl="1"/>
            <a:r>
              <a:rPr lang="en-US" sz="1700" dirty="0"/>
              <a:t>Therefore, </a:t>
            </a:r>
            <a:r>
              <a:rPr lang="en-US" sz="1700" dirty="0">
                <a:solidFill>
                  <a:srgbClr val="3366FF"/>
                </a:solidFill>
              </a:rPr>
              <a:t>a single monolithic software application is discouraged</a:t>
            </a:r>
            <a:r>
              <a:rPr lang="en-US" sz="1700" dirty="0" smtClean="0">
                <a:solidFill>
                  <a:srgbClr val="3366FF"/>
                </a:solidFill>
              </a:rPr>
              <a:t>!</a:t>
            </a:r>
            <a:endParaRPr lang="en-US" sz="1700" dirty="0"/>
          </a:p>
        </p:txBody>
      </p:sp>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
        <p:nvSpPr>
          <p:cNvPr id="5" name="Title 4"/>
          <p:cNvSpPr>
            <a:spLocks noGrp="1"/>
          </p:cNvSpPr>
          <p:nvPr>
            <p:ph type="title"/>
          </p:nvPr>
        </p:nvSpPr>
        <p:spPr/>
        <p:txBody>
          <a:bodyPr>
            <a:normAutofit fontScale="90000"/>
          </a:bodyPr>
          <a:lstStyle/>
          <a:p>
            <a:r>
              <a:rPr lang="en-US" sz="3200" dirty="0"/>
              <a:t>WMO #1131</a:t>
            </a:r>
            <a:br>
              <a:rPr lang="en-US" sz="3200" dirty="0"/>
            </a:br>
            <a:r>
              <a:rPr lang="en-US" sz="3200" dirty="0"/>
              <a:t>Climate Data Management System Specifications</a:t>
            </a:r>
          </a:p>
        </p:txBody>
      </p:sp>
      <p:sp>
        <p:nvSpPr>
          <p:cNvPr id="3" name="Slide Number Placeholder 2"/>
          <p:cNvSpPr>
            <a:spLocks noGrp="1"/>
          </p:cNvSpPr>
          <p:nvPr>
            <p:ph type="sldNum" sz="quarter" idx="12"/>
          </p:nvPr>
        </p:nvSpPr>
        <p:spPr/>
        <p:txBody>
          <a:bodyPr/>
          <a:lstStyle/>
          <a:p>
            <a:fld id="{9259AF2F-52C6-9B46-B8B2-0579234AE62E}" type="slidenum">
              <a:rPr lang="en-US" smtClean="0"/>
              <a:t>17</a:t>
            </a:fld>
            <a:endParaRPr lang="en-US"/>
          </a:p>
        </p:txBody>
      </p:sp>
      <p:sp>
        <p:nvSpPr>
          <p:cNvPr id="12" name="TextBox 11"/>
          <p:cNvSpPr txBox="1"/>
          <p:nvPr/>
        </p:nvSpPr>
        <p:spPr>
          <a:xfrm>
            <a:off x="2196081" y="6530792"/>
            <a:ext cx="4987486" cy="215444"/>
          </a:xfrm>
          <a:prstGeom prst="rect">
            <a:avLst/>
          </a:prstGeom>
          <a:noFill/>
        </p:spPr>
        <p:txBody>
          <a:bodyPr wrap="square" rtlCol="0">
            <a:spAutoFit/>
          </a:bodyPr>
          <a:lstStyle/>
          <a:p>
            <a:r>
              <a:rPr lang="en-US" sz="800" dirty="0">
                <a:solidFill>
                  <a:schemeClr val="bg1">
                    <a:lumMod val="75000"/>
                  </a:schemeClr>
                </a:solidFill>
              </a:rPr>
              <a:t>Image source:  	WMO #1131</a:t>
            </a:r>
          </a:p>
        </p:txBody>
      </p:sp>
      <p:pic>
        <p:nvPicPr>
          <p:cNvPr id="10" name="Content Placeholder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01038" y="2130730"/>
            <a:ext cx="3279347" cy="2751067"/>
          </a:xfrm>
          <a:prstGeom prst="rect">
            <a:avLst/>
          </a:prstGeom>
        </p:spPr>
      </p:pic>
      <p:sp>
        <p:nvSpPr>
          <p:cNvPr id="4" name="TextBox 3"/>
          <p:cNvSpPr txBox="1"/>
          <p:nvPr/>
        </p:nvSpPr>
        <p:spPr>
          <a:xfrm>
            <a:off x="575479" y="4762729"/>
            <a:ext cx="2526817" cy="646331"/>
          </a:xfrm>
          <a:prstGeom prst="rect">
            <a:avLst/>
          </a:prstGeom>
          <a:solidFill>
            <a:schemeClr val="bg1"/>
          </a:solidFill>
        </p:spPr>
        <p:txBody>
          <a:bodyPr wrap="square" rtlCol="0">
            <a:spAutoFit/>
          </a:bodyPr>
          <a:lstStyle/>
          <a:p>
            <a:pPr algn="ctr"/>
            <a:r>
              <a:rPr lang="en-US" dirty="0" smtClean="0"/>
              <a:t>High Level components of a CDMS</a:t>
            </a:r>
            <a:endParaRPr lang="en-US" dirty="0"/>
          </a:p>
        </p:txBody>
      </p:sp>
    </p:spTree>
    <p:extLst>
      <p:ext uri="{BB962C8B-B14F-4D97-AF65-F5344CB8AC3E}">
        <p14:creationId xmlns:p14="http://schemas.microsoft.com/office/powerpoint/2010/main" val="12513858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
        <p:nvSpPr>
          <p:cNvPr id="5" name="Title 4"/>
          <p:cNvSpPr>
            <a:spLocks noGrp="1"/>
          </p:cNvSpPr>
          <p:nvPr>
            <p:ph type="title"/>
          </p:nvPr>
        </p:nvSpPr>
        <p:spPr/>
        <p:txBody>
          <a:bodyPr>
            <a:normAutofit/>
          </a:bodyPr>
          <a:lstStyle/>
          <a:p>
            <a:r>
              <a:rPr lang="en-US" sz="2000" dirty="0" smtClean="0"/>
              <a:t>CDMS Component</a:t>
            </a:r>
            <a:br>
              <a:rPr lang="en-US" sz="2000" dirty="0" smtClean="0"/>
            </a:br>
            <a:r>
              <a:rPr lang="en-US" sz="3200" dirty="0" smtClean="0">
                <a:solidFill>
                  <a:srgbClr val="3366FF"/>
                </a:solidFill>
              </a:rPr>
              <a:t>CDMS Governance</a:t>
            </a:r>
            <a:endParaRPr lang="en-US" sz="3200" dirty="0">
              <a:solidFill>
                <a:srgbClr val="3366FF"/>
              </a:solidFill>
            </a:endParaRPr>
          </a:p>
        </p:txBody>
      </p:sp>
      <p:sp>
        <p:nvSpPr>
          <p:cNvPr id="3" name="Slide Number Placeholder 2"/>
          <p:cNvSpPr>
            <a:spLocks noGrp="1"/>
          </p:cNvSpPr>
          <p:nvPr>
            <p:ph type="sldNum" sz="quarter" idx="12"/>
          </p:nvPr>
        </p:nvSpPr>
        <p:spPr/>
        <p:txBody>
          <a:bodyPr/>
          <a:lstStyle/>
          <a:p>
            <a:fld id="{9259AF2F-52C6-9B46-B8B2-0579234AE62E}" type="slidenum">
              <a:rPr lang="en-US" smtClean="0"/>
              <a:t>18</a:t>
            </a:fld>
            <a:endParaRPr lang="en-US"/>
          </a:p>
        </p:txBody>
      </p:sp>
      <p:sp>
        <p:nvSpPr>
          <p:cNvPr id="12" name="TextBox 11"/>
          <p:cNvSpPr txBox="1"/>
          <p:nvPr/>
        </p:nvSpPr>
        <p:spPr>
          <a:xfrm>
            <a:off x="2196081" y="6530792"/>
            <a:ext cx="4987486" cy="215444"/>
          </a:xfrm>
          <a:prstGeom prst="rect">
            <a:avLst/>
          </a:prstGeom>
          <a:noFill/>
        </p:spPr>
        <p:txBody>
          <a:bodyPr wrap="square" rtlCol="0">
            <a:spAutoFit/>
          </a:bodyPr>
          <a:lstStyle/>
          <a:p>
            <a:r>
              <a:rPr lang="en-US" sz="800" dirty="0">
                <a:solidFill>
                  <a:schemeClr val="bg1">
                    <a:lumMod val="75000"/>
                  </a:schemeClr>
                </a:solidFill>
              </a:rPr>
              <a:t>Image source:  	WMO #1131</a:t>
            </a:r>
          </a:p>
        </p:txBody>
      </p:sp>
      <p:pic>
        <p:nvPicPr>
          <p:cNvPr id="10" name="Content Placeholder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18764" y="1576396"/>
            <a:ext cx="8262870" cy="3575298"/>
          </a:xfrm>
          <a:prstGeom prst="rect">
            <a:avLst/>
          </a:prstGeom>
        </p:spPr>
      </p:pic>
      <p:sp>
        <p:nvSpPr>
          <p:cNvPr id="9" name="Content Placeholder 8"/>
          <p:cNvSpPr>
            <a:spLocks noGrp="1"/>
          </p:cNvSpPr>
          <p:nvPr>
            <p:ph sz="quarter" idx="4"/>
          </p:nvPr>
        </p:nvSpPr>
        <p:spPr>
          <a:xfrm>
            <a:off x="457200" y="4928102"/>
            <a:ext cx="8552029" cy="1428248"/>
          </a:xfrm>
        </p:spPr>
        <p:txBody>
          <a:bodyPr>
            <a:normAutofit/>
          </a:bodyPr>
          <a:lstStyle/>
          <a:p>
            <a:pPr lvl="1"/>
            <a:endParaRPr lang="en-US" sz="1300" dirty="0">
              <a:solidFill>
                <a:srgbClr val="3366FF"/>
              </a:solidFill>
            </a:endParaRPr>
          </a:p>
          <a:p>
            <a:r>
              <a:rPr lang="en-US" sz="2000" dirty="0" smtClean="0"/>
              <a:t>Currently, Data Policy and Data Governance is at the discretion of the NMHS</a:t>
            </a:r>
            <a:endParaRPr lang="en-US" sz="1200" dirty="0" smtClean="0">
              <a:solidFill>
                <a:srgbClr val="3366FF"/>
              </a:solidFill>
            </a:endParaRPr>
          </a:p>
          <a:p>
            <a:r>
              <a:rPr lang="en-US" sz="2000" dirty="0">
                <a:solidFill>
                  <a:srgbClr val="FF0000"/>
                </a:solidFill>
              </a:rPr>
              <a:t>For global consistency, </a:t>
            </a:r>
            <a:r>
              <a:rPr lang="en-US" sz="2000" dirty="0" smtClean="0">
                <a:solidFill>
                  <a:srgbClr val="FF0000"/>
                </a:solidFill>
              </a:rPr>
              <a:t>at least Data Policy should </a:t>
            </a:r>
            <a:r>
              <a:rPr lang="en-US" sz="2000" dirty="0">
                <a:solidFill>
                  <a:srgbClr val="FF0000"/>
                </a:solidFill>
              </a:rPr>
              <a:t>be </a:t>
            </a:r>
            <a:r>
              <a:rPr lang="en-US" sz="2000" b="1" u="sng" dirty="0" smtClean="0">
                <a:solidFill>
                  <a:srgbClr val="FF0000"/>
                </a:solidFill>
              </a:rPr>
              <a:t>‘community agreed’</a:t>
            </a:r>
            <a:endParaRPr lang="en-US" sz="2000" b="1" u="sng" dirty="0">
              <a:solidFill>
                <a:srgbClr val="FF0000"/>
              </a:solidFill>
            </a:endParaRPr>
          </a:p>
          <a:p>
            <a:pPr lvl="1"/>
            <a:r>
              <a:rPr lang="en-US" sz="1600" dirty="0" smtClean="0">
                <a:solidFill>
                  <a:srgbClr val="3366FF"/>
                </a:solidFill>
              </a:rPr>
              <a:t>defined </a:t>
            </a:r>
            <a:r>
              <a:rPr lang="en-US" sz="1600" dirty="0">
                <a:solidFill>
                  <a:srgbClr val="3366FF"/>
                </a:solidFill>
              </a:rPr>
              <a:t>and agreed </a:t>
            </a:r>
            <a:r>
              <a:rPr lang="en-US" sz="1600" dirty="0" smtClean="0">
                <a:solidFill>
                  <a:srgbClr val="3366FF"/>
                </a:solidFill>
              </a:rPr>
              <a:t>within WMO processes</a:t>
            </a:r>
            <a:endParaRPr lang="en-US" sz="1600" dirty="0">
              <a:solidFill>
                <a:srgbClr val="3366FF"/>
              </a:solidFill>
            </a:endParaRPr>
          </a:p>
        </p:txBody>
      </p:sp>
    </p:spTree>
    <p:extLst>
      <p:ext uri="{BB962C8B-B14F-4D97-AF65-F5344CB8AC3E}">
        <p14:creationId xmlns:p14="http://schemas.microsoft.com/office/powerpoint/2010/main" val="39751993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4"/>
          </p:nvPr>
        </p:nvSpPr>
        <p:spPr>
          <a:xfrm>
            <a:off x="6164903" y="1340849"/>
            <a:ext cx="2844326" cy="5015501"/>
          </a:xfrm>
        </p:spPr>
        <p:txBody>
          <a:bodyPr>
            <a:normAutofit fontScale="92500" lnSpcReduction="20000"/>
          </a:bodyPr>
          <a:lstStyle/>
          <a:p>
            <a:pPr marL="0" indent="0">
              <a:buNone/>
            </a:pPr>
            <a:r>
              <a:rPr lang="en-US" sz="2200" dirty="0">
                <a:solidFill>
                  <a:srgbClr val="3366FF"/>
                </a:solidFill>
              </a:rPr>
              <a:t>NB:  Climate data is not just observation data!</a:t>
            </a:r>
          </a:p>
          <a:p>
            <a:pPr marL="0" indent="0">
              <a:buNone/>
            </a:pPr>
            <a:endParaRPr lang="en-US" sz="1100" dirty="0" smtClean="0"/>
          </a:p>
          <a:p>
            <a:pPr marL="0" indent="0">
              <a:buNone/>
            </a:pPr>
            <a:r>
              <a:rPr lang="en-US" sz="2200" dirty="0" smtClean="0"/>
              <a:t>Climate metadata:</a:t>
            </a:r>
          </a:p>
          <a:p>
            <a:r>
              <a:rPr lang="en-US" sz="1700" dirty="0" smtClean="0"/>
              <a:t>Observations Metadata = WIGOS Metadata</a:t>
            </a:r>
          </a:p>
          <a:p>
            <a:r>
              <a:rPr lang="en-US" sz="1700" dirty="0" smtClean="0"/>
              <a:t>Discovery Metadata = WIS Metadata</a:t>
            </a:r>
          </a:p>
          <a:p>
            <a:r>
              <a:rPr lang="en-US" sz="1700" dirty="0" smtClean="0">
                <a:solidFill>
                  <a:srgbClr val="3366FF"/>
                </a:solidFill>
              </a:rPr>
              <a:t>We are missing data Intellectual Property</a:t>
            </a:r>
          </a:p>
          <a:p>
            <a:endParaRPr lang="en-US" sz="1100" dirty="0" smtClean="0"/>
          </a:p>
          <a:p>
            <a:pPr marL="0" indent="0">
              <a:buNone/>
            </a:pPr>
            <a:r>
              <a:rPr lang="en-US" sz="2200" dirty="0" smtClean="0"/>
              <a:t>Observations data:</a:t>
            </a:r>
          </a:p>
          <a:p>
            <a:r>
              <a:rPr lang="en-US" sz="1700" dirty="0" smtClean="0"/>
              <a:t>GCOS Essential Climate Variables</a:t>
            </a:r>
          </a:p>
          <a:p>
            <a:endParaRPr lang="en-US" sz="1100" dirty="0" smtClean="0"/>
          </a:p>
          <a:p>
            <a:endParaRPr lang="en-US" sz="1100" dirty="0" smtClean="0"/>
          </a:p>
          <a:p>
            <a:pPr marL="0" indent="0">
              <a:buNone/>
            </a:pPr>
            <a:r>
              <a:rPr lang="en-US" sz="1900" dirty="0" smtClean="0">
                <a:solidFill>
                  <a:srgbClr val="FF0000"/>
                </a:solidFill>
              </a:rPr>
              <a:t>We need formal semantic data definitions to remove any dataset ambiguity and facilitate future federated global data services</a:t>
            </a:r>
          </a:p>
        </p:txBody>
      </p:sp>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
        <p:nvSpPr>
          <p:cNvPr id="5" name="Title 4"/>
          <p:cNvSpPr>
            <a:spLocks noGrp="1"/>
          </p:cNvSpPr>
          <p:nvPr>
            <p:ph type="title"/>
          </p:nvPr>
        </p:nvSpPr>
        <p:spPr/>
        <p:txBody>
          <a:bodyPr>
            <a:normAutofit/>
          </a:bodyPr>
          <a:lstStyle/>
          <a:p>
            <a:r>
              <a:rPr lang="en-US" sz="2000" dirty="0"/>
              <a:t>CDMS Component</a:t>
            </a:r>
            <a:br>
              <a:rPr lang="en-US" sz="2000" dirty="0"/>
            </a:br>
            <a:r>
              <a:rPr lang="en-US" sz="3200" dirty="0">
                <a:solidFill>
                  <a:srgbClr val="3366FF"/>
                </a:solidFill>
              </a:rPr>
              <a:t>Climate Data</a:t>
            </a:r>
            <a:endParaRPr lang="en-US" sz="3200" dirty="0"/>
          </a:p>
        </p:txBody>
      </p:sp>
      <p:sp>
        <p:nvSpPr>
          <p:cNvPr id="3" name="Slide Number Placeholder 2"/>
          <p:cNvSpPr>
            <a:spLocks noGrp="1"/>
          </p:cNvSpPr>
          <p:nvPr>
            <p:ph type="sldNum" sz="quarter" idx="12"/>
          </p:nvPr>
        </p:nvSpPr>
        <p:spPr/>
        <p:txBody>
          <a:bodyPr/>
          <a:lstStyle/>
          <a:p>
            <a:fld id="{9259AF2F-52C6-9B46-B8B2-0579234AE62E}" type="slidenum">
              <a:rPr lang="en-US" smtClean="0"/>
              <a:t>19</a:t>
            </a:fld>
            <a:endParaRPr lang="en-US"/>
          </a:p>
        </p:txBody>
      </p:sp>
      <p:sp>
        <p:nvSpPr>
          <p:cNvPr id="12" name="TextBox 11"/>
          <p:cNvSpPr txBox="1"/>
          <p:nvPr/>
        </p:nvSpPr>
        <p:spPr>
          <a:xfrm>
            <a:off x="2196081" y="6530792"/>
            <a:ext cx="4987486" cy="215444"/>
          </a:xfrm>
          <a:prstGeom prst="rect">
            <a:avLst/>
          </a:prstGeom>
          <a:noFill/>
        </p:spPr>
        <p:txBody>
          <a:bodyPr wrap="square" rtlCol="0">
            <a:spAutoFit/>
          </a:bodyPr>
          <a:lstStyle/>
          <a:p>
            <a:r>
              <a:rPr lang="en-US" sz="800" dirty="0" smtClean="0">
                <a:solidFill>
                  <a:schemeClr val="bg1">
                    <a:lumMod val="75000"/>
                  </a:schemeClr>
                </a:solidFill>
              </a:rPr>
              <a:t>Image source</a:t>
            </a:r>
            <a:r>
              <a:rPr lang="en-US" sz="800" dirty="0">
                <a:solidFill>
                  <a:schemeClr val="bg1">
                    <a:lumMod val="75000"/>
                  </a:schemeClr>
                </a:solidFill>
              </a:rPr>
              <a:t>:  	</a:t>
            </a:r>
            <a:r>
              <a:rPr lang="en-US" sz="800" dirty="0" smtClean="0">
                <a:solidFill>
                  <a:schemeClr val="bg1">
                    <a:lumMod val="75000"/>
                  </a:schemeClr>
                </a:solidFill>
              </a:rPr>
              <a:t>WMO #1131</a:t>
            </a:r>
          </a:p>
        </p:txBody>
      </p:sp>
      <p:pic>
        <p:nvPicPr>
          <p:cNvPr id="10" name="Content Placeholder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01039" y="1340849"/>
            <a:ext cx="5908458" cy="4817625"/>
          </a:xfrm>
          <a:prstGeom prst="rect">
            <a:avLst/>
          </a:prstGeom>
        </p:spPr>
      </p:pic>
    </p:spTree>
    <p:extLst>
      <p:ext uri="{BB962C8B-B14F-4D97-AF65-F5344CB8AC3E}">
        <p14:creationId xmlns:p14="http://schemas.microsoft.com/office/powerpoint/2010/main" val="38102307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4"/>
          </p:nvPr>
        </p:nvSpPr>
        <p:spPr>
          <a:xfrm>
            <a:off x="5867242" y="1607421"/>
            <a:ext cx="3141987" cy="4748929"/>
          </a:xfrm>
        </p:spPr>
        <p:txBody>
          <a:bodyPr>
            <a:normAutofit fontScale="62500" lnSpcReduction="20000"/>
          </a:bodyPr>
          <a:lstStyle/>
          <a:p>
            <a:pPr marL="0" indent="0">
              <a:buNone/>
            </a:pPr>
            <a:r>
              <a:rPr lang="en-US" dirty="0" smtClean="0"/>
              <a:t>ECV provide a good starting point for a formal set of data definitions</a:t>
            </a:r>
            <a:endParaRPr lang="en-US" dirty="0"/>
          </a:p>
          <a:p>
            <a:pPr marL="0" indent="0">
              <a:buNone/>
            </a:pPr>
            <a:endParaRPr lang="en-US" dirty="0" smtClean="0"/>
          </a:p>
          <a:p>
            <a:pPr marL="0" indent="0" algn="just">
              <a:buNone/>
            </a:pPr>
            <a:r>
              <a:rPr lang="en-US" i="1" dirty="0" smtClean="0"/>
              <a:t>“An </a:t>
            </a:r>
            <a:r>
              <a:rPr lang="en-US" i="1" dirty="0"/>
              <a:t>ECV is a physical, chemical or biological variable or a group of linked variables that critically contributes to the characterization of </a:t>
            </a:r>
            <a:r>
              <a:rPr lang="en-US" i="1" dirty="0" smtClean="0"/>
              <a:t>Earth’s climate”</a:t>
            </a:r>
          </a:p>
          <a:p>
            <a:endParaRPr lang="en-US" sz="1200" dirty="0" smtClean="0">
              <a:hlinkClick r:id="rId2"/>
            </a:endParaRPr>
          </a:p>
          <a:p>
            <a:pPr marL="0" indent="0">
              <a:buNone/>
            </a:pPr>
            <a:r>
              <a:rPr lang="en-US" sz="2300" dirty="0"/>
              <a:t>Note</a:t>
            </a:r>
            <a:r>
              <a:rPr lang="en-US" sz="2300" dirty="0" smtClean="0"/>
              <a:t>:  </a:t>
            </a:r>
            <a:r>
              <a:rPr lang="en-US" sz="2300" dirty="0" smtClean="0">
                <a:hlinkClick r:id="rId2"/>
              </a:rPr>
              <a:t>GCOS Monitoring Principles</a:t>
            </a:r>
            <a:r>
              <a:rPr lang="en-US" sz="2300" dirty="0" smtClean="0"/>
              <a:t>, compare these with WMO #100 requirements</a:t>
            </a:r>
          </a:p>
          <a:p>
            <a:endParaRPr lang="en-US" sz="1100" dirty="0" smtClean="0"/>
          </a:p>
          <a:p>
            <a:pPr marL="0" indent="0">
              <a:buNone/>
            </a:pPr>
            <a:r>
              <a:rPr lang="en-US" sz="2200" dirty="0" smtClean="0"/>
              <a:t>Observations data:</a:t>
            </a:r>
          </a:p>
          <a:p>
            <a:r>
              <a:rPr lang="en-US" sz="2300" dirty="0" smtClean="0"/>
              <a:t>We have a good start in data definition, e.g. </a:t>
            </a:r>
            <a:r>
              <a:rPr lang="en-US" sz="2300" dirty="0" smtClean="0">
                <a:hlinkClick r:id="rId3"/>
              </a:rPr>
              <a:t>Temperature</a:t>
            </a:r>
            <a:endParaRPr lang="en-US" sz="2300" dirty="0" smtClean="0"/>
          </a:p>
          <a:p>
            <a:r>
              <a:rPr lang="en-US" sz="2300" dirty="0" smtClean="0"/>
              <a:t>However we need more</a:t>
            </a:r>
          </a:p>
          <a:p>
            <a:r>
              <a:rPr lang="en-US" sz="2300" dirty="0" smtClean="0"/>
              <a:t>Look at work by hydrology community within the OGC</a:t>
            </a:r>
          </a:p>
          <a:p>
            <a:pPr lvl="1"/>
            <a:r>
              <a:rPr lang="en-US" sz="2200" dirty="0" err="1" smtClean="0">
                <a:hlinkClick r:id="rId4"/>
              </a:rPr>
              <a:t>WaterML</a:t>
            </a:r>
            <a:r>
              <a:rPr lang="en-US" sz="2200" dirty="0" smtClean="0">
                <a:hlinkClick r:id="rId4"/>
              </a:rPr>
              <a:t> 2</a:t>
            </a:r>
            <a:endParaRPr lang="en-US" sz="2200" dirty="0" smtClean="0"/>
          </a:p>
          <a:p>
            <a:pPr marL="0" indent="0">
              <a:buNone/>
            </a:pPr>
            <a:endParaRPr lang="en-US" sz="1100" dirty="0" smtClean="0"/>
          </a:p>
          <a:p>
            <a:pPr marL="0" indent="0">
              <a:buNone/>
            </a:pPr>
            <a:r>
              <a:rPr lang="en-US" dirty="0" smtClean="0">
                <a:solidFill>
                  <a:srgbClr val="FF0000"/>
                </a:solidFill>
              </a:rPr>
              <a:t>We need formal semantic data definitions to remove any dataset ambiguity and facilitate future federated global data services</a:t>
            </a:r>
          </a:p>
        </p:txBody>
      </p:sp>
      <p:pic>
        <p:nvPicPr>
          <p:cNvPr id="2" name="Picture 1" descr="wmo2016_powerpoint_standard_v2-2.jp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
        <p:nvSpPr>
          <p:cNvPr id="5" name="Title 4"/>
          <p:cNvSpPr>
            <a:spLocks noGrp="1"/>
          </p:cNvSpPr>
          <p:nvPr>
            <p:ph type="title"/>
          </p:nvPr>
        </p:nvSpPr>
        <p:spPr/>
        <p:txBody>
          <a:bodyPr>
            <a:normAutofit/>
          </a:bodyPr>
          <a:lstStyle/>
          <a:p>
            <a:r>
              <a:rPr lang="en-US" sz="2000" dirty="0" smtClean="0"/>
              <a:t>GCOS</a:t>
            </a:r>
            <a:r>
              <a:rPr lang="en-US" sz="2000" dirty="0"/>
              <a:t> Essential Climate Variables</a:t>
            </a:r>
            <a:br>
              <a:rPr lang="en-US" sz="2000" dirty="0"/>
            </a:br>
            <a:r>
              <a:rPr lang="en-US" sz="3200" dirty="0" smtClean="0">
                <a:solidFill>
                  <a:srgbClr val="3366FF"/>
                </a:solidFill>
              </a:rPr>
              <a:t>Formal Data Definitions are required!</a:t>
            </a:r>
            <a:endParaRPr lang="en-US" sz="3200" dirty="0"/>
          </a:p>
        </p:txBody>
      </p:sp>
      <p:sp>
        <p:nvSpPr>
          <p:cNvPr id="3" name="Slide Number Placeholder 2"/>
          <p:cNvSpPr>
            <a:spLocks noGrp="1"/>
          </p:cNvSpPr>
          <p:nvPr>
            <p:ph type="sldNum" sz="quarter" idx="12"/>
          </p:nvPr>
        </p:nvSpPr>
        <p:spPr/>
        <p:txBody>
          <a:bodyPr/>
          <a:lstStyle/>
          <a:p>
            <a:fld id="{9259AF2F-52C6-9B46-B8B2-0579234AE62E}" type="slidenum">
              <a:rPr lang="en-US" smtClean="0"/>
              <a:t>20</a:t>
            </a:fld>
            <a:endParaRPr lang="en-US"/>
          </a:p>
        </p:txBody>
      </p:sp>
      <p:sp>
        <p:nvSpPr>
          <p:cNvPr id="12" name="TextBox 11"/>
          <p:cNvSpPr txBox="1"/>
          <p:nvPr/>
        </p:nvSpPr>
        <p:spPr>
          <a:xfrm>
            <a:off x="2196081" y="6530792"/>
            <a:ext cx="4987486" cy="215444"/>
          </a:xfrm>
          <a:prstGeom prst="rect">
            <a:avLst/>
          </a:prstGeom>
          <a:noFill/>
        </p:spPr>
        <p:txBody>
          <a:bodyPr wrap="square" rtlCol="0">
            <a:spAutoFit/>
          </a:bodyPr>
          <a:lstStyle/>
          <a:p>
            <a:r>
              <a:rPr lang="en-US" sz="800" dirty="0" smtClean="0">
                <a:solidFill>
                  <a:schemeClr val="bg1">
                    <a:lumMod val="75000"/>
                  </a:schemeClr>
                </a:solidFill>
              </a:rPr>
              <a:t>Image source</a:t>
            </a:r>
            <a:r>
              <a:rPr lang="en-US" sz="800" dirty="0">
                <a:solidFill>
                  <a:schemeClr val="bg1">
                    <a:lumMod val="75000"/>
                  </a:schemeClr>
                </a:solidFill>
              </a:rPr>
              <a:t>:  	</a:t>
            </a:r>
            <a:r>
              <a:rPr lang="en-US" sz="800" dirty="0" smtClean="0">
                <a:solidFill>
                  <a:schemeClr val="bg1">
                    <a:lumMod val="75000"/>
                  </a:schemeClr>
                </a:solidFill>
              </a:rPr>
              <a:t>GCOS</a:t>
            </a:r>
          </a:p>
        </p:txBody>
      </p:sp>
      <p:pic>
        <p:nvPicPr>
          <p:cNvPr id="10" name="Content Placeholder 3"/>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88661" y="2096924"/>
            <a:ext cx="5606583" cy="2909746"/>
          </a:xfrm>
          <a:prstGeom prst="rect">
            <a:avLst/>
          </a:prstGeom>
        </p:spPr>
      </p:pic>
    </p:spTree>
    <p:extLst>
      <p:ext uri="{BB962C8B-B14F-4D97-AF65-F5344CB8AC3E}">
        <p14:creationId xmlns:p14="http://schemas.microsoft.com/office/powerpoint/2010/main" val="29027421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4"/>
          </p:nvPr>
        </p:nvSpPr>
        <p:spPr>
          <a:xfrm>
            <a:off x="6164903" y="1340849"/>
            <a:ext cx="2844326" cy="5015501"/>
          </a:xfrm>
        </p:spPr>
        <p:txBody>
          <a:bodyPr>
            <a:normAutofit fontScale="92500" lnSpcReduction="10000"/>
          </a:bodyPr>
          <a:lstStyle/>
          <a:p>
            <a:pPr marL="0" indent="0">
              <a:buNone/>
            </a:pPr>
            <a:r>
              <a:rPr lang="en-US" sz="2200" dirty="0" smtClean="0">
                <a:solidFill>
                  <a:srgbClr val="3366FF"/>
                </a:solidFill>
              </a:rPr>
              <a:t>From current ET-CDMS work </a:t>
            </a:r>
          </a:p>
          <a:p>
            <a:pPr marL="0" indent="0">
              <a:buNone/>
            </a:pPr>
            <a:endParaRPr lang="en-US" sz="900" dirty="0" smtClean="0"/>
          </a:p>
          <a:p>
            <a:pPr marL="0" indent="0">
              <a:buNone/>
            </a:pPr>
            <a:r>
              <a:rPr lang="en-US" sz="2200" dirty="0" smtClean="0"/>
              <a:t>Conceptual diagram</a:t>
            </a:r>
          </a:p>
          <a:p>
            <a:r>
              <a:rPr lang="en-US" sz="1700" dirty="0" smtClean="0"/>
              <a:t>The context of an observation that we are interested in</a:t>
            </a:r>
          </a:p>
          <a:p>
            <a:r>
              <a:rPr lang="en-US" sz="1700" dirty="0" smtClean="0"/>
              <a:t>Based on concepts in ISO 19156 Geographic Information - Observations and Measurements </a:t>
            </a:r>
          </a:p>
          <a:p>
            <a:r>
              <a:rPr lang="en-US" sz="1700" dirty="0" smtClean="0"/>
              <a:t>Noting potentially long Quality Assurance life cycle</a:t>
            </a:r>
          </a:p>
          <a:p>
            <a:r>
              <a:rPr lang="en-US" sz="1700" dirty="0" smtClean="0"/>
              <a:t>The results of an observation may change over its lifecycle</a:t>
            </a:r>
            <a:endParaRPr lang="en-US" sz="1100" dirty="0" smtClean="0"/>
          </a:p>
          <a:p>
            <a:r>
              <a:rPr lang="en-US" sz="1600" dirty="0" smtClean="0">
                <a:solidFill>
                  <a:srgbClr val="FF0000"/>
                </a:solidFill>
              </a:rPr>
              <a:t>For future automated and federated data services, we need to ensure that these semantic and contextual nuances are formally defined</a:t>
            </a:r>
          </a:p>
        </p:txBody>
      </p:sp>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
        <p:nvSpPr>
          <p:cNvPr id="5" name="Title 4"/>
          <p:cNvSpPr>
            <a:spLocks noGrp="1"/>
          </p:cNvSpPr>
          <p:nvPr>
            <p:ph type="title"/>
          </p:nvPr>
        </p:nvSpPr>
        <p:spPr/>
        <p:txBody>
          <a:bodyPr>
            <a:normAutofit/>
          </a:bodyPr>
          <a:lstStyle/>
          <a:p>
            <a:r>
              <a:rPr lang="en-US" sz="2000" dirty="0">
                <a:solidFill>
                  <a:srgbClr val="FF0000"/>
                </a:solidFill>
              </a:rPr>
              <a:t>CDMS Conceptual </a:t>
            </a:r>
            <a:r>
              <a:rPr lang="en-US" sz="2000" dirty="0" smtClean="0">
                <a:solidFill>
                  <a:srgbClr val="FF0000"/>
                </a:solidFill>
              </a:rPr>
              <a:t>Architecture</a:t>
            </a:r>
            <a:r>
              <a:rPr lang="en-US" sz="2000" dirty="0" smtClean="0"/>
              <a:t/>
            </a:r>
            <a:br>
              <a:rPr lang="en-US" sz="2000" dirty="0" smtClean="0"/>
            </a:br>
            <a:r>
              <a:rPr lang="en-US" sz="3200" dirty="0" smtClean="0">
                <a:solidFill>
                  <a:srgbClr val="3366FF"/>
                </a:solidFill>
              </a:rPr>
              <a:t>An Observation</a:t>
            </a:r>
            <a:endParaRPr lang="en-US" sz="3200" dirty="0"/>
          </a:p>
        </p:txBody>
      </p:sp>
      <p:sp>
        <p:nvSpPr>
          <p:cNvPr id="3" name="Slide Number Placeholder 2"/>
          <p:cNvSpPr>
            <a:spLocks noGrp="1"/>
          </p:cNvSpPr>
          <p:nvPr>
            <p:ph type="sldNum" sz="quarter" idx="12"/>
          </p:nvPr>
        </p:nvSpPr>
        <p:spPr/>
        <p:txBody>
          <a:bodyPr/>
          <a:lstStyle/>
          <a:p>
            <a:fld id="{9259AF2F-52C6-9B46-B8B2-0579234AE62E}" type="slidenum">
              <a:rPr lang="en-US" smtClean="0"/>
              <a:t>21</a:t>
            </a:fld>
            <a:endParaRPr lang="en-US"/>
          </a:p>
        </p:txBody>
      </p:sp>
      <p:sp>
        <p:nvSpPr>
          <p:cNvPr id="12" name="TextBox 11"/>
          <p:cNvSpPr txBox="1"/>
          <p:nvPr/>
        </p:nvSpPr>
        <p:spPr>
          <a:xfrm>
            <a:off x="2196081" y="6530792"/>
            <a:ext cx="4987486" cy="215444"/>
          </a:xfrm>
          <a:prstGeom prst="rect">
            <a:avLst/>
          </a:prstGeom>
          <a:noFill/>
        </p:spPr>
        <p:txBody>
          <a:bodyPr wrap="square" rtlCol="0">
            <a:spAutoFit/>
          </a:bodyPr>
          <a:lstStyle/>
          <a:p>
            <a:r>
              <a:rPr lang="en-US" sz="800" dirty="0" smtClean="0">
                <a:solidFill>
                  <a:schemeClr val="bg1">
                    <a:lumMod val="75000"/>
                  </a:schemeClr>
                </a:solidFill>
              </a:rPr>
              <a:t>Image source</a:t>
            </a:r>
            <a:r>
              <a:rPr lang="en-US" sz="800" dirty="0">
                <a:solidFill>
                  <a:schemeClr val="bg1">
                    <a:lumMod val="75000"/>
                  </a:schemeClr>
                </a:solidFill>
              </a:rPr>
              <a:t>:  	</a:t>
            </a:r>
            <a:r>
              <a:rPr lang="en-US" sz="800" dirty="0" smtClean="0">
                <a:solidFill>
                  <a:schemeClr val="bg1">
                    <a:lumMod val="75000"/>
                  </a:schemeClr>
                </a:solidFill>
              </a:rPr>
              <a:t>Bruce Bannerman and Denis </a:t>
            </a:r>
            <a:r>
              <a:rPr lang="en-US" sz="800" dirty="0" err="1" smtClean="0">
                <a:solidFill>
                  <a:schemeClr val="bg1">
                    <a:lumMod val="75000"/>
                  </a:schemeClr>
                </a:solidFill>
              </a:rPr>
              <a:t>Stuber</a:t>
            </a:r>
            <a:endParaRPr lang="en-US" sz="800" dirty="0" smtClean="0">
              <a:solidFill>
                <a:schemeClr val="bg1">
                  <a:lumMod val="75000"/>
                </a:schemeClr>
              </a:solidFill>
            </a:endParaRPr>
          </a:p>
        </p:txBody>
      </p:sp>
      <p:pic>
        <p:nvPicPr>
          <p:cNvPr id="10" name="Content Placeholder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52277" y="1340849"/>
            <a:ext cx="5405982" cy="4817625"/>
          </a:xfrm>
          <a:prstGeom prst="rect">
            <a:avLst/>
          </a:prstGeom>
        </p:spPr>
      </p:pic>
    </p:spTree>
    <p:extLst>
      <p:ext uri="{BB962C8B-B14F-4D97-AF65-F5344CB8AC3E}">
        <p14:creationId xmlns:p14="http://schemas.microsoft.com/office/powerpoint/2010/main" val="34087703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
        <p:nvSpPr>
          <p:cNvPr id="5" name="Title 4"/>
          <p:cNvSpPr>
            <a:spLocks noGrp="1"/>
          </p:cNvSpPr>
          <p:nvPr>
            <p:ph type="title"/>
          </p:nvPr>
        </p:nvSpPr>
        <p:spPr/>
        <p:txBody>
          <a:bodyPr>
            <a:normAutofit/>
          </a:bodyPr>
          <a:lstStyle/>
          <a:p>
            <a:r>
              <a:rPr lang="en-US" sz="2000" dirty="0" smtClean="0"/>
              <a:t>CDMS Component</a:t>
            </a:r>
            <a:br>
              <a:rPr lang="en-US" sz="2000" dirty="0" smtClean="0"/>
            </a:br>
            <a:r>
              <a:rPr lang="en-US" sz="3200" dirty="0" smtClean="0">
                <a:solidFill>
                  <a:srgbClr val="3366FF"/>
                </a:solidFill>
              </a:rPr>
              <a:t>Climate Data Management</a:t>
            </a:r>
            <a:endParaRPr lang="en-US" sz="3200" dirty="0">
              <a:solidFill>
                <a:srgbClr val="3366FF"/>
              </a:solidFill>
            </a:endParaRPr>
          </a:p>
        </p:txBody>
      </p:sp>
      <p:sp>
        <p:nvSpPr>
          <p:cNvPr id="3" name="Slide Number Placeholder 2"/>
          <p:cNvSpPr>
            <a:spLocks noGrp="1"/>
          </p:cNvSpPr>
          <p:nvPr>
            <p:ph type="sldNum" sz="quarter" idx="12"/>
          </p:nvPr>
        </p:nvSpPr>
        <p:spPr/>
        <p:txBody>
          <a:bodyPr/>
          <a:lstStyle/>
          <a:p>
            <a:fld id="{9259AF2F-52C6-9B46-B8B2-0579234AE62E}" type="slidenum">
              <a:rPr lang="en-US" smtClean="0"/>
              <a:t>22</a:t>
            </a:fld>
            <a:endParaRPr lang="en-US"/>
          </a:p>
        </p:txBody>
      </p:sp>
      <p:sp>
        <p:nvSpPr>
          <p:cNvPr id="12" name="TextBox 11"/>
          <p:cNvSpPr txBox="1"/>
          <p:nvPr/>
        </p:nvSpPr>
        <p:spPr>
          <a:xfrm>
            <a:off x="2196081" y="6530792"/>
            <a:ext cx="4987486" cy="215444"/>
          </a:xfrm>
          <a:prstGeom prst="rect">
            <a:avLst/>
          </a:prstGeom>
          <a:noFill/>
        </p:spPr>
        <p:txBody>
          <a:bodyPr wrap="square" rtlCol="0">
            <a:spAutoFit/>
          </a:bodyPr>
          <a:lstStyle/>
          <a:p>
            <a:r>
              <a:rPr lang="en-US" sz="800" dirty="0">
                <a:solidFill>
                  <a:schemeClr val="bg1">
                    <a:lumMod val="75000"/>
                  </a:schemeClr>
                </a:solidFill>
              </a:rPr>
              <a:t>Image source:  	WMO #1131</a:t>
            </a:r>
          </a:p>
        </p:txBody>
      </p:sp>
      <p:pic>
        <p:nvPicPr>
          <p:cNvPr id="10" name="Content Placeholder 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44318" y="1576396"/>
            <a:ext cx="7611762" cy="3575298"/>
          </a:xfrm>
          <a:prstGeom prst="rect">
            <a:avLst/>
          </a:prstGeom>
        </p:spPr>
      </p:pic>
      <p:sp>
        <p:nvSpPr>
          <p:cNvPr id="9" name="Content Placeholder 8"/>
          <p:cNvSpPr>
            <a:spLocks noGrp="1"/>
          </p:cNvSpPr>
          <p:nvPr>
            <p:ph sz="quarter" idx="4"/>
          </p:nvPr>
        </p:nvSpPr>
        <p:spPr>
          <a:xfrm>
            <a:off x="537482" y="4967792"/>
            <a:ext cx="8149318" cy="1329024"/>
          </a:xfrm>
        </p:spPr>
        <p:txBody>
          <a:bodyPr>
            <a:normAutofit fontScale="85000" lnSpcReduction="20000"/>
          </a:bodyPr>
          <a:lstStyle/>
          <a:p>
            <a:pPr lvl="1"/>
            <a:endParaRPr lang="en-US" sz="1300" dirty="0">
              <a:solidFill>
                <a:srgbClr val="3366FF"/>
              </a:solidFill>
            </a:endParaRPr>
          </a:p>
          <a:p>
            <a:pPr marL="0" indent="0">
              <a:buNone/>
            </a:pPr>
            <a:r>
              <a:rPr lang="en-US" sz="1800" dirty="0" smtClean="0"/>
              <a:t>From the 2009 seventh </a:t>
            </a:r>
            <a:r>
              <a:rPr lang="en-US" sz="1800" dirty="0"/>
              <a:t>Data Management Workshop of the European Climate Support Network (ECSN</a:t>
            </a:r>
            <a:r>
              <a:rPr lang="en-US" sz="1800" dirty="0" smtClean="0"/>
              <a:t>):</a:t>
            </a:r>
            <a:r>
              <a:rPr lang="en-US" sz="1800" dirty="0"/>
              <a:t>	</a:t>
            </a:r>
          </a:p>
          <a:p>
            <a:pPr marL="0" indent="0" algn="just">
              <a:buNone/>
            </a:pPr>
            <a:r>
              <a:rPr lang="en-US" sz="1900" i="1" dirty="0" smtClean="0">
                <a:solidFill>
                  <a:srgbClr val="3366FF"/>
                </a:solidFill>
              </a:rPr>
              <a:t>“</a:t>
            </a:r>
            <a:r>
              <a:rPr lang="mr-IN" sz="1900" i="1" dirty="0" smtClean="0">
                <a:solidFill>
                  <a:srgbClr val="3366FF"/>
                </a:solidFill>
              </a:rPr>
              <a:t>…</a:t>
            </a:r>
            <a:r>
              <a:rPr lang="en-AU" sz="1900" i="1" dirty="0" smtClean="0">
                <a:solidFill>
                  <a:srgbClr val="FF0000"/>
                </a:solidFill>
              </a:rPr>
              <a:t>’</a:t>
            </a:r>
            <a:r>
              <a:rPr lang="en-US" sz="1900" i="1" dirty="0" smtClean="0">
                <a:solidFill>
                  <a:srgbClr val="FF0000"/>
                </a:solidFill>
              </a:rPr>
              <a:t>everybody’ </a:t>
            </a:r>
            <a:r>
              <a:rPr lang="en-US" sz="1900" i="1" dirty="0">
                <a:solidFill>
                  <a:srgbClr val="FF0000"/>
                </a:solidFill>
              </a:rPr>
              <a:t>talks about different levels of Quality Control [QC] and (almost) nobody uses the same wording or nomenclature</a:t>
            </a:r>
            <a:r>
              <a:rPr lang="en-US" sz="1900" i="1" dirty="0">
                <a:solidFill>
                  <a:srgbClr val="3366FF"/>
                </a:solidFill>
              </a:rPr>
              <a:t> – it is recommended that an </a:t>
            </a:r>
            <a:r>
              <a:rPr lang="en-US" sz="1900" b="1" i="1" dirty="0">
                <a:solidFill>
                  <a:srgbClr val="3366FF"/>
                </a:solidFill>
              </a:rPr>
              <a:t>overview of QC nomenclature in ECSN is worked out</a:t>
            </a:r>
            <a:r>
              <a:rPr lang="en-US" sz="1900" b="1" i="1" dirty="0" smtClean="0">
                <a:solidFill>
                  <a:srgbClr val="3366FF"/>
                </a:solidFill>
              </a:rPr>
              <a:t>.</a:t>
            </a:r>
            <a:r>
              <a:rPr lang="en-US" sz="1900" i="1" dirty="0" smtClean="0">
                <a:solidFill>
                  <a:srgbClr val="3366FF"/>
                </a:solidFill>
              </a:rPr>
              <a:t>” </a:t>
            </a:r>
            <a:r>
              <a:rPr lang="en-US" sz="1900" i="1" dirty="0">
                <a:solidFill>
                  <a:srgbClr val="3366FF"/>
                </a:solidFill>
              </a:rPr>
              <a:t>(Kern- Hansen, 2009) </a:t>
            </a:r>
            <a:r>
              <a:rPr lang="en-US" sz="2000" i="1" dirty="0"/>
              <a:t>	</a:t>
            </a:r>
          </a:p>
        </p:txBody>
      </p:sp>
    </p:spTree>
    <p:extLst>
      <p:ext uri="{BB962C8B-B14F-4D97-AF65-F5344CB8AC3E}">
        <p14:creationId xmlns:p14="http://schemas.microsoft.com/office/powerpoint/2010/main" val="32803854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
        <p:nvSpPr>
          <p:cNvPr id="5" name="Title 4"/>
          <p:cNvSpPr>
            <a:spLocks noGrp="1"/>
          </p:cNvSpPr>
          <p:nvPr>
            <p:ph type="title"/>
          </p:nvPr>
        </p:nvSpPr>
        <p:spPr/>
        <p:txBody>
          <a:bodyPr>
            <a:normAutofit/>
          </a:bodyPr>
          <a:lstStyle/>
          <a:p>
            <a:r>
              <a:rPr lang="en-US" sz="2000" dirty="0"/>
              <a:t>CDMS Component</a:t>
            </a:r>
            <a:br>
              <a:rPr lang="en-US" sz="2000" dirty="0"/>
            </a:br>
            <a:r>
              <a:rPr lang="en-US" sz="3200" dirty="0" smtClean="0">
                <a:solidFill>
                  <a:srgbClr val="3366FF"/>
                </a:solidFill>
              </a:rPr>
              <a:t>Climate Data Analysis</a:t>
            </a:r>
            <a:endParaRPr lang="en-US" sz="3200" dirty="0">
              <a:solidFill>
                <a:srgbClr val="3366FF"/>
              </a:solidFill>
            </a:endParaRPr>
          </a:p>
        </p:txBody>
      </p:sp>
      <p:sp>
        <p:nvSpPr>
          <p:cNvPr id="3" name="Slide Number Placeholder 2"/>
          <p:cNvSpPr>
            <a:spLocks noGrp="1"/>
          </p:cNvSpPr>
          <p:nvPr>
            <p:ph type="sldNum" sz="quarter" idx="12"/>
          </p:nvPr>
        </p:nvSpPr>
        <p:spPr/>
        <p:txBody>
          <a:bodyPr/>
          <a:lstStyle/>
          <a:p>
            <a:fld id="{9259AF2F-52C6-9B46-B8B2-0579234AE62E}" type="slidenum">
              <a:rPr lang="en-US" smtClean="0"/>
              <a:t>23</a:t>
            </a:fld>
            <a:endParaRPr lang="en-US"/>
          </a:p>
        </p:txBody>
      </p:sp>
      <p:sp>
        <p:nvSpPr>
          <p:cNvPr id="12" name="TextBox 11"/>
          <p:cNvSpPr txBox="1"/>
          <p:nvPr/>
        </p:nvSpPr>
        <p:spPr>
          <a:xfrm>
            <a:off x="2196081" y="6530792"/>
            <a:ext cx="4987486" cy="215444"/>
          </a:xfrm>
          <a:prstGeom prst="rect">
            <a:avLst/>
          </a:prstGeom>
          <a:noFill/>
        </p:spPr>
        <p:txBody>
          <a:bodyPr wrap="square" rtlCol="0">
            <a:spAutoFit/>
          </a:bodyPr>
          <a:lstStyle/>
          <a:p>
            <a:r>
              <a:rPr lang="en-US" sz="800" dirty="0">
                <a:solidFill>
                  <a:schemeClr val="bg1">
                    <a:lumMod val="75000"/>
                  </a:schemeClr>
                </a:solidFill>
              </a:rPr>
              <a:t>Image source:  	WMO #1131</a:t>
            </a:r>
          </a:p>
        </p:txBody>
      </p:sp>
      <p:pic>
        <p:nvPicPr>
          <p:cNvPr id="10" name="Content Placeholder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18764" y="1818237"/>
            <a:ext cx="8262870" cy="2483047"/>
          </a:xfrm>
          <a:prstGeom prst="rect">
            <a:avLst/>
          </a:prstGeom>
        </p:spPr>
      </p:pic>
      <p:sp>
        <p:nvSpPr>
          <p:cNvPr id="9" name="Content Placeholder 8"/>
          <p:cNvSpPr>
            <a:spLocks noGrp="1"/>
          </p:cNvSpPr>
          <p:nvPr>
            <p:ph sz="quarter" idx="4"/>
          </p:nvPr>
        </p:nvSpPr>
        <p:spPr>
          <a:xfrm>
            <a:off x="418764" y="4286457"/>
            <a:ext cx="8552029" cy="1852172"/>
          </a:xfrm>
        </p:spPr>
        <p:txBody>
          <a:bodyPr>
            <a:normAutofit/>
          </a:bodyPr>
          <a:lstStyle/>
          <a:p>
            <a:pPr lvl="1"/>
            <a:endParaRPr lang="en-US" sz="1300" dirty="0">
              <a:solidFill>
                <a:srgbClr val="3366FF"/>
              </a:solidFill>
            </a:endParaRPr>
          </a:p>
          <a:p>
            <a:r>
              <a:rPr lang="en-US" sz="1600" dirty="0" smtClean="0"/>
              <a:t>In this version of WMO #1131, this component is kept at a highly abstract level</a:t>
            </a:r>
          </a:p>
          <a:p>
            <a:endParaRPr lang="en-US" sz="800" dirty="0" smtClean="0">
              <a:solidFill>
                <a:srgbClr val="3366FF"/>
              </a:solidFill>
            </a:endParaRPr>
          </a:p>
          <a:p>
            <a:r>
              <a:rPr lang="en-US" sz="1600" dirty="0" smtClean="0">
                <a:solidFill>
                  <a:srgbClr val="FF0000"/>
                </a:solidFill>
              </a:rPr>
              <a:t>It is expected that this component will be further developed for the next version of WMO #1131 in collaboration with relevant WMO Expert Teams</a:t>
            </a:r>
            <a:endParaRPr lang="en-US" sz="1600" b="1" u="sng" dirty="0">
              <a:solidFill>
                <a:srgbClr val="FF0000"/>
              </a:solidFill>
            </a:endParaRPr>
          </a:p>
        </p:txBody>
      </p:sp>
    </p:spTree>
    <p:extLst>
      <p:ext uri="{BB962C8B-B14F-4D97-AF65-F5344CB8AC3E}">
        <p14:creationId xmlns:p14="http://schemas.microsoft.com/office/powerpoint/2010/main" val="105984382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
        <p:nvSpPr>
          <p:cNvPr id="5" name="Title 4"/>
          <p:cNvSpPr>
            <a:spLocks noGrp="1"/>
          </p:cNvSpPr>
          <p:nvPr>
            <p:ph type="title"/>
          </p:nvPr>
        </p:nvSpPr>
        <p:spPr/>
        <p:txBody>
          <a:bodyPr>
            <a:normAutofit/>
          </a:bodyPr>
          <a:lstStyle/>
          <a:p>
            <a:r>
              <a:rPr lang="en-US" sz="2000" dirty="0"/>
              <a:t>CDMS Component</a:t>
            </a:r>
            <a:br>
              <a:rPr lang="en-US" sz="2000" dirty="0"/>
            </a:br>
            <a:r>
              <a:rPr lang="en-US" sz="3200" dirty="0" smtClean="0">
                <a:solidFill>
                  <a:srgbClr val="3366FF"/>
                </a:solidFill>
              </a:rPr>
              <a:t>Climate Data Delivery</a:t>
            </a:r>
            <a:endParaRPr lang="en-US" sz="3200" dirty="0">
              <a:solidFill>
                <a:srgbClr val="3366FF"/>
              </a:solidFill>
            </a:endParaRPr>
          </a:p>
        </p:txBody>
      </p:sp>
      <p:sp>
        <p:nvSpPr>
          <p:cNvPr id="3" name="Slide Number Placeholder 2"/>
          <p:cNvSpPr>
            <a:spLocks noGrp="1"/>
          </p:cNvSpPr>
          <p:nvPr>
            <p:ph type="sldNum" sz="quarter" idx="12"/>
          </p:nvPr>
        </p:nvSpPr>
        <p:spPr/>
        <p:txBody>
          <a:bodyPr/>
          <a:lstStyle/>
          <a:p>
            <a:fld id="{9259AF2F-52C6-9B46-B8B2-0579234AE62E}" type="slidenum">
              <a:rPr lang="en-US" smtClean="0"/>
              <a:t>24</a:t>
            </a:fld>
            <a:endParaRPr lang="en-US"/>
          </a:p>
        </p:txBody>
      </p:sp>
      <p:sp>
        <p:nvSpPr>
          <p:cNvPr id="12" name="TextBox 11"/>
          <p:cNvSpPr txBox="1"/>
          <p:nvPr/>
        </p:nvSpPr>
        <p:spPr>
          <a:xfrm>
            <a:off x="2196081" y="6530792"/>
            <a:ext cx="4987486" cy="215444"/>
          </a:xfrm>
          <a:prstGeom prst="rect">
            <a:avLst/>
          </a:prstGeom>
          <a:noFill/>
        </p:spPr>
        <p:txBody>
          <a:bodyPr wrap="square" rtlCol="0">
            <a:spAutoFit/>
          </a:bodyPr>
          <a:lstStyle/>
          <a:p>
            <a:r>
              <a:rPr lang="en-US" sz="800" dirty="0">
                <a:solidFill>
                  <a:schemeClr val="bg1">
                    <a:lumMod val="75000"/>
                  </a:schemeClr>
                </a:solidFill>
              </a:rPr>
              <a:t>Image source:  	WMO #1131</a:t>
            </a:r>
          </a:p>
        </p:txBody>
      </p:sp>
      <p:pic>
        <p:nvPicPr>
          <p:cNvPr id="10" name="Content Placeholder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62632" y="1540411"/>
            <a:ext cx="7213192" cy="2990797"/>
          </a:xfrm>
          <a:prstGeom prst="rect">
            <a:avLst/>
          </a:prstGeom>
        </p:spPr>
      </p:pic>
      <p:sp>
        <p:nvSpPr>
          <p:cNvPr id="9" name="Content Placeholder 8"/>
          <p:cNvSpPr>
            <a:spLocks noGrp="1"/>
          </p:cNvSpPr>
          <p:nvPr>
            <p:ph sz="quarter" idx="4"/>
          </p:nvPr>
        </p:nvSpPr>
        <p:spPr>
          <a:xfrm>
            <a:off x="418764" y="4531208"/>
            <a:ext cx="8552029" cy="1627266"/>
          </a:xfrm>
        </p:spPr>
        <p:txBody>
          <a:bodyPr>
            <a:normAutofit lnSpcReduction="10000"/>
          </a:bodyPr>
          <a:lstStyle/>
          <a:p>
            <a:pPr lvl="1"/>
            <a:endParaRPr lang="en-US" sz="1300" dirty="0">
              <a:solidFill>
                <a:srgbClr val="3366FF"/>
              </a:solidFill>
            </a:endParaRPr>
          </a:p>
          <a:p>
            <a:r>
              <a:rPr lang="en-US" sz="1600" dirty="0" smtClean="0"/>
              <a:t>This component facilitates the exchange of climate data via open spatial standard based data services</a:t>
            </a:r>
          </a:p>
          <a:p>
            <a:r>
              <a:rPr lang="en-US" sz="1600" dirty="0" smtClean="0">
                <a:solidFill>
                  <a:srgbClr val="3366FF"/>
                </a:solidFill>
              </a:rPr>
              <a:t>It will enable a CDMS to participate within a Spatial Data Infrastructure (SDI) such as the European Inspire, GEOSS, or a future WIS</a:t>
            </a:r>
          </a:p>
          <a:p>
            <a:r>
              <a:rPr lang="en-US" sz="1600" dirty="0" smtClean="0">
                <a:solidFill>
                  <a:srgbClr val="3366FF"/>
                </a:solidFill>
              </a:rPr>
              <a:t>SDI utilise the concept of federated data services</a:t>
            </a:r>
          </a:p>
        </p:txBody>
      </p:sp>
    </p:spTree>
    <p:extLst>
      <p:ext uri="{BB962C8B-B14F-4D97-AF65-F5344CB8AC3E}">
        <p14:creationId xmlns:p14="http://schemas.microsoft.com/office/powerpoint/2010/main" val="290232888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
        <p:nvSpPr>
          <p:cNvPr id="5" name="Title 4"/>
          <p:cNvSpPr>
            <a:spLocks noGrp="1"/>
          </p:cNvSpPr>
          <p:nvPr>
            <p:ph type="title"/>
          </p:nvPr>
        </p:nvSpPr>
        <p:spPr/>
        <p:txBody>
          <a:bodyPr>
            <a:normAutofit/>
          </a:bodyPr>
          <a:lstStyle/>
          <a:p>
            <a:r>
              <a:rPr lang="en-US" sz="2000" dirty="0"/>
              <a:t>CDMS Component</a:t>
            </a:r>
            <a:br>
              <a:rPr lang="en-US" sz="2000" dirty="0"/>
            </a:br>
            <a:r>
              <a:rPr lang="en-US" sz="3200" dirty="0" smtClean="0">
                <a:solidFill>
                  <a:srgbClr val="3366FF"/>
                </a:solidFill>
              </a:rPr>
              <a:t>Climate Data Presentation</a:t>
            </a:r>
            <a:endParaRPr lang="en-US" sz="3200" dirty="0">
              <a:solidFill>
                <a:srgbClr val="3366FF"/>
              </a:solidFill>
            </a:endParaRPr>
          </a:p>
        </p:txBody>
      </p:sp>
      <p:sp>
        <p:nvSpPr>
          <p:cNvPr id="3" name="Slide Number Placeholder 2"/>
          <p:cNvSpPr>
            <a:spLocks noGrp="1"/>
          </p:cNvSpPr>
          <p:nvPr>
            <p:ph type="sldNum" sz="quarter" idx="12"/>
          </p:nvPr>
        </p:nvSpPr>
        <p:spPr/>
        <p:txBody>
          <a:bodyPr/>
          <a:lstStyle/>
          <a:p>
            <a:fld id="{9259AF2F-52C6-9B46-B8B2-0579234AE62E}" type="slidenum">
              <a:rPr lang="en-US" smtClean="0"/>
              <a:t>25</a:t>
            </a:fld>
            <a:endParaRPr lang="en-US"/>
          </a:p>
        </p:txBody>
      </p:sp>
      <p:sp>
        <p:nvSpPr>
          <p:cNvPr id="12" name="TextBox 11"/>
          <p:cNvSpPr txBox="1"/>
          <p:nvPr/>
        </p:nvSpPr>
        <p:spPr>
          <a:xfrm>
            <a:off x="2196081" y="6530792"/>
            <a:ext cx="4987486" cy="215444"/>
          </a:xfrm>
          <a:prstGeom prst="rect">
            <a:avLst/>
          </a:prstGeom>
          <a:noFill/>
        </p:spPr>
        <p:txBody>
          <a:bodyPr wrap="square" rtlCol="0">
            <a:spAutoFit/>
          </a:bodyPr>
          <a:lstStyle/>
          <a:p>
            <a:r>
              <a:rPr lang="en-US" sz="800" dirty="0">
                <a:solidFill>
                  <a:schemeClr val="bg1">
                    <a:lumMod val="75000"/>
                  </a:schemeClr>
                </a:solidFill>
              </a:rPr>
              <a:t>Image source:  	WMO #1131</a:t>
            </a:r>
          </a:p>
        </p:txBody>
      </p:sp>
      <p:pic>
        <p:nvPicPr>
          <p:cNvPr id="10" name="Content Placeholder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24119" y="1671728"/>
            <a:ext cx="8546196" cy="2496641"/>
          </a:xfrm>
          <a:prstGeom prst="rect">
            <a:avLst/>
          </a:prstGeom>
        </p:spPr>
      </p:pic>
      <p:sp>
        <p:nvSpPr>
          <p:cNvPr id="9" name="Content Placeholder 8"/>
          <p:cNvSpPr>
            <a:spLocks noGrp="1"/>
          </p:cNvSpPr>
          <p:nvPr>
            <p:ph sz="quarter" idx="4"/>
          </p:nvPr>
        </p:nvSpPr>
        <p:spPr>
          <a:xfrm>
            <a:off x="418764" y="4299687"/>
            <a:ext cx="8552029" cy="1858787"/>
          </a:xfrm>
        </p:spPr>
        <p:txBody>
          <a:bodyPr>
            <a:normAutofit/>
          </a:bodyPr>
          <a:lstStyle/>
          <a:p>
            <a:pPr marL="342900" lvl="1" indent="-342900">
              <a:buFont typeface="Arial"/>
              <a:buChar char="•"/>
            </a:pPr>
            <a:r>
              <a:rPr lang="en-US" sz="1600" dirty="0" smtClean="0"/>
              <a:t>It </a:t>
            </a:r>
            <a:r>
              <a:rPr lang="en-US" sz="1600" dirty="0"/>
              <a:t>is expected that this component </a:t>
            </a:r>
            <a:r>
              <a:rPr lang="en-US" sz="1600" dirty="0" smtClean="0"/>
              <a:t>may be extended in </a:t>
            </a:r>
            <a:r>
              <a:rPr lang="en-US" sz="1600" dirty="0"/>
              <a:t>the next version of WMO #1131 </a:t>
            </a:r>
            <a:r>
              <a:rPr lang="en-US" sz="1600" dirty="0" smtClean="0"/>
              <a:t>to facilitate multiple user interfaces based on the same underlying framework, e.g. </a:t>
            </a:r>
            <a:r>
              <a:rPr lang="en-US" sz="1600" dirty="0"/>
              <a:t>user </a:t>
            </a:r>
            <a:r>
              <a:rPr lang="en-US" sz="1600" dirty="0" smtClean="0"/>
              <a:t>interfaces for:</a:t>
            </a:r>
          </a:p>
          <a:p>
            <a:pPr lvl="1"/>
            <a:r>
              <a:rPr lang="en-US" sz="1400" dirty="0" smtClean="0"/>
              <a:t>Climate Data Management</a:t>
            </a:r>
          </a:p>
          <a:p>
            <a:pPr lvl="1"/>
            <a:r>
              <a:rPr lang="en-US" sz="1400" dirty="0" smtClean="0"/>
              <a:t>Climate Data Exploration</a:t>
            </a:r>
          </a:p>
          <a:p>
            <a:pPr lvl="1"/>
            <a:r>
              <a:rPr lang="en-US" sz="1400" dirty="0" smtClean="0"/>
              <a:t>Hydrology</a:t>
            </a:r>
          </a:p>
          <a:p>
            <a:pPr lvl="1"/>
            <a:r>
              <a:rPr lang="en-US" sz="1400" dirty="0" err="1" smtClean="0"/>
              <a:t>etc</a:t>
            </a:r>
            <a:endParaRPr lang="en-US" sz="1400" dirty="0"/>
          </a:p>
        </p:txBody>
      </p:sp>
    </p:spTree>
    <p:extLst>
      <p:ext uri="{BB962C8B-B14F-4D97-AF65-F5344CB8AC3E}">
        <p14:creationId xmlns:p14="http://schemas.microsoft.com/office/powerpoint/2010/main" val="31617590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solidFill>
                  <a:srgbClr val="3366FF"/>
                </a:solidFill>
              </a:rPr>
              <a:t>Other related work by ET-CDMS</a:t>
            </a:r>
            <a:endParaRPr lang="en-US" sz="3200" dirty="0">
              <a:solidFill>
                <a:srgbClr val="3366FF"/>
              </a:solidFill>
            </a:endParaRPr>
          </a:p>
        </p:txBody>
      </p:sp>
      <p:sp>
        <p:nvSpPr>
          <p:cNvPr id="3" name="Content Placeholder 2"/>
          <p:cNvSpPr>
            <a:spLocks noGrp="1"/>
          </p:cNvSpPr>
          <p:nvPr>
            <p:ph idx="1"/>
          </p:nvPr>
        </p:nvSpPr>
        <p:spPr/>
        <p:txBody>
          <a:bodyPr>
            <a:normAutofit fontScale="92500" lnSpcReduction="10000"/>
          </a:bodyPr>
          <a:lstStyle/>
          <a:p>
            <a:r>
              <a:rPr lang="en-US" sz="2400" dirty="0" smtClean="0">
                <a:hlinkClick r:id="rId2"/>
              </a:rPr>
              <a:t>Consolidating work on CDMS Specifications</a:t>
            </a:r>
            <a:endParaRPr lang="en-US" sz="2400" dirty="0" smtClean="0"/>
          </a:p>
          <a:p>
            <a:pPr lvl="1"/>
            <a:r>
              <a:rPr lang="en-US" sz="2000" dirty="0" smtClean="0"/>
              <a:t>To support CDMS developers</a:t>
            </a:r>
          </a:p>
          <a:p>
            <a:pPr lvl="2"/>
            <a:r>
              <a:rPr lang="en-US" sz="1700" dirty="0" smtClean="0"/>
              <a:t>User Stories</a:t>
            </a:r>
          </a:p>
          <a:p>
            <a:pPr lvl="2"/>
            <a:r>
              <a:rPr lang="en-US" sz="1700" dirty="0" smtClean="0"/>
              <a:t>Conceptual Architecture</a:t>
            </a:r>
          </a:p>
          <a:p>
            <a:pPr lvl="1"/>
            <a:r>
              <a:rPr lang="en-US" sz="2000" dirty="0" smtClean="0"/>
              <a:t>Register of identified changes </a:t>
            </a:r>
          </a:p>
          <a:p>
            <a:endParaRPr lang="en-US" sz="1200" dirty="0" smtClean="0"/>
          </a:p>
          <a:p>
            <a:r>
              <a:rPr lang="en-US" sz="2400" dirty="0" smtClean="0"/>
              <a:t>Undertake further CDMS surveys to provide metrics showing the impact of CDMS work</a:t>
            </a:r>
          </a:p>
          <a:p>
            <a:endParaRPr lang="en-US" sz="1200" dirty="0" smtClean="0"/>
          </a:p>
          <a:p>
            <a:r>
              <a:rPr lang="en-US" sz="2400" dirty="0"/>
              <a:t>Establish and maintain a CDMS Register</a:t>
            </a:r>
          </a:p>
          <a:p>
            <a:pPr lvl="1"/>
            <a:r>
              <a:rPr lang="en-US" sz="2000" dirty="0" smtClean="0"/>
              <a:t>Showing CDMS compliance with WMO #1131</a:t>
            </a:r>
          </a:p>
          <a:p>
            <a:pPr lvl="1"/>
            <a:r>
              <a:rPr lang="en-US" sz="2000" dirty="0" smtClean="0"/>
              <a:t>Will use a technical survey, with results publicly available</a:t>
            </a:r>
            <a:endParaRPr lang="en-US" sz="1600" dirty="0" smtClean="0"/>
          </a:p>
          <a:p>
            <a:endParaRPr lang="en-US" sz="1200" dirty="0"/>
          </a:p>
          <a:p>
            <a:r>
              <a:rPr lang="en-US" sz="2400" dirty="0" smtClean="0"/>
              <a:t>Developed a policy statement on the need for open source CDMS development</a:t>
            </a:r>
            <a:endParaRPr lang="en-US" sz="2000" dirty="0"/>
          </a:p>
          <a:p>
            <a:pPr lvl="1"/>
            <a:endParaRPr lang="en-US" sz="2000" dirty="0"/>
          </a:p>
        </p:txBody>
      </p:sp>
      <p:sp>
        <p:nvSpPr>
          <p:cNvPr id="4" name="Slide Number Placeholder 3"/>
          <p:cNvSpPr>
            <a:spLocks noGrp="1"/>
          </p:cNvSpPr>
          <p:nvPr>
            <p:ph type="sldNum" sz="quarter" idx="12"/>
          </p:nvPr>
        </p:nvSpPr>
        <p:spPr/>
        <p:txBody>
          <a:bodyPr/>
          <a:lstStyle/>
          <a:p>
            <a:fld id="{9259AF2F-52C6-9B46-B8B2-0579234AE62E}" type="slidenum">
              <a:rPr lang="en-US" smtClean="0"/>
              <a:t>26</a:t>
            </a:fld>
            <a:endParaRPr lang="en-US"/>
          </a:p>
        </p:txBody>
      </p:sp>
    </p:spTree>
    <p:extLst>
      <p:ext uri="{BB962C8B-B14F-4D97-AF65-F5344CB8AC3E}">
        <p14:creationId xmlns:p14="http://schemas.microsoft.com/office/powerpoint/2010/main" val="19024844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3"/>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4590615" y="1260690"/>
            <a:ext cx="3804268" cy="5481279"/>
          </a:xfrm>
          <a:prstGeom prst="rect">
            <a:avLst/>
          </a:prstGeom>
        </p:spPr>
      </p:pic>
      <p:pic>
        <p:nvPicPr>
          <p:cNvPr id="2" name="Picture 1" descr="wmo2016_powerpoint_standard_v2-2.jp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
        <p:nvSpPr>
          <p:cNvPr id="9" name="Content Placeholder 8"/>
          <p:cNvSpPr>
            <a:spLocks noGrp="1"/>
          </p:cNvSpPr>
          <p:nvPr>
            <p:ph sz="quarter" idx="4"/>
          </p:nvPr>
        </p:nvSpPr>
        <p:spPr>
          <a:xfrm>
            <a:off x="291835" y="2765285"/>
            <a:ext cx="1738881" cy="1402359"/>
          </a:xfrm>
        </p:spPr>
        <p:txBody>
          <a:bodyPr>
            <a:normAutofit lnSpcReduction="10000"/>
          </a:bodyPr>
          <a:lstStyle/>
          <a:p>
            <a:pPr marL="0" indent="0" algn="ctr">
              <a:buNone/>
            </a:pPr>
            <a:r>
              <a:rPr lang="en-US" sz="2200" dirty="0" smtClean="0"/>
              <a:t>Relationships between CDMS components</a:t>
            </a:r>
          </a:p>
          <a:p>
            <a:pPr algn="ctr"/>
            <a:endParaRPr lang="en-US" sz="1100" dirty="0" smtClean="0"/>
          </a:p>
        </p:txBody>
      </p:sp>
      <p:sp>
        <p:nvSpPr>
          <p:cNvPr id="5" name="Title 4"/>
          <p:cNvSpPr>
            <a:spLocks noGrp="1"/>
          </p:cNvSpPr>
          <p:nvPr>
            <p:ph type="title"/>
          </p:nvPr>
        </p:nvSpPr>
        <p:spPr>
          <a:xfrm>
            <a:off x="457200" y="134347"/>
            <a:ext cx="8229600" cy="1143000"/>
          </a:xfrm>
        </p:spPr>
        <p:txBody>
          <a:bodyPr>
            <a:normAutofit fontScale="90000"/>
          </a:bodyPr>
          <a:lstStyle/>
          <a:p>
            <a:r>
              <a:rPr lang="en-US" sz="2000" dirty="0" smtClean="0"/>
              <a:t>Supporting CDMS Developers:</a:t>
            </a:r>
            <a:br>
              <a:rPr lang="en-US" sz="2000" dirty="0" smtClean="0"/>
            </a:br>
            <a:r>
              <a:rPr lang="en-US" sz="2000" dirty="0" smtClean="0"/>
              <a:t>Example of CDMS Conceptual Architecture work</a:t>
            </a:r>
            <a:r>
              <a:rPr lang="en-US" sz="2000" dirty="0"/>
              <a:t/>
            </a:r>
            <a:br>
              <a:rPr lang="en-US" sz="2000" dirty="0"/>
            </a:br>
            <a:r>
              <a:rPr lang="en-US" sz="3100" dirty="0" smtClean="0">
                <a:solidFill>
                  <a:srgbClr val="3366FF"/>
                </a:solidFill>
              </a:rPr>
              <a:t>CDMS Data Services</a:t>
            </a:r>
            <a:endParaRPr lang="en-US" sz="3100" dirty="0"/>
          </a:p>
        </p:txBody>
      </p:sp>
      <p:sp>
        <p:nvSpPr>
          <p:cNvPr id="3" name="Slide Number Placeholder 2"/>
          <p:cNvSpPr>
            <a:spLocks noGrp="1"/>
          </p:cNvSpPr>
          <p:nvPr>
            <p:ph type="sldNum" sz="quarter" idx="12"/>
          </p:nvPr>
        </p:nvSpPr>
        <p:spPr/>
        <p:txBody>
          <a:bodyPr/>
          <a:lstStyle/>
          <a:p>
            <a:fld id="{9259AF2F-52C6-9B46-B8B2-0579234AE62E}" type="slidenum">
              <a:rPr lang="en-US" smtClean="0"/>
              <a:t>27</a:t>
            </a:fld>
            <a:endParaRPr lang="en-US"/>
          </a:p>
        </p:txBody>
      </p:sp>
      <p:sp>
        <p:nvSpPr>
          <p:cNvPr id="8" name="TextBox 7"/>
          <p:cNvSpPr txBox="1"/>
          <p:nvPr/>
        </p:nvSpPr>
        <p:spPr>
          <a:xfrm>
            <a:off x="2030716" y="6530792"/>
            <a:ext cx="4987486" cy="215444"/>
          </a:xfrm>
          <a:prstGeom prst="rect">
            <a:avLst/>
          </a:prstGeom>
          <a:noFill/>
        </p:spPr>
        <p:txBody>
          <a:bodyPr wrap="square" rtlCol="0">
            <a:spAutoFit/>
          </a:bodyPr>
          <a:lstStyle/>
          <a:p>
            <a:r>
              <a:rPr lang="en-US" sz="800" dirty="0" smtClean="0">
                <a:solidFill>
                  <a:schemeClr val="bg1">
                    <a:lumMod val="75000"/>
                  </a:schemeClr>
                </a:solidFill>
              </a:rPr>
              <a:t>Image source</a:t>
            </a:r>
            <a:r>
              <a:rPr lang="en-US" sz="800" dirty="0">
                <a:solidFill>
                  <a:schemeClr val="bg1">
                    <a:lumMod val="75000"/>
                  </a:schemeClr>
                </a:solidFill>
              </a:rPr>
              <a:t>:  	</a:t>
            </a:r>
            <a:r>
              <a:rPr lang="en-US" sz="800" dirty="0" smtClean="0">
                <a:solidFill>
                  <a:schemeClr val="bg1">
                    <a:lumMod val="75000"/>
                  </a:schemeClr>
                </a:solidFill>
              </a:rPr>
              <a:t>Bruce Bannerman and Denis </a:t>
            </a:r>
            <a:r>
              <a:rPr lang="en-US" sz="800" dirty="0" err="1" smtClean="0">
                <a:solidFill>
                  <a:schemeClr val="bg1">
                    <a:lumMod val="75000"/>
                  </a:schemeClr>
                </a:solidFill>
              </a:rPr>
              <a:t>Stuber</a:t>
            </a:r>
            <a:endParaRPr lang="en-US" sz="800" dirty="0" smtClean="0">
              <a:solidFill>
                <a:schemeClr val="bg1">
                  <a:lumMod val="75000"/>
                </a:schemeClr>
              </a:solidFill>
            </a:endParaRPr>
          </a:p>
        </p:txBody>
      </p:sp>
      <p:sp>
        <p:nvSpPr>
          <p:cNvPr id="11" name="Content Placeholder 8"/>
          <p:cNvSpPr>
            <a:spLocks noGrp="1"/>
          </p:cNvSpPr>
          <p:nvPr>
            <p:ph sz="quarter" idx="4"/>
          </p:nvPr>
        </p:nvSpPr>
        <p:spPr>
          <a:xfrm>
            <a:off x="2295301" y="2381365"/>
            <a:ext cx="1738881" cy="2215992"/>
          </a:xfrm>
          <a:ln>
            <a:solidFill>
              <a:srgbClr val="008000"/>
            </a:solidFill>
          </a:ln>
        </p:spPr>
        <p:txBody>
          <a:bodyPr>
            <a:noAutofit/>
          </a:bodyPr>
          <a:lstStyle/>
          <a:p>
            <a:pPr marL="0" indent="0" algn="ctr">
              <a:buNone/>
            </a:pPr>
            <a:r>
              <a:rPr lang="en-US" sz="1400" dirty="0" smtClean="0">
                <a:solidFill>
                  <a:srgbClr val="008000"/>
                </a:solidFill>
              </a:rPr>
              <a:t>Well defined data service interfaces conform to open standards</a:t>
            </a:r>
          </a:p>
          <a:p>
            <a:pPr marL="0" indent="0" algn="ctr">
              <a:buNone/>
            </a:pPr>
            <a:endParaRPr lang="en-US" sz="800" dirty="0">
              <a:solidFill>
                <a:srgbClr val="008000"/>
              </a:solidFill>
            </a:endParaRPr>
          </a:p>
          <a:p>
            <a:pPr marL="0" indent="0" algn="ctr">
              <a:buNone/>
            </a:pPr>
            <a:r>
              <a:rPr lang="en-US" sz="1400" dirty="0">
                <a:solidFill>
                  <a:srgbClr val="008000"/>
                </a:solidFill>
              </a:rPr>
              <a:t>I</a:t>
            </a:r>
            <a:r>
              <a:rPr lang="en-US" sz="1400" dirty="0" smtClean="0">
                <a:solidFill>
                  <a:srgbClr val="008000"/>
                </a:solidFill>
              </a:rPr>
              <a:t>solating </a:t>
            </a:r>
            <a:r>
              <a:rPr lang="en-US" sz="1400" dirty="0">
                <a:solidFill>
                  <a:srgbClr val="008000"/>
                </a:solidFill>
              </a:rPr>
              <a:t>end users</a:t>
            </a:r>
            <a:br>
              <a:rPr lang="en-US" sz="1400" dirty="0">
                <a:solidFill>
                  <a:srgbClr val="008000"/>
                </a:solidFill>
              </a:rPr>
            </a:br>
            <a:r>
              <a:rPr lang="en-US" sz="1400" dirty="0" smtClean="0">
                <a:solidFill>
                  <a:srgbClr val="008000"/>
                </a:solidFill>
              </a:rPr>
              <a:t>from </a:t>
            </a:r>
            <a:r>
              <a:rPr lang="en-US" sz="1400" u="sng" dirty="0" smtClean="0">
                <a:solidFill>
                  <a:srgbClr val="008000"/>
                </a:solidFill>
              </a:rPr>
              <a:t>managed</a:t>
            </a:r>
            <a:r>
              <a:rPr lang="en-US" sz="1400" dirty="0" smtClean="0">
                <a:solidFill>
                  <a:srgbClr val="008000"/>
                </a:solidFill>
              </a:rPr>
              <a:t> data</a:t>
            </a:r>
          </a:p>
          <a:p>
            <a:pPr marL="0" indent="0" algn="ctr">
              <a:buNone/>
            </a:pPr>
            <a:endParaRPr lang="en-US" sz="800" dirty="0">
              <a:solidFill>
                <a:srgbClr val="008000"/>
              </a:solidFill>
            </a:endParaRPr>
          </a:p>
          <a:p>
            <a:pPr marL="0" indent="0" algn="ctr">
              <a:buNone/>
            </a:pPr>
            <a:r>
              <a:rPr lang="en-US" sz="1400" dirty="0" smtClean="0">
                <a:solidFill>
                  <a:srgbClr val="008000"/>
                </a:solidFill>
              </a:rPr>
              <a:t>Reducing risk of vendor lock-in</a:t>
            </a:r>
          </a:p>
        </p:txBody>
      </p:sp>
      <p:sp>
        <p:nvSpPr>
          <p:cNvPr id="12" name="Content Placeholder 8"/>
          <p:cNvSpPr>
            <a:spLocks noGrp="1"/>
          </p:cNvSpPr>
          <p:nvPr>
            <p:ph sz="quarter" idx="4"/>
          </p:nvPr>
        </p:nvSpPr>
        <p:spPr>
          <a:xfrm>
            <a:off x="2295301" y="4796316"/>
            <a:ext cx="1738881" cy="1507941"/>
          </a:xfrm>
          <a:ln>
            <a:solidFill>
              <a:srgbClr val="008000"/>
            </a:solidFill>
          </a:ln>
        </p:spPr>
        <p:txBody>
          <a:bodyPr>
            <a:noAutofit/>
          </a:bodyPr>
          <a:lstStyle/>
          <a:p>
            <a:pPr marL="0" indent="0" algn="ctr">
              <a:buNone/>
            </a:pPr>
            <a:r>
              <a:rPr lang="en-US" sz="1400" dirty="0" smtClean="0">
                <a:solidFill>
                  <a:srgbClr val="008000"/>
                </a:solidFill>
              </a:rPr>
              <a:t>Each climate data ECV is abstracted as one or more data services</a:t>
            </a:r>
            <a:br>
              <a:rPr lang="en-US" sz="1400" dirty="0" smtClean="0">
                <a:solidFill>
                  <a:srgbClr val="008000"/>
                </a:solidFill>
              </a:rPr>
            </a:br>
            <a:r>
              <a:rPr lang="en-US" sz="800" dirty="0" smtClean="0">
                <a:solidFill>
                  <a:srgbClr val="008000"/>
                </a:solidFill>
              </a:rPr>
              <a:t/>
            </a:r>
            <a:br>
              <a:rPr lang="en-US" sz="800" dirty="0" smtClean="0">
                <a:solidFill>
                  <a:srgbClr val="008000"/>
                </a:solidFill>
              </a:rPr>
            </a:br>
            <a:r>
              <a:rPr lang="en-US" sz="1400" dirty="0" smtClean="0">
                <a:solidFill>
                  <a:srgbClr val="008000"/>
                </a:solidFill>
              </a:rPr>
              <a:t>allowing ease of future IT change</a:t>
            </a:r>
          </a:p>
        </p:txBody>
      </p:sp>
      <p:sp>
        <p:nvSpPr>
          <p:cNvPr id="13" name="Content Placeholder 8"/>
          <p:cNvSpPr>
            <a:spLocks noGrp="1"/>
          </p:cNvSpPr>
          <p:nvPr>
            <p:ph sz="quarter" idx="4"/>
          </p:nvPr>
        </p:nvSpPr>
        <p:spPr>
          <a:xfrm>
            <a:off x="2295301" y="1462565"/>
            <a:ext cx="1738881" cy="713739"/>
          </a:xfrm>
          <a:ln>
            <a:solidFill>
              <a:srgbClr val="008000"/>
            </a:solidFill>
          </a:ln>
        </p:spPr>
        <p:txBody>
          <a:bodyPr>
            <a:noAutofit/>
          </a:bodyPr>
          <a:lstStyle/>
          <a:p>
            <a:pPr marL="0" indent="0" algn="ctr">
              <a:buNone/>
            </a:pPr>
            <a:r>
              <a:rPr lang="en-US" sz="1400" dirty="0" smtClean="0">
                <a:solidFill>
                  <a:srgbClr val="008000"/>
                </a:solidFill>
              </a:rPr>
              <a:t>The same data services support many end uses</a:t>
            </a:r>
          </a:p>
        </p:txBody>
      </p:sp>
      <p:sp>
        <p:nvSpPr>
          <p:cNvPr id="14" name="Content Placeholder 8"/>
          <p:cNvSpPr>
            <a:spLocks noGrp="1"/>
          </p:cNvSpPr>
          <p:nvPr>
            <p:ph sz="quarter" idx="4"/>
          </p:nvPr>
        </p:nvSpPr>
        <p:spPr>
          <a:xfrm>
            <a:off x="158755" y="154706"/>
            <a:ext cx="1230333" cy="1122641"/>
          </a:xfrm>
          <a:ln>
            <a:solidFill>
              <a:srgbClr val="FF6600"/>
            </a:solidFill>
          </a:ln>
        </p:spPr>
        <p:txBody>
          <a:bodyPr>
            <a:normAutofit fontScale="92500" lnSpcReduction="20000"/>
          </a:bodyPr>
          <a:lstStyle/>
          <a:p>
            <a:pPr marL="0" indent="0" algn="ctr">
              <a:buNone/>
            </a:pPr>
            <a:r>
              <a:rPr lang="en-US" sz="1400" dirty="0" smtClean="0">
                <a:solidFill>
                  <a:srgbClr val="FF6600"/>
                </a:solidFill>
              </a:rPr>
              <a:t>This architecture pattern is conformant with SDI requirements</a:t>
            </a:r>
          </a:p>
          <a:p>
            <a:pPr algn="ctr"/>
            <a:endParaRPr lang="en-US" sz="1100" dirty="0" smtClean="0"/>
          </a:p>
        </p:txBody>
      </p:sp>
    </p:spTree>
    <p:extLst>
      <p:ext uri="{BB962C8B-B14F-4D97-AF65-F5344CB8AC3E}">
        <p14:creationId xmlns:p14="http://schemas.microsoft.com/office/powerpoint/2010/main" val="135369218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solidFill>
                  <a:srgbClr val="3366FF"/>
                </a:solidFill>
              </a:rPr>
              <a:t>What is missing</a:t>
            </a:r>
            <a:endParaRPr lang="en-US" sz="3200" dirty="0">
              <a:solidFill>
                <a:srgbClr val="3366FF"/>
              </a:solidFill>
            </a:endParaRPr>
          </a:p>
        </p:txBody>
      </p:sp>
      <p:sp>
        <p:nvSpPr>
          <p:cNvPr id="3" name="Content Placeholder 2"/>
          <p:cNvSpPr>
            <a:spLocks noGrp="1"/>
          </p:cNvSpPr>
          <p:nvPr>
            <p:ph idx="1"/>
          </p:nvPr>
        </p:nvSpPr>
        <p:spPr>
          <a:xfrm>
            <a:off x="457200" y="1243602"/>
            <a:ext cx="8229600" cy="5020711"/>
          </a:xfrm>
        </p:spPr>
        <p:txBody>
          <a:bodyPr>
            <a:normAutofit fontScale="85000" lnSpcReduction="10000"/>
          </a:bodyPr>
          <a:lstStyle/>
          <a:p>
            <a:r>
              <a:rPr lang="en-US" sz="2600" dirty="0" smtClean="0"/>
              <a:t>Establish the WMO Climate Data Framework</a:t>
            </a:r>
          </a:p>
          <a:p>
            <a:pPr lvl="1"/>
            <a:r>
              <a:rPr lang="en-US" sz="1900" dirty="0" smtClean="0"/>
              <a:t>Recommendation 11.1, WMO #1131</a:t>
            </a:r>
          </a:p>
          <a:p>
            <a:pPr lvl="1"/>
            <a:r>
              <a:rPr lang="en-US" sz="1900" dirty="0" smtClean="0">
                <a:solidFill>
                  <a:srgbClr val="FF0000"/>
                </a:solidFill>
              </a:rPr>
              <a:t>This could be within the next evolution of WIS</a:t>
            </a:r>
          </a:p>
          <a:p>
            <a:pPr lvl="1"/>
            <a:r>
              <a:rPr lang="en-US" sz="1900" dirty="0" smtClean="0"/>
              <a:t>Based on Spatial Data Infrastructure principals (e.g. INSPIRE)</a:t>
            </a:r>
            <a:endParaRPr lang="en-US" sz="1900" dirty="0"/>
          </a:p>
          <a:p>
            <a:pPr lvl="1"/>
            <a:endParaRPr lang="en-US" sz="900" dirty="0" smtClean="0"/>
          </a:p>
          <a:p>
            <a:pPr lvl="1"/>
            <a:r>
              <a:rPr lang="en-US" sz="1900" dirty="0" smtClean="0"/>
              <a:t>Resurrect work on foundation WMO logical data models and data definitions that was previously undertaken by IPET-MDRD</a:t>
            </a:r>
          </a:p>
          <a:p>
            <a:pPr lvl="2"/>
            <a:r>
              <a:rPr lang="en-US" sz="1700" dirty="0" smtClean="0">
                <a:hlinkClick r:id="rId2"/>
              </a:rPr>
              <a:t>METCE</a:t>
            </a:r>
            <a:endParaRPr lang="en-US" sz="1700" dirty="0" smtClean="0"/>
          </a:p>
          <a:p>
            <a:pPr lvl="2"/>
            <a:r>
              <a:rPr lang="en-US" sz="1700" dirty="0" smtClean="0"/>
              <a:t>Climate Observations</a:t>
            </a:r>
          </a:p>
          <a:p>
            <a:pPr lvl="2"/>
            <a:r>
              <a:rPr lang="en-US" sz="1700" dirty="0" smtClean="0">
                <a:hlinkClick r:id="rId3"/>
              </a:rPr>
              <a:t>WMO Codes Registery </a:t>
            </a:r>
            <a:endParaRPr lang="en-US" sz="1700" dirty="0"/>
          </a:p>
          <a:p>
            <a:pPr lvl="1"/>
            <a:endParaRPr lang="en-US" sz="900" dirty="0"/>
          </a:p>
          <a:p>
            <a:pPr lvl="1"/>
            <a:r>
              <a:rPr lang="en-US" sz="1900" dirty="0" smtClean="0"/>
              <a:t>Establish formal semantic data </a:t>
            </a:r>
            <a:r>
              <a:rPr lang="en-US" sz="1900" dirty="0"/>
              <a:t>definitions for GCOS ECV</a:t>
            </a:r>
          </a:p>
          <a:p>
            <a:pPr lvl="2"/>
            <a:r>
              <a:rPr lang="en-US" sz="1700" dirty="0" smtClean="0"/>
              <a:t>Based on METCE and WMO Codes Registry</a:t>
            </a:r>
            <a:endParaRPr lang="en-US" sz="1800" dirty="0"/>
          </a:p>
          <a:p>
            <a:pPr lvl="2"/>
            <a:endParaRPr lang="en-US" sz="900" dirty="0" smtClean="0"/>
          </a:p>
          <a:p>
            <a:pPr lvl="1"/>
            <a:r>
              <a:rPr lang="en-US" sz="1900" dirty="0"/>
              <a:t>Community Agreed WMO data policies e.g.</a:t>
            </a:r>
          </a:p>
          <a:p>
            <a:pPr lvl="2"/>
            <a:r>
              <a:rPr lang="en-US" sz="1700" dirty="0" smtClean="0"/>
              <a:t>Definition of Data Quality Flags</a:t>
            </a:r>
          </a:p>
          <a:p>
            <a:pPr lvl="2"/>
            <a:r>
              <a:rPr lang="en-US" sz="1700" dirty="0" smtClean="0"/>
              <a:t>Basic concepts</a:t>
            </a:r>
          </a:p>
          <a:p>
            <a:pPr lvl="3"/>
            <a:r>
              <a:rPr lang="en-US" sz="1700" dirty="0" smtClean="0"/>
              <a:t>Rules on calculating Climatological Standard </a:t>
            </a:r>
            <a:r>
              <a:rPr lang="en-US" sz="1700" dirty="0" err="1" smtClean="0"/>
              <a:t>Normals</a:t>
            </a:r>
            <a:endParaRPr lang="en-US" sz="1700" dirty="0" smtClean="0"/>
          </a:p>
          <a:p>
            <a:pPr lvl="3"/>
            <a:r>
              <a:rPr lang="en-US" sz="1700" dirty="0" smtClean="0"/>
              <a:t>What is a climatological day</a:t>
            </a:r>
          </a:p>
          <a:p>
            <a:pPr lvl="3"/>
            <a:r>
              <a:rPr lang="en-US" sz="1700" dirty="0" smtClean="0"/>
              <a:t>Rules to use when data is missing</a:t>
            </a:r>
          </a:p>
          <a:p>
            <a:pPr lvl="3"/>
            <a:r>
              <a:rPr lang="en-US" sz="1700" dirty="0" err="1" smtClean="0"/>
              <a:t>etc</a:t>
            </a:r>
            <a:endParaRPr lang="en-US" sz="1700" dirty="0" smtClean="0"/>
          </a:p>
        </p:txBody>
      </p:sp>
      <p:sp>
        <p:nvSpPr>
          <p:cNvPr id="4" name="Slide Number Placeholder 3"/>
          <p:cNvSpPr>
            <a:spLocks noGrp="1"/>
          </p:cNvSpPr>
          <p:nvPr>
            <p:ph type="sldNum" sz="quarter" idx="12"/>
          </p:nvPr>
        </p:nvSpPr>
        <p:spPr/>
        <p:txBody>
          <a:bodyPr/>
          <a:lstStyle/>
          <a:p>
            <a:fld id="{9259AF2F-52C6-9B46-B8B2-0579234AE62E}" type="slidenum">
              <a:rPr lang="en-US" smtClean="0"/>
              <a:t>28</a:t>
            </a:fld>
            <a:endParaRPr lang="en-US" dirty="0"/>
          </a:p>
        </p:txBody>
      </p:sp>
    </p:spTree>
    <p:extLst>
      <p:ext uri="{BB962C8B-B14F-4D97-AF65-F5344CB8AC3E}">
        <p14:creationId xmlns:p14="http://schemas.microsoft.com/office/powerpoint/2010/main" val="5534103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solidFill>
                  <a:srgbClr val="3366FF"/>
                </a:solidFill>
              </a:rPr>
              <a:t>What is missing #2</a:t>
            </a:r>
            <a:endParaRPr lang="en-US" sz="3200" dirty="0">
              <a:solidFill>
                <a:srgbClr val="3366FF"/>
              </a:solidFill>
            </a:endParaRPr>
          </a:p>
        </p:txBody>
      </p:sp>
      <p:sp>
        <p:nvSpPr>
          <p:cNvPr id="3" name="Content Placeholder 2"/>
          <p:cNvSpPr>
            <a:spLocks noGrp="1"/>
          </p:cNvSpPr>
          <p:nvPr>
            <p:ph idx="1"/>
          </p:nvPr>
        </p:nvSpPr>
        <p:spPr>
          <a:xfrm>
            <a:off x="457200" y="1243602"/>
            <a:ext cx="8229600" cy="5020711"/>
          </a:xfrm>
        </p:spPr>
        <p:txBody>
          <a:bodyPr>
            <a:normAutofit/>
          </a:bodyPr>
          <a:lstStyle/>
          <a:p>
            <a:r>
              <a:rPr lang="en-US" sz="2400" dirty="0" smtClean="0"/>
              <a:t>Better Collaboration with other WMO teams</a:t>
            </a:r>
          </a:p>
          <a:p>
            <a:pPr lvl="1"/>
            <a:r>
              <a:rPr lang="en-US" sz="1800" dirty="0" smtClean="0"/>
              <a:t>There has been very productive collaboration with the following teams:</a:t>
            </a:r>
          </a:p>
          <a:p>
            <a:pPr lvl="2"/>
            <a:r>
              <a:rPr lang="en-US" sz="1600" dirty="0" smtClean="0"/>
              <a:t>CBS IPET-MDRD</a:t>
            </a:r>
          </a:p>
          <a:p>
            <a:pPr lvl="3"/>
            <a:r>
              <a:rPr lang="en-US" sz="1400" dirty="0" smtClean="0"/>
              <a:t>Metadata and Data Representation Development</a:t>
            </a:r>
          </a:p>
          <a:p>
            <a:pPr lvl="2"/>
            <a:r>
              <a:rPr lang="en-US" sz="1600" dirty="0" smtClean="0"/>
              <a:t>WIGOS TT-WMD</a:t>
            </a:r>
          </a:p>
          <a:p>
            <a:pPr lvl="3"/>
            <a:r>
              <a:rPr lang="en-US" sz="1400" dirty="0" smtClean="0"/>
              <a:t>WIGOS (Observations) Metadata</a:t>
            </a:r>
          </a:p>
          <a:p>
            <a:pPr lvl="2"/>
            <a:r>
              <a:rPr lang="en-US" sz="1600" dirty="0" err="1"/>
              <a:t>CCl</a:t>
            </a:r>
            <a:r>
              <a:rPr lang="en-US" sz="1600" dirty="0"/>
              <a:t> ET-DARE</a:t>
            </a:r>
          </a:p>
          <a:p>
            <a:pPr lvl="1"/>
            <a:endParaRPr lang="en-US" sz="800" dirty="0"/>
          </a:p>
          <a:p>
            <a:pPr lvl="1"/>
            <a:r>
              <a:rPr lang="en-US" sz="2000" dirty="0" smtClean="0">
                <a:solidFill>
                  <a:srgbClr val="3366FF"/>
                </a:solidFill>
              </a:rPr>
              <a:t>There is an opportunity for other teams to work with us</a:t>
            </a:r>
          </a:p>
          <a:p>
            <a:pPr lvl="2"/>
            <a:r>
              <a:rPr lang="en-US" sz="1600" dirty="0" smtClean="0"/>
              <a:t>A second version of WMO #1131 will be prepared next Intersessional Period</a:t>
            </a:r>
          </a:p>
          <a:p>
            <a:pPr lvl="2"/>
            <a:r>
              <a:rPr lang="en-US" sz="1600" dirty="0" smtClean="0"/>
              <a:t>Are your team’s requirements captured in WMO #1131</a:t>
            </a:r>
          </a:p>
          <a:p>
            <a:pPr lvl="2"/>
            <a:r>
              <a:rPr lang="en-US" sz="1600" dirty="0" smtClean="0"/>
              <a:t>If not, what is missing?</a:t>
            </a:r>
          </a:p>
          <a:p>
            <a:pPr lvl="2"/>
            <a:endParaRPr lang="en-US" sz="800" dirty="0" smtClean="0"/>
          </a:p>
          <a:p>
            <a:r>
              <a:rPr lang="en-US" sz="2400" dirty="0" smtClean="0">
                <a:solidFill>
                  <a:srgbClr val="FF0000"/>
                </a:solidFill>
              </a:rPr>
              <a:t>WMO #1131 compliant CDMS</a:t>
            </a:r>
          </a:p>
          <a:p>
            <a:pPr lvl="1"/>
            <a:r>
              <a:rPr lang="en-US" sz="1600" dirty="0" smtClean="0">
                <a:solidFill>
                  <a:srgbClr val="FF0000"/>
                </a:solidFill>
              </a:rPr>
              <a:t>We need to ensure adequate funding to develop and maintain compliant CDMS</a:t>
            </a:r>
          </a:p>
        </p:txBody>
      </p:sp>
      <p:sp>
        <p:nvSpPr>
          <p:cNvPr id="4" name="Slide Number Placeholder 3"/>
          <p:cNvSpPr>
            <a:spLocks noGrp="1"/>
          </p:cNvSpPr>
          <p:nvPr>
            <p:ph type="sldNum" sz="quarter" idx="12"/>
          </p:nvPr>
        </p:nvSpPr>
        <p:spPr/>
        <p:txBody>
          <a:bodyPr/>
          <a:lstStyle/>
          <a:p>
            <a:fld id="{9259AF2F-52C6-9B46-B8B2-0579234AE62E}" type="slidenum">
              <a:rPr lang="en-US" smtClean="0"/>
              <a:t>29</a:t>
            </a:fld>
            <a:endParaRPr lang="en-US" dirty="0"/>
          </a:p>
        </p:txBody>
      </p:sp>
    </p:spTree>
    <p:extLst>
      <p:ext uri="{BB962C8B-B14F-4D97-AF65-F5344CB8AC3E}">
        <p14:creationId xmlns:p14="http://schemas.microsoft.com/office/powerpoint/2010/main" val="126858560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3200" dirty="0">
                <a:solidFill>
                  <a:srgbClr val="0E5F7E"/>
                </a:solidFill>
                <a:latin typeface="Arial" charset="0"/>
                <a:cs typeface="ＭＳ Ｐゴシック" charset="0"/>
              </a:rPr>
              <a:t>ET-CDMS Policy Statement</a:t>
            </a:r>
            <a:endParaRPr lang="en-US" sz="3200" dirty="0"/>
          </a:p>
        </p:txBody>
      </p:sp>
      <p:sp>
        <p:nvSpPr>
          <p:cNvPr id="3" name="Content Placeholder 2"/>
          <p:cNvSpPr>
            <a:spLocks noGrp="1"/>
          </p:cNvSpPr>
          <p:nvPr>
            <p:ph idx="1"/>
          </p:nvPr>
        </p:nvSpPr>
        <p:spPr>
          <a:xfrm>
            <a:off x="457200" y="1289906"/>
            <a:ext cx="8229600" cy="4836257"/>
          </a:xfrm>
        </p:spPr>
        <p:txBody>
          <a:bodyPr>
            <a:normAutofit/>
          </a:bodyPr>
          <a:lstStyle/>
          <a:p>
            <a:pPr>
              <a:lnSpc>
                <a:spcPct val="80000"/>
              </a:lnSpc>
              <a:spcBef>
                <a:spcPts val="0"/>
              </a:spcBef>
              <a:spcAft>
                <a:spcPts val="1200"/>
              </a:spcAft>
            </a:pPr>
            <a:r>
              <a:rPr lang="en-AU" sz="1800" dirty="0">
                <a:solidFill>
                  <a:srgbClr val="0E5F7E"/>
                </a:solidFill>
                <a:latin typeface="Arial" charset="0"/>
                <a:cs typeface="ＭＳ Ｐゴシック" charset="0"/>
              </a:rPr>
              <a:t>ET-CDMS notes that:</a:t>
            </a:r>
          </a:p>
          <a:p>
            <a:pPr lvl="1">
              <a:lnSpc>
                <a:spcPct val="80000"/>
              </a:lnSpc>
              <a:spcBef>
                <a:spcPts val="0"/>
              </a:spcBef>
              <a:spcAft>
                <a:spcPts val="1200"/>
              </a:spcAft>
            </a:pPr>
            <a:r>
              <a:rPr lang="en-AU" sz="1500" dirty="0">
                <a:solidFill>
                  <a:srgbClr val="0E5F7E"/>
                </a:solidFill>
                <a:latin typeface="Arial" charset="0"/>
                <a:cs typeface="ＭＳ Ｐゴシック" charset="0"/>
              </a:rPr>
              <a:t>Currently, significant investment is needed to maintain a multitude of CDMSs worldwide to generate data for regional and global analyses.</a:t>
            </a:r>
          </a:p>
          <a:p>
            <a:pPr lvl="1">
              <a:lnSpc>
                <a:spcPct val="80000"/>
              </a:lnSpc>
              <a:spcBef>
                <a:spcPts val="0"/>
              </a:spcBef>
              <a:spcAft>
                <a:spcPts val="1200"/>
              </a:spcAft>
            </a:pPr>
            <a:r>
              <a:rPr lang="en-AU" sz="1500" dirty="0">
                <a:solidFill>
                  <a:srgbClr val="0E5F7E"/>
                </a:solidFill>
                <a:latin typeface="Arial" charset="0"/>
                <a:cs typeface="ＭＳ Ｐゴシック" charset="0"/>
              </a:rPr>
              <a:t>These CDMS are not compliant with the new WMO-No.1131, Climate Data Management Systems Specifications.</a:t>
            </a:r>
            <a:endParaRPr lang="en-US" sz="1500" dirty="0">
              <a:solidFill>
                <a:srgbClr val="0E5F7E"/>
              </a:solidFill>
              <a:latin typeface="Arial" charset="0"/>
              <a:cs typeface="ＭＳ Ｐゴシック" charset="0"/>
            </a:endParaRPr>
          </a:p>
          <a:p>
            <a:pPr lvl="1">
              <a:lnSpc>
                <a:spcPct val="80000"/>
              </a:lnSpc>
              <a:spcBef>
                <a:spcPts val="0"/>
              </a:spcBef>
              <a:spcAft>
                <a:spcPts val="1200"/>
              </a:spcAft>
            </a:pPr>
            <a:r>
              <a:rPr lang="en-AU" sz="1500" dirty="0">
                <a:solidFill>
                  <a:srgbClr val="0E5F7E"/>
                </a:solidFill>
                <a:latin typeface="Arial" charset="0"/>
                <a:cs typeface="ＭＳ Ｐゴシック" charset="0"/>
              </a:rPr>
              <a:t>Significant investment will be required to conform to the requirements of WMO-No. 1131. </a:t>
            </a:r>
          </a:p>
          <a:p>
            <a:pPr lvl="1">
              <a:lnSpc>
                <a:spcPct val="80000"/>
              </a:lnSpc>
              <a:spcBef>
                <a:spcPts val="0"/>
              </a:spcBef>
              <a:spcAft>
                <a:spcPts val="1200"/>
              </a:spcAft>
            </a:pPr>
            <a:r>
              <a:rPr lang="en-AU" sz="1500" dirty="0">
                <a:solidFill>
                  <a:srgbClr val="0E5F7E"/>
                </a:solidFill>
                <a:latin typeface="Arial" charset="0"/>
                <a:cs typeface="ＭＳ Ｐゴシック" charset="0"/>
              </a:rPr>
              <a:t>It will be very expensive and wasteful of resources to develop the same functionality in many CDMSs. </a:t>
            </a:r>
          </a:p>
          <a:p>
            <a:pPr lvl="1">
              <a:lnSpc>
                <a:spcPct val="80000"/>
              </a:lnSpc>
              <a:spcBef>
                <a:spcPts val="0"/>
              </a:spcBef>
              <a:spcAft>
                <a:spcPts val="1200"/>
              </a:spcAft>
            </a:pPr>
            <a:r>
              <a:rPr lang="en-AU" sz="1500" dirty="0">
                <a:solidFill>
                  <a:srgbClr val="0E5F7E"/>
                </a:solidFill>
                <a:latin typeface="Arial" charset="0"/>
                <a:cs typeface="ＭＳ Ｐゴシック" charset="0"/>
              </a:rPr>
              <a:t>There are several open source CDMSs used by WMO Members.</a:t>
            </a:r>
          </a:p>
          <a:p>
            <a:pPr lvl="1">
              <a:lnSpc>
                <a:spcPct val="80000"/>
              </a:lnSpc>
              <a:spcBef>
                <a:spcPts val="0"/>
              </a:spcBef>
              <a:spcAft>
                <a:spcPts val="1200"/>
              </a:spcAft>
            </a:pPr>
            <a:r>
              <a:rPr lang="en-AU" sz="1500" dirty="0">
                <a:solidFill>
                  <a:srgbClr val="0E5F7E"/>
                </a:solidFill>
                <a:latin typeface="Arial" charset="0"/>
                <a:cs typeface="ＭＳ Ｐゴシック" charset="0"/>
              </a:rPr>
              <a:t>There is considerable potential to address this situation by rationalising these open source CDMSs. </a:t>
            </a:r>
          </a:p>
          <a:p>
            <a:pPr>
              <a:lnSpc>
                <a:spcPct val="80000"/>
              </a:lnSpc>
              <a:spcBef>
                <a:spcPts val="0"/>
              </a:spcBef>
              <a:spcAft>
                <a:spcPts val="1200"/>
              </a:spcAft>
            </a:pPr>
            <a:r>
              <a:rPr lang="en-AU" sz="1800" dirty="0">
                <a:solidFill>
                  <a:srgbClr val="0E5F7E"/>
                </a:solidFill>
                <a:latin typeface="Arial" charset="0"/>
                <a:cs typeface="ＭＳ Ｐゴシック" charset="0"/>
              </a:rPr>
              <a:t>Therefore ET-CDMS propose that:</a:t>
            </a:r>
          </a:p>
          <a:p>
            <a:pPr lvl="1">
              <a:lnSpc>
                <a:spcPct val="80000"/>
              </a:lnSpc>
              <a:spcBef>
                <a:spcPts val="0"/>
              </a:spcBef>
              <a:spcAft>
                <a:spcPts val="1200"/>
              </a:spcAft>
            </a:pPr>
            <a:r>
              <a:rPr lang="en-AU" sz="1500" dirty="0">
                <a:solidFill>
                  <a:srgbClr val="0E5F7E"/>
                </a:solidFill>
                <a:latin typeface="Arial" charset="0"/>
                <a:cs typeface="ＭＳ Ｐゴシック" charset="0"/>
              </a:rPr>
              <a:t>Open source CDMSs should converge on one </a:t>
            </a:r>
            <a:r>
              <a:rPr lang="en-AU" sz="1500" u="sng" dirty="0">
                <a:solidFill>
                  <a:srgbClr val="FF0000"/>
                </a:solidFill>
                <a:latin typeface="Arial" charset="0"/>
                <a:cs typeface="ＭＳ Ｐゴシック" charset="0"/>
              </a:rPr>
              <a:t>Reference Open Source CDMS</a:t>
            </a:r>
            <a:r>
              <a:rPr lang="en-AU" sz="1500" dirty="0">
                <a:solidFill>
                  <a:srgbClr val="0E5F7E"/>
                </a:solidFill>
                <a:latin typeface="Arial" charset="0"/>
                <a:cs typeface="ＭＳ Ｐゴシック" charset="0"/>
              </a:rPr>
              <a:t>, namely Open-CDMS.</a:t>
            </a:r>
          </a:p>
          <a:p>
            <a:pPr lvl="1">
              <a:lnSpc>
                <a:spcPct val="80000"/>
              </a:lnSpc>
              <a:spcBef>
                <a:spcPts val="0"/>
              </a:spcBef>
              <a:spcAft>
                <a:spcPts val="1200"/>
              </a:spcAft>
            </a:pPr>
            <a:r>
              <a:rPr lang="en-AU" sz="1500" dirty="0">
                <a:solidFill>
                  <a:srgbClr val="0E5F7E"/>
                </a:solidFill>
                <a:latin typeface="Arial" charset="0"/>
                <a:cs typeface="ＭＳ Ｐゴシック" charset="0"/>
              </a:rPr>
              <a:t>Investment is required to make this happen.</a:t>
            </a:r>
          </a:p>
          <a:p>
            <a:endParaRPr lang="en-US" dirty="0"/>
          </a:p>
        </p:txBody>
      </p:sp>
      <p:sp>
        <p:nvSpPr>
          <p:cNvPr id="4" name="Slide Number Placeholder 3"/>
          <p:cNvSpPr>
            <a:spLocks noGrp="1"/>
          </p:cNvSpPr>
          <p:nvPr>
            <p:ph type="sldNum" sz="quarter" idx="12"/>
          </p:nvPr>
        </p:nvSpPr>
        <p:spPr/>
        <p:txBody>
          <a:bodyPr/>
          <a:lstStyle/>
          <a:p>
            <a:fld id="{9259AF2F-52C6-9B46-B8B2-0579234AE62E}" type="slidenum">
              <a:rPr lang="en-US" smtClean="0"/>
              <a:t>30</a:t>
            </a:fld>
            <a:endParaRPr lang="en-US"/>
          </a:p>
        </p:txBody>
      </p:sp>
    </p:spTree>
    <p:extLst>
      <p:ext uri="{BB962C8B-B14F-4D97-AF65-F5344CB8AC3E}">
        <p14:creationId xmlns:p14="http://schemas.microsoft.com/office/powerpoint/2010/main" val="12462632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solidFill>
                  <a:srgbClr val="3366FF"/>
                </a:solidFill>
              </a:rPr>
              <a:t>Conclusion</a:t>
            </a:r>
            <a:endParaRPr lang="en-US" sz="3200" dirty="0"/>
          </a:p>
        </p:txBody>
      </p:sp>
      <p:sp>
        <p:nvSpPr>
          <p:cNvPr id="3" name="Content Placeholder 2"/>
          <p:cNvSpPr>
            <a:spLocks noGrp="1"/>
          </p:cNvSpPr>
          <p:nvPr>
            <p:ph idx="1"/>
          </p:nvPr>
        </p:nvSpPr>
        <p:spPr>
          <a:xfrm>
            <a:off x="457200" y="1315760"/>
            <a:ext cx="8229600" cy="4895633"/>
          </a:xfrm>
        </p:spPr>
        <p:txBody>
          <a:bodyPr>
            <a:normAutofit/>
          </a:bodyPr>
          <a:lstStyle/>
          <a:p>
            <a:r>
              <a:rPr lang="en-US" sz="2000" dirty="0" smtClean="0"/>
              <a:t>We have significant issues with global climate data management</a:t>
            </a:r>
          </a:p>
          <a:p>
            <a:endParaRPr lang="en-US" sz="800" dirty="0" smtClean="0"/>
          </a:p>
          <a:p>
            <a:r>
              <a:rPr lang="en-US" sz="2000" dirty="0" smtClean="0"/>
              <a:t>WMO provides a good collaborative environment to help us overcome these issues</a:t>
            </a:r>
          </a:p>
          <a:p>
            <a:endParaRPr lang="en-US" sz="800" dirty="0" smtClean="0"/>
          </a:p>
          <a:p>
            <a:r>
              <a:rPr lang="en-US" sz="2000" dirty="0" smtClean="0"/>
              <a:t>WMO has good guidance for managing national climate observations:</a:t>
            </a:r>
          </a:p>
          <a:p>
            <a:pPr lvl="1"/>
            <a:r>
              <a:rPr lang="en-US" sz="1600" dirty="0"/>
              <a:t>WMO #100, Guide to Climatological Practices</a:t>
            </a:r>
          </a:p>
          <a:p>
            <a:pPr lvl="1"/>
            <a:r>
              <a:rPr lang="en-US" sz="1600" dirty="0"/>
              <a:t>WMO #1131, Climate Data Management System </a:t>
            </a:r>
            <a:r>
              <a:rPr lang="en-US" sz="1600" dirty="0" smtClean="0"/>
              <a:t>Specifications</a:t>
            </a:r>
          </a:p>
          <a:p>
            <a:pPr lvl="1"/>
            <a:endParaRPr lang="en-US" sz="800" dirty="0"/>
          </a:p>
          <a:p>
            <a:r>
              <a:rPr lang="en-US" sz="2000" dirty="0" smtClean="0"/>
              <a:t>More work is required:</a:t>
            </a:r>
          </a:p>
          <a:p>
            <a:pPr lvl="1"/>
            <a:r>
              <a:rPr lang="en-US" sz="1600" dirty="0" smtClean="0"/>
              <a:t>Establish the Climate Data Framework perhaps as an evolution of WIS</a:t>
            </a:r>
          </a:p>
          <a:p>
            <a:pPr lvl="1"/>
            <a:r>
              <a:rPr lang="en-US" sz="1600" dirty="0" smtClean="0"/>
              <a:t>‘Community Agreed’ Data Policies, </a:t>
            </a:r>
            <a:r>
              <a:rPr lang="en-US" sz="1600" dirty="0" err="1" smtClean="0"/>
              <a:t>formalised</a:t>
            </a:r>
            <a:r>
              <a:rPr lang="en-US" sz="1600" dirty="0" smtClean="0"/>
              <a:t> semantic data definitions </a:t>
            </a:r>
            <a:r>
              <a:rPr lang="en-US" sz="1600" dirty="0" err="1" smtClean="0"/>
              <a:t>etc</a:t>
            </a:r>
            <a:endParaRPr lang="en-US" sz="1600" dirty="0" smtClean="0"/>
          </a:p>
          <a:p>
            <a:pPr lvl="1"/>
            <a:r>
              <a:rPr lang="en-US" sz="1600" dirty="0" smtClean="0"/>
              <a:t>Further develop WMO #1131</a:t>
            </a:r>
          </a:p>
          <a:p>
            <a:pPr lvl="1"/>
            <a:r>
              <a:rPr lang="en-US" sz="1600" dirty="0" smtClean="0"/>
              <a:t>Develop a reference open source CDMS that is compliant with WMO #1131</a:t>
            </a:r>
          </a:p>
          <a:p>
            <a:pPr lvl="1"/>
            <a:r>
              <a:rPr lang="en-US" sz="1600" dirty="0" smtClean="0"/>
              <a:t>Rationalise CDMS</a:t>
            </a:r>
          </a:p>
        </p:txBody>
      </p:sp>
      <p:sp>
        <p:nvSpPr>
          <p:cNvPr id="4" name="Slide Number Placeholder 3"/>
          <p:cNvSpPr>
            <a:spLocks noGrp="1"/>
          </p:cNvSpPr>
          <p:nvPr>
            <p:ph type="sldNum" sz="quarter" idx="12"/>
          </p:nvPr>
        </p:nvSpPr>
        <p:spPr/>
        <p:txBody>
          <a:bodyPr/>
          <a:lstStyle/>
          <a:p>
            <a:fld id="{9259AF2F-52C6-9B46-B8B2-0579234AE62E}" type="slidenum">
              <a:rPr lang="en-US" smtClean="0"/>
              <a:t>31</a:t>
            </a:fld>
            <a:endParaRPr lang="en-US" dirty="0"/>
          </a:p>
        </p:txBody>
      </p:sp>
    </p:spTree>
    <p:extLst>
      <p:ext uri="{BB962C8B-B14F-4D97-AF65-F5344CB8AC3E}">
        <p14:creationId xmlns:p14="http://schemas.microsoft.com/office/powerpoint/2010/main" val="322830042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Acknowledgements</a:t>
            </a:r>
            <a:endParaRPr lang="en-US" sz="3200" dirty="0"/>
          </a:p>
        </p:txBody>
      </p:sp>
      <p:sp>
        <p:nvSpPr>
          <p:cNvPr id="3" name="Content Placeholder 2"/>
          <p:cNvSpPr>
            <a:spLocks noGrp="1"/>
          </p:cNvSpPr>
          <p:nvPr>
            <p:ph idx="1"/>
          </p:nvPr>
        </p:nvSpPr>
        <p:spPr/>
        <p:txBody>
          <a:bodyPr>
            <a:normAutofit fontScale="92500" lnSpcReduction="20000"/>
          </a:bodyPr>
          <a:lstStyle/>
          <a:p>
            <a:r>
              <a:rPr lang="en-US" sz="2400" dirty="0" smtClean="0"/>
              <a:t>WMO #1131, and subsequent follow up work undertaken in close collaboration by:</a:t>
            </a:r>
          </a:p>
          <a:p>
            <a:pPr lvl="1"/>
            <a:r>
              <a:rPr lang="en-US" sz="2000" dirty="0" smtClean="0">
                <a:solidFill>
                  <a:srgbClr val="3366FF"/>
                </a:solidFill>
              </a:rPr>
              <a:t>Bruce Bannerman,  formerly of Australian </a:t>
            </a:r>
            <a:r>
              <a:rPr lang="en-AU" sz="2000" dirty="0">
                <a:solidFill>
                  <a:srgbClr val="3366FF"/>
                </a:solidFill>
              </a:rPr>
              <a:t>Bureau of Meteorology</a:t>
            </a:r>
            <a:endParaRPr lang="en-US" sz="2000" dirty="0" smtClean="0">
              <a:solidFill>
                <a:srgbClr val="3366FF"/>
              </a:solidFill>
            </a:endParaRPr>
          </a:p>
          <a:p>
            <a:pPr lvl="1"/>
            <a:r>
              <a:rPr lang="en-US" sz="2000" dirty="0" smtClean="0">
                <a:solidFill>
                  <a:srgbClr val="3366FF"/>
                </a:solidFill>
              </a:rPr>
              <a:t>Denis </a:t>
            </a:r>
            <a:r>
              <a:rPr lang="en-US" sz="2000" dirty="0" err="1" smtClean="0">
                <a:solidFill>
                  <a:srgbClr val="3366FF"/>
                </a:solidFill>
              </a:rPr>
              <a:t>Stuber</a:t>
            </a:r>
            <a:r>
              <a:rPr lang="en-US" sz="2000" dirty="0" smtClean="0">
                <a:solidFill>
                  <a:srgbClr val="3366FF"/>
                </a:solidFill>
              </a:rPr>
              <a:t>,  </a:t>
            </a:r>
            <a:r>
              <a:rPr lang="en-US" sz="2000" dirty="0" err="1" smtClean="0">
                <a:solidFill>
                  <a:srgbClr val="3366FF"/>
                </a:solidFill>
              </a:rPr>
              <a:t>MeteoFrance</a:t>
            </a:r>
            <a:endParaRPr lang="en-US" sz="2000" dirty="0" smtClean="0">
              <a:solidFill>
                <a:srgbClr val="3366FF"/>
              </a:solidFill>
            </a:endParaRPr>
          </a:p>
          <a:p>
            <a:pPr lvl="1"/>
            <a:endParaRPr lang="en-US" sz="2300" dirty="0" smtClean="0">
              <a:solidFill>
                <a:srgbClr val="3366FF"/>
              </a:solidFill>
            </a:endParaRPr>
          </a:p>
          <a:p>
            <a:r>
              <a:rPr lang="en-US" sz="2400" dirty="0" smtClean="0"/>
              <a:t>Supported by:</a:t>
            </a:r>
          </a:p>
          <a:p>
            <a:pPr lvl="1"/>
            <a:r>
              <a:rPr lang="en-US" sz="1600" dirty="0" smtClean="0">
                <a:solidFill>
                  <a:srgbClr val="3366FF"/>
                </a:solidFill>
              </a:rPr>
              <a:t>Peer </a:t>
            </a:r>
            <a:r>
              <a:rPr lang="en-US" sz="1600" dirty="0" err="1" smtClean="0">
                <a:solidFill>
                  <a:srgbClr val="3366FF"/>
                </a:solidFill>
              </a:rPr>
              <a:t>Hechler</a:t>
            </a:r>
            <a:r>
              <a:rPr lang="en-US" sz="1600" dirty="0" smtClean="0">
                <a:solidFill>
                  <a:srgbClr val="3366FF"/>
                </a:solidFill>
              </a:rPr>
              <a:t>, Omar </a:t>
            </a:r>
            <a:r>
              <a:rPr lang="en-US" sz="1600" dirty="0" err="1" smtClean="0">
                <a:solidFill>
                  <a:srgbClr val="3366FF"/>
                </a:solidFill>
              </a:rPr>
              <a:t>Baddour</a:t>
            </a:r>
            <a:r>
              <a:rPr lang="en-US" sz="1600" dirty="0" smtClean="0">
                <a:solidFill>
                  <a:srgbClr val="3366FF"/>
                </a:solidFill>
              </a:rPr>
              <a:t>, Steve Foreman, Jeremy Tandy and Hama </a:t>
            </a:r>
            <a:r>
              <a:rPr lang="en-US" sz="1600" dirty="0" err="1" smtClean="0">
                <a:solidFill>
                  <a:srgbClr val="3366FF"/>
                </a:solidFill>
              </a:rPr>
              <a:t>Kontomgomde</a:t>
            </a:r>
            <a:endParaRPr lang="en-US" sz="1600" dirty="0" smtClean="0">
              <a:solidFill>
                <a:srgbClr val="3366FF"/>
              </a:solidFill>
            </a:endParaRPr>
          </a:p>
          <a:p>
            <a:pPr lvl="1"/>
            <a:r>
              <a:rPr lang="en-US" sz="1600" dirty="0">
                <a:solidFill>
                  <a:srgbClr val="3366FF"/>
                </a:solidFill>
              </a:rPr>
              <a:t>William </a:t>
            </a:r>
            <a:r>
              <a:rPr lang="en-US" sz="1600" dirty="0" smtClean="0">
                <a:solidFill>
                  <a:srgbClr val="3366FF"/>
                </a:solidFill>
              </a:rPr>
              <a:t>Wright 					Australian </a:t>
            </a:r>
            <a:r>
              <a:rPr lang="en-US" sz="1600" dirty="0">
                <a:solidFill>
                  <a:srgbClr val="3366FF"/>
                </a:solidFill>
              </a:rPr>
              <a:t>BoM and </a:t>
            </a:r>
            <a:r>
              <a:rPr lang="en-US" sz="1600" dirty="0" err="1">
                <a:solidFill>
                  <a:srgbClr val="3366FF"/>
                </a:solidFill>
              </a:rPr>
              <a:t>CCl</a:t>
            </a:r>
            <a:r>
              <a:rPr lang="en-US" sz="1600" dirty="0">
                <a:solidFill>
                  <a:srgbClr val="3366FF"/>
                </a:solidFill>
              </a:rPr>
              <a:t> MG</a:t>
            </a:r>
          </a:p>
          <a:p>
            <a:pPr lvl="1"/>
            <a:r>
              <a:rPr lang="en-US" sz="1600" dirty="0" smtClean="0">
                <a:solidFill>
                  <a:srgbClr val="3366FF"/>
                </a:solidFill>
              </a:rPr>
              <a:t>ET-CDMS Teams 2010-1014 and 2014-2018</a:t>
            </a:r>
          </a:p>
          <a:p>
            <a:pPr lvl="2">
              <a:defRPr/>
            </a:pPr>
            <a:r>
              <a:rPr lang="en-AU" sz="1500" dirty="0" err="1">
                <a:solidFill>
                  <a:srgbClr val="3366FF"/>
                </a:solidFill>
              </a:rPr>
              <a:t>Radim</a:t>
            </a:r>
            <a:r>
              <a:rPr lang="en-AU" sz="1500" dirty="0">
                <a:solidFill>
                  <a:srgbClr val="3366FF"/>
                </a:solidFill>
              </a:rPr>
              <a:t> </a:t>
            </a:r>
            <a:r>
              <a:rPr lang="en-AU" sz="1500" dirty="0" err="1" smtClean="0">
                <a:solidFill>
                  <a:srgbClr val="3366FF"/>
                </a:solidFill>
              </a:rPr>
              <a:t>Tolasz</a:t>
            </a:r>
            <a:r>
              <a:rPr lang="en-AU" sz="1500" dirty="0">
                <a:solidFill>
                  <a:srgbClr val="3366FF"/>
                </a:solidFill>
              </a:rPr>
              <a:t>	</a:t>
            </a:r>
            <a:r>
              <a:rPr lang="en-AU" sz="1500" dirty="0" smtClean="0">
                <a:solidFill>
                  <a:srgbClr val="3366FF"/>
                </a:solidFill>
              </a:rPr>
              <a:t>				Czech </a:t>
            </a:r>
            <a:r>
              <a:rPr lang="en-AU" sz="1500" dirty="0" err="1">
                <a:solidFill>
                  <a:srgbClr val="3366FF"/>
                </a:solidFill>
              </a:rPr>
              <a:t>Hydrometeorological</a:t>
            </a:r>
            <a:r>
              <a:rPr lang="en-AU" sz="1500" dirty="0">
                <a:solidFill>
                  <a:srgbClr val="3366FF"/>
                </a:solidFill>
              </a:rPr>
              <a:t> Institute</a:t>
            </a:r>
          </a:p>
          <a:p>
            <a:pPr lvl="2">
              <a:defRPr/>
            </a:pPr>
            <a:r>
              <a:rPr lang="fr-FR" sz="1500" dirty="0">
                <a:solidFill>
                  <a:srgbClr val="3366FF"/>
                </a:solidFill>
              </a:rPr>
              <a:t>Rachid </a:t>
            </a:r>
            <a:r>
              <a:rPr lang="fr-FR" sz="1500" dirty="0" err="1">
                <a:solidFill>
                  <a:srgbClr val="3366FF"/>
                </a:solidFill>
              </a:rPr>
              <a:t>Sebbari</a:t>
            </a:r>
            <a:r>
              <a:rPr lang="fr-FR" sz="1500" dirty="0">
                <a:solidFill>
                  <a:srgbClr val="3366FF"/>
                </a:solidFill>
              </a:rPr>
              <a:t>	</a:t>
            </a:r>
            <a:r>
              <a:rPr lang="fr-FR" sz="1500" dirty="0" smtClean="0">
                <a:solidFill>
                  <a:srgbClr val="3366FF"/>
                </a:solidFill>
              </a:rPr>
              <a:t>				Direction </a:t>
            </a:r>
            <a:r>
              <a:rPr lang="fr-FR" sz="1500" dirty="0">
                <a:solidFill>
                  <a:srgbClr val="3366FF"/>
                </a:solidFill>
              </a:rPr>
              <a:t>Météorologie Nationale du Maroc</a:t>
            </a:r>
          </a:p>
          <a:p>
            <a:pPr lvl="2">
              <a:defRPr/>
            </a:pPr>
            <a:r>
              <a:rPr lang="en-AU" sz="1500" dirty="0" smtClean="0">
                <a:solidFill>
                  <a:srgbClr val="3366FF"/>
                </a:solidFill>
              </a:rPr>
              <a:t>Stephen Palmer and Karen McCourt</a:t>
            </a:r>
            <a:r>
              <a:rPr lang="en-AU" sz="1500" dirty="0">
                <a:solidFill>
                  <a:srgbClr val="3366FF"/>
                </a:solidFill>
              </a:rPr>
              <a:t>	</a:t>
            </a:r>
            <a:r>
              <a:rPr lang="en-AU" sz="1500" dirty="0" smtClean="0">
                <a:solidFill>
                  <a:srgbClr val="3366FF"/>
                </a:solidFill>
              </a:rPr>
              <a:t>United </a:t>
            </a:r>
            <a:r>
              <a:rPr lang="en-AU" sz="1500" dirty="0">
                <a:solidFill>
                  <a:srgbClr val="3366FF"/>
                </a:solidFill>
              </a:rPr>
              <a:t>Kingdom Meteorological Office </a:t>
            </a:r>
          </a:p>
          <a:p>
            <a:pPr lvl="2">
              <a:defRPr/>
            </a:pPr>
            <a:r>
              <a:rPr lang="en-AU" sz="1500" dirty="0" err="1">
                <a:solidFill>
                  <a:srgbClr val="3366FF"/>
                </a:solidFill>
              </a:rPr>
              <a:t>Anyuan</a:t>
            </a:r>
            <a:r>
              <a:rPr lang="en-AU" sz="1500" dirty="0">
                <a:solidFill>
                  <a:srgbClr val="3366FF"/>
                </a:solidFill>
              </a:rPr>
              <a:t> </a:t>
            </a:r>
            <a:r>
              <a:rPr lang="en-AU" sz="1500" dirty="0" err="1" smtClean="0">
                <a:solidFill>
                  <a:srgbClr val="3366FF"/>
                </a:solidFill>
              </a:rPr>
              <a:t>Xiong</a:t>
            </a:r>
            <a:r>
              <a:rPr lang="en-AU" sz="1500" dirty="0">
                <a:solidFill>
                  <a:srgbClr val="3366FF"/>
                </a:solidFill>
              </a:rPr>
              <a:t>	</a:t>
            </a:r>
            <a:r>
              <a:rPr lang="en-AU" sz="1500" dirty="0" smtClean="0">
                <a:solidFill>
                  <a:srgbClr val="3366FF"/>
                </a:solidFill>
              </a:rPr>
              <a:t>				China </a:t>
            </a:r>
            <a:r>
              <a:rPr lang="en-AU" sz="1500" dirty="0">
                <a:solidFill>
                  <a:srgbClr val="3366FF"/>
                </a:solidFill>
              </a:rPr>
              <a:t>Meteorological </a:t>
            </a:r>
            <a:r>
              <a:rPr lang="en-AU" sz="1500" dirty="0" smtClean="0">
                <a:solidFill>
                  <a:srgbClr val="3366FF"/>
                </a:solidFill>
              </a:rPr>
              <a:t>Administration</a:t>
            </a:r>
          </a:p>
          <a:p>
            <a:pPr lvl="2">
              <a:defRPr/>
            </a:pPr>
            <a:r>
              <a:rPr lang="en-AU" sz="1600" dirty="0" err="1">
                <a:solidFill>
                  <a:srgbClr val="3366FF"/>
                </a:solidFill>
              </a:rPr>
              <a:t>Hernán</a:t>
            </a:r>
            <a:r>
              <a:rPr lang="en-AU" sz="1600" dirty="0">
                <a:solidFill>
                  <a:srgbClr val="3366FF"/>
                </a:solidFill>
              </a:rPr>
              <a:t> </a:t>
            </a:r>
            <a:r>
              <a:rPr lang="en-AU" sz="1600" dirty="0" err="1" smtClean="0">
                <a:solidFill>
                  <a:srgbClr val="3366FF"/>
                </a:solidFill>
              </a:rPr>
              <a:t>Veiga</a:t>
            </a:r>
            <a:r>
              <a:rPr lang="en-AU" sz="1600" dirty="0" smtClean="0">
                <a:solidFill>
                  <a:srgbClr val="3366FF"/>
                </a:solidFill>
              </a:rPr>
              <a:t>	 				Argentina</a:t>
            </a:r>
          </a:p>
          <a:p>
            <a:pPr lvl="2">
              <a:defRPr/>
            </a:pPr>
            <a:r>
              <a:rPr lang="en-AU" sz="1600" dirty="0" err="1">
                <a:solidFill>
                  <a:srgbClr val="3366FF"/>
                </a:solidFill>
              </a:rPr>
              <a:t>Joffrey</a:t>
            </a:r>
            <a:r>
              <a:rPr lang="en-AU" sz="1600" dirty="0">
                <a:solidFill>
                  <a:srgbClr val="3366FF"/>
                </a:solidFill>
              </a:rPr>
              <a:t> </a:t>
            </a:r>
            <a:r>
              <a:rPr lang="en-AU" sz="1600" dirty="0" err="1" smtClean="0">
                <a:solidFill>
                  <a:srgbClr val="3366FF"/>
                </a:solidFill>
              </a:rPr>
              <a:t>Boekhoudt</a:t>
            </a:r>
            <a:r>
              <a:rPr lang="en-AU" sz="1600" dirty="0" smtClean="0">
                <a:solidFill>
                  <a:srgbClr val="3366FF"/>
                </a:solidFill>
              </a:rPr>
              <a:t> 				Curacao</a:t>
            </a:r>
            <a:endParaRPr lang="en-AU" sz="1500" dirty="0">
              <a:solidFill>
                <a:srgbClr val="3366FF"/>
              </a:solidFill>
            </a:endParaRPr>
          </a:p>
          <a:p>
            <a:pPr lvl="2">
              <a:defRPr/>
            </a:pPr>
            <a:r>
              <a:rPr lang="fr-FR" sz="1500" dirty="0" smtClean="0">
                <a:solidFill>
                  <a:srgbClr val="3366FF"/>
                </a:solidFill>
              </a:rPr>
              <a:t>And </a:t>
            </a:r>
            <a:r>
              <a:rPr lang="fr-FR" sz="1500" dirty="0" err="1">
                <a:solidFill>
                  <a:srgbClr val="3366FF"/>
                </a:solidFill>
              </a:rPr>
              <a:t>also</a:t>
            </a:r>
            <a:r>
              <a:rPr lang="fr-FR" sz="1500" dirty="0">
                <a:solidFill>
                  <a:srgbClr val="3366FF"/>
                </a:solidFill>
              </a:rPr>
              <a:t>:</a:t>
            </a:r>
            <a:r>
              <a:rPr lang="en-AU" sz="1500" dirty="0">
                <a:solidFill>
                  <a:srgbClr val="3366FF"/>
                </a:solidFill>
              </a:rPr>
              <a:t> </a:t>
            </a:r>
          </a:p>
          <a:p>
            <a:pPr lvl="3">
              <a:defRPr/>
            </a:pPr>
            <a:r>
              <a:rPr lang="en-AU" sz="1500" dirty="0">
                <a:solidFill>
                  <a:srgbClr val="3366FF"/>
                </a:solidFill>
              </a:rPr>
              <a:t>John </a:t>
            </a:r>
            <a:r>
              <a:rPr lang="en-AU" sz="1500" dirty="0" smtClean="0">
                <a:solidFill>
                  <a:srgbClr val="3366FF"/>
                </a:solidFill>
              </a:rPr>
              <a:t>Flannery</a:t>
            </a:r>
            <a:r>
              <a:rPr lang="en-AU" sz="1500" dirty="0">
                <a:solidFill>
                  <a:srgbClr val="3366FF"/>
                </a:solidFill>
              </a:rPr>
              <a:t>	</a:t>
            </a:r>
            <a:r>
              <a:rPr lang="en-AU" sz="1500" dirty="0" smtClean="0">
                <a:solidFill>
                  <a:srgbClr val="3366FF"/>
                </a:solidFill>
              </a:rPr>
              <a:t>			Australian </a:t>
            </a:r>
            <a:r>
              <a:rPr lang="en-AU" sz="1500" dirty="0">
                <a:solidFill>
                  <a:srgbClr val="3366FF"/>
                </a:solidFill>
              </a:rPr>
              <a:t>Bureau of Meteorology</a:t>
            </a:r>
            <a:endParaRPr lang="en-US" sz="1500" dirty="0">
              <a:solidFill>
                <a:srgbClr val="3366FF"/>
              </a:solidFill>
            </a:endParaRPr>
          </a:p>
          <a:p>
            <a:pPr lvl="1"/>
            <a:endParaRPr lang="en-US" sz="1700" dirty="0">
              <a:solidFill>
                <a:srgbClr val="3366FF"/>
              </a:solidFill>
            </a:endParaRPr>
          </a:p>
        </p:txBody>
      </p:sp>
      <p:sp>
        <p:nvSpPr>
          <p:cNvPr id="4" name="Slide Number Placeholder 3"/>
          <p:cNvSpPr>
            <a:spLocks noGrp="1"/>
          </p:cNvSpPr>
          <p:nvPr>
            <p:ph type="sldNum" sz="quarter" idx="12"/>
          </p:nvPr>
        </p:nvSpPr>
        <p:spPr/>
        <p:txBody>
          <a:bodyPr/>
          <a:lstStyle/>
          <a:p>
            <a:fld id="{9259AF2F-52C6-9B46-B8B2-0579234AE62E}" type="slidenum">
              <a:rPr lang="en-US" smtClean="0"/>
              <a:t>32</a:t>
            </a:fld>
            <a:endParaRPr lang="en-US" dirty="0"/>
          </a:p>
        </p:txBody>
      </p:sp>
    </p:spTree>
    <p:extLst>
      <p:ext uri="{BB962C8B-B14F-4D97-AF65-F5344CB8AC3E}">
        <p14:creationId xmlns:p14="http://schemas.microsoft.com/office/powerpoint/2010/main" val="100754440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a:ext>
            </a:extLst>
          </a:blip>
          <a:stretch>
            <a:fillRect/>
          </a:stretch>
        </p:blipFill>
        <p:spPr>
          <a:xfrm>
            <a:off x="271682" y="217744"/>
            <a:ext cx="8374686" cy="5921375"/>
          </a:xfrm>
        </p:spPr>
      </p:pic>
      <p:sp>
        <p:nvSpPr>
          <p:cNvPr id="4" name="Slide Number Placeholder 3"/>
          <p:cNvSpPr>
            <a:spLocks noGrp="1"/>
          </p:cNvSpPr>
          <p:nvPr>
            <p:ph type="sldNum" sz="quarter" idx="12"/>
          </p:nvPr>
        </p:nvSpPr>
        <p:spPr/>
        <p:txBody>
          <a:bodyPr/>
          <a:lstStyle/>
          <a:p>
            <a:fld id="{9259AF2F-52C6-9B46-B8B2-0579234AE62E}" type="slidenum">
              <a:rPr lang="en-US" smtClean="0"/>
              <a:t>33</a:t>
            </a:fld>
            <a:endParaRPr lang="en-US"/>
          </a:p>
        </p:txBody>
      </p:sp>
      <p:sp>
        <p:nvSpPr>
          <p:cNvPr id="6" name="TextBox 5"/>
          <p:cNvSpPr txBox="1"/>
          <p:nvPr/>
        </p:nvSpPr>
        <p:spPr>
          <a:xfrm>
            <a:off x="866526" y="6606449"/>
            <a:ext cx="3155213" cy="215444"/>
          </a:xfrm>
          <a:prstGeom prst="rect">
            <a:avLst/>
          </a:prstGeom>
          <a:noFill/>
        </p:spPr>
        <p:txBody>
          <a:bodyPr wrap="square" rtlCol="0">
            <a:spAutoFit/>
          </a:bodyPr>
          <a:lstStyle/>
          <a:p>
            <a:r>
              <a:rPr lang="en-US" sz="800" dirty="0" smtClean="0">
                <a:solidFill>
                  <a:schemeClr val="bg1">
                    <a:lumMod val="75000"/>
                  </a:schemeClr>
                </a:solidFill>
              </a:rPr>
              <a:t>Image source</a:t>
            </a:r>
            <a:r>
              <a:rPr lang="en-US" sz="800" dirty="0">
                <a:solidFill>
                  <a:schemeClr val="bg1">
                    <a:lumMod val="75000"/>
                  </a:schemeClr>
                </a:solidFill>
              </a:rPr>
              <a:t>:  	</a:t>
            </a:r>
            <a:r>
              <a:rPr lang="en-US" sz="800" dirty="0" smtClean="0">
                <a:solidFill>
                  <a:schemeClr val="bg1">
                    <a:lumMod val="75000"/>
                  </a:schemeClr>
                </a:solidFill>
              </a:rPr>
              <a:t>Bruce Bannerman, </a:t>
            </a:r>
            <a:r>
              <a:rPr lang="en-US" sz="800" dirty="0" err="1" smtClean="0">
                <a:solidFill>
                  <a:schemeClr val="bg1">
                    <a:lumMod val="75000"/>
                  </a:schemeClr>
                </a:solidFill>
              </a:rPr>
              <a:t>GeoInnovations</a:t>
            </a:r>
            <a:r>
              <a:rPr lang="en-US" sz="800" dirty="0" smtClean="0">
                <a:solidFill>
                  <a:schemeClr val="bg1">
                    <a:lumMod val="75000"/>
                  </a:schemeClr>
                </a:solidFill>
              </a:rPr>
              <a:t> Pty Ltd</a:t>
            </a:r>
            <a:endParaRPr lang="en-US" sz="800" dirty="0">
              <a:solidFill>
                <a:schemeClr val="bg1">
                  <a:lumMod val="75000"/>
                </a:schemeClr>
              </a:solidFill>
            </a:endParaRPr>
          </a:p>
        </p:txBody>
      </p:sp>
    </p:spTree>
    <p:extLst>
      <p:ext uri="{BB962C8B-B14F-4D97-AF65-F5344CB8AC3E}">
        <p14:creationId xmlns:p14="http://schemas.microsoft.com/office/powerpoint/2010/main" val="257986192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Merci</a:t>
            </a:r>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34</a:t>
            </a:fld>
            <a:endParaRPr lang="en-US"/>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pic>
        <p:nvPicPr>
          <p:cNvPr id="10" name="Content Placeholder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590615" y="1256424"/>
            <a:ext cx="3804269" cy="5489812"/>
          </a:xfrm>
          <a:prstGeom prst="rect">
            <a:avLst/>
          </a:prstGeom>
        </p:spPr>
      </p:pic>
      <p:sp>
        <p:nvSpPr>
          <p:cNvPr id="9" name="Content Placeholder 8"/>
          <p:cNvSpPr>
            <a:spLocks noGrp="1"/>
          </p:cNvSpPr>
          <p:nvPr>
            <p:ph sz="quarter" idx="4"/>
          </p:nvPr>
        </p:nvSpPr>
        <p:spPr>
          <a:xfrm>
            <a:off x="945867" y="2579812"/>
            <a:ext cx="2844326" cy="1402359"/>
          </a:xfrm>
        </p:spPr>
        <p:txBody>
          <a:bodyPr>
            <a:normAutofit/>
          </a:bodyPr>
          <a:lstStyle/>
          <a:p>
            <a:pPr marL="0" indent="0">
              <a:buNone/>
            </a:pPr>
            <a:r>
              <a:rPr lang="en-US" sz="2200" dirty="0" smtClean="0"/>
              <a:t>Showing relationships between CDMS Spec components</a:t>
            </a:r>
          </a:p>
          <a:p>
            <a:endParaRPr lang="en-US" sz="1100" dirty="0" smtClean="0"/>
          </a:p>
        </p:txBody>
      </p:sp>
      <p:sp>
        <p:nvSpPr>
          <p:cNvPr id="5" name="Title 4"/>
          <p:cNvSpPr>
            <a:spLocks noGrp="1"/>
          </p:cNvSpPr>
          <p:nvPr>
            <p:ph type="title"/>
          </p:nvPr>
        </p:nvSpPr>
        <p:spPr/>
        <p:txBody>
          <a:bodyPr>
            <a:normAutofit/>
          </a:bodyPr>
          <a:lstStyle/>
          <a:p>
            <a:r>
              <a:rPr lang="en-US" sz="2000" dirty="0">
                <a:solidFill>
                  <a:srgbClr val="FF0000"/>
                </a:solidFill>
              </a:rPr>
              <a:t>CDMS </a:t>
            </a:r>
            <a:r>
              <a:rPr lang="en-US" sz="2000" dirty="0" smtClean="0">
                <a:solidFill>
                  <a:srgbClr val="FF0000"/>
                </a:solidFill>
              </a:rPr>
              <a:t>Conceptual Architecture</a:t>
            </a:r>
            <a:r>
              <a:rPr lang="en-US" sz="2000" dirty="0"/>
              <a:t/>
            </a:r>
            <a:br>
              <a:rPr lang="en-US" sz="2000" dirty="0"/>
            </a:br>
            <a:r>
              <a:rPr lang="en-US" sz="3200" dirty="0" smtClean="0">
                <a:solidFill>
                  <a:srgbClr val="3366FF"/>
                </a:solidFill>
              </a:rPr>
              <a:t>Ingest and Extract</a:t>
            </a:r>
            <a:endParaRPr lang="en-US" sz="3200" dirty="0"/>
          </a:p>
        </p:txBody>
      </p:sp>
      <p:sp>
        <p:nvSpPr>
          <p:cNvPr id="3" name="Slide Number Placeholder 2"/>
          <p:cNvSpPr>
            <a:spLocks noGrp="1"/>
          </p:cNvSpPr>
          <p:nvPr>
            <p:ph type="sldNum" sz="quarter" idx="12"/>
          </p:nvPr>
        </p:nvSpPr>
        <p:spPr/>
        <p:txBody>
          <a:bodyPr/>
          <a:lstStyle/>
          <a:p>
            <a:fld id="{9259AF2F-52C6-9B46-B8B2-0579234AE62E}" type="slidenum">
              <a:rPr lang="en-US" smtClean="0"/>
              <a:t>35</a:t>
            </a:fld>
            <a:endParaRPr lang="en-US"/>
          </a:p>
        </p:txBody>
      </p:sp>
      <p:sp>
        <p:nvSpPr>
          <p:cNvPr id="8" name="TextBox 7"/>
          <p:cNvSpPr txBox="1"/>
          <p:nvPr/>
        </p:nvSpPr>
        <p:spPr>
          <a:xfrm>
            <a:off x="2037331" y="6530792"/>
            <a:ext cx="4987486" cy="215444"/>
          </a:xfrm>
          <a:prstGeom prst="rect">
            <a:avLst/>
          </a:prstGeom>
          <a:noFill/>
        </p:spPr>
        <p:txBody>
          <a:bodyPr wrap="square" rtlCol="0">
            <a:spAutoFit/>
          </a:bodyPr>
          <a:lstStyle/>
          <a:p>
            <a:r>
              <a:rPr lang="en-US" sz="800" dirty="0" smtClean="0">
                <a:solidFill>
                  <a:schemeClr val="bg1">
                    <a:lumMod val="75000"/>
                  </a:schemeClr>
                </a:solidFill>
              </a:rPr>
              <a:t>Image source</a:t>
            </a:r>
            <a:r>
              <a:rPr lang="en-US" sz="800" dirty="0">
                <a:solidFill>
                  <a:schemeClr val="bg1">
                    <a:lumMod val="75000"/>
                  </a:schemeClr>
                </a:solidFill>
              </a:rPr>
              <a:t>:  	</a:t>
            </a:r>
            <a:r>
              <a:rPr lang="en-US" sz="800" dirty="0" smtClean="0">
                <a:solidFill>
                  <a:schemeClr val="bg1">
                    <a:lumMod val="75000"/>
                  </a:schemeClr>
                </a:solidFill>
              </a:rPr>
              <a:t>Bruce Bannerman and Denis </a:t>
            </a:r>
            <a:r>
              <a:rPr lang="en-US" sz="800" dirty="0" err="1" smtClean="0">
                <a:solidFill>
                  <a:schemeClr val="bg1">
                    <a:lumMod val="75000"/>
                  </a:schemeClr>
                </a:solidFill>
              </a:rPr>
              <a:t>Stuber</a:t>
            </a:r>
            <a:endParaRPr lang="en-US" sz="800" dirty="0" smtClean="0">
              <a:solidFill>
                <a:schemeClr val="bg1">
                  <a:lumMod val="75000"/>
                </a:schemeClr>
              </a:solidFill>
            </a:endParaRPr>
          </a:p>
        </p:txBody>
      </p:sp>
    </p:spTree>
    <p:extLst>
      <p:ext uri="{BB962C8B-B14F-4D97-AF65-F5344CB8AC3E}">
        <p14:creationId xmlns:p14="http://schemas.microsoft.com/office/powerpoint/2010/main" val="157993294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pic>
        <p:nvPicPr>
          <p:cNvPr id="10" name="Content Placeholder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590615" y="1260690"/>
            <a:ext cx="3804269" cy="5481279"/>
          </a:xfrm>
          <a:prstGeom prst="rect">
            <a:avLst/>
          </a:prstGeom>
        </p:spPr>
      </p:pic>
      <p:sp>
        <p:nvSpPr>
          <p:cNvPr id="9" name="Content Placeholder 8"/>
          <p:cNvSpPr>
            <a:spLocks noGrp="1"/>
          </p:cNvSpPr>
          <p:nvPr>
            <p:ph sz="quarter" idx="4"/>
          </p:nvPr>
        </p:nvSpPr>
        <p:spPr>
          <a:xfrm>
            <a:off x="945867" y="2579812"/>
            <a:ext cx="2844326" cy="1402359"/>
          </a:xfrm>
        </p:spPr>
        <p:txBody>
          <a:bodyPr>
            <a:normAutofit/>
          </a:bodyPr>
          <a:lstStyle/>
          <a:p>
            <a:pPr marL="0" indent="0">
              <a:buNone/>
            </a:pPr>
            <a:r>
              <a:rPr lang="en-US" sz="2200" dirty="0" smtClean="0"/>
              <a:t>Showing relationships between CDMS Spec components</a:t>
            </a:r>
          </a:p>
          <a:p>
            <a:endParaRPr lang="en-US" sz="1100" dirty="0" smtClean="0"/>
          </a:p>
        </p:txBody>
      </p:sp>
      <p:sp>
        <p:nvSpPr>
          <p:cNvPr id="5" name="Title 4"/>
          <p:cNvSpPr>
            <a:spLocks noGrp="1"/>
          </p:cNvSpPr>
          <p:nvPr>
            <p:ph type="title"/>
          </p:nvPr>
        </p:nvSpPr>
        <p:spPr/>
        <p:txBody>
          <a:bodyPr>
            <a:normAutofit/>
          </a:bodyPr>
          <a:lstStyle/>
          <a:p>
            <a:r>
              <a:rPr lang="en-US" sz="2000" dirty="0">
                <a:solidFill>
                  <a:srgbClr val="FF0000"/>
                </a:solidFill>
              </a:rPr>
              <a:t>CDMS </a:t>
            </a:r>
            <a:r>
              <a:rPr lang="en-US" sz="2000" dirty="0" smtClean="0">
                <a:solidFill>
                  <a:srgbClr val="FF0000"/>
                </a:solidFill>
              </a:rPr>
              <a:t>Conceptual Architecture</a:t>
            </a:r>
            <a:r>
              <a:rPr lang="en-US" sz="2000" dirty="0"/>
              <a:t/>
            </a:r>
            <a:br>
              <a:rPr lang="en-US" sz="2000" dirty="0"/>
            </a:br>
            <a:r>
              <a:rPr lang="en-US" sz="3200" dirty="0" smtClean="0">
                <a:solidFill>
                  <a:srgbClr val="3366FF"/>
                </a:solidFill>
              </a:rPr>
              <a:t>Observations QC &amp; QA</a:t>
            </a:r>
            <a:endParaRPr lang="en-US" sz="3200" dirty="0"/>
          </a:p>
        </p:txBody>
      </p:sp>
      <p:sp>
        <p:nvSpPr>
          <p:cNvPr id="3" name="Slide Number Placeholder 2"/>
          <p:cNvSpPr>
            <a:spLocks noGrp="1"/>
          </p:cNvSpPr>
          <p:nvPr>
            <p:ph type="sldNum" sz="quarter" idx="12"/>
          </p:nvPr>
        </p:nvSpPr>
        <p:spPr/>
        <p:txBody>
          <a:bodyPr/>
          <a:lstStyle/>
          <a:p>
            <a:fld id="{9259AF2F-52C6-9B46-B8B2-0579234AE62E}" type="slidenum">
              <a:rPr lang="en-US" smtClean="0"/>
              <a:t>36</a:t>
            </a:fld>
            <a:endParaRPr lang="en-US"/>
          </a:p>
        </p:txBody>
      </p:sp>
      <p:sp>
        <p:nvSpPr>
          <p:cNvPr id="8" name="TextBox 7"/>
          <p:cNvSpPr txBox="1"/>
          <p:nvPr/>
        </p:nvSpPr>
        <p:spPr>
          <a:xfrm>
            <a:off x="2057176" y="6530792"/>
            <a:ext cx="4987486" cy="215444"/>
          </a:xfrm>
          <a:prstGeom prst="rect">
            <a:avLst/>
          </a:prstGeom>
          <a:noFill/>
        </p:spPr>
        <p:txBody>
          <a:bodyPr wrap="square" rtlCol="0">
            <a:spAutoFit/>
          </a:bodyPr>
          <a:lstStyle/>
          <a:p>
            <a:r>
              <a:rPr lang="en-US" sz="800" dirty="0" smtClean="0">
                <a:solidFill>
                  <a:schemeClr val="bg1">
                    <a:lumMod val="75000"/>
                  </a:schemeClr>
                </a:solidFill>
              </a:rPr>
              <a:t>Image source</a:t>
            </a:r>
            <a:r>
              <a:rPr lang="en-US" sz="800" dirty="0">
                <a:solidFill>
                  <a:schemeClr val="bg1">
                    <a:lumMod val="75000"/>
                  </a:schemeClr>
                </a:solidFill>
              </a:rPr>
              <a:t>:  	</a:t>
            </a:r>
            <a:r>
              <a:rPr lang="en-US" sz="800" dirty="0" smtClean="0">
                <a:solidFill>
                  <a:schemeClr val="bg1">
                    <a:lumMod val="75000"/>
                  </a:schemeClr>
                </a:solidFill>
              </a:rPr>
              <a:t>Bruce Bannerman and Denis </a:t>
            </a:r>
            <a:r>
              <a:rPr lang="en-US" sz="800" dirty="0" err="1" smtClean="0">
                <a:solidFill>
                  <a:schemeClr val="bg1">
                    <a:lumMod val="75000"/>
                  </a:schemeClr>
                </a:solidFill>
              </a:rPr>
              <a:t>Stuber</a:t>
            </a:r>
            <a:endParaRPr lang="en-US" sz="800" dirty="0" smtClean="0">
              <a:solidFill>
                <a:schemeClr val="bg1">
                  <a:lumMod val="75000"/>
                </a:schemeClr>
              </a:solidFill>
            </a:endParaRPr>
          </a:p>
        </p:txBody>
      </p:sp>
    </p:spTree>
    <p:extLst>
      <p:ext uri="{BB962C8B-B14F-4D97-AF65-F5344CB8AC3E}">
        <p14:creationId xmlns:p14="http://schemas.microsoft.com/office/powerpoint/2010/main" val="183096246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solidFill>
                  <a:srgbClr val="3366FF"/>
                </a:solidFill>
              </a:rPr>
              <a:t>Conclusion</a:t>
            </a:r>
            <a:endParaRPr lang="en-US" sz="3200" dirty="0"/>
          </a:p>
        </p:txBody>
      </p:sp>
      <p:sp>
        <p:nvSpPr>
          <p:cNvPr id="3" name="Content Placeholder 2"/>
          <p:cNvSpPr>
            <a:spLocks noGrp="1"/>
          </p:cNvSpPr>
          <p:nvPr>
            <p:ph idx="1"/>
          </p:nvPr>
        </p:nvSpPr>
        <p:spPr>
          <a:xfrm>
            <a:off x="457200" y="1315760"/>
            <a:ext cx="8229600" cy="4895633"/>
          </a:xfrm>
        </p:spPr>
        <p:txBody>
          <a:bodyPr>
            <a:normAutofit fontScale="25000" lnSpcReduction="20000"/>
          </a:bodyPr>
          <a:lstStyle/>
          <a:p>
            <a:pPr marL="0" indent="0">
              <a:buNone/>
            </a:pPr>
            <a:r>
              <a:rPr lang="en-US" sz="8000" dirty="0"/>
              <a:t>We have significant issues with global climate data management</a:t>
            </a:r>
          </a:p>
          <a:p>
            <a:r>
              <a:rPr lang="en-US" sz="6400" dirty="0" smtClean="0">
                <a:solidFill>
                  <a:srgbClr val="3366FF"/>
                </a:solidFill>
              </a:rPr>
              <a:t>Climate data </a:t>
            </a:r>
            <a:r>
              <a:rPr lang="en-US" sz="6400" dirty="0">
                <a:solidFill>
                  <a:srgbClr val="3366FF"/>
                </a:solidFill>
              </a:rPr>
              <a:t>is not just used by NMHS, WMO and researchers</a:t>
            </a:r>
          </a:p>
          <a:p>
            <a:pPr lvl="1"/>
            <a:r>
              <a:rPr lang="en-US" sz="6400" dirty="0">
                <a:solidFill>
                  <a:srgbClr val="3366FF"/>
                </a:solidFill>
              </a:rPr>
              <a:t>Climate data is used widely across many areas of society to support a wide variety of decision making processes</a:t>
            </a:r>
          </a:p>
          <a:p>
            <a:r>
              <a:rPr lang="en-US" sz="6400" dirty="0" smtClean="0">
                <a:solidFill>
                  <a:srgbClr val="3366FF"/>
                </a:solidFill>
              </a:rPr>
              <a:t>Analysis </a:t>
            </a:r>
            <a:r>
              <a:rPr lang="en-US" sz="6400" dirty="0">
                <a:solidFill>
                  <a:srgbClr val="3366FF"/>
                </a:solidFill>
              </a:rPr>
              <a:t>of annual CLIMAT messages received over the last 10 years indicates that there are significant climate data management issues in many parts of the world</a:t>
            </a:r>
          </a:p>
          <a:p>
            <a:r>
              <a:rPr lang="en-US" sz="6400" dirty="0" smtClean="0"/>
              <a:t>There </a:t>
            </a:r>
            <a:r>
              <a:rPr lang="en-US" sz="6400" dirty="0"/>
              <a:t>are significant issues being experienced in managing operational CDMS</a:t>
            </a:r>
          </a:p>
          <a:p>
            <a:pPr lvl="1"/>
            <a:r>
              <a:rPr lang="en-US" sz="6400" dirty="0"/>
              <a:t>Our current CDMS tools:</a:t>
            </a:r>
          </a:p>
          <a:p>
            <a:pPr lvl="2"/>
            <a:r>
              <a:rPr lang="en-US" sz="6400" dirty="0"/>
              <a:t>have been developed in the absence of consistent specifications</a:t>
            </a:r>
          </a:p>
          <a:p>
            <a:pPr lvl="2"/>
            <a:r>
              <a:rPr lang="en-US" sz="6400" dirty="0"/>
              <a:t>Have different and inconsistent capabilities</a:t>
            </a:r>
          </a:p>
          <a:p>
            <a:pPr lvl="1"/>
            <a:r>
              <a:rPr lang="en-US" sz="6400" dirty="0"/>
              <a:t>CDMS in at least 42 developing countries are at risk due to severely limited funds for maintenance and development, and with key person dependencies.</a:t>
            </a:r>
          </a:p>
          <a:p>
            <a:r>
              <a:rPr lang="en-US" sz="6400" dirty="0">
                <a:solidFill>
                  <a:srgbClr val="3366FF"/>
                </a:solidFill>
              </a:rPr>
              <a:t>Significant CDMS improvements are required globally </a:t>
            </a:r>
          </a:p>
          <a:p>
            <a:pPr lvl="1"/>
            <a:r>
              <a:rPr lang="en-US" sz="6400" dirty="0" smtClean="0">
                <a:solidFill>
                  <a:srgbClr val="3366FF"/>
                </a:solidFill>
              </a:rPr>
              <a:t>There </a:t>
            </a:r>
            <a:r>
              <a:rPr lang="en-US" sz="6400" dirty="0">
                <a:solidFill>
                  <a:srgbClr val="3366FF"/>
                </a:solidFill>
              </a:rPr>
              <a:t>are 96 different CDMS for 190 countries. With the investment required to improve CDMS capabilities, this situation is </a:t>
            </a:r>
            <a:r>
              <a:rPr lang="en-US" sz="6400" dirty="0" smtClean="0">
                <a:solidFill>
                  <a:srgbClr val="3366FF"/>
                </a:solidFill>
              </a:rPr>
              <a:t>unsustainable</a:t>
            </a:r>
          </a:p>
          <a:p>
            <a:pPr lvl="1"/>
            <a:r>
              <a:rPr lang="en-US" sz="6400" dirty="0">
                <a:solidFill>
                  <a:srgbClr val="3366FF"/>
                </a:solidFill>
              </a:rPr>
              <a:t>It will be very expensive and wasteful of resources to develop the same functionality for each current </a:t>
            </a:r>
            <a:r>
              <a:rPr lang="en-US" sz="6400" dirty="0" smtClean="0">
                <a:solidFill>
                  <a:srgbClr val="3366FF"/>
                </a:solidFill>
              </a:rPr>
              <a:t>CDMS</a:t>
            </a:r>
            <a:endParaRPr lang="en-US" sz="6400" dirty="0">
              <a:solidFill>
                <a:srgbClr val="3366FF"/>
              </a:solidFill>
            </a:endParaRPr>
          </a:p>
          <a:p>
            <a:pPr lvl="1"/>
            <a:r>
              <a:rPr lang="en-US" sz="6400" dirty="0">
                <a:solidFill>
                  <a:srgbClr val="3366FF"/>
                </a:solidFill>
              </a:rPr>
              <a:t>Global CDMS </a:t>
            </a:r>
            <a:r>
              <a:rPr lang="en-US" sz="6400" dirty="0" smtClean="0">
                <a:solidFill>
                  <a:srgbClr val="3366FF"/>
                </a:solidFill>
              </a:rPr>
              <a:t>funding, development </a:t>
            </a:r>
            <a:r>
              <a:rPr lang="en-US" sz="6400" dirty="0">
                <a:solidFill>
                  <a:srgbClr val="3366FF"/>
                </a:solidFill>
              </a:rPr>
              <a:t>and maintenance must be rationalised</a:t>
            </a:r>
          </a:p>
          <a:p>
            <a:pPr marL="342900" lvl="1" indent="-342900">
              <a:buFont typeface="Arial"/>
              <a:buChar char="•"/>
            </a:pPr>
            <a:r>
              <a:rPr lang="en-US" sz="6400" dirty="0"/>
              <a:t>We are facing significant information management challenges that will require us to rethink how we work with climate data</a:t>
            </a:r>
          </a:p>
          <a:p>
            <a:pPr marL="342900" lvl="1" indent="-342900">
              <a:buFont typeface="Arial"/>
              <a:buChar char="•"/>
            </a:pPr>
            <a:r>
              <a:rPr lang="en-US" sz="6400" dirty="0"/>
              <a:t>We need to keep this in mind as we develop our information management </a:t>
            </a:r>
            <a:r>
              <a:rPr lang="en-US" sz="6400" dirty="0" smtClean="0"/>
              <a:t>strategy</a:t>
            </a:r>
            <a:endParaRPr lang="en-US" sz="6400" dirty="0"/>
          </a:p>
        </p:txBody>
      </p:sp>
      <p:sp>
        <p:nvSpPr>
          <p:cNvPr id="4" name="Slide Number Placeholder 3"/>
          <p:cNvSpPr>
            <a:spLocks noGrp="1"/>
          </p:cNvSpPr>
          <p:nvPr>
            <p:ph type="sldNum" sz="quarter" idx="12"/>
          </p:nvPr>
        </p:nvSpPr>
        <p:spPr/>
        <p:txBody>
          <a:bodyPr/>
          <a:lstStyle/>
          <a:p>
            <a:fld id="{9259AF2F-52C6-9B46-B8B2-0579234AE62E}" type="slidenum">
              <a:rPr lang="en-US" smtClean="0"/>
              <a:t>37</a:t>
            </a:fld>
            <a:endParaRPr lang="en-US" dirty="0"/>
          </a:p>
        </p:txBody>
      </p:sp>
    </p:spTree>
    <p:extLst>
      <p:ext uri="{BB962C8B-B14F-4D97-AF65-F5344CB8AC3E}">
        <p14:creationId xmlns:p14="http://schemas.microsoft.com/office/powerpoint/2010/main" val="219393403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solidFill>
                  <a:srgbClr val="3366FF"/>
                </a:solidFill>
              </a:rPr>
              <a:t>Conclusion #2</a:t>
            </a:r>
          </a:p>
        </p:txBody>
      </p:sp>
      <p:sp>
        <p:nvSpPr>
          <p:cNvPr id="3" name="Content Placeholder 2"/>
          <p:cNvSpPr>
            <a:spLocks noGrp="1"/>
          </p:cNvSpPr>
          <p:nvPr>
            <p:ph idx="1"/>
          </p:nvPr>
        </p:nvSpPr>
        <p:spPr/>
        <p:txBody>
          <a:bodyPr>
            <a:normAutofit/>
          </a:bodyPr>
          <a:lstStyle/>
          <a:p>
            <a:r>
              <a:rPr lang="en-US" sz="2400" dirty="0">
                <a:solidFill>
                  <a:srgbClr val="3366FF"/>
                </a:solidFill>
              </a:rPr>
              <a:t>We can overcome these issues</a:t>
            </a:r>
            <a:r>
              <a:rPr lang="en-US" sz="2400" dirty="0" smtClean="0">
                <a:solidFill>
                  <a:srgbClr val="3366FF"/>
                </a:solidFill>
              </a:rPr>
              <a:t>!</a:t>
            </a:r>
          </a:p>
          <a:p>
            <a:endParaRPr lang="en-US" sz="800" dirty="0" smtClean="0"/>
          </a:p>
          <a:p>
            <a:pPr lvl="1"/>
            <a:r>
              <a:rPr lang="en-US" sz="2000" dirty="0" smtClean="0"/>
              <a:t>We have a range of problems with the global management of climate data</a:t>
            </a:r>
          </a:p>
          <a:p>
            <a:endParaRPr lang="en-US" sz="800" dirty="0" smtClean="0"/>
          </a:p>
          <a:p>
            <a:pPr lvl="1"/>
            <a:r>
              <a:rPr lang="en-US" sz="2000" dirty="0" smtClean="0"/>
              <a:t>We have a powerful collaboration of countries that work together for the common good</a:t>
            </a:r>
          </a:p>
          <a:p>
            <a:endParaRPr lang="en-US" sz="800" dirty="0" smtClean="0"/>
          </a:p>
          <a:p>
            <a:pPr lvl="1"/>
            <a:r>
              <a:rPr lang="en-US" sz="2000" dirty="0"/>
              <a:t>We </a:t>
            </a:r>
            <a:r>
              <a:rPr lang="en-US" sz="2000" dirty="0" smtClean="0"/>
              <a:t>have </a:t>
            </a:r>
            <a:r>
              <a:rPr lang="en-US" sz="2000" dirty="0"/>
              <a:t>solid foundations to build </a:t>
            </a:r>
            <a:r>
              <a:rPr lang="en-US" sz="2000" dirty="0" smtClean="0"/>
              <a:t>on</a:t>
            </a:r>
          </a:p>
          <a:p>
            <a:endParaRPr lang="en-US" sz="800" dirty="0"/>
          </a:p>
          <a:p>
            <a:pPr lvl="1"/>
            <a:r>
              <a:rPr lang="en-US" sz="2000" dirty="0" smtClean="0"/>
              <a:t>We can resolve these problems by working together and by</a:t>
            </a:r>
          </a:p>
          <a:p>
            <a:pPr lvl="2"/>
            <a:r>
              <a:rPr lang="en-US" sz="1800" dirty="0" smtClean="0"/>
              <a:t>adopting a set of consistent standards and data policies</a:t>
            </a:r>
          </a:p>
          <a:p>
            <a:pPr lvl="2"/>
            <a:r>
              <a:rPr lang="en-US" sz="1800" dirty="0" smtClean="0"/>
              <a:t>embedding these standards and policies into our systems and workflow</a:t>
            </a:r>
          </a:p>
          <a:p>
            <a:pPr lvl="2"/>
            <a:r>
              <a:rPr lang="en-US" sz="1800" dirty="0"/>
              <a:t>fine tuning </a:t>
            </a:r>
            <a:r>
              <a:rPr lang="en-US" sz="1800" dirty="0" smtClean="0"/>
              <a:t>the standards and policies </a:t>
            </a:r>
            <a:r>
              <a:rPr lang="en-US" sz="1800" dirty="0"/>
              <a:t>as </a:t>
            </a:r>
            <a:r>
              <a:rPr lang="en-US" sz="1800" dirty="0" smtClean="0"/>
              <a:t>required</a:t>
            </a:r>
          </a:p>
          <a:p>
            <a:pPr lvl="2"/>
            <a:r>
              <a:rPr lang="en-US" sz="1800" dirty="0"/>
              <a:t>h</a:t>
            </a:r>
            <a:r>
              <a:rPr lang="en-US" sz="1800" dirty="0" smtClean="0"/>
              <a:t>elping those who need it</a:t>
            </a:r>
            <a:endParaRPr lang="en-US" sz="1800" dirty="0"/>
          </a:p>
        </p:txBody>
      </p:sp>
      <p:sp>
        <p:nvSpPr>
          <p:cNvPr id="4" name="Slide Number Placeholder 3"/>
          <p:cNvSpPr>
            <a:spLocks noGrp="1"/>
          </p:cNvSpPr>
          <p:nvPr>
            <p:ph type="sldNum" sz="quarter" idx="12"/>
          </p:nvPr>
        </p:nvSpPr>
        <p:spPr/>
        <p:txBody>
          <a:bodyPr/>
          <a:lstStyle/>
          <a:p>
            <a:fld id="{9259AF2F-52C6-9B46-B8B2-0579234AE62E}" type="slidenum">
              <a:rPr lang="en-US" smtClean="0"/>
              <a:t>38</a:t>
            </a:fld>
            <a:endParaRPr lang="en-US"/>
          </a:p>
        </p:txBody>
      </p:sp>
    </p:spTree>
    <p:extLst>
      <p:ext uri="{BB962C8B-B14F-4D97-AF65-F5344CB8AC3E}">
        <p14:creationId xmlns:p14="http://schemas.microsoft.com/office/powerpoint/2010/main" val="41926827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solidFill>
                  <a:srgbClr val="3366FF"/>
                </a:solidFill>
              </a:rPr>
              <a:t>Conclusion #3</a:t>
            </a:r>
            <a:endParaRPr lang="en-US" sz="3200" dirty="0"/>
          </a:p>
        </p:txBody>
      </p:sp>
      <p:sp>
        <p:nvSpPr>
          <p:cNvPr id="3" name="Content Placeholder 2"/>
          <p:cNvSpPr>
            <a:spLocks noGrp="1"/>
          </p:cNvSpPr>
          <p:nvPr>
            <p:ph idx="1"/>
          </p:nvPr>
        </p:nvSpPr>
        <p:spPr>
          <a:xfrm>
            <a:off x="457200" y="1315760"/>
            <a:ext cx="8229600" cy="4895633"/>
          </a:xfrm>
        </p:spPr>
        <p:txBody>
          <a:bodyPr>
            <a:normAutofit/>
          </a:bodyPr>
          <a:lstStyle/>
          <a:p>
            <a:r>
              <a:rPr lang="en-US" sz="2400" dirty="0" smtClean="0"/>
              <a:t>WMO has good guidance for managing national climate observations:</a:t>
            </a:r>
          </a:p>
          <a:p>
            <a:pPr lvl="1"/>
            <a:r>
              <a:rPr lang="en-US" sz="2000" dirty="0"/>
              <a:t>WMO #100, Guide to Climatological Practices</a:t>
            </a:r>
          </a:p>
          <a:p>
            <a:pPr lvl="1"/>
            <a:r>
              <a:rPr lang="en-US" sz="2000" dirty="0"/>
              <a:t>WMO #1131, Climate Data Management System </a:t>
            </a:r>
            <a:r>
              <a:rPr lang="en-US" sz="2000" dirty="0" smtClean="0"/>
              <a:t>Specifications</a:t>
            </a:r>
            <a:endParaRPr lang="en-US" sz="2000" dirty="0"/>
          </a:p>
          <a:p>
            <a:r>
              <a:rPr lang="en-US" sz="2400" dirty="0" smtClean="0"/>
              <a:t>WMO #1131 </a:t>
            </a:r>
          </a:p>
          <a:p>
            <a:pPr lvl="1"/>
            <a:r>
              <a:rPr lang="en-US" sz="2000" dirty="0" smtClean="0"/>
              <a:t>provides an excellent framework for archival, management, analysis, delivery and utilisation of a wide variety of climate data</a:t>
            </a:r>
          </a:p>
          <a:p>
            <a:pPr lvl="1"/>
            <a:r>
              <a:rPr lang="en-US" sz="2000" dirty="0" smtClean="0"/>
              <a:t>is an authoritative reference that has been approved by WMO Congress as a WMO Technical Specification </a:t>
            </a:r>
          </a:p>
          <a:p>
            <a:pPr lvl="1"/>
            <a:r>
              <a:rPr lang="en-US" sz="2000" dirty="0" smtClean="0"/>
              <a:t>has been designed as a modular framework to:</a:t>
            </a:r>
          </a:p>
          <a:p>
            <a:pPr lvl="2"/>
            <a:r>
              <a:rPr lang="en-US" sz="1600" dirty="0" smtClean="0"/>
              <a:t>Address modern Information Management Challenges</a:t>
            </a:r>
          </a:p>
          <a:p>
            <a:pPr lvl="2"/>
            <a:r>
              <a:rPr lang="en-US" sz="1600" dirty="0" smtClean="0"/>
              <a:t>Allow for more detailed requirements in future</a:t>
            </a:r>
          </a:p>
          <a:p>
            <a:pPr lvl="2"/>
            <a:r>
              <a:rPr lang="en-US" sz="1600" dirty="0" smtClean="0">
                <a:solidFill>
                  <a:srgbClr val="FF0000"/>
                </a:solidFill>
              </a:rPr>
              <a:t>Be extended for other WMO domains</a:t>
            </a:r>
          </a:p>
          <a:p>
            <a:endParaRPr lang="en-US" sz="2400" dirty="0">
              <a:solidFill>
                <a:srgbClr val="3366FF"/>
              </a:solidFill>
            </a:endParaRPr>
          </a:p>
        </p:txBody>
      </p:sp>
      <p:sp>
        <p:nvSpPr>
          <p:cNvPr id="4" name="Slide Number Placeholder 3"/>
          <p:cNvSpPr>
            <a:spLocks noGrp="1"/>
          </p:cNvSpPr>
          <p:nvPr>
            <p:ph type="sldNum" sz="quarter" idx="12"/>
          </p:nvPr>
        </p:nvSpPr>
        <p:spPr/>
        <p:txBody>
          <a:bodyPr/>
          <a:lstStyle/>
          <a:p>
            <a:fld id="{9259AF2F-52C6-9B46-B8B2-0579234AE62E}" type="slidenum">
              <a:rPr lang="en-US" smtClean="0"/>
              <a:t>39</a:t>
            </a:fld>
            <a:endParaRPr lang="en-US" dirty="0"/>
          </a:p>
        </p:txBody>
      </p:sp>
    </p:spTree>
    <p:extLst>
      <p:ext uri="{BB962C8B-B14F-4D97-AF65-F5344CB8AC3E}">
        <p14:creationId xmlns:p14="http://schemas.microsoft.com/office/powerpoint/2010/main" val="133789418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solidFill>
                  <a:srgbClr val="3366FF"/>
                </a:solidFill>
              </a:rPr>
              <a:t>Conclusion #4</a:t>
            </a:r>
            <a:endParaRPr lang="en-US" sz="3200" dirty="0"/>
          </a:p>
        </p:txBody>
      </p:sp>
      <p:sp>
        <p:nvSpPr>
          <p:cNvPr id="3" name="Content Placeholder 2"/>
          <p:cNvSpPr>
            <a:spLocks noGrp="1"/>
          </p:cNvSpPr>
          <p:nvPr>
            <p:ph idx="1"/>
          </p:nvPr>
        </p:nvSpPr>
        <p:spPr>
          <a:xfrm>
            <a:off x="457200" y="1315760"/>
            <a:ext cx="8229600" cy="4895633"/>
          </a:xfrm>
        </p:spPr>
        <p:txBody>
          <a:bodyPr>
            <a:normAutofit/>
          </a:bodyPr>
          <a:lstStyle/>
          <a:p>
            <a:r>
              <a:rPr lang="en-US" sz="2400" dirty="0" smtClean="0"/>
              <a:t>More work is required:</a:t>
            </a:r>
          </a:p>
          <a:p>
            <a:pPr lvl="1"/>
            <a:r>
              <a:rPr lang="en-US" sz="2000" dirty="0" smtClean="0"/>
              <a:t>Develop the next revision of WMO #1131 to better support CDMS Developers</a:t>
            </a:r>
          </a:p>
          <a:p>
            <a:pPr lvl="1"/>
            <a:r>
              <a:rPr lang="en-US" sz="2000" dirty="0" smtClean="0"/>
              <a:t>Establish the WMO Climate Data Framework including ‘community agreed’ data policy, formal data definitions etc., to provide a consistent environment for federated global climate data services</a:t>
            </a:r>
          </a:p>
          <a:p>
            <a:pPr lvl="2"/>
            <a:r>
              <a:rPr lang="en-US" sz="1600" dirty="0" smtClean="0"/>
              <a:t>This could perhaps be within the next evolution of WIS</a:t>
            </a:r>
          </a:p>
          <a:p>
            <a:pPr lvl="2"/>
            <a:r>
              <a:rPr lang="en-US" sz="1600" dirty="0" smtClean="0"/>
              <a:t>The framework would need to be compatible with SDI such as GEO and INSPIRE</a:t>
            </a:r>
          </a:p>
          <a:p>
            <a:pPr lvl="1"/>
            <a:r>
              <a:rPr lang="en-US" sz="2000" dirty="0" smtClean="0"/>
              <a:t>Provide a mechanism to allow other climate teams to collaborate with ET-CDMS to ensure that their needs are adequately reflected in the next version of WMO #1131</a:t>
            </a:r>
            <a:endParaRPr lang="en-US" sz="2000" dirty="0"/>
          </a:p>
          <a:p>
            <a:r>
              <a:rPr lang="en-US" sz="2400" dirty="0">
                <a:solidFill>
                  <a:srgbClr val="FF0000"/>
                </a:solidFill>
              </a:rPr>
              <a:t>WMO #1131 compliant CDMS</a:t>
            </a:r>
          </a:p>
          <a:p>
            <a:pPr lvl="1"/>
            <a:r>
              <a:rPr lang="en-US" sz="2000" dirty="0">
                <a:solidFill>
                  <a:srgbClr val="FF0000"/>
                </a:solidFill>
              </a:rPr>
              <a:t>We need to ensure adequate funding to develop and maintain compliant CDMS</a:t>
            </a:r>
          </a:p>
          <a:p>
            <a:endParaRPr lang="en-US" sz="2400" dirty="0">
              <a:solidFill>
                <a:srgbClr val="3366FF"/>
              </a:solidFill>
            </a:endParaRPr>
          </a:p>
        </p:txBody>
      </p:sp>
      <p:sp>
        <p:nvSpPr>
          <p:cNvPr id="4" name="Slide Number Placeholder 3"/>
          <p:cNvSpPr>
            <a:spLocks noGrp="1"/>
          </p:cNvSpPr>
          <p:nvPr>
            <p:ph type="sldNum" sz="quarter" idx="12"/>
          </p:nvPr>
        </p:nvSpPr>
        <p:spPr/>
        <p:txBody>
          <a:bodyPr/>
          <a:lstStyle/>
          <a:p>
            <a:fld id="{9259AF2F-52C6-9B46-B8B2-0579234AE62E}" type="slidenum">
              <a:rPr lang="en-US" smtClean="0"/>
              <a:t>40</a:t>
            </a:fld>
            <a:endParaRPr lang="en-US" dirty="0"/>
          </a:p>
        </p:txBody>
      </p:sp>
    </p:spTree>
    <p:extLst>
      <p:ext uri="{BB962C8B-B14F-4D97-AF65-F5344CB8AC3E}">
        <p14:creationId xmlns:p14="http://schemas.microsoft.com/office/powerpoint/2010/main" val="922246194"/>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2521</TotalTime>
  <Words>3082</Words>
  <Application>Microsoft Office PowerPoint</Application>
  <PresentationFormat>On-screen Show (4:3)</PresentationFormat>
  <Paragraphs>468</Paragraphs>
  <Slides>40</Slides>
  <Notes>2</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blank</vt:lpstr>
      <vt:lpstr>PowerPoint Presentation</vt:lpstr>
      <vt:lpstr>To discuss:</vt:lpstr>
      <vt:lpstr>Declaration</vt:lpstr>
      <vt:lpstr>PowerPoint Presentation</vt:lpstr>
      <vt:lpstr>Current State of global climate data management – a reality check</vt:lpstr>
      <vt:lpstr>Who uses our climate data?</vt:lpstr>
      <vt:lpstr>Who uses our climate data? #2</vt:lpstr>
      <vt:lpstr>How effective are we at global climate data management?</vt:lpstr>
      <vt:lpstr>Global status of the climate data  management systems (CDMS)?</vt:lpstr>
      <vt:lpstr>Global status of the CDMS that we are using? #2</vt:lpstr>
      <vt:lpstr>We are facing significant information management challenges</vt:lpstr>
      <vt:lpstr>We can overcome these issues!</vt:lpstr>
      <vt:lpstr>Guidance for managing national climate observations</vt:lpstr>
      <vt:lpstr>PowerPoint Presentation</vt:lpstr>
      <vt:lpstr>Vision</vt:lpstr>
      <vt:lpstr>WMO #1131 Climate Data Management System Specifications</vt:lpstr>
      <vt:lpstr>WMO #1131 Climate Data Management System Specifications</vt:lpstr>
      <vt:lpstr>CDMS Component CDMS Governance</vt:lpstr>
      <vt:lpstr>CDMS Component Climate Data</vt:lpstr>
      <vt:lpstr>GCOS Essential Climate Variables Formal Data Definitions are required!</vt:lpstr>
      <vt:lpstr>CDMS Conceptual Architecture An Observation</vt:lpstr>
      <vt:lpstr>CDMS Component Climate Data Management</vt:lpstr>
      <vt:lpstr>CDMS Component Climate Data Analysis</vt:lpstr>
      <vt:lpstr>CDMS Component Climate Data Delivery</vt:lpstr>
      <vt:lpstr>CDMS Component Climate Data Presentation</vt:lpstr>
      <vt:lpstr>Other related work by ET-CDMS</vt:lpstr>
      <vt:lpstr>Supporting CDMS Developers: Example of CDMS Conceptual Architecture work CDMS Data Services</vt:lpstr>
      <vt:lpstr>What is missing</vt:lpstr>
      <vt:lpstr>What is missing #2</vt:lpstr>
      <vt:lpstr>ET-CDMS Policy Statement</vt:lpstr>
      <vt:lpstr>Conclusion</vt:lpstr>
      <vt:lpstr>Acknowledgements</vt:lpstr>
      <vt:lpstr>PowerPoint Presentation</vt:lpstr>
      <vt:lpstr>PowerPoint Presentation</vt:lpstr>
      <vt:lpstr>CDMS Conceptual Architecture Ingest and Extract</vt:lpstr>
      <vt:lpstr>CDMS Conceptual Architecture Observations QC &amp; QA</vt:lpstr>
      <vt:lpstr>Conclusion</vt:lpstr>
      <vt:lpstr>Conclusion #2</vt:lpstr>
      <vt:lpstr>Conclusion #3</vt:lpstr>
      <vt:lpstr>Conclusion #4</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Foreman</dc:creator>
  <cp:lastModifiedBy>Steve Foreman</cp:lastModifiedBy>
  <cp:revision>110</cp:revision>
  <dcterms:created xsi:type="dcterms:W3CDTF">2017-08-23T09:47:05Z</dcterms:created>
  <dcterms:modified xsi:type="dcterms:W3CDTF">2017-09-29T06:20:06Z</dcterms:modified>
</cp:coreProperties>
</file>