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107" autoAdjust="0"/>
  </p:normalViewPr>
  <p:slideViewPr>
    <p:cSldViewPr>
      <p:cViewPr varScale="1">
        <p:scale>
          <a:sx n="58" d="100"/>
          <a:sy n="58" d="100"/>
        </p:scale>
        <p:origin x="-17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14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21984-7579-4B19-8CCD-88BAD118E7C3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7B4C6A-3688-4427-95C4-3096A38536B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637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Non-linear in order to keep focus on end goal of message to Cg and to Members</a:t>
            </a:r>
          </a:p>
          <a:p>
            <a:pPr marL="0" indent="0">
              <a:buNone/>
            </a:pPr>
            <a:r>
              <a:rPr lang="en-AU" dirty="0" smtClean="0"/>
              <a:t>TCs</a:t>
            </a:r>
            <a:r>
              <a:rPr lang="en-AU" baseline="0" dirty="0" smtClean="0"/>
              <a:t> and domains inform thinking, but report needs to agnostic and cross-cutting, except where there are specific domain issues.</a:t>
            </a:r>
          </a:p>
          <a:p>
            <a:pPr marL="0" indent="0">
              <a:buNone/>
            </a:pPr>
            <a:r>
              <a:rPr lang="en-AU" baseline="0" dirty="0" smtClean="0"/>
              <a:t>Don't duplicate WIGOS DP – Mike </a:t>
            </a:r>
            <a:r>
              <a:rPr lang="en-AU" baseline="0" smtClean="0"/>
              <a:t>to advise.</a:t>
            </a:r>
            <a:endParaRPr lang="en-AU" dirty="0" smtClean="0"/>
          </a:p>
          <a:p>
            <a:pPr marL="228600" indent="-228600">
              <a:buAutoNum type="arabicPeriod"/>
            </a:pPr>
            <a:r>
              <a:rPr lang="en-AU" dirty="0" smtClean="0"/>
              <a:t>Start with my strawman – 30 mins</a:t>
            </a:r>
          </a:p>
          <a:p>
            <a:pPr marL="228600" indent="-228600">
              <a:buAutoNum type="arabicPeriod"/>
            </a:pPr>
            <a:r>
              <a:rPr lang="en-AU" dirty="0" smtClean="0"/>
              <a:t>Ask each issue lead to walk through issue, highlighting significant</a:t>
            </a:r>
            <a:r>
              <a:rPr lang="en-AU" baseline="0" dirty="0" smtClean="0"/>
              <a:t> </a:t>
            </a:r>
            <a:r>
              <a:rPr lang="en-AU" dirty="0" smtClean="0"/>
              <a:t>findings and messages –</a:t>
            </a:r>
            <a:r>
              <a:rPr lang="en-AU" baseline="0" dirty="0" smtClean="0"/>
              <a:t> x-cut approach, not TC-specific – 20 mins each</a:t>
            </a:r>
            <a:endParaRPr lang="en-AU" dirty="0" smtClean="0"/>
          </a:p>
          <a:p>
            <a:pPr marL="228600" indent="-228600">
              <a:buAutoNum type="arabicPeriod"/>
            </a:pPr>
            <a:r>
              <a:rPr lang="en-AU" dirty="0" smtClean="0"/>
              <a:t>HMEI if possible, and share knowledge – identify further work required – 30 mins</a:t>
            </a:r>
          </a:p>
          <a:p>
            <a:pPr marL="228600" indent="-228600">
              <a:buAutoNum type="arabicPeriod"/>
            </a:pPr>
            <a:r>
              <a:rPr lang="en-AU" dirty="0" smtClean="0"/>
              <a:t>Workshop 'bottom lines' – what do Members need to know, how will they use it, individually/WMO level – can we converge? –</a:t>
            </a:r>
            <a:r>
              <a:rPr lang="en-AU" baseline="0" dirty="0" smtClean="0"/>
              <a:t> 1 to 2 hours</a:t>
            </a:r>
          </a:p>
          <a:p>
            <a:pPr marL="228600" indent="-228600">
              <a:buAutoNum type="arabicPeriod"/>
            </a:pPr>
            <a:r>
              <a:rPr lang="en-AU" baseline="0" dirty="0" smtClean="0"/>
              <a:t>Work backwards – 5 or 6 top insights that support the bottom line – 60 mins</a:t>
            </a:r>
          </a:p>
          <a:p>
            <a:pPr marL="228600" indent="-228600">
              <a:buAutoNum type="arabicPeriod"/>
            </a:pPr>
            <a:r>
              <a:rPr lang="en-AU" baseline="0" dirty="0" smtClean="0"/>
              <a:t>Workshop (together, individually) the evidence, analysis, arguments, implications that lead to the insights</a:t>
            </a:r>
          </a:p>
          <a:p>
            <a:pPr marL="228600" indent="-228600">
              <a:buAutoNum type="arabicPeriod"/>
            </a:pPr>
            <a:r>
              <a:rPr lang="en-AU" baseline="0" dirty="0" smtClean="0"/>
              <a:t>Test and refine the structure of the report</a:t>
            </a:r>
          </a:p>
          <a:p>
            <a:pPr marL="228600" indent="-228600">
              <a:buAutoNum type="arabicPeriod"/>
            </a:pPr>
            <a:r>
              <a:rPr lang="en-AU" baseline="0" dirty="0" smtClean="0"/>
              <a:t>Next tasks, steps, assignments</a:t>
            </a:r>
            <a:endParaRPr lang="en-AU" dirty="0" smtClean="0"/>
          </a:p>
          <a:p>
            <a:pPr marL="228600" indent="-228600">
              <a:buAutoNum type="arabicPeriod"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7B4C6A-3688-4427-95C4-3096A38536B3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3128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5418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339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177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596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99951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717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2953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281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0644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76927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6073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8F4D6-E38C-4B86-8742-74C89ACD8112}" type="datetimeFigureOut">
              <a:rPr lang="en-AU" smtClean="0"/>
              <a:t>18/09/2017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124B1-5E3C-4EE2-A8C3-EC07364D009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6165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AU" sz="3600" dirty="0" smtClean="0"/>
              <a:t>CBSLREDI-2</a:t>
            </a:r>
            <a:endParaRPr lang="en-AU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7500" lnSpcReduction="20000"/>
          </a:bodyPr>
          <a:lstStyle/>
          <a:p>
            <a:r>
              <a:rPr lang="en-AU" dirty="0" smtClean="0"/>
              <a:t>Welcome and introduction</a:t>
            </a:r>
          </a:p>
          <a:p>
            <a:r>
              <a:rPr lang="en-AU" dirty="0" smtClean="0"/>
              <a:t>Goal of meeting</a:t>
            </a:r>
          </a:p>
          <a:p>
            <a:pPr lvl="1"/>
            <a:r>
              <a:rPr lang="en-AU" dirty="0" smtClean="0"/>
              <a:t>Coalesce gathered wisdom into outline of final report</a:t>
            </a:r>
          </a:p>
          <a:p>
            <a:r>
              <a:rPr lang="en-AU" dirty="0" smtClean="0"/>
              <a:t>Methodology</a:t>
            </a:r>
          </a:p>
          <a:p>
            <a:pPr lvl="1"/>
            <a:r>
              <a:rPr lang="en-AU" dirty="0" smtClean="0"/>
              <a:t>Non-linear and cross-cut domains, TCs </a:t>
            </a:r>
            <a:r>
              <a:rPr lang="en-AU" dirty="0" err="1" smtClean="0"/>
              <a:t>etc</a:t>
            </a:r>
            <a:endParaRPr lang="en-AU" dirty="0" smtClean="0"/>
          </a:p>
          <a:p>
            <a:r>
              <a:rPr lang="en-AU" dirty="0" smtClean="0"/>
              <a:t>Agenda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Introduce 'strawman' structure of the report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Analysis </a:t>
            </a:r>
            <a:r>
              <a:rPr lang="en-GB" dirty="0"/>
              <a:t>of </a:t>
            </a:r>
            <a:r>
              <a:rPr lang="en-GB" dirty="0" smtClean="0"/>
              <a:t>information </a:t>
            </a:r>
            <a:r>
              <a:rPr lang="en-GB" dirty="0"/>
              <a:t>gathered on data related issues.</a:t>
            </a:r>
            <a:endParaRPr lang="en-AU" dirty="0"/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Assess information on private sector activities.</a:t>
            </a:r>
            <a:endParaRPr lang="en-AU" dirty="0"/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Identification of key message from the team to Members.</a:t>
            </a:r>
            <a:endParaRPr lang="en-AU" dirty="0"/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Top six insights supporting the key message.</a:t>
            </a:r>
            <a:endParaRPr lang="en-AU" dirty="0"/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Evidence supporting the key message and supporting insights.</a:t>
            </a:r>
            <a:endParaRPr lang="en-AU" dirty="0"/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Agree structure </a:t>
            </a:r>
            <a:r>
              <a:rPr lang="en-GB" dirty="0"/>
              <a:t>of the report.</a:t>
            </a:r>
            <a:endParaRPr lang="en-AU" dirty="0"/>
          </a:p>
          <a:p>
            <a:pPr marL="971550" lvl="1" indent="-514350">
              <a:buFont typeface="+mj-lt"/>
              <a:buAutoNum type="arabicPeriod"/>
            </a:pPr>
            <a:r>
              <a:rPr lang="en-GB" dirty="0"/>
              <a:t>Assignment of writing tasks.</a:t>
            </a:r>
            <a:endParaRPr lang="en-AU" dirty="0"/>
          </a:p>
          <a:p>
            <a:pPr lvl="1"/>
            <a:endParaRPr lang="en-AU" dirty="0" smtClean="0"/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34953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8673" y="836712"/>
            <a:ext cx="8208912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b="1" dirty="0" smtClean="0"/>
              <a:t>Introduction</a:t>
            </a:r>
            <a:r>
              <a:rPr lang="en-AU" dirty="0" smtClean="0"/>
              <a:t> – purpose, audience (Members &gt; NMHSs), why should anyone read this</a:t>
            </a:r>
          </a:p>
          <a:p>
            <a:r>
              <a:rPr lang="en-AU" dirty="0" smtClean="0"/>
              <a:t>Set scene for main messages and insights/recommendations</a:t>
            </a:r>
            <a:endParaRPr lang="en-AU" dirty="0"/>
          </a:p>
        </p:txBody>
      </p:sp>
      <p:sp>
        <p:nvSpPr>
          <p:cNvPr id="6" name="Rectangle 5"/>
          <p:cNvSpPr/>
          <p:nvPr/>
        </p:nvSpPr>
        <p:spPr>
          <a:xfrm>
            <a:off x="467544" y="5733256"/>
            <a:ext cx="82089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Main message/s – </a:t>
            </a:r>
            <a:r>
              <a:rPr lang="en-AU" dirty="0" smtClean="0"/>
              <a:t>bottom line for Members</a:t>
            </a:r>
            <a:endParaRPr lang="en-AU" dirty="0"/>
          </a:p>
        </p:txBody>
      </p:sp>
      <p:sp>
        <p:nvSpPr>
          <p:cNvPr id="7" name="Rectangle 6"/>
          <p:cNvSpPr/>
          <p:nvPr/>
        </p:nvSpPr>
        <p:spPr>
          <a:xfrm>
            <a:off x="467544" y="3825044"/>
            <a:ext cx="1440160" cy="11161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400" dirty="0" smtClean="0"/>
              <a:t>Evidence, analysis , implications leading to key insights, recs …</a:t>
            </a:r>
            <a:endParaRPr lang="en-AU" sz="1400" dirty="0"/>
          </a:p>
        </p:txBody>
      </p:sp>
      <p:sp>
        <p:nvSpPr>
          <p:cNvPr id="8" name="Rectangle 7"/>
          <p:cNvSpPr/>
          <p:nvPr/>
        </p:nvSpPr>
        <p:spPr>
          <a:xfrm>
            <a:off x="2195736" y="3825044"/>
            <a:ext cx="1440160" cy="11161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400" dirty="0" smtClean="0"/>
              <a:t>Considering  national &amp; regional</a:t>
            </a:r>
            <a:r>
              <a:rPr lang="en-AU" sz="1400" dirty="0"/>
              <a:t> </a:t>
            </a:r>
            <a:r>
              <a:rPr lang="en-AU" sz="1400" dirty="0" smtClean="0"/>
              <a:t> contexts, mandates … </a:t>
            </a:r>
            <a:endParaRPr lang="en-AU" sz="1400" dirty="0"/>
          </a:p>
        </p:txBody>
      </p:sp>
      <p:sp>
        <p:nvSpPr>
          <p:cNvPr id="9" name="Rectangle 8"/>
          <p:cNvSpPr/>
          <p:nvPr/>
        </p:nvSpPr>
        <p:spPr>
          <a:xfrm>
            <a:off x="3851920" y="3825044"/>
            <a:ext cx="1440160" cy="11161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400" dirty="0" smtClean="0"/>
              <a:t>Considering  public/private perspectives, differences, challenges,  </a:t>
            </a:r>
            <a:r>
              <a:rPr lang="en-AU" sz="1400" dirty="0" err="1" smtClean="0"/>
              <a:t>etc</a:t>
            </a:r>
            <a:r>
              <a:rPr lang="en-AU" sz="1400" dirty="0" smtClean="0"/>
              <a:t> ..</a:t>
            </a:r>
            <a:endParaRPr lang="en-AU" sz="1400" dirty="0"/>
          </a:p>
        </p:txBody>
      </p:sp>
      <p:sp>
        <p:nvSpPr>
          <p:cNvPr id="10" name="Rectangle 9"/>
          <p:cNvSpPr/>
          <p:nvPr/>
        </p:nvSpPr>
        <p:spPr>
          <a:xfrm>
            <a:off x="5508104" y="3825044"/>
            <a:ext cx="1440160" cy="11161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400" dirty="0" smtClean="0"/>
              <a:t>Considering technological perspectives,  opportunities, threats, … </a:t>
            </a:r>
            <a:endParaRPr lang="en-AU" sz="1400" dirty="0"/>
          </a:p>
        </p:txBody>
      </p:sp>
      <p:sp>
        <p:nvSpPr>
          <p:cNvPr id="11" name="Rectangle 10"/>
          <p:cNvSpPr/>
          <p:nvPr/>
        </p:nvSpPr>
        <p:spPr>
          <a:xfrm>
            <a:off x="7236296" y="3825044"/>
            <a:ext cx="1440160" cy="11161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400" dirty="0" smtClean="0"/>
              <a:t>Considering  role for WMO and global institutions, NWP </a:t>
            </a:r>
            <a:r>
              <a:rPr lang="en-AU" sz="1400" dirty="0" err="1" smtClean="0"/>
              <a:t>etc</a:t>
            </a:r>
            <a:r>
              <a:rPr lang="en-AU" sz="1400" dirty="0" smtClean="0"/>
              <a:t> …</a:t>
            </a:r>
            <a:endParaRPr lang="en-AU" sz="1400" dirty="0"/>
          </a:p>
        </p:txBody>
      </p:sp>
      <p:sp>
        <p:nvSpPr>
          <p:cNvPr id="13" name="Rectangle 12"/>
          <p:cNvSpPr/>
          <p:nvPr/>
        </p:nvSpPr>
        <p:spPr>
          <a:xfrm>
            <a:off x="467544" y="5085184"/>
            <a:ext cx="1440160" cy="506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Insight 1</a:t>
            </a:r>
            <a:endParaRPr lang="en-AU" dirty="0"/>
          </a:p>
        </p:txBody>
      </p:sp>
      <p:sp>
        <p:nvSpPr>
          <p:cNvPr id="14" name="Rectangle 13"/>
          <p:cNvSpPr/>
          <p:nvPr/>
        </p:nvSpPr>
        <p:spPr>
          <a:xfrm>
            <a:off x="2195736" y="5085184"/>
            <a:ext cx="1440160" cy="506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Insight 2 </a:t>
            </a:r>
            <a:endParaRPr lang="en-AU" dirty="0"/>
          </a:p>
        </p:txBody>
      </p:sp>
      <p:sp>
        <p:nvSpPr>
          <p:cNvPr id="15" name="Rectangle 14"/>
          <p:cNvSpPr/>
          <p:nvPr/>
        </p:nvSpPr>
        <p:spPr>
          <a:xfrm>
            <a:off x="3851920" y="5085184"/>
            <a:ext cx="1440160" cy="506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Insight 3</a:t>
            </a:r>
            <a:endParaRPr lang="en-AU" dirty="0"/>
          </a:p>
        </p:txBody>
      </p:sp>
      <p:sp>
        <p:nvSpPr>
          <p:cNvPr id="16" name="Rectangle 15"/>
          <p:cNvSpPr/>
          <p:nvPr/>
        </p:nvSpPr>
        <p:spPr>
          <a:xfrm>
            <a:off x="5508104" y="5082449"/>
            <a:ext cx="1440160" cy="506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Insight 4</a:t>
            </a:r>
            <a:endParaRPr lang="en-AU" dirty="0"/>
          </a:p>
        </p:txBody>
      </p:sp>
      <p:sp>
        <p:nvSpPr>
          <p:cNvPr id="17" name="Rectangle 16"/>
          <p:cNvSpPr/>
          <p:nvPr/>
        </p:nvSpPr>
        <p:spPr>
          <a:xfrm>
            <a:off x="7236296" y="5085184"/>
            <a:ext cx="1440160" cy="506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Insight 5</a:t>
            </a:r>
            <a:endParaRPr lang="en-AU" dirty="0"/>
          </a:p>
        </p:txBody>
      </p:sp>
      <p:sp>
        <p:nvSpPr>
          <p:cNvPr id="27" name="Rectangle 26"/>
          <p:cNvSpPr/>
          <p:nvPr/>
        </p:nvSpPr>
        <p:spPr>
          <a:xfrm>
            <a:off x="281963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1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28" name="Rectangle 27"/>
          <p:cNvSpPr/>
          <p:nvPr/>
        </p:nvSpPr>
        <p:spPr>
          <a:xfrm>
            <a:off x="7193127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9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45" name="Rectangle 44"/>
          <p:cNvSpPr/>
          <p:nvPr/>
        </p:nvSpPr>
        <p:spPr>
          <a:xfrm>
            <a:off x="6329031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8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46" name="Rectangle 45"/>
          <p:cNvSpPr/>
          <p:nvPr/>
        </p:nvSpPr>
        <p:spPr>
          <a:xfrm>
            <a:off x="5464935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7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47" name="Rectangle 46"/>
          <p:cNvSpPr/>
          <p:nvPr/>
        </p:nvSpPr>
        <p:spPr>
          <a:xfrm>
            <a:off x="4600839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6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48" name="Rectangle 47"/>
          <p:cNvSpPr/>
          <p:nvPr/>
        </p:nvSpPr>
        <p:spPr>
          <a:xfrm>
            <a:off x="3736743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5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49" name="Rectangle 48"/>
          <p:cNvSpPr/>
          <p:nvPr/>
        </p:nvSpPr>
        <p:spPr>
          <a:xfrm>
            <a:off x="2872647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4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50" name="Rectangle 49"/>
          <p:cNvSpPr/>
          <p:nvPr/>
        </p:nvSpPr>
        <p:spPr>
          <a:xfrm>
            <a:off x="2000167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3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51" name="Rectangle 50"/>
          <p:cNvSpPr/>
          <p:nvPr/>
        </p:nvSpPr>
        <p:spPr>
          <a:xfrm>
            <a:off x="1136071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2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52" name="Rectangle 51"/>
          <p:cNvSpPr/>
          <p:nvPr/>
        </p:nvSpPr>
        <p:spPr>
          <a:xfrm>
            <a:off x="8057223" y="2534461"/>
            <a:ext cx="783704" cy="1146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1200" dirty="0" smtClean="0"/>
              <a:t>Issue 10</a:t>
            </a:r>
          </a:p>
          <a:p>
            <a:r>
              <a:rPr lang="en-AU" sz="1200" dirty="0" smtClean="0"/>
              <a:t>Summary of SWOT /PESTLE</a:t>
            </a:r>
          </a:p>
          <a:p>
            <a:r>
              <a:rPr lang="en-AU" sz="1200" dirty="0" smtClean="0"/>
              <a:t>Key findings</a:t>
            </a:r>
            <a:endParaRPr lang="en-AU" sz="1200" dirty="0"/>
          </a:p>
        </p:txBody>
      </p:sp>
      <p:sp>
        <p:nvSpPr>
          <p:cNvPr id="53" name="Rectangle 52"/>
          <p:cNvSpPr/>
          <p:nvPr/>
        </p:nvSpPr>
        <p:spPr>
          <a:xfrm>
            <a:off x="467544" y="1556792"/>
            <a:ext cx="820891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b="1" dirty="0" smtClean="0"/>
              <a:t>Drivers for the review </a:t>
            </a:r>
            <a:r>
              <a:rPr lang="en-AU" dirty="0" smtClean="0"/>
              <a:t>– critical role of data across value chain; emerging data and information related issues; public/private sector context; </a:t>
            </a:r>
            <a:r>
              <a:rPr lang="en-AU" dirty="0" err="1" smtClean="0"/>
              <a:t>etc</a:t>
            </a:r>
            <a:r>
              <a:rPr lang="en-AU" dirty="0" smtClean="0"/>
              <a:t>; introduce issues  (X-cut approach rather than TC by TC)</a:t>
            </a:r>
            <a:endParaRPr lang="en-AU" dirty="0"/>
          </a:p>
        </p:txBody>
      </p:sp>
      <p:sp>
        <p:nvSpPr>
          <p:cNvPr id="54" name="Rectangle 53"/>
          <p:cNvSpPr/>
          <p:nvPr/>
        </p:nvSpPr>
        <p:spPr>
          <a:xfrm>
            <a:off x="467544" y="169168"/>
            <a:ext cx="8208912" cy="523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 smtClean="0"/>
              <a:t>Structure of CBSLREDI report to Cg18</a:t>
            </a:r>
            <a:endParaRPr lang="en-AU" b="1" dirty="0"/>
          </a:p>
        </p:txBody>
      </p:sp>
      <p:sp>
        <p:nvSpPr>
          <p:cNvPr id="55" name="Rectangle 54"/>
          <p:cNvSpPr/>
          <p:nvPr/>
        </p:nvSpPr>
        <p:spPr>
          <a:xfrm>
            <a:off x="467544" y="6381328"/>
            <a:ext cx="82089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 smtClean="0"/>
              <a:t>Appendices – if required for specific details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92003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487</Words>
  <Application>Microsoft Office PowerPoint</Application>
  <PresentationFormat>On-screen Show (4:3)</PresentationFormat>
  <Paragraphs>74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CBSLREDI-2</vt:lpstr>
      <vt:lpstr>PowerPoint Presentation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Barrell</dc:creator>
  <cp:lastModifiedBy>Sue Barrell</cp:lastModifiedBy>
  <cp:revision>13</cp:revision>
  <dcterms:created xsi:type="dcterms:W3CDTF">2017-09-17T06:23:14Z</dcterms:created>
  <dcterms:modified xsi:type="dcterms:W3CDTF">2017-09-18T07:05:30Z</dcterms:modified>
</cp:coreProperties>
</file>