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9" r:id="rId6"/>
    <p:sldId id="265" r:id="rId7"/>
    <p:sldId id="264" r:id="rId8"/>
    <p:sldId id="266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NDr.  Jan Danhelka, PhD." initials="JD" lastIdx="1" clrIdx="0">
    <p:extLst>
      <p:ext uri="{19B8F6BF-5375-455C-9EA6-DF929625EA0E}">
        <p15:presenceInfo xmlns:p15="http://schemas.microsoft.com/office/powerpoint/2012/main" userId="RNDr.  Jan Danhelka, PhD.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94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>
                <a:solidFill>
                  <a:srgbClr val="0000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Chy-15 decision concerning SDPFS</a:t>
            </a:r>
            <a:endParaRPr lang="en-GB" sz="4000" b="1" dirty="0">
              <a:solidFill>
                <a:srgbClr val="0000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98700" y="3543300"/>
            <a:ext cx="5299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Based on pre-discussion and CH-</a:t>
            </a:r>
            <a:r>
              <a:rPr lang="cs-CZ" sz="2800" dirty="0" smtClean="0"/>
              <a:t>15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82274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err="1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Seamless</a:t>
            </a:r>
            <a:r>
              <a:rPr lang="cs-CZ" sz="2800" b="1" dirty="0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DPFS</a:t>
            </a:r>
            <a:endParaRPr lang="en-US" sz="2800" b="1" dirty="0">
              <a:solidFill>
                <a:srgbClr val="FFC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343983" y="820166"/>
            <a:ext cx="8686799" cy="63976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</a:t>
            </a:r>
            <a:r>
              <a:rPr lang="en-US" dirty="0" smtClean="0">
                <a:solidFill>
                  <a:srgbClr val="0070C0"/>
                </a:solidFill>
              </a:rPr>
              <a:t>re</a:t>
            </a:r>
            <a:r>
              <a:rPr lang="en-GB" dirty="0" smtClean="0">
                <a:solidFill>
                  <a:srgbClr val="0070C0"/>
                </a:solidFill>
              </a:rPr>
              <a:t>-discussion</a:t>
            </a:r>
            <a:r>
              <a:rPr lang="cs-CZ" dirty="0" smtClean="0">
                <a:solidFill>
                  <a:srgbClr val="0070C0"/>
                </a:solidFill>
              </a:rPr>
              <a:t>: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7" name="TextovéPole 2"/>
          <p:cNvSpPr txBox="1">
            <a:spLocks noGrp="1" noChangeArrowheads="1"/>
          </p:cNvSpPr>
          <p:nvPr>
            <p:ph sz="quarter" idx="4"/>
          </p:nvPr>
        </p:nvSpPr>
        <p:spPr bwMode="auto">
          <a:xfrm>
            <a:off x="457200" y="1452020"/>
            <a:ext cx="8401050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cs-CZ" altLang="cs-CZ" sz="2000" dirty="0"/>
              <a:t>1) </a:t>
            </a:r>
            <a:r>
              <a:rPr lang="en-US" altLang="cs-CZ" sz="2000" b="1" dirty="0"/>
              <a:t>Do you agree to develop a structure of hydrological </a:t>
            </a:r>
            <a:r>
              <a:rPr lang="en-US" altLang="cs-CZ" sz="2000" b="1" dirty="0" err="1"/>
              <a:t>centres</a:t>
            </a:r>
            <a:r>
              <a:rPr lang="en-US" altLang="cs-CZ" sz="2000" b="1" dirty="0"/>
              <a:t> within the GPDFS </a:t>
            </a:r>
            <a:r>
              <a:rPr lang="en-US" altLang="cs-CZ" sz="2000" b="1" dirty="0" smtClean="0"/>
              <a:t>manual</a:t>
            </a:r>
            <a:r>
              <a:rPr lang="en-US" altLang="cs-CZ" sz="2000" dirty="0" smtClean="0"/>
              <a:t>?</a:t>
            </a:r>
            <a:endParaRPr lang="cs-CZ" altLang="cs-CZ" sz="2000" dirty="0" smtClean="0"/>
          </a:p>
          <a:p>
            <a:pPr marL="457200" lvl="1" indent="0">
              <a:spcAft>
                <a:spcPts val="1200"/>
              </a:spcAft>
              <a:buNone/>
            </a:pPr>
            <a:r>
              <a:rPr lang="en-US" altLang="cs-CZ" sz="2000" dirty="0" smtClean="0"/>
              <a:t>Partial </a:t>
            </a:r>
            <a:r>
              <a:rPr lang="en-US" altLang="cs-CZ" sz="2000" dirty="0"/>
              <a:t>agreement …. New version of the manual needs to be considered</a:t>
            </a:r>
            <a:r>
              <a:rPr lang="en-US" altLang="cs-CZ" sz="2000" dirty="0" smtClean="0"/>
              <a:t>….</a:t>
            </a:r>
            <a:endParaRPr lang="en-US" altLang="cs-CZ" sz="2000" dirty="0"/>
          </a:p>
          <a:p>
            <a:pPr marL="0" indent="0">
              <a:spcAft>
                <a:spcPts val="1200"/>
              </a:spcAft>
              <a:buNone/>
            </a:pPr>
            <a:r>
              <a:rPr lang="cs-CZ" altLang="cs-CZ" sz="2000" dirty="0"/>
              <a:t>2) </a:t>
            </a:r>
            <a:r>
              <a:rPr lang="en-US" altLang="cs-CZ" sz="2000" b="1" dirty="0"/>
              <a:t>Should we re-define forecasting ranges in </a:t>
            </a:r>
            <a:r>
              <a:rPr lang="en-US" altLang="cs-CZ" sz="2000" b="1" dirty="0" smtClean="0"/>
              <a:t>hydrology</a:t>
            </a:r>
            <a:r>
              <a:rPr lang="en-US" altLang="cs-CZ" sz="2000" dirty="0" smtClean="0"/>
              <a:t>?</a:t>
            </a:r>
            <a:endParaRPr lang="cs-CZ" altLang="cs-CZ" sz="2000" dirty="0" smtClean="0"/>
          </a:p>
          <a:p>
            <a:pPr marL="0" indent="0">
              <a:spcAft>
                <a:spcPts val="1200"/>
              </a:spcAft>
              <a:buNone/>
            </a:pPr>
            <a:r>
              <a:rPr lang="cs-CZ" altLang="cs-CZ" sz="2000" dirty="0" smtClean="0"/>
              <a:t>	</a:t>
            </a:r>
            <a:r>
              <a:rPr lang="cs-CZ" altLang="cs-CZ" sz="2000" dirty="0"/>
              <a:t>S</a:t>
            </a:r>
            <a:r>
              <a:rPr lang="en-US" altLang="cs-CZ" sz="2000" dirty="0" err="1" smtClean="0"/>
              <a:t>ome</a:t>
            </a:r>
            <a:r>
              <a:rPr lang="en-US" altLang="cs-CZ" sz="2000" dirty="0" smtClean="0"/>
              <a:t> </a:t>
            </a:r>
            <a:r>
              <a:rPr lang="en-US" altLang="cs-CZ" sz="2000" dirty="0"/>
              <a:t>agreed to consider redefinition of short term and medium term </a:t>
            </a:r>
            <a:r>
              <a:rPr lang="cs-CZ" altLang="cs-CZ" sz="2000" dirty="0" smtClean="0"/>
              <a:t>	</a:t>
            </a:r>
            <a:r>
              <a:rPr lang="en-US" altLang="cs-CZ" sz="2000" dirty="0" smtClean="0"/>
              <a:t>forecast </a:t>
            </a:r>
            <a:r>
              <a:rPr lang="en-US" altLang="cs-CZ" sz="2000" dirty="0"/>
              <a:t>range, some disagreed or did not consider this to be an </a:t>
            </a:r>
            <a:r>
              <a:rPr lang="cs-CZ" altLang="cs-CZ" sz="2000" dirty="0" smtClean="0"/>
              <a:t>	</a:t>
            </a:r>
            <a:r>
              <a:rPr lang="en-US" altLang="cs-CZ" sz="2000" dirty="0" smtClean="0"/>
              <a:t>issue </a:t>
            </a:r>
            <a:r>
              <a:rPr lang="en-US" altLang="cs-CZ" sz="2000" dirty="0"/>
              <a:t>at all.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altLang="cs-CZ" sz="2000" dirty="0" smtClean="0"/>
              <a:t>3</a:t>
            </a:r>
            <a:r>
              <a:rPr lang="cs-CZ" altLang="cs-CZ" sz="2000" dirty="0"/>
              <a:t>) </a:t>
            </a:r>
            <a:r>
              <a:rPr lang="en-US" altLang="cs-CZ" sz="2000" dirty="0"/>
              <a:t>Would you agree to </a:t>
            </a:r>
            <a:r>
              <a:rPr lang="cs-CZ" altLang="cs-CZ" sz="2000" dirty="0" err="1" smtClean="0"/>
              <a:t>mandate</a:t>
            </a:r>
            <a:r>
              <a:rPr lang="cs-CZ" altLang="cs-CZ" sz="2000" dirty="0" smtClean="0"/>
              <a:t> AWG </a:t>
            </a:r>
            <a:r>
              <a:rPr lang="en-US" altLang="cs-CZ" sz="2000" dirty="0" smtClean="0"/>
              <a:t>to </a:t>
            </a:r>
            <a:r>
              <a:rPr lang="en-US" altLang="cs-CZ" sz="2000" dirty="0"/>
              <a:t>further </a:t>
            </a:r>
            <a:r>
              <a:rPr lang="en-US" altLang="cs-CZ" sz="2000" b="1" dirty="0"/>
              <a:t>liaise and cooperate with other WMO bodies in developing the new GDPFS manual</a:t>
            </a:r>
            <a:r>
              <a:rPr lang="en-US" altLang="cs-CZ" sz="2000" dirty="0"/>
              <a:t>, in order to introduce hydrological aspects to the GDPFS</a:t>
            </a:r>
            <a:r>
              <a:rPr lang="en-US" altLang="cs-CZ" sz="2000" dirty="0" smtClean="0"/>
              <a:t>?</a:t>
            </a:r>
            <a:endParaRPr lang="cs-CZ" altLang="cs-CZ" sz="2000" dirty="0" smtClean="0"/>
          </a:p>
          <a:p>
            <a:pPr marL="0" indent="0">
              <a:spcAft>
                <a:spcPts val="1200"/>
              </a:spcAft>
              <a:buNone/>
            </a:pPr>
            <a:r>
              <a:rPr lang="cs-CZ" altLang="cs-CZ" sz="2000" dirty="0"/>
              <a:t>	</a:t>
            </a:r>
            <a:r>
              <a:rPr lang="en-US" altLang="cs-CZ" sz="2000" dirty="0" smtClean="0"/>
              <a:t>General </a:t>
            </a:r>
            <a:r>
              <a:rPr lang="en-US" altLang="cs-CZ" sz="2000" dirty="0"/>
              <a:t>agreement (reflected in Draft </a:t>
            </a:r>
            <a:r>
              <a:rPr lang="en-US" altLang="cs-CZ" sz="2000" dirty="0" smtClean="0"/>
              <a:t>Resolution)</a:t>
            </a:r>
            <a:endParaRPr lang="en-US" altLang="cs-CZ" sz="2000" dirty="0"/>
          </a:p>
          <a:p>
            <a:pPr marL="0" indent="0">
              <a:spcAft>
                <a:spcPts val="1200"/>
              </a:spcAft>
              <a:buNone/>
            </a:pPr>
            <a:endParaRPr lang="en-US" altLang="cs-CZ" sz="2000" dirty="0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27818" cy="972271"/>
          </a:xfrm>
        </p:spPr>
        <p:txBody>
          <a:bodyPr>
            <a:normAutofit/>
          </a:bodyPr>
          <a:lstStyle/>
          <a:p>
            <a:r>
              <a:rPr lang="cs-CZ" sz="2800" b="1" dirty="0" err="1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Seamless</a:t>
            </a:r>
            <a:r>
              <a:rPr lang="cs-CZ" sz="2800" b="1" dirty="0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DPFS</a:t>
            </a:r>
            <a:endParaRPr lang="en-US" sz="2800" b="1" dirty="0">
              <a:solidFill>
                <a:srgbClr val="FFC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03225" y="1204913"/>
            <a:ext cx="8569325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2400"/>
              </a:spcAft>
            </a:pPr>
            <a:endParaRPr lang="cs-CZ" altLang="cs-CZ" sz="200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928227"/>
              </p:ext>
            </p:extLst>
          </p:nvPr>
        </p:nvGraphicFramePr>
        <p:xfrm>
          <a:off x="323850" y="1331913"/>
          <a:ext cx="8496300" cy="43164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168"/>
                <a:gridCol w="2127031"/>
                <a:gridCol w="2086728"/>
                <a:gridCol w="1978373"/>
              </a:tblGrid>
              <a:tr h="33444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RESPONSIBILITY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444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CHANGES TO ACTIVITY SPECIFICATION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48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proposed by: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2000" dirty="0" smtClean="0">
                          <a:effectLst/>
                        </a:rPr>
                        <a:t>C</a:t>
                      </a:r>
                      <a:r>
                        <a:rPr lang="cs-CZ" sz="2000" dirty="0" err="1" smtClean="0">
                          <a:effectLst/>
                        </a:rPr>
                        <a:t>Hy</a:t>
                      </a:r>
                      <a:r>
                        <a:rPr lang="nb-NO" sz="2000" dirty="0" smtClean="0">
                          <a:effectLst/>
                        </a:rPr>
                        <a:t>/</a:t>
                      </a:r>
                      <a:r>
                        <a:rPr lang="cs-CZ" sz="2000" dirty="0" smtClean="0">
                          <a:effectLst/>
                        </a:rPr>
                        <a:t>AWG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</a:tr>
              <a:tr h="6523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recommended by: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C</a:t>
                      </a:r>
                      <a:r>
                        <a:rPr lang="cs-CZ" sz="2000" dirty="0" err="1" smtClean="0">
                          <a:effectLst/>
                        </a:rPr>
                        <a:t>Hy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</a:tr>
              <a:tr h="3348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decided by: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EC/Congress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</a:tr>
              <a:tr h="33444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CENTRES DESIGNATION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23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recommended by: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effectLst/>
                        </a:rPr>
                        <a:t>CHy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</a:tr>
              <a:tr h="3348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decided by: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EC/Congress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</a:tr>
              <a:tr h="33444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COMPLIANCE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48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monitored by: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2000" dirty="0" smtClean="0">
                          <a:effectLst/>
                        </a:rPr>
                        <a:t>CHy/</a:t>
                      </a:r>
                      <a:r>
                        <a:rPr lang="cs-CZ" sz="2000" dirty="0" smtClean="0">
                          <a:effectLst/>
                        </a:rPr>
                        <a:t>AWG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</a:tr>
              <a:tr h="3348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To be reported to: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C</a:t>
                      </a:r>
                      <a:r>
                        <a:rPr lang="cs-CZ" sz="2000" dirty="0" err="1" smtClean="0">
                          <a:effectLst/>
                        </a:rPr>
                        <a:t>Hy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Verdana" panose="020B060403050404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 anchor="ctr"/>
                </a:tc>
              </a:tr>
            </a:tbl>
          </a:graphicData>
        </a:graphic>
      </p:graphicFrame>
      <p:sp>
        <p:nvSpPr>
          <p:cNvPr id="7" name="Bublinový popisek se šipkou doleva 6"/>
          <p:cNvSpPr/>
          <p:nvPr/>
        </p:nvSpPr>
        <p:spPr>
          <a:xfrm>
            <a:off x="5219700" y="1916113"/>
            <a:ext cx="3744913" cy="1368425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8931"/>
            </a:avLst>
          </a:prstGeom>
          <a:solidFill>
            <a:srgbClr val="FF99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800" dirty="0">
                <a:solidFill>
                  <a:schemeClr val="tx1"/>
                </a:solidFill>
              </a:rPr>
              <a:t>bodies in charge of preparing specification updates, approving them, and deciding to update the </a:t>
            </a:r>
            <a:r>
              <a:rPr lang="en-GB" sz="1800" i="1" dirty="0">
                <a:solidFill>
                  <a:schemeClr val="tx1"/>
                </a:solidFill>
              </a:rPr>
              <a:t>Manual </a:t>
            </a:r>
            <a:r>
              <a:rPr lang="en-GB" sz="1800" dirty="0">
                <a:solidFill>
                  <a:schemeClr val="tx1"/>
                </a:solidFill>
              </a:rPr>
              <a:t>accordingly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8" name="Bublinový popisek se šipkou doleva 7"/>
          <p:cNvSpPr/>
          <p:nvPr/>
        </p:nvSpPr>
        <p:spPr>
          <a:xfrm>
            <a:off x="5219700" y="3313113"/>
            <a:ext cx="3744913" cy="1368425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9397"/>
            </a:avLst>
          </a:prstGeom>
          <a:solidFill>
            <a:srgbClr val="FF99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800" dirty="0">
                <a:solidFill>
                  <a:schemeClr val="tx1"/>
                </a:solidFill>
              </a:rPr>
              <a:t>bodies responsible for approving the designation of a GDPFS centre for the activity under consideration and for deciding accordingly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9" name="Bublinový popisek se šipkou doleva 8"/>
          <p:cNvSpPr/>
          <p:nvPr/>
        </p:nvSpPr>
        <p:spPr>
          <a:xfrm>
            <a:off x="5219700" y="4724400"/>
            <a:ext cx="3744913" cy="1368425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9164"/>
            </a:avLst>
          </a:prstGeom>
          <a:solidFill>
            <a:srgbClr val="FF99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800" dirty="0">
                <a:solidFill>
                  <a:schemeClr val="tx1"/>
                </a:solidFill>
              </a:rPr>
              <a:t>bodies in charge of ensuring that the designated GDPFS centres remain compliant with the activity specification.</a:t>
            </a:r>
            <a:endParaRPr lang="cs-CZ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54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Chy-15 </a:t>
            </a:r>
            <a:r>
              <a:rPr lang="cs-CZ" sz="2800" b="1" dirty="0" err="1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Resolution</a:t>
            </a:r>
            <a:endParaRPr lang="en-US" sz="2800" b="1" dirty="0">
              <a:solidFill>
                <a:srgbClr val="FFC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32412"/>
            <a:ext cx="8229600" cy="4793752"/>
          </a:xfrm>
        </p:spPr>
        <p:txBody>
          <a:bodyPr>
            <a:noAutofit/>
          </a:bodyPr>
          <a:lstStyle/>
          <a:p>
            <a:pPr marL="0" indent="-180000">
              <a:buNone/>
            </a:pPr>
            <a:r>
              <a:rPr lang="en-GB" sz="2000" b="1" dirty="0"/>
              <a:t>Requests</a:t>
            </a:r>
            <a:r>
              <a:rPr lang="en-GB" sz="2000" dirty="0"/>
              <a:t> the president of </a:t>
            </a:r>
            <a:r>
              <a:rPr lang="en-GB" sz="2000" dirty="0" err="1"/>
              <a:t>CHy</a:t>
            </a:r>
            <a:r>
              <a:rPr lang="en-GB" sz="2000" dirty="0"/>
              <a:t> or delegated AWG members:</a:t>
            </a:r>
            <a:endParaRPr lang="cs-CZ" sz="2000" dirty="0"/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To </a:t>
            </a:r>
            <a:r>
              <a:rPr lang="en-US" sz="2000" dirty="0"/>
              <a:t>ensure that all </a:t>
            </a:r>
            <a:r>
              <a:rPr lang="en-US" sz="2000" b="1" dirty="0"/>
              <a:t>hydrological aspects and specifics and in </a:t>
            </a:r>
            <a:r>
              <a:rPr lang="en-US" sz="2000" b="1" dirty="0" smtClean="0"/>
              <a:t>particular </a:t>
            </a:r>
            <a:r>
              <a:rPr lang="en-US" sz="2000" b="1" dirty="0"/>
              <a:t>the needs and concerns of NHSs are properly reflected </a:t>
            </a:r>
            <a:r>
              <a:rPr lang="en-US" sz="2000" dirty="0" smtClean="0"/>
              <a:t>in </a:t>
            </a:r>
            <a:r>
              <a:rPr lang="en-US" sz="2000" dirty="0"/>
              <a:t>the development of the new Seamless </a:t>
            </a:r>
            <a:r>
              <a:rPr lang="en-GB" sz="2000" dirty="0"/>
              <a:t>Data-processing and </a:t>
            </a:r>
            <a:r>
              <a:rPr lang="en-GB" sz="2000" dirty="0" smtClean="0"/>
              <a:t>Forecasting </a:t>
            </a:r>
            <a:r>
              <a:rPr lang="en-GB" sz="2000" dirty="0"/>
              <a:t>System</a:t>
            </a:r>
            <a:r>
              <a:rPr lang="en-US" sz="2000" dirty="0" smtClean="0"/>
              <a:t>;</a:t>
            </a: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To </a:t>
            </a:r>
            <a:r>
              <a:rPr lang="en-US" sz="2000" dirty="0"/>
              <a:t>consider reviewing the </a:t>
            </a:r>
            <a:r>
              <a:rPr lang="en-US" sz="2000" b="1" dirty="0"/>
              <a:t>definitions of forecasting ranges in </a:t>
            </a:r>
            <a:r>
              <a:rPr lang="en-US" sz="2000" b="1" dirty="0" smtClean="0"/>
              <a:t>hydrology </a:t>
            </a:r>
            <a:r>
              <a:rPr lang="en-US" sz="2000" dirty="0"/>
              <a:t>included in the Technical Regulations: Vol. III – Hydrology, and recommend to the Executive Council the necessary modifications to be more consistent with those used in meteorology, but retaining differences and including other definitions appropriate for </a:t>
            </a:r>
            <a:r>
              <a:rPr lang="en-US" sz="2000" dirty="0" smtClean="0"/>
              <a:t>hydrology;</a:t>
            </a: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000" dirty="0" smtClean="0"/>
              <a:t>To </a:t>
            </a:r>
            <a:r>
              <a:rPr lang="en-US" sz="2000" dirty="0"/>
              <a:t>develop a proposal of </a:t>
            </a:r>
            <a:r>
              <a:rPr lang="en-US" sz="2000" b="1" dirty="0"/>
              <a:t>a comprehensive structure for hydrology within the new Seamless </a:t>
            </a:r>
            <a:r>
              <a:rPr lang="en-GB" sz="2000" b="1" dirty="0"/>
              <a:t>Data-processing and Forecasting System</a:t>
            </a:r>
            <a:r>
              <a:rPr lang="en-US" sz="2000" b="1" dirty="0"/>
              <a:t> </a:t>
            </a:r>
            <a:r>
              <a:rPr lang="en-US" sz="2000" dirty="0"/>
              <a:t>that would encompasses hydrological data, analysis and forecasting and could include new entities such as World, Regional, and National Hydrological </a:t>
            </a:r>
            <a:r>
              <a:rPr lang="en-US" sz="2000" dirty="0" err="1"/>
              <a:t>Centres</a:t>
            </a:r>
            <a:r>
              <a:rPr lang="en-US" sz="2000" dirty="0"/>
              <a:t>, with clearly defined roles and responsibilities</a:t>
            </a:r>
            <a:r>
              <a:rPr lang="en-US" sz="2000" dirty="0" smtClean="0"/>
              <a:t>;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858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Chy-15 </a:t>
            </a:r>
            <a:r>
              <a:rPr lang="cs-CZ" sz="2800" b="1" dirty="0" err="1" smtClean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Resolution</a:t>
            </a:r>
            <a:endParaRPr lang="en-US" sz="2800" b="1" dirty="0">
              <a:solidFill>
                <a:srgbClr val="FFC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6286"/>
            <a:ext cx="8229600" cy="481987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US" sz="2000" dirty="0" smtClean="0"/>
              <a:t>To </a:t>
            </a:r>
            <a:r>
              <a:rPr lang="en-US" sz="2000" b="1" dirty="0"/>
              <a:t>develop documentation describing the procedures for the designation, mandatory functions, and activities</a:t>
            </a:r>
            <a:r>
              <a:rPr lang="en-US" sz="2000" dirty="0"/>
              <a:t> of new centers, taking into account the principle that World and Regional </a:t>
            </a:r>
            <a:r>
              <a:rPr lang="en-US" sz="2000" dirty="0" err="1"/>
              <a:t>Centres</a:t>
            </a:r>
            <a:r>
              <a:rPr lang="en-US" sz="2000" dirty="0"/>
              <a:t> </a:t>
            </a:r>
            <a:r>
              <a:rPr lang="en-US" sz="2000" b="1" dirty="0"/>
              <a:t>shall respect the primary roles and responsibilities of NMHSs </a:t>
            </a:r>
            <a:r>
              <a:rPr lang="en-US" sz="2000" dirty="0"/>
              <a:t>in the delivery of flood forecasting and warning services;</a:t>
            </a:r>
            <a:endParaRPr lang="cs-CZ" sz="2000" dirty="0"/>
          </a:p>
          <a:p>
            <a:pPr marL="457200" indent="-457200">
              <a:buFont typeface="+mj-lt"/>
              <a:buAutoNum type="arabicPeriod" startAt="4"/>
            </a:pPr>
            <a:r>
              <a:rPr lang="en-US" sz="2000" dirty="0" smtClean="0"/>
              <a:t>To </a:t>
            </a:r>
            <a:r>
              <a:rPr lang="en-US" sz="2000" dirty="0"/>
              <a:t>interact with various global and regional forecasting initiatives making them aware of this ongoing process, in particular item (4) above;</a:t>
            </a:r>
            <a:endParaRPr lang="cs-CZ" sz="2000" dirty="0"/>
          </a:p>
          <a:p>
            <a:pPr marL="457200" indent="-457200">
              <a:buFont typeface="+mj-lt"/>
              <a:buAutoNum type="arabicPeriod" startAt="4"/>
            </a:pPr>
            <a:r>
              <a:rPr lang="en-US" sz="2000" dirty="0" smtClean="0"/>
              <a:t>To </a:t>
            </a:r>
            <a:r>
              <a:rPr lang="en-US" sz="2000" dirty="0"/>
              <a:t>report on progress of the Seamless </a:t>
            </a:r>
            <a:r>
              <a:rPr lang="en-GB" sz="2000" dirty="0"/>
              <a:t>Data-processing and Forecasting System</a:t>
            </a:r>
            <a:r>
              <a:rPr lang="en-US" sz="2000" dirty="0"/>
              <a:t> implementation to CHy-16;</a:t>
            </a:r>
            <a:endParaRPr lang="cs-CZ" sz="2000" dirty="0"/>
          </a:p>
          <a:p>
            <a:pPr marL="457200" indent="-457200">
              <a:buFont typeface="+mj-lt"/>
              <a:buAutoNum type="arabicPeriod" startAt="4"/>
            </a:pP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9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D60C712157C943B850A5604FE57DB8" ma:contentTypeVersion="" ma:contentTypeDescription="Create a new document." ma:contentTypeScope="" ma:versionID="6542a5a6b887c0fe33325aa4e4fd363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2384c6cc0088fcedbaf6edaf557def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D2FC49-6F39-413C-B77D-F16539A3EBEF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08475E4-BF6F-4785-B669-62708B0FC2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E43F84E-1EE2-4E00-A574-36C7FA394A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235</TotalTime>
  <Words>406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Verdana</vt:lpstr>
      <vt:lpstr>WMO_WHITE_Powerpoint_en_fr</vt:lpstr>
      <vt:lpstr>Prezentace aplikace PowerPoint</vt:lpstr>
      <vt:lpstr>Seamless DPFS</vt:lpstr>
      <vt:lpstr>Seamless DPFS</vt:lpstr>
      <vt:lpstr>Chy-15 Resolution</vt:lpstr>
      <vt:lpstr>Chy-15 Resolution</vt:lpstr>
      <vt:lpstr>Prezentace aplikace PowerPoint</vt:lpstr>
    </vt:vector>
  </TitlesOfParts>
  <Company>World Meteorological Organization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Assia Alexieva</dc:creator>
  <cp:lastModifiedBy>RNDr.  Jan Danhelka, PhD.</cp:lastModifiedBy>
  <cp:revision>78</cp:revision>
  <dcterms:created xsi:type="dcterms:W3CDTF">2016-11-15T16:36:48Z</dcterms:created>
  <dcterms:modified xsi:type="dcterms:W3CDTF">2017-02-27T17:20:17Z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0x010100B2D60C712157C943B850A5604FE57DB8</vt:lpwstr>
  </property>
</Properties>
</file>