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652" r:id="rId2"/>
    <p:sldMasterId id="2147483654" r:id="rId3"/>
    <p:sldMasterId id="2147483823" r:id="rId4"/>
  </p:sldMasterIdLst>
  <p:notesMasterIdLst>
    <p:notesMasterId r:id="rId16"/>
  </p:notesMasterIdLst>
  <p:handoutMasterIdLst>
    <p:handoutMasterId r:id="rId17"/>
  </p:handoutMasterIdLst>
  <p:sldIdLst>
    <p:sldId id="278" r:id="rId5"/>
    <p:sldId id="279" r:id="rId6"/>
    <p:sldId id="280" r:id="rId7"/>
    <p:sldId id="281" r:id="rId8"/>
    <p:sldId id="295" r:id="rId9"/>
    <p:sldId id="296" r:id="rId10"/>
    <p:sldId id="297" r:id="rId11"/>
    <p:sldId id="294" r:id="rId12"/>
    <p:sldId id="282" r:id="rId13"/>
    <p:sldId id="283" r:id="rId14"/>
    <p:sldId id="293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CC66"/>
    <a:srgbClr val="D4CDFD"/>
    <a:srgbClr val="0000FF"/>
    <a:srgbClr val="FF33CC"/>
    <a:srgbClr val="FFCCFF"/>
    <a:srgbClr val="0099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8" d="100"/>
          <a:sy n="78" d="100"/>
        </p:scale>
        <p:origin x="109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4D2CD63-CA73-4BE7-A1B8-D38CACC61F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284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2D779AF4-9B39-4080-BA9F-1644438956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6175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2334FF61-7923-44C3-9AED-C44778570048}" type="slidenum">
              <a:rPr lang="en-GB" sz="1200"/>
              <a:pPr/>
              <a:t>1</a:t>
            </a:fld>
            <a:endParaRPr lang="en-GB" sz="120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149124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DAF8C588-2F18-4E0D-B8B4-65D33197CE20}" type="slidenum">
              <a:rPr lang="en-GB" sz="1200"/>
              <a:pPr/>
              <a:t>2</a:t>
            </a:fld>
            <a:endParaRPr lang="en-GB" sz="120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923282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779AF4-9B39-4080-BA9F-1644438956EC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766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779AF4-9B39-4080-BA9F-1644438956EC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2867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779AF4-9B39-4080-BA9F-1644438956EC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634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51B9B-B26E-45BB-A250-5A2A9EAA5F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047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10AA9-C3B0-4647-A63C-0EA273F375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102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3B5361-9206-429D-91F0-B27BE62086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231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3A69F-61F0-4BD0-B85D-2F5D342F7E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307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C1CF4-F66E-45D4-96C8-81B1ECE231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701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9D5D8-E6E7-435B-9D1A-77D716A8D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013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32CD9-FD6F-4089-BE7A-C0760152C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0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6095B-1A19-4D8B-B554-35691A245E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374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0A3A1-CA44-4F5E-92F4-D34531592F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471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9E36E-5146-402B-AB49-0E9F0CC6B6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991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95D1E-EB62-4E12-8C4A-511FC7A1AF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786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530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FC7AC71-BBFB-4217-A45D-81E3B1D955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4861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485FA-C574-45AA-8ADB-E2363595A1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613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E9131-87E5-40AB-87ED-6608061964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978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015A6-9B36-4801-94FB-03CFCCF396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6488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1ECFF-0105-42B7-9813-8760D135A1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996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7B7E1-9047-4E7F-8134-392A237AD1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002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2BA3F-3BB4-439D-A1E9-7E714DE753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3678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1D749-E48F-4FED-A3AB-DC6D13F2F1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861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27973-EDD5-433E-954E-9FBEBB19C2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780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61C81-6CB6-4923-BE17-E32BAC2142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652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07869-7EDE-402B-937A-E2C32D47DD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9802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69CD4-4488-44FB-8A80-272CD09BAF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8880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1D626-AFD5-4C71-B501-927CE2BF11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4178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F6B4F-5428-457B-A89E-67EB7B54D2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356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E485F-5F93-4819-BA18-FA8C9ACE46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3260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9BD46-A90D-40EA-B59F-C57C902513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051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BEC70-4F9F-4DB6-8968-C5BF09ADBA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8100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4D08B-E893-47B6-8344-A0ABC5047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2133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E7337-442A-4716-9FDA-8F4A18BF3C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2379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FDE5D-5722-492A-9F76-8F5B8E3F24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3744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1FCAB-4C37-44D5-8116-1024CBE3C8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4474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4C4841-9605-4EA2-9C97-C06937B289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0469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093A9-B8B9-4D62-B14B-1360759A97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287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91338-9F2A-4F64-BFDC-1D7525F835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8163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0F2A2-3A00-42AA-9A2B-1583536ABF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54455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6BCD3-110C-4C5F-8CC3-DB2445A2E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686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2847B-00E4-4373-B253-FF12312D96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4830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AC5D3-0FDA-4757-A318-B900BB39DC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0416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92E4F-FF04-40CC-ABC0-A11CA48033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9957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3642A-4FF8-4177-B38B-DDD2140FF3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3343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AB624-1BA6-408D-85CF-B9374D56FC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17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38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CE71CCA4-7C89-4066-96E0-20A02B8B04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9751D0CF-A741-4127-A910-F0E0A97A03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93134F42-F2D9-4879-A126-D15EA30CC6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D7244D-6651-44F5-8CAD-7BEF1D7804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0090"/>
                </a:solidFill>
              </a:rPr>
              <a:t>RA-I-WIS-Implementation-Plan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dirty="0" smtClean="0"/>
              <a:t>WIS IP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dirty="0" smtClean="0"/>
              <a:t>Introduction</a:t>
            </a:r>
          </a:p>
          <a:p>
            <a:pPr>
              <a:buFontTx/>
              <a:buChar char="•"/>
            </a:pPr>
            <a:r>
              <a:rPr lang="en-GB" dirty="0" smtClean="0"/>
              <a:t>Why WIS_IP</a:t>
            </a:r>
          </a:p>
          <a:p>
            <a:pPr>
              <a:buFontTx/>
              <a:buChar char="•"/>
            </a:pPr>
            <a:r>
              <a:rPr lang="en-GB" dirty="0" smtClean="0"/>
              <a:t>Structure of the Plan</a:t>
            </a:r>
          </a:p>
        </p:txBody>
      </p:sp>
      <p:sp>
        <p:nvSpPr>
          <p:cNvPr id="9220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6F1569B2-13AA-4A26-8B40-CD1C23603647}" type="slidenum">
              <a:rPr lang="en-US" sz="1400">
                <a:latin typeface="Arial" charset="0"/>
              </a:rPr>
              <a:pPr algn="r"/>
              <a:t>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World Meteorological </a:t>
            </a:r>
            <a:r>
              <a:rPr lang="en-GB" dirty="0" smtClean="0"/>
              <a:t>Congress Resolution (XIV)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itle 3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GB" dirty="0" smtClean="0"/>
              <a:t>Resolution XIV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en-US" dirty="0"/>
              <a:t>In 2003, the World Meteorological Congress (Cg-XIV) stated that an overarching approach for solving the data management problems for all WMO and related international programmes, a single coordinated global infrastructure was </a:t>
            </a:r>
            <a:r>
              <a:rPr lang="en-US" dirty="0" smtClean="0"/>
              <a:t>required.</a:t>
            </a:r>
            <a:endParaRPr lang="en-US" dirty="0"/>
          </a:p>
        </p:txBody>
      </p:sp>
      <p:sp>
        <p:nvSpPr>
          <p:cNvPr id="11268" name="Slide Number Placeholder 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2BDDFEC-8A4E-4AE3-AA57-05FCB523EEE4}" type="slidenum">
              <a:rPr lang="en-US" sz="1400">
                <a:latin typeface="Arial" charset="0"/>
              </a:rPr>
              <a:pPr/>
              <a:t>4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itle 3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GB" dirty="0" smtClean="0"/>
              <a:t>Resolution XV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en-US" dirty="0"/>
              <a:t>WMO Information System should provide three fundamental types </a:t>
            </a:r>
            <a:r>
              <a:rPr lang="en-US" dirty="0" smtClean="0"/>
              <a:t>of services </a:t>
            </a:r>
            <a:r>
              <a:rPr lang="en-US" dirty="0"/>
              <a:t>to meet the different requirements, as follows:</a:t>
            </a:r>
          </a:p>
          <a:p>
            <a:pPr lvl="1"/>
            <a:r>
              <a:rPr lang="en-US" dirty="0" smtClean="0"/>
              <a:t>Routine </a:t>
            </a:r>
            <a:r>
              <a:rPr lang="en-US" dirty="0"/>
              <a:t>collection and dissemination service for time-critical and operation-critical data </a:t>
            </a:r>
            <a:r>
              <a:rPr lang="en-US" dirty="0" smtClean="0"/>
              <a:t>and products</a:t>
            </a:r>
            <a:r>
              <a:rPr lang="en-US" dirty="0"/>
              <a:t>;</a:t>
            </a:r>
          </a:p>
          <a:p>
            <a:pPr lvl="1"/>
            <a:r>
              <a:rPr lang="en-US" dirty="0" smtClean="0"/>
              <a:t>Data </a:t>
            </a:r>
            <a:r>
              <a:rPr lang="en-US" dirty="0"/>
              <a:t>discovery, access and retrieval service;</a:t>
            </a:r>
          </a:p>
          <a:p>
            <a:pPr lvl="1"/>
            <a:r>
              <a:rPr lang="en-US" dirty="0" smtClean="0"/>
              <a:t>Timely </a:t>
            </a:r>
            <a:r>
              <a:rPr lang="en-US" dirty="0"/>
              <a:t>delivery service for data and products.</a:t>
            </a:r>
          </a:p>
        </p:txBody>
      </p:sp>
      <p:sp>
        <p:nvSpPr>
          <p:cNvPr id="11268" name="Slide Number Placeholder 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2BDDFEC-8A4E-4AE3-AA57-05FCB523EEE4}" type="slidenum">
              <a:rPr lang="en-US" sz="1400">
                <a:latin typeface="Arial" charset="0"/>
              </a:rPr>
              <a:pPr/>
              <a:t>5</a:t>
            </a:fld>
            <a:endParaRPr 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28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 anchor="t"/>
          <a:lstStyle/>
          <a:p>
            <a:r>
              <a:rPr lang="en-GB" dirty="0" smtClean="0"/>
              <a:t>Resolution XVI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2608"/>
          </a:xfrm>
        </p:spPr>
        <p:txBody>
          <a:bodyPr/>
          <a:lstStyle/>
          <a:p>
            <a:r>
              <a:rPr lang="en-US" sz="3000" dirty="0"/>
              <a:t>WIS had moved from a development stage into an operational stage and advised Members and relevant international organizations </a:t>
            </a:r>
            <a:r>
              <a:rPr lang="en-US" sz="3000" dirty="0" smtClean="0"/>
              <a:t>that WIS </a:t>
            </a:r>
            <a:r>
              <a:rPr lang="en-US" sz="3000" dirty="0"/>
              <a:t>activities in 2012-2015 should focus on: </a:t>
            </a:r>
          </a:p>
          <a:p>
            <a:pPr lvl="1"/>
            <a:r>
              <a:rPr lang="en-US" sz="2600" dirty="0" smtClean="0"/>
              <a:t>Complete </a:t>
            </a:r>
            <a:r>
              <a:rPr lang="en-US" sz="2600" dirty="0"/>
              <a:t>WIS implementation across all WMO Centres; </a:t>
            </a:r>
          </a:p>
          <a:p>
            <a:pPr lvl="1"/>
            <a:r>
              <a:rPr lang="en-US" sz="2600" dirty="0" smtClean="0"/>
              <a:t>Capacity </a:t>
            </a:r>
            <a:r>
              <a:rPr lang="en-US" sz="2600" dirty="0"/>
              <a:t>building to ensure support of all WMO Members; </a:t>
            </a:r>
          </a:p>
          <a:p>
            <a:pPr lvl="1"/>
            <a:r>
              <a:rPr lang="en-US" sz="2600" dirty="0" smtClean="0"/>
              <a:t>Leveraging </a:t>
            </a:r>
            <a:r>
              <a:rPr lang="en-US" sz="2600" dirty="0"/>
              <a:t>WIS advantages for all WMO Programmes; and </a:t>
            </a:r>
          </a:p>
          <a:p>
            <a:pPr lvl="1"/>
            <a:r>
              <a:rPr lang="en-US" sz="2600" dirty="0" smtClean="0"/>
              <a:t>Taking </a:t>
            </a:r>
            <a:r>
              <a:rPr lang="en-US" sz="2600" dirty="0"/>
              <a:t>advantage of WIS in all WMO Data Management</a:t>
            </a:r>
            <a:r>
              <a:rPr lang="en-US" sz="2400" dirty="0" smtClean="0"/>
              <a:t>.</a:t>
            </a:r>
            <a:endParaRPr lang="en-US" dirty="0"/>
          </a:p>
        </p:txBody>
      </p:sp>
      <p:sp>
        <p:nvSpPr>
          <p:cNvPr id="11268" name="Slide Number Placeholder 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2BDDFEC-8A4E-4AE3-AA57-05FCB523EEE4}" type="slidenum">
              <a:rPr lang="en-US" sz="1400">
                <a:latin typeface="Arial" charset="0"/>
              </a:rPr>
              <a:pPr/>
              <a:t>6</a:t>
            </a:fld>
            <a:endParaRPr 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88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Why WIS_IP</a:t>
            </a:r>
            <a:endParaRPr lang="en-GB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Scope and Purpose of the RA I Implementation Plan</a:t>
            </a:r>
          </a:p>
        </p:txBody>
      </p:sp>
    </p:spTree>
    <p:extLst>
      <p:ext uri="{BB962C8B-B14F-4D97-AF65-F5344CB8AC3E}">
        <p14:creationId xmlns:p14="http://schemas.microsoft.com/office/powerpoint/2010/main" val="177094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itle 3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GB" dirty="0" smtClean="0"/>
              <a:t>Why WIS_IP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guide </a:t>
            </a:r>
            <a:r>
              <a:rPr lang="en-US" dirty="0" smtClean="0"/>
              <a:t>RA I Members to implement WIS functionality in their identified </a:t>
            </a:r>
            <a:r>
              <a:rPr lang="en-US" dirty="0" err="1" smtClean="0"/>
              <a:t>centres</a:t>
            </a:r>
            <a:r>
              <a:rPr lang="en-US" dirty="0" smtClean="0"/>
              <a:t> and to become effective WIS users in a timely and harmonized manner.</a:t>
            </a:r>
          </a:p>
          <a:p>
            <a:r>
              <a:rPr lang="en-US" dirty="0"/>
              <a:t>Plan </a:t>
            </a:r>
            <a:r>
              <a:rPr lang="en-US" dirty="0" smtClean="0"/>
              <a:t>provides </a:t>
            </a:r>
            <a:r>
              <a:rPr lang="en-US" dirty="0"/>
              <a:t>practical guidance and a step-by-step approach towards the </a:t>
            </a:r>
            <a:r>
              <a:rPr lang="en-US" dirty="0" smtClean="0"/>
              <a:t>WIS implementation </a:t>
            </a:r>
            <a:r>
              <a:rPr lang="en-US" dirty="0"/>
              <a:t>by Members in their National </a:t>
            </a:r>
            <a:r>
              <a:rPr lang="en-US" dirty="0" smtClean="0"/>
              <a:t>Centres.</a:t>
            </a:r>
          </a:p>
        </p:txBody>
      </p:sp>
      <p:sp>
        <p:nvSpPr>
          <p:cNvPr id="11268" name="Slide Number Placeholder 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2BDDFEC-8A4E-4AE3-AA57-05FCB523EEE4}" type="slidenum">
              <a:rPr lang="en-US" sz="1400">
                <a:latin typeface="Arial" charset="0"/>
              </a:rPr>
              <a:pPr/>
              <a:t>8</a:t>
            </a:fld>
            <a:endParaRPr 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24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Action Plan</a:t>
            </a: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SCOPE AND PURPOSE OF RA I WIS IMPLEMENTATION PLAN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Execution and Timeline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Approval</a:t>
            </a:r>
          </a:p>
          <a:p>
            <a:pPr lvl="1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Plan approved during MG meeting In Cape Verde Feb </a:t>
            </a:r>
            <a:r>
              <a:rPr lang="en-GB" dirty="0" smtClean="0"/>
              <a:t>2015</a:t>
            </a:r>
            <a:endParaRPr lang="en-GB" dirty="0" smtClean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Coordination and Monitoring</a:t>
            </a:r>
          </a:p>
          <a:p>
            <a:pPr lvl="1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RA I MG nominated the coordination team under chairmanship of the member of the MG.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National Implementation Plans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Members expected to develop their plans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Nominate Focal Points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Capacity and Development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RA I to provide “Train the Trainer”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Goal and Timelines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Majority of Ra I to be WIS Users by 2015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Implementation Efforts (See RA I IP page 150 to 151) </a:t>
            </a:r>
          </a:p>
        </p:txBody>
      </p:sp>
      <p:sp>
        <p:nvSpPr>
          <p:cNvPr id="1331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B1ADD93D-888E-4386-B17B-9DB6CC3ED09F}" type="slidenum">
              <a:rPr lang="en-US" sz="1400">
                <a:latin typeface="Arial" charset="0"/>
              </a:rPr>
              <a:pPr/>
              <a:t>10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792087"/>
          </a:xfrm>
        </p:spPr>
        <p:txBody>
          <a:bodyPr/>
          <a:lstStyle/>
          <a:p>
            <a:r>
              <a:rPr lang="en-GB" dirty="0" smtClean="0"/>
              <a:t>Summary</a:t>
            </a:r>
          </a:p>
        </p:txBody>
      </p:sp>
      <p:sp>
        <p:nvSpPr>
          <p:cNvPr id="21507" name="Subtitle 2"/>
          <p:cNvSpPr>
            <a:spLocks noGrp="1"/>
          </p:cNvSpPr>
          <p:nvPr>
            <p:ph type="subTitle" idx="1"/>
          </p:nvPr>
        </p:nvSpPr>
        <p:spPr>
          <a:xfrm>
            <a:off x="1371600" y="1628800"/>
            <a:ext cx="7376864" cy="2808312"/>
          </a:xfrm>
        </p:spPr>
        <p:txBody>
          <a:bodyPr rtlCol="0">
            <a:normAutofit/>
          </a:bodyPr>
          <a:lstStyle/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/>
              <a:t>Complete your NC Implementation Plan in order to identify where gaps exist within the NMHS.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 smtClean="0"/>
              <a:t>Keep the NC IP under constant review to ensure the relevance thereof.</a:t>
            </a:r>
          </a:p>
          <a:p>
            <a:pPr marL="457200" indent="-457200" algn="l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WMOtemplate</Template>
  <TotalTime>348</TotalTime>
  <Words>365</Words>
  <Application>Microsoft Office PowerPoint</Application>
  <PresentationFormat>On-screen Show (4:3)</PresentationFormat>
  <Paragraphs>54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Arial Black</vt:lpstr>
      <vt:lpstr>Arial Narrow</vt:lpstr>
      <vt:lpstr>Calibri</vt:lpstr>
      <vt:lpstr>Times</vt:lpstr>
      <vt:lpstr>WMOtemplate</vt:lpstr>
      <vt:lpstr>WMO-Title-SF</vt:lpstr>
      <vt:lpstr>WMO-Template_SF-1_SmallLogo</vt:lpstr>
      <vt:lpstr>WMO_WHITE_Powerpoint_en_fr</vt:lpstr>
      <vt:lpstr>RA-I-WIS-Implementation-Plan</vt:lpstr>
      <vt:lpstr>WIS IP</vt:lpstr>
      <vt:lpstr>Introduction</vt:lpstr>
      <vt:lpstr>Resolution XIV</vt:lpstr>
      <vt:lpstr>Resolution XV</vt:lpstr>
      <vt:lpstr>Resolution XVI</vt:lpstr>
      <vt:lpstr>Why WIS_IP</vt:lpstr>
      <vt:lpstr>Why WIS_IP</vt:lpstr>
      <vt:lpstr>Action Plan</vt:lpstr>
      <vt:lpstr>Execution and Timeline</vt:lpstr>
      <vt:lpstr>Summary</vt:lpstr>
    </vt:vector>
  </TitlesOfParts>
  <Company>WMO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Francis Mosetlho</cp:lastModifiedBy>
  <cp:revision>35</cp:revision>
  <dcterms:created xsi:type="dcterms:W3CDTF">2012-09-24T11:54:53Z</dcterms:created>
  <dcterms:modified xsi:type="dcterms:W3CDTF">2017-01-26T09:36:58Z</dcterms:modified>
</cp:coreProperties>
</file>