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0" r:id="rId1"/>
    <p:sldMasterId id="2147483652" r:id="rId2"/>
    <p:sldMasterId id="2147483654" r:id="rId3"/>
    <p:sldMasterId id="2147483823" r:id="rId4"/>
  </p:sldMasterIdLst>
  <p:notesMasterIdLst>
    <p:notesMasterId r:id="rId22"/>
  </p:notesMasterIdLst>
  <p:handoutMasterIdLst>
    <p:handoutMasterId r:id="rId23"/>
  </p:handoutMasterIdLst>
  <p:sldIdLst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90" r:id="rId17"/>
    <p:sldId id="291" r:id="rId18"/>
    <p:sldId id="292" r:id="rId19"/>
    <p:sldId id="276" r:id="rId20"/>
    <p:sldId id="293" r:id="rId21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FCC66"/>
    <a:srgbClr val="D4CDFD"/>
    <a:srgbClr val="0000FF"/>
    <a:srgbClr val="FF33CC"/>
    <a:srgbClr val="FFCCFF"/>
    <a:srgbClr val="00999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17" autoAdjust="0"/>
  </p:normalViewPr>
  <p:slideViewPr>
    <p:cSldViewPr>
      <p:cViewPr varScale="1">
        <p:scale>
          <a:sx n="71" d="100"/>
          <a:sy n="71" d="100"/>
        </p:scale>
        <p:origin x="-135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34D2CD63-CA73-4BE7-A1B8-D38CACC61F9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2848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56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2D779AF4-9B39-4080-BA9F-1644438956E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6175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2334FF61-7923-44C3-9AED-C44778570048}" type="slidenum">
              <a:rPr lang="en-GB" sz="1200"/>
              <a:pPr/>
              <a:t>1</a:t>
            </a:fld>
            <a:endParaRPr lang="en-GB" sz="1200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DAF8C588-2F18-4E0D-B8B4-65D33197CE20}" type="slidenum">
              <a:rPr lang="en-GB" sz="1200"/>
              <a:pPr/>
              <a:t>2</a:t>
            </a:fld>
            <a:endParaRPr lang="en-GB" sz="1200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451B9B-B26E-45BB-A250-5A2A9EAA5F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0478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E10AA9-C3B0-4647-A63C-0EA273F375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102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3B5361-9206-429D-91F0-B27BE62086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1231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B3A69F-61F0-4BD0-B85D-2F5D342F7E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7307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BC1CF4-F66E-45D4-96C8-81B1ECE231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7016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F9D5D8-E6E7-435B-9D1A-77D716A8DA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70136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32CD9-FD6F-4089-BE7A-C0760152C8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100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6095B-1A19-4D8B-B554-35691A245E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3748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70A3A1-CA44-4F5E-92F4-D34531592F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4716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39E36E-5146-402B-AB49-0E9F0CC6B6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9915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B95D1E-EB62-4E12-8C4A-511FC7A1AF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37868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5"/>
          <a:stretch>
            <a:fillRect/>
          </a:stretch>
        </p:blipFill>
        <p:spPr bwMode="auto">
          <a:xfrm>
            <a:off x="0" y="0"/>
            <a:ext cx="9145588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468313" y="1341438"/>
            <a:ext cx="10795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8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800" smtClean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55300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08175" y="260350"/>
            <a:ext cx="6985000" cy="1470025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55301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3405188"/>
            <a:ext cx="6985000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179388" y="6381750"/>
            <a:ext cx="5184775" cy="3317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804025" y="6381750"/>
            <a:ext cx="2133600" cy="33178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FC7AC71-BBFB-4217-A45D-81E3B1D955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84861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4485FA-C574-45AA-8ADB-E2363595A1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6136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4E9131-87E5-40AB-87ED-6608061964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59780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3015A6-9B36-4801-94FB-03CFCCF396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06488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E1ECFF-0105-42B7-9813-8760D135A1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9964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F7B7E1-9047-4E7F-8134-392A237AD1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40024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12BA3F-3BB4-439D-A1E9-7E714DE753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3678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C1D749-E48F-4FED-A3AB-DC6D13F2F1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861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927973-EDD5-433E-954E-9FBEBB19C2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78029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A61C81-6CB6-4923-BE17-E32BAC2142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56526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707869-7EDE-402B-937A-E2C32D47DD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098026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569CD4-4488-44FB-8A80-272CD09BAF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388808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71D626-AFD5-4C71-B501-927CE2BF11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541789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6F6B4F-5428-457B-A89E-67EB7B54D2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75356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FE485F-5F93-4819-BA18-FA8C9ACE46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032607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A9BD46-A90D-40EA-B59F-C57C902513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3051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FBEC70-4F9F-4DB6-8968-C5BF09ADBA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81007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44D08B-E893-47B6-8344-A0ABC50476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21337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4E7337-442A-4716-9FDA-8F4A18BF3C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923794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5FDE5D-5722-492A-9F76-8F5B8E3F24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737449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D1FCAB-4C37-44D5-8116-1024CBE3C8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644742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4C4841-9605-4EA2-9C97-C06937B289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04697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wmo2016_powerpoint_standard_v2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093A9-B8B9-4D62-B14B-1360759A97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62870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wmo2016_powerpoint_standard_v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51438"/>
            <a:ext cx="1989138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291338-9F2A-4F64-BFDC-1D7525F835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81638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20F2A2-3A00-42AA-9A2B-1583536ABF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54455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E6BCD3-110C-4C5F-8CC3-DB2445A2EF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6864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22847B-00E4-4373-B253-FF12312D96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948303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AC5D3-0FDA-4757-A318-B900BB39DC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04168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892E4F-FF04-40CC-ABC0-A11CA48033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99571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B3642A-4FF8-4177-B38B-DDD2140FF3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033435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9AB624-1BA6-408D-85CF-B9374D56FC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71728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image" Target="../media/image4.jpeg"/><Relationship Id="rId5" Type="http://schemas.openxmlformats.org/officeDocument/2006/relationships/slideLayout" Target="../slideLayouts/slideLayout38.xml"/><Relationship Id="rId10" Type="http://schemas.openxmlformats.org/officeDocument/2006/relationships/theme" Target="../theme/theme4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981075"/>
            <a:ext cx="8785225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453188"/>
            <a:ext cx="475297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fld id="{CE71CCA4-7C89-4066-96E0-20A02B8B04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0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188913"/>
            <a:ext cx="7921625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1" name="Text Box 10"/>
          <p:cNvSpPr txBox="1">
            <a:spLocks noChangeArrowheads="1"/>
          </p:cNvSpPr>
          <p:nvPr/>
        </p:nvSpPr>
        <p:spPr bwMode="auto">
          <a:xfrm>
            <a:off x="250825" y="692150"/>
            <a:ext cx="64928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0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000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6" r:id="rId1"/>
    <p:sldLayoutId id="2147483837" r:id="rId2"/>
    <p:sldLayoutId id="2147483838" r:id="rId3"/>
    <p:sldLayoutId id="2147483839" r:id="rId4"/>
    <p:sldLayoutId id="2147483840" r:id="rId5"/>
    <p:sldLayoutId id="2147483841" r:id="rId6"/>
    <p:sldLayoutId id="2147483842" r:id="rId7"/>
    <p:sldLayoutId id="2147483843" r:id="rId8"/>
    <p:sldLayoutId id="2147483844" r:id="rId9"/>
    <p:sldLayoutId id="2147483845" r:id="rId10"/>
    <p:sldLayoutId id="2147483846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5"/>
          <a:stretch>
            <a:fillRect/>
          </a:stretch>
        </p:blipFill>
        <p:spPr bwMode="auto">
          <a:xfrm>
            <a:off x="0" y="0"/>
            <a:ext cx="9145588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403350" y="188913"/>
            <a:ext cx="756126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03350" y="1412875"/>
            <a:ext cx="7561263" cy="468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50825" y="6453188"/>
            <a:ext cx="63373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fld id="{9751D0CF-A741-4127-A910-F0E0A97A03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9388" y="908050"/>
            <a:ext cx="10795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8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800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5" r:id="rId1"/>
    <p:sldLayoutId id="2147483847" r:id="rId2"/>
    <p:sldLayoutId id="2147483848" r:id="rId3"/>
    <p:sldLayoutId id="2147483849" r:id="rId4"/>
    <p:sldLayoutId id="2147483850" r:id="rId5"/>
    <p:sldLayoutId id="2147483851" r:id="rId6"/>
    <p:sldLayoutId id="2147483852" r:id="rId7"/>
    <p:sldLayoutId id="2147483853" r:id="rId8"/>
    <p:sldLayoutId id="2147483854" r:id="rId9"/>
    <p:sldLayoutId id="2147483855" r:id="rId10"/>
    <p:sldLayoutId id="2147483856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981075"/>
            <a:ext cx="8785225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453188"/>
            <a:ext cx="475297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fld id="{93134F42-F2D9-4879-A126-D15EA30CC6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3078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188913"/>
            <a:ext cx="7921625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250825" y="692150"/>
            <a:ext cx="64928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0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000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7" r:id="rId1"/>
    <p:sldLayoutId id="2147483858" r:id="rId2"/>
    <p:sldLayoutId id="2147483859" r:id="rId3"/>
    <p:sldLayoutId id="2147483860" r:id="rId4"/>
    <p:sldLayoutId id="2147483861" r:id="rId5"/>
    <p:sldLayoutId id="2147483862" r:id="rId6"/>
    <p:sldLayoutId id="2147483863" r:id="rId7"/>
    <p:sldLayoutId id="2147483864" r:id="rId8"/>
    <p:sldLayoutId id="2147483865" r:id="rId9"/>
    <p:sldLayoutId id="2147483866" r:id="rId10"/>
    <p:sldLayoutId id="2147483867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51438"/>
            <a:ext cx="1989138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8D7244D-6651-44F5-8CAD-7BEF1D7804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6" r:id="rId1"/>
    <p:sldLayoutId id="2147483877" r:id="rId2"/>
    <p:sldLayoutId id="2147483868" r:id="rId3"/>
    <p:sldLayoutId id="2147483869" r:id="rId4"/>
    <p:sldLayoutId id="2147483870" r:id="rId5"/>
    <p:sldLayoutId id="2147483871" r:id="rId6"/>
    <p:sldLayoutId id="2147483872" r:id="rId7"/>
    <p:sldLayoutId id="2147483873" r:id="rId8"/>
    <p:sldLayoutId id="2147483874" r:id="rId9"/>
  </p:sldLayoutIdLst>
  <p:hf hdr="0" ftr="0" dt="0"/>
  <p:txStyles>
    <p:titleStyle>
      <a:lvl1pPr algn="ctr" defTabSz="457200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35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35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hyperlink" Target="http://www.sans.org/critical-security-controls/winter-2012-poster.pdf" TargetMode="Externa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smtClean="0">
                <a:solidFill>
                  <a:srgbClr val="000090"/>
                </a:solidFill>
              </a:rPr>
              <a:t>WIS Telecommunications</a:t>
            </a:r>
            <a:r>
              <a:rPr lang="en-GB" b="1" i="1" smtClean="0">
                <a:solidFill>
                  <a:srgbClr val="000090"/>
                </a:solidFill>
              </a:rPr>
              <a:t/>
            </a:r>
            <a:br>
              <a:rPr lang="en-GB" b="1" i="1" smtClean="0">
                <a:solidFill>
                  <a:srgbClr val="000090"/>
                </a:solidFill>
              </a:rPr>
            </a:br>
            <a:endParaRPr lang="en-GB" smtClean="0"/>
          </a:p>
        </p:txBody>
      </p:sp>
      <p:sp>
        <p:nvSpPr>
          <p:cNvPr id="8195" name="Rectangle 6"/>
          <p:cNvSpPr>
            <a:spLocks noGrp="1" noChangeArrowheads="1"/>
          </p:cNvSpPr>
          <p:nvPr>
            <p:ph type="subTitle" idx="1"/>
          </p:nvPr>
        </p:nvSpPr>
        <p:spPr>
          <a:noFill/>
        </p:spPr>
        <p:txBody>
          <a:bodyPr anchor="ctr"/>
          <a:lstStyle/>
          <a:p>
            <a:r>
              <a:rPr lang="en-GB" sz="2400" i="1" smtClean="0">
                <a:solidFill>
                  <a:srgbClr val="000090"/>
                </a:solidFill>
              </a:rPr>
              <a:t>WIS Project Office</a:t>
            </a:r>
          </a:p>
          <a:p>
            <a:r>
              <a:rPr lang="en-GB" sz="2400" i="1" smtClean="0">
                <a:solidFill>
                  <a:srgbClr val="000090"/>
                </a:solidFill>
              </a:rPr>
              <a:t>WMO</a:t>
            </a:r>
          </a:p>
          <a:p>
            <a:r>
              <a:rPr lang="en-GB" sz="2400" i="1" smtClean="0">
                <a:solidFill>
                  <a:srgbClr val="000090"/>
                </a:solidFill>
              </a:rPr>
              <a:t>Wis-help@wmo.int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GB" smtClean="0"/>
              <a:t>WIS Telecommunications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•"/>
            </a:pPr>
            <a:r>
              <a:rPr lang="en-GB" smtClean="0"/>
              <a:t>WIS structure</a:t>
            </a:r>
          </a:p>
          <a:p>
            <a:pPr>
              <a:buFontTx/>
              <a:buChar char="•"/>
            </a:pPr>
            <a:r>
              <a:rPr lang="en-GB" smtClean="0"/>
              <a:t>WIS Networks</a:t>
            </a:r>
          </a:p>
          <a:p>
            <a:pPr>
              <a:buFontTx/>
              <a:buChar char="•"/>
            </a:pPr>
            <a:r>
              <a:rPr lang="en-GB" smtClean="0"/>
              <a:t>Securing operations</a:t>
            </a:r>
          </a:p>
        </p:txBody>
      </p:sp>
      <p:sp>
        <p:nvSpPr>
          <p:cNvPr id="9220" name="Slide Number Placeholder 5"/>
          <p:cNvSpPr txBox="1">
            <a:spLocks noGrp="1"/>
          </p:cNvSpPr>
          <p:nvPr/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r"/>
            <a:fld id="{6F1569B2-13AA-4A26-8B40-CD1C23603647}" type="slidenum">
              <a:rPr lang="en-US" sz="1400">
                <a:latin typeface="Arial" charset="0"/>
              </a:rPr>
              <a:pPr algn="r"/>
              <a:t>2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WIS structure</a:t>
            </a:r>
          </a:p>
        </p:txBody>
      </p:sp>
      <p:sp>
        <p:nvSpPr>
          <p:cNvPr id="7171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smtClean="0"/>
              <a:t>Logical structure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smtClean="0"/>
              <a:t>Component systems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Group 13"/>
          <p:cNvGrpSpPr>
            <a:grpSpLocks/>
          </p:cNvGrpSpPr>
          <p:nvPr/>
        </p:nvGrpSpPr>
        <p:grpSpPr bwMode="auto">
          <a:xfrm>
            <a:off x="179388" y="620713"/>
            <a:ext cx="8688387" cy="5500687"/>
            <a:chOff x="179512" y="620688"/>
            <a:chExt cx="8688800" cy="5500826"/>
          </a:xfrm>
        </p:grpSpPr>
        <p:grpSp>
          <p:nvGrpSpPr>
            <p:cNvPr id="11274" name="Group 15"/>
            <p:cNvGrpSpPr>
              <a:grpSpLocks/>
            </p:cNvGrpSpPr>
            <p:nvPr/>
          </p:nvGrpSpPr>
          <p:grpSpPr bwMode="auto">
            <a:xfrm>
              <a:off x="755650" y="1196752"/>
              <a:ext cx="7294602" cy="4924762"/>
              <a:chOff x="755650" y="1196752"/>
              <a:chExt cx="7294602" cy="4924762"/>
            </a:xfrm>
          </p:grpSpPr>
          <p:sp>
            <p:nvSpPr>
              <p:cNvPr id="23" name="Cloud"/>
              <p:cNvSpPr>
                <a:spLocks noChangeAspect="1" noEditPoints="1" noChangeArrowheads="1"/>
              </p:cNvSpPr>
              <p:nvPr/>
            </p:nvSpPr>
            <p:spPr bwMode="auto">
              <a:xfrm>
                <a:off x="1403532" y="1196965"/>
                <a:ext cx="6647179" cy="4924549"/>
              </a:xfrm>
              <a:custGeom>
                <a:avLst/>
                <a:gdLst>
                  <a:gd name="T0" fmla="*/ 67 w 21600"/>
                  <a:gd name="T1" fmla="*/ 10800 h 21600"/>
                  <a:gd name="T2" fmla="*/ 10800 w 21600"/>
                  <a:gd name="T3" fmla="*/ 21577 h 21600"/>
                  <a:gd name="T4" fmla="*/ 21582 w 21600"/>
                  <a:gd name="T5" fmla="*/ 10800 h 21600"/>
                  <a:gd name="T6" fmla="*/ 10800 w 21600"/>
                  <a:gd name="T7" fmla="*/ 1235 h 21600"/>
                  <a:gd name="T8" fmla="*/ 2977 w 21600"/>
                  <a:gd name="T9" fmla="*/ 3262 h 21600"/>
                  <a:gd name="T10" fmla="*/ 17087 w 21600"/>
                  <a:gd name="T11" fmla="*/ 173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 extrusionOk="0">
                    <a:moveTo>
                      <a:pt x="1949" y="7180"/>
                    </a:moveTo>
                    <a:cubicBezTo>
                      <a:pt x="841" y="7336"/>
                      <a:pt x="0" y="8613"/>
                      <a:pt x="0" y="10137"/>
                    </a:cubicBezTo>
                    <a:cubicBezTo>
                      <a:pt x="0" y="11192"/>
                      <a:pt x="409" y="12169"/>
                      <a:pt x="1074" y="12702"/>
                    </a:cubicBezTo>
                    <a:lnTo>
                      <a:pt x="1063" y="12668"/>
                    </a:lnTo>
                    <a:cubicBezTo>
                      <a:pt x="685" y="13217"/>
                      <a:pt x="475" y="13940"/>
                      <a:pt x="475" y="14690"/>
                    </a:cubicBezTo>
                    <a:cubicBezTo>
                      <a:pt x="475" y="16325"/>
                      <a:pt x="1451" y="17650"/>
                      <a:pt x="2655" y="17650"/>
                    </a:cubicBezTo>
                    <a:cubicBezTo>
                      <a:pt x="2739" y="17649"/>
                      <a:pt x="2824" y="17643"/>
                      <a:pt x="2909" y="17629"/>
                    </a:cubicBezTo>
                    <a:lnTo>
                      <a:pt x="2897" y="17649"/>
                    </a:lnTo>
                    <a:cubicBezTo>
                      <a:pt x="3585" y="19288"/>
                      <a:pt x="4863" y="20299"/>
                      <a:pt x="6247" y="20299"/>
                    </a:cubicBezTo>
                    <a:cubicBezTo>
                      <a:pt x="6947" y="20299"/>
                      <a:pt x="7635" y="20039"/>
                      <a:pt x="8235" y="19546"/>
                    </a:cubicBezTo>
                    <a:lnTo>
                      <a:pt x="8229" y="19550"/>
                    </a:lnTo>
                    <a:cubicBezTo>
                      <a:pt x="8855" y="20829"/>
                      <a:pt x="9908" y="21596"/>
                      <a:pt x="11036" y="21596"/>
                    </a:cubicBezTo>
                    <a:cubicBezTo>
                      <a:pt x="12523" y="21596"/>
                      <a:pt x="13836" y="20267"/>
                      <a:pt x="14267" y="18324"/>
                    </a:cubicBezTo>
                    <a:lnTo>
                      <a:pt x="14270" y="18350"/>
                    </a:lnTo>
                    <a:cubicBezTo>
                      <a:pt x="14730" y="18740"/>
                      <a:pt x="15260" y="18946"/>
                      <a:pt x="15802" y="18946"/>
                    </a:cubicBezTo>
                    <a:cubicBezTo>
                      <a:pt x="17390" y="18946"/>
                      <a:pt x="18682" y="17205"/>
                      <a:pt x="18694" y="15045"/>
                    </a:cubicBezTo>
                    <a:lnTo>
                      <a:pt x="18689" y="15035"/>
                    </a:lnTo>
                    <a:cubicBezTo>
                      <a:pt x="20357" y="14710"/>
                      <a:pt x="21597" y="12765"/>
                      <a:pt x="21597" y="10472"/>
                    </a:cubicBezTo>
                    <a:cubicBezTo>
                      <a:pt x="21597" y="9456"/>
                      <a:pt x="21350" y="8469"/>
                      <a:pt x="20896" y="7663"/>
                    </a:cubicBezTo>
                    <a:lnTo>
                      <a:pt x="20889" y="7661"/>
                    </a:lnTo>
                    <a:cubicBezTo>
                      <a:pt x="21031" y="7208"/>
                      <a:pt x="21105" y="6721"/>
                      <a:pt x="21105" y="6228"/>
                    </a:cubicBezTo>
                    <a:cubicBezTo>
                      <a:pt x="21105" y="4588"/>
                      <a:pt x="20299" y="3150"/>
                      <a:pt x="19139" y="2719"/>
                    </a:cubicBezTo>
                    <a:lnTo>
                      <a:pt x="19148" y="2712"/>
                    </a:lnTo>
                    <a:cubicBezTo>
                      <a:pt x="18940" y="1142"/>
                      <a:pt x="17933" y="0"/>
                      <a:pt x="16758" y="0"/>
                    </a:cubicBezTo>
                    <a:cubicBezTo>
                      <a:pt x="16044" y="0"/>
                      <a:pt x="15367" y="426"/>
                      <a:pt x="14905" y="1165"/>
                    </a:cubicBezTo>
                    <a:lnTo>
                      <a:pt x="14909" y="1170"/>
                    </a:lnTo>
                    <a:cubicBezTo>
                      <a:pt x="14497" y="432"/>
                      <a:pt x="13855" y="0"/>
                      <a:pt x="13174" y="0"/>
                    </a:cubicBezTo>
                    <a:cubicBezTo>
                      <a:pt x="12347" y="0"/>
                      <a:pt x="11590" y="637"/>
                      <a:pt x="11221" y="1645"/>
                    </a:cubicBezTo>
                    <a:lnTo>
                      <a:pt x="11229" y="1694"/>
                    </a:lnTo>
                    <a:cubicBezTo>
                      <a:pt x="10730" y="1024"/>
                      <a:pt x="10058" y="650"/>
                      <a:pt x="9358" y="650"/>
                    </a:cubicBezTo>
                    <a:cubicBezTo>
                      <a:pt x="8372" y="650"/>
                      <a:pt x="7466" y="1391"/>
                      <a:pt x="7003" y="2578"/>
                    </a:cubicBezTo>
                    <a:lnTo>
                      <a:pt x="6995" y="2602"/>
                    </a:lnTo>
                    <a:cubicBezTo>
                      <a:pt x="6477" y="2189"/>
                      <a:pt x="5888" y="1972"/>
                      <a:pt x="5288" y="1972"/>
                    </a:cubicBezTo>
                    <a:cubicBezTo>
                      <a:pt x="3423" y="1972"/>
                      <a:pt x="1912" y="4029"/>
                      <a:pt x="1912" y="6567"/>
                    </a:cubicBezTo>
                    <a:cubicBezTo>
                      <a:pt x="1912" y="6774"/>
                      <a:pt x="1922" y="6981"/>
                      <a:pt x="1942" y="7186"/>
                    </a:cubicBezTo>
                    <a:close/>
                  </a:path>
                  <a:path w="21600" h="21600" fill="none" extrusionOk="0">
                    <a:moveTo>
                      <a:pt x="1074" y="12702"/>
                    </a:moveTo>
                    <a:cubicBezTo>
                      <a:pt x="1407" y="12969"/>
                      <a:pt x="1786" y="13109"/>
                      <a:pt x="2172" y="13109"/>
                    </a:cubicBezTo>
                    <a:cubicBezTo>
                      <a:pt x="2228" y="13109"/>
                      <a:pt x="2285" y="13107"/>
                      <a:pt x="2341" y="13101"/>
                    </a:cubicBezTo>
                  </a:path>
                  <a:path w="21600" h="21600" fill="none" extrusionOk="0">
                    <a:moveTo>
                      <a:pt x="2909" y="17629"/>
                    </a:moveTo>
                    <a:cubicBezTo>
                      <a:pt x="3099" y="17599"/>
                      <a:pt x="3285" y="17535"/>
                      <a:pt x="3463" y="17439"/>
                    </a:cubicBezTo>
                  </a:path>
                  <a:path w="21600" h="21600" fill="none" extrusionOk="0">
                    <a:moveTo>
                      <a:pt x="7895" y="18680"/>
                    </a:moveTo>
                    <a:cubicBezTo>
                      <a:pt x="7983" y="18985"/>
                      <a:pt x="8095" y="19277"/>
                      <a:pt x="8229" y="19550"/>
                    </a:cubicBezTo>
                  </a:path>
                  <a:path w="21600" h="21600" fill="none" extrusionOk="0">
                    <a:moveTo>
                      <a:pt x="14267" y="18324"/>
                    </a:moveTo>
                    <a:cubicBezTo>
                      <a:pt x="14336" y="18013"/>
                      <a:pt x="14380" y="17693"/>
                      <a:pt x="14400" y="17370"/>
                    </a:cubicBezTo>
                  </a:path>
                  <a:path w="21600" h="21600" fill="none" extrusionOk="0">
                    <a:moveTo>
                      <a:pt x="18694" y="15045"/>
                    </a:moveTo>
                    <a:cubicBezTo>
                      <a:pt x="18694" y="15034"/>
                      <a:pt x="18695" y="15024"/>
                      <a:pt x="18695" y="15013"/>
                    </a:cubicBezTo>
                    <a:cubicBezTo>
                      <a:pt x="18695" y="13508"/>
                      <a:pt x="18063" y="12136"/>
                      <a:pt x="17069" y="11477"/>
                    </a:cubicBezTo>
                  </a:path>
                  <a:path w="21600" h="21600" fill="none" extrusionOk="0">
                    <a:moveTo>
                      <a:pt x="20165" y="8999"/>
                    </a:moveTo>
                    <a:cubicBezTo>
                      <a:pt x="20479" y="8635"/>
                      <a:pt x="20726" y="8177"/>
                      <a:pt x="20889" y="7661"/>
                    </a:cubicBezTo>
                  </a:path>
                  <a:path w="21600" h="21600" fill="none" extrusionOk="0">
                    <a:moveTo>
                      <a:pt x="19186" y="3344"/>
                    </a:moveTo>
                    <a:cubicBezTo>
                      <a:pt x="19186" y="3328"/>
                      <a:pt x="19187" y="3313"/>
                      <a:pt x="19187" y="3297"/>
                    </a:cubicBezTo>
                    <a:cubicBezTo>
                      <a:pt x="19187" y="3101"/>
                      <a:pt x="19174" y="2905"/>
                      <a:pt x="19148" y="2712"/>
                    </a:cubicBezTo>
                  </a:path>
                  <a:path w="21600" h="21600" fill="none" extrusionOk="0">
                    <a:moveTo>
                      <a:pt x="14905" y="1165"/>
                    </a:moveTo>
                    <a:cubicBezTo>
                      <a:pt x="14754" y="1408"/>
                      <a:pt x="14629" y="1679"/>
                      <a:pt x="14535" y="1971"/>
                    </a:cubicBezTo>
                  </a:path>
                  <a:path w="21600" h="21600" fill="none" extrusionOk="0">
                    <a:moveTo>
                      <a:pt x="11221" y="1645"/>
                    </a:moveTo>
                    <a:cubicBezTo>
                      <a:pt x="11140" y="1866"/>
                      <a:pt x="11080" y="2099"/>
                      <a:pt x="11041" y="2340"/>
                    </a:cubicBezTo>
                  </a:path>
                  <a:path w="21600" h="21600" fill="none" extrusionOk="0">
                    <a:moveTo>
                      <a:pt x="7645" y="3276"/>
                    </a:moveTo>
                    <a:cubicBezTo>
                      <a:pt x="7449" y="3016"/>
                      <a:pt x="7231" y="2790"/>
                      <a:pt x="6995" y="2602"/>
                    </a:cubicBezTo>
                  </a:path>
                  <a:path w="21600" h="21600" fill="none" extrusionOk="0">
                    <a:moveTo>
                      <a:pt x="1942" y="7186"/>
                    </a:moveTo>
                    <a:cubicBezTo>
                      <a:pt x="1966" y="7426"/>
                      <a:pt x="2004" y="7663"/>
                      <a:pt x="2056" y="7895"/>
                    </a:cubicBezTo>
                  </a:path>
                </a:pathLst>
              </a:custGeom>
              <a:solidFill>
                <a:srgbClr val="D9E6FF"/>
              </a:solidFill>
              <a:ln w="9525">
                <a:solidFill>
                  <a:srgbClr val="6D9EFF"/>
                </a:solidFill>
                <a:miter lim="800000"/>
                <a:headEnd/>
                <a:tailEnd/>
              </a:ln>
              <a:effectLst>
                <a:outerShdw blurRad="50800" dist="38100" dir="2700000" sx="102000" sy="102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4" name="Oval 57"/>
              <p:cNvSpPr>
                <a:spLocks noChangeArrowheads="1"/>
              </p:cNvSpPr>
              <p:nvPr/>
            </p:nvSpPr>
            <p:spPr bwMode="auto">
              <a:xfrm>
                <a:off x="2714869" y="1911358"/>
                <a:ext cx="4191199" cy="3314783"/>
              </a:xfrm>
              <a:prstGeom prst="ellipse">
                <a:avLst/>
              </a:prstGeom>
              <a:solidFill>
                <a:schemeClr val="bg1"/>
              </a:solidFill>
              <a:ln w="1270" algn="ctr">
                <a:solidFill>
                  <a:srgbClr val="008000"/>
                </a:solidFill>
                <a:prstDash val="dash"/>
                <a:round/>
                <a:headEnd/>
                <a:tailEnd/>
              </a:ln>
              <a:effectLst>
                <a:outerShdw blurRad="50800" dist="38100" dir="2700000" sx="102000" sy="102000" algn="ctr" rotWithShape="0">
                  <a:schemeClr val="bg2">
                    <a:alpha val="40000"/>
                  </a:schemeClr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5" name="Cloud"/>
              <p:cNvSpPr>
                <a:spLocks noChangeAspect="1" noEditPoints="1" noChangeArrowheads="1"/>
              </p:cNvSpPr>
              <p:nvPr/>
            </p:nvSpPr>
            <p:spPr bwMode="auto">
              <a:xfrm>
                <a:off x="3791245" y="2778155"/>
                <a:ext cx="2135290" cy="1676442"/>
              </a:xfrm>
              <a:custGeom>
                <a:avLst/>
                <a:gdLst>
                  <a:gd name="T0" fmla="*/ 67 w 21600"/>
                  <a:gd name="T1" fmla="*/ 10800 h 21600"/>
                  <a:gd name="T2" fmla="*/ 10800 w 21600"/>
                  <a:gd name="T3" fmla="*/ 21577 h 21600"/>
                  <a:gd name="T4" fmla="*/ 21582 w 21600"/>
                  <a:gd name="T5" fmla="*/ 10800 h 21600"/>
                  <a:gd name="T6" fmla="*/ 10800 w 21600"/>
                  <a:gd name="T7" fmla="*/ 1235 h 21600"/>
                  <a:gd name="T8" fmla="*/ 2977 w 21600"/>
                  <a:gd name="T9" fmla="*/ 3262 h 21600"/>
                  <a:gd name="T10" fmla="*/ 17087 w 21600"/>
                  <a:gd name="T11" fmla="*/ 173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 extrusionOk="0">
                    <a:moveTo>
                      <a:pt x="1949" y="7180"/>
                    </a:moveTo>
                    <a:cubicBezTo>
                      <a:pt x="841" y="7336"/>
                      <a:pt x="0" y="8613"/>
                      <a:pt x="0" y="10137"/>
                    </a:cubicBezTo>
                    <a:cubicBezTo>
                      <a:pt x="0" y="11192"/>
                      <a:pt x="409" y="12169"/>
                      <a:pt x="1074" y="12702"/>
                    </a:cubicBezTo>
                    <a:lnTo>
                      <a:pt x="1063" y="12668"/>
                    </a:lnTo>
                    <a:cubicBezTo>
                      <a:pt x="685" y="13217"/>
                      <a:pt x="475" y="13940"/>
                      <a:pt x="475" y="14690"/>
                    </a:cubicBezTo>
                    <a:cubicBezTo>
                      <a:pt x="475" y="16325"/>
                      <a:pt x="1451" y="17650"/>
                      <a:pt x="2655" y="17650"/>
                    </a:cubicBezTo>
                    <a:cubicBezTo>
                      <a:pt x="2739" y="17649"/>
                      <a:pt x="2824" y="17643"/>
                      <a:pt x="2909" y="17629"/>
                    </a:cubicBezTo>
                    <a:lnTo>
                      <a:pt x="2897" y="17649"/>
                    </a:lnTo>
                    <a:cubicBezTo>
                      <a:pt x="3585" y="19288"/>
                      <a:pt x="4863" y="20299"/>
                      <a:pt x="6247" y="20299"/>
                    </a:cubicBezTo>
                    <a:cubicBezTo>
                      <a:pt x="6947" y="20299"/>
                      <a:pt x="7635" y="20039"/>
                      <a:pt x="8235" y="19546"/>
                    </a:cubicBezTo>
                    <a:lnTo>
                      <a:pt x="8229" y="19550"/>
                    </a:lnTo>
                    <a:cubicBezTo>
                      <a:pt x="8855" y="20829"/>
                      <a:pt x="9908" y="21596"/>
                      <a:pt x="11036" y="21596"/>
                    </a:cubicBezTo>
                    <a:cubicBezTo>
                      <a:pt x="12523" y="21596"/>
                      <a:pt x="13836" y="20267"/>
                      <a:pt x="14267" y="18324"/>
                    </a:cubicBezTo>
                    <a:lnTo>
                      <a:pt x="14270" y="18350"/>
                    </a:lnTo>
                    <a:cubicBezTo>
                      <a:pt x="14730" y="18740"/>
                      <a:pt x="15260" y="18946"/>
                      <a:pt x="15802" y="18946"/>
                    </a:cubicBezTo>
                    <a:cubicBezTo>
                      <a:pt x="17390" y="18946"/>
                      <a:pt x="18682" y="17205"/>
                      <a:pt x="18694" y="15045"/>
                    </a:cubicBezTo>
                    <a:lnTo>
                      <a:pt x="18689" y="15035"/>
                    </a:lnTo>
                    <a:cubicBezTo>
                      <a:pt x="20357" y="14710"/>
                      <a:pt x="21597" y="12765"/>
                      <a:pt x="21597" y="10472"/>
                    </a:cubicBezTo>
                    <a:cubicBezTo>
                      <a:pt x="21597" y="9456"/>
                      <a:pt x="21350" y="8469"/>
                      <a:pt x="20896" y="7663"/>
                    </a:cubicBezTo>
                    <a:lnTo>
                      <a:pt x="20889" y="7661"/>
                    </a:lnTo>
                    <a:cubicBezTo>
                      <a:pt x="21031" y="7208"/>
                      <a:pt x="21105" y="6721"/>
                      <a:pt x="21105" y="6228"/>
                    </a:cubicBezTo>
                    <a:cubicBezTo>
                      <a:pt x="21105" y="4588"/>
                      <a:pt x="20299" y="3150"/>
                      <a:pt x="19139" y="2719"/>
                    </a:cubicBezTo>
                    <a:lnTo>
                      <a:pt x="19148" y="2712"/>
                    </a:lnTo>
                    <a:cubicBezTo>
                      <a:pt x="18940" y="1142"/>
                      <a:pt x="17933" y="0"/>
                      <a:pt x="16758" y="0"/>
                    </a:cubicBezTo>
                    <a:cubicBezTo>
                      <a:pt x="16044" y="0"/>
                      <a:pt x="15367" y="426"/>
                      <a:pt x="14905" y="1165"/>
                    </a:cubicBezTo>
                    <a:lnTo>
                      <a:pt x="14909" y="1170"/>
                    </a:lnTo>
                    <a:cubicBezTo>
                      <a:pt x="14497" y="432"/>
                      <a:pt x="13855" y="0"/>
                      <a:pt x="13174" y="0"/>
                    </a:cubicBezTo>
                    <a:cubicBezTo>
                      <a:pt x="12347" y="0"/>
                      <a:pt x="11590" y="637"/>
                      <a:pt x="11221" y="1645"/>
                    </a:cubicBezTo>
                    <a:lnTo>
                      <a:pt x="11229" y="1694"/>
                    </a:lnTo>
                    <a:cubicBezTo>
                      <a:pt x="10730" y="1024"/>
                      <a:pt x="10058" y="650"/>
                      <a:pt x="9358" y="650"/>
                    </a:cubicBezTo>
                    <a:cubicBezTo>
                      <a:pt x="8372" y="650"/>
                      <a:pt x="7466" y="1391"/>
                      <a:pt x="7003" y="2578"/>
                    </a:cubicBezTo>
                    <a:lnTo>
                      <a:pt x="6995" y="2602"/>
                    </a:lnTo>
                    <a:cubicBezTo>
                      <a:pt x="6477" y="2189"/>
                      <a:pt x="5888" y="1972"/>
                      <a:pt x="5288" y="1972"/>
                    </a:cubicBezTo>
                    <a:cubicBezTo>
                      <a:pt x="3423" y="1972"/>
                      <a:pt x="1912" y="4029"/>
                      <a:pt x="1912" y="6567"/>
                    </a:cubicBezTo>
                    <a:cubicBezTo>
                      <a:pt x="1912" y="6774"/>
                      <a:pt x="1922" y="6981"/>
                      <a:pt x="1942" y="7186"/>
                    </a:cubicBezTo>
                    <a:close/>
                  </a:path>
                  <a:path w="21600" h="21600" fill="none" extrusionOk="0">
                    <a:moveTo>
                      <a:pt x="1074" y="12702"/>
                    </a:moveTo>
                    <a:cubicBezTo>
                      <a:pt x="1407" y="12969"/>
                      <a:pt x="1786" y="13109"/>
                      <a:pt x="2172" y="13109"/>
                    </a:cubicBezTo>
                    <a:cubicBezTo>
                      <a:pt x="2228" y="13109"/>
                      <a:pt x="2285" y="13107"/>
                      <a:pt x="2341" y="13101"/>
                    </a:cubicBezTo>
                  </a:path>
                  <a:path w="21600" h="21600" fill="none" extrusionOk="0">
                    <a:moveTo>
                      <a:pt x="2909" y="17629"/>
                    </a:moveTo>
                    <a:cubicBezTo>
                      <a:pt x="3099" y="17599"/>
                      <a:pt x="3285" y="17535"/>
                      <a:pt x="3463" y="17439"/>
                    </a:cubicBezTo>
                  </a:path>
                  <a:path w="21600" h="21600" fill="none" extrusionOk="0">
                    <a:moveTo>
                      <a:pt x="7895" y="18680"/>
                    </a:moveTo>
                    <a:cubicBezTo>
                      <a:pt x="7983" y="18985"/>
                      <a:pt x="8095" y="19277"/>
                      <a:pt x="8229" y="19550"/>
                    </a:cubicBezTo>
                  </a:path>
                  <a:path w="21600" h="21600" fill="none" extrusionOk="0">
                    <a:moveTo>
                      <a:pt x="14267" y="18324"/>
                    </a:moveTo>
                    <a:cubicBezTo>
                      <a:pt x="14336" y="18013"/>
                      <a:pt x="14380" y="17693"/>
                      <a:pt x="14400" y="17370"/>
                    </a:cubicBezTo>
                  </a:path>
                  <a:path w="21600" h="21600" fill="none" extrusionOk="0">
                    <a:moveTo>
                      <a:pt x="18694" y="15045"/>
                    </a:moveTo>
                    <a:cubicBezTo>
                      <a:pt x="18694" y="15034"/>
                      <a:pt x="18695" y="15024"/>
                      <a:pt x="18695" y="15013"/>
                    </a:cubicBezTo>
                    <a:cubicBezTo>
                      <a:pt x="18695" y="13508"/>
                      <a:pt x="18063" y="12136"/>
                      <a:pt x="17069" y="11477"/>
                    </a:cubicBezTo>
                  </a:path>
                  <a:path w="21600" h="21600" fill="none" extrusionOk="0">
                    <a:moveTo>
                      <a:pt x="20165" y="8999"/>
                    </a:moveTo>
                    <a:cubicBezTo>
                      <a:pt x="20479" y="8635"/>
                      <a:pt x="20726" y="8177"/>
                      <a:pt x="20889" y="7661"/>
                    </a:cubicBezTo>
                  </a:path>
                  <a:path w="21600" h="21600" fill="none" extrusionOk="0">
                    <a:moveTo>
                      <a:pt x="19186" y="3344"/>
                    </a:moveTo>
                    <a:cubicBezTo>
                      <a:pt x="19186" y="3328"/>
                      <a:pt x="19187" y="3313"/>
                      <a:pt x="19187" y="3297"/>
                    </a:cubicBezTo>
                    <a:cubicBezTo>
                      <a:pt x="19187" y="3101"/>
                      <a:pt x="19174" y="2905"/>
                      <a:pt x="19148" y="2712"/>
                    </a:cubicBezTo>
                  </a:path>
                  <a:path w="21600" h="21600" fill="none" extrusionOk="0">
                    <a:moveTo>
                      <a:pt x="14905" y="1165"/>
                    </a:moveTo>
                    <a:cubicBezTo>
                      <a:pt x="14754" y="1408"/>
                      <a:pt x="14629" y="1679"/>
                      <a:pt x="14535" y="1971"/>
                    </a:cubicBezTo>
                  </a:path>
                  <a:path w="21600" h="21600" fill="none" extrusionOk="0">
                    <a:moveTo>
                      <a:pt x="11221" y="1645"/>
                    </a:moveTo>
                    <a:cubicBezTo>
                      <a:pt x="11140" y="1866"/>
                      <a:pt x="11080" y="2099"/>
                      <a:pt x="11041" y="2340"/>
                    </a:cubicBezTo>
                  </a:path>
                  <a:path w="21600" h="21600" fill="none" extrusionOk="0">
                    <a:moveTo>
                      <a:pt x="7645" y="3276"/>
                    </a:moveTo>
                    <a:cubicBezTo>
                      <a:pt x="7449" y="3016"/>
                      <a:pt x="7231" y="2790"/>
                      <a:pt x="6995" y="2602"/>
                    </a:cubicBezTo>
                  </a:path>
                  <a:path w="21600" h="21600" fill="none" extrusionOk="0">
                    <a:moveTo>
                      <a:pt x="1942" y="7186"/>
                    </a:moveTo>
                    <a:cubicBezTo>
                      <a:pt x="1966" y="7426"/>
                      <a:pt x="2004" y="7663"/>
                      <a:pt x="2056" y="7895"/>
                    </a:cubicBezTo>
                  </a:path>
                </a:pathLst>
              </a:custGeom>
              <a:solidFill>
                <a:srgbClr val="FFE5E5"/>
              </a:solidFill>
              <a:ln w="9525">
                <a:solidFill>
                  <a:srgbClr val="FFE5E5"/>
                </a:solidFill>
                <a:miter lim="800000"/>
                <a:headEnd/>
                <a:tailEnd/>
              </a:ln>
              <a:effectLst>
                <a:outerShdw blurRad="50800" dist="38100" dir="2700000" sx="102000" sy="102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1284" name="Oval 9"/>
              <p:cNvSpPr>
                <a:spLocks noChangeArrowheads="1"/>
              </p:cNvSpPr>
              <p:nvPr/>
            </p:nvSpPr>
            <p:spPr bwMode="auto">
              <a:xfrm>
                <a:off x="4305300" y="3816350"/>
                <a:ext cx="428625" cy="390525"/>
              </a:xfrm>
              <a:prstGeom prst="ellipse">
                <a:avLst/>
              </a:prstGeom>
              <a:solidFill>
                <a:srgbClr val="F3E7FF"/>
              </a:solidFill>
              <a:ln w="1270" algn="ctr">
                <a:solidFill>
                  <a:srgbClr val="CC99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GISC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11285" name="Oval 11"/>
              <p:cNvSpPr>
                <a:spLocks noChangeArrowheads="1"/>
              </p:cNvSpPr>
              <p:nvPr/>
            </p:nvSpPr>
            <p:spPr bwMode="auto">
              <a:xfrm>
                <a:off x="4991100" y="3816350"/>
                <a:ext cx="428625" cy="390525"/>
              </a:xfrm>
              <a:prstGeom prst="ellipse">
                <a:avLst/>
              </a:prstGeom>
              <a:solidFill>
                <a:srgbClr val="F3E7FF"/>
              </a:solidFill>
              <a:ln w="1270" algn="ctr">
                <a:solidFill>
                  <a:srgbClr val="CC99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GISC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11286" name="Oval 12"/>
              <p:cNvSpPr>
                <a:spLocks noChangeArrowheads="1"/>
              </p:cNvSpPr>
              <p:nvPr/>
            </p:nvSpPr>
            <p:spPr bwMode="auto">
              <a:xfrm>
                <a:off x="3971925" y="3292475"/>
                <a:ext cx="428625" cy="390525"/>
              </a:xfrm>
              <a:prstGeom prst="ellipse">
                <a:avLst/>
              </a:prstGeom>
              <a:solidFill>
                <a:srgbClr val="F3E7FF"/>
              </a:solidFill>
              <a:ln w="1270" algn="ctr">
                <a:solidFill>
                  <a:srgbClr val="CC99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GISC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11287" name="Oval 14"/>
              <p:cNvSpPr>
                <a:spLocks noChangeArrowheads="1"/>
              </p:cNvSpPr>
              <p:nvPr/>
            </p:nvSpPr>
            <p:spPr bwMode="auto">
              <a:xfrm>
                <a:off x="5229225" y="3273425"/>
                <a:ext cx="428625" cy="390525"/>
              </a:xfrm>
              <a:prstGeom prst="ellipse">
                <a:avLst/>
              </a:prstGeom>
              <a:solidFill>
                <a:srgbClr val="F3E7FF"/>
              </a:solidFill>
              <a:ln w="1270" algn="ctr">
                <a:solidFill>
                  <a:srgbClr val="CC99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GISC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11288" name="Oval 15"/>
              <p:cNvSpPr>
                <a:spLocks noChangeArrowheads="1"/>
              </p:cNvSpPr>
              <p:nvPr/>
            </p:nvSpPr>
            <p:spPr bwMode="auto">
              <a:xfrm>
                <a:off x="4619625" y="2921000"/>
                <a:ext cx="428625" cy="390525"/>
              </a:xfrm>
              <a:prstGeom prst="ellipse">
                <a:avLst/>
              </a:prstGeom>
              <a:solidFill>
                <a:srgbClr val="F3E7FF"/>
              </a:solidFill>
              <a:ln w="1270" algn="ctr">
                <a:solidFill>
                  <a:srgbClr val="CC99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GISC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cxnSp>
            <p:nvCxnSpPr>
              <p:cNvPr id="11289" name="AutoShape 18"/>
              <p:cNvCxnSpPr>
                <a:cxnSpLocks noChangeShapeType="1"/>
                <a:stCxn id="11286" idx="0"/>
                <a:endCxn id="11288" idx="2"/>
              </p:cNvCxnSpPr>
              <p:nvPr/>
            </p:nvCxnSpPr>
            <p:spPr bwMode="auto">
              <a:xfrm flipV="1">
                <a:off x="4186238" y="3116263"/>
                <a:ext cx="433387" cy="176212"/>
              </a:xfrm>
              <a:prstGeom prst="straightConnector1">
                <a:avLst/>
              </a:prstGeom>
              <a:noFill/>
              <a:ln w="19050">
                <a:solidFill>
                  <a:srgbClr val="993366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1290" name="AutoShape 19"/>
              <p:cNvCxnSpPr>
                <a:cxnSpLocks noChangeShapeType="1"/>
                <a:stCxn id="11288" idx="6"/>
                <a:endCxn id="11287" idx="0"/>
              </p:cNvCxnSpPr>
              <p:nvPr/>
            </p:nvCxnSpPr>
            <p:spPr bwMode="auto">
              <a:xfrm>
                <a:off x="5048250" y="3116263"/>
                <a:ext cx="395288" cy="157162"/>
              </a:xfrm>
              <a:prstGeom prst="straightConnector1">
                <a:avLst/>
              </a:prstGeom>
              <a:noFill/>
              <a:ln w="19050">
                <a:solidFill>
                  <a:srgbClr val="993366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1291" name="AutoShape 20"/>
              <p:cNvCxnSpPr>
                <a:cxnSpLocks noChangeShapeType="1"/>
                <a:stCxn id="11286" idx="4"/>
                <a:endCxn id="11284" idx="1"/>
              </p:cNvCxnSpPr>
              <p:nvPr/>
            </p:nvCxnSpPr>
            <p:spPr bwMode="auto">
              <a:xfrm>
                <a:off x="4186238" y="3683000"/>
                <a:ext cx="182562" cy="190500"/>
              </a:xfrm>
              <a:prstGeom prst="straightConnector1">
                <a:avLst/>
              </a:prstGeom>
              <a:noFill/>
              <a:ln w="19050">
                <a:solidFill>
                  <a:srgbClr val="993366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1292" name="AutoShape 21"/>
              <p:cNvCxnSpPr>
                <a:cxnSpLocks noChangeShapeType="1"/>
                <a:stCxn id="11284" idx="6"/>
                <a:endCxn id="11285" idx="2"/>
              </p:cNvCxnSpPr>
              <p:nvPr/>
            </p:nvCxnSpPr>
            <p:spPr bwMode="auto">
              <a:xfrm>
                <a:off x="4733925" y="4011613"/>
                <a:ext cx="257175" cy="0"/>
              </a:xfrm>
              <a:prstGeom prst="straightConnector1">
                <a:avLst/>
              </a:prstGeom>
              <a:noFill/>
              <a:ln w="19050">
                <a:solidFill>
                  <a:srgbClr val="993366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1293" name="AutoShape 22"/>
              <p:cNvCxnSpPr>
                <a:cxnSpLocks noChangeShapeType="1"/>
                <a:stCxn id="11285" idx="7"/>
                <a:endCxn id="11287" idx="4"/>
              </p:cNvCxnSpPr>
              <p:nvPr/>
            </p:nvCxnSpPr>
            <p:spPr bwMode="auto">
              <a:xfrm flipV="1">
                <a:off x="5356225" y="3663950"/>
                <a:ext cx="87313" cy="209550"/>
              </a:xfrm>
              <a:prstGeom prst="straightConnector1">
                <a:avLst/>
              </a:prstGeom>
              <a:noFill/>
              <a:ln w="19050">
                <a:solidFill>
                  <a:srgbClr val="993366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sp>
            <p:nvSpPr>
              <p:cNvPr id="11294" name="Oval 35"/>
              <p:cNvSpPr>
                <a:spLocks noChangeArrowheads="1"/>
              </p:cNvSpPr>
              <p:nvPr/>
            </p:nvSpPr>
            <p:spPr bwMode="auto">
              <a:xfrm>
                <a:off x="2476500" y="3168650"/>
                <a:ext cx="428625" cy="390525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NC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pic>
            <p:nvPicPr>
              <p:cNvPr id="11295" name="Picture 36" descr="Satellite-left"/>
              <p:cNvPicPr>
                <a:picLocks noChangeAspect="1" noChangeArrowheads="1"/>
              </p:cNvPicPr>
              <p:nvPr/>
            </p:nvPicPr>
            <p:blipFill>
              <a:blip r:embed="rId2">
                <a:lum bright="4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79912" y="4320332"/>
                <a:ext cx="477837" cy="4048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">
                    <a:solidFill>
                      <a:srgbClr val="00008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296" name="Picture 37" descr="Satellite-left"/>
              <p:cNvPicPr>
                <a:picLocks noChangeAspect="1" noChangeArrowheads="1"/>
              </p:cNvPicPr>
              <p:nvPr/>
            </p:nvPicPr>
            <p:blipFill>
              <a:blip r:embed="rId3">
                <a:lum bright="4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18298" y="4320331"/>
                <a:ext cx="477838" cy="4048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297" name="Oval 38"/>
              <p:cNvSpPr>
                <a:spLocks noChangeArrowheads="1"/>
              </p:cNvSpPr>
              <p:nvPr/>
            </p:nvSpPr>
            <p:spPr bwMode="auto">
              <a:xfrm>
                <a:off x="2486025" y="3663950"/>
                <a:ext cx="428625" cy="390525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NC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11298" name="Oval 39"/>
              <p:cNvSpPr>
                <a:spLocks noChangeArrowheads="1"/>
              </p:cNvSpPr>
              <p:nvPr/>
            </p:nvSpPr>
            <p:spPr bwMode="auto">
              <a:xfrm>
                <a:off x="3362325" y="4721225"/>
                <a:ext cx="428625" cy="390525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NC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11299" name="Oval 40"/>
              <p:cNvSpPr>
                <a:spLocks noChangeArrowheads="1"/>
              </p:cNvSpPr>
              <p:nvPr/>
            </p:nvSpPr>
            <p:spPr bwMode="auto">
              <a:xfrm>
                <a:off x="4048125" y="5035550"/>
                <a:ext cx="428625" cy="390525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NC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11300" name="Oval 41"/>
              <p:cNvSpPr>
                <a:spLocks noChangeArrowheads="1"/>
              </p:cNvSpPr>
              <p:nvPr/>
            </p:nvSpPr>
            <p:spPr bwMode="auto">
              <a:xfrm>
                <a:off x="5543550" y="4940300"/>
                <a:ext cx="428625" cy="390525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NC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11301" name="Oval 42"/>
              <p:cNvSpPr>
                <a:spLocks noChangeArrowheads="1"/>
              </p:cNvSpPr>
              <p:nvPr/>
            </p:nvSpPr>
            <p:spPr bwMode="auto">
              <a:xfrm>
                <a:off x="4953000" y="5083175"/>
                <a:ext cx="428625" cy="390525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NC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11302" name="Oval 32"/>
              <p:cNvSpPr>
                <a:spLocks noChangeArrowheads="1"/>
              </p:cNvSpPr>
              <p:nvPr/>
            </p:nvSpPr>
            <p:spPr bwMode="auto">
              <a:xfrm>
                <a:off x="5410200" y="1901825"/>
                <a:ext cx="428625" cy="390525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NC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11303" name="Oval 33"/>
              <p:cNvSpPr>
                <a:spLocks noChangeArrowheads="1"/>
              </p:cNvSpPr>
              <p:nvPr/>
            </p:nvSpPr>
            <p:spPr bwMode="auto">
              <a:xfrm>
                <a:off x="6610350" y="2930525"/>
                <a:ext cx="428625" cy="390525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NC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11304" name="Oval 34"/>
              <p:cNvSpPr>
                <a:spLocks noChangeArrowheads="1"/>
              </p:cNvSpPr>
              <p:nvPr/>
            </p:nvSpPr>
            <p:spPr bwMode="auto">
              <a:xfrm>
                <a:off x="6686550" y="3473450"/>
                <a:ext cx="428625" cy="390525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NC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11305" name="Oval 35"/>
              <p:cNvSpPr>
                <a:spLocks noChangeArrowheads="1"/>
              </p:cNvSpPr>
              <p:nvPr/>
            </p:nvSpPr>
            <p:spPr bwMode="auto">
              <a:xfrm>
                <a:off x="3257550" y="4016375"/>
                <a:ext cx="428625" cy="381000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DCPC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11306" name="Oval 36"/>
              <p:cNvSpPr>
                <a:spLocks noChangeArrowheads="1"/>
              </p:cNvSpPr>
              <p:nvPr/>
            </p:nvSpPr>
            <p:spPr bwMode="auto">
              <a:xfrm>
                <a:off x="2676525" y="2682875"/>
                <a:ext cx="428625" cy="390525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NC/</a:t>
                </a:r>
              </a:p>
              <a:p>
                <a:pPr algn="ctr"/>
                <a:r>
                  <a:rPr lang="fr-CH" altLang="en-US" sz="800" b="1">
                    <a:latin typeface="Verdana" pitchFamily="34" charset="0"/>
                  </a:rPr>
                  <a:t>DCPC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11307" name="Oval 37"/>
              <p:cNvSpPr>
                <a:spLocks noChangeArrowheads="1"/>
              </p:cNvSpPr>
              <p:nvPr/>
            </p:nvSpPr>
            <p:spPr bwMode="auto">
              <a:xfrm>
                <a:off x="6391275" y="2387600"/>
                <a:ext cx="428625" cy="390525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NC/</a:t>
                </a:r>
              </a:p>
              <a:p>
                <a:pPr algn="ctr"/>
                <a:r>
                  <a:rPr lang="fr-CH" altLang="en-US" sz="800" b="1">
                    <a:latin typeface="Verdana" pitchFamily="34" charset="0"/>
                  </a:rPr>
                  <a:t>DCPC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11308" name="Oval 38"/>
              <p:cNvSpPr>
                <a:spLocks noChangeArrowheads="1"/>
              </p:cNvSpPr>
              <p:nvPr/>
            </p:nvSpPr>
            <p:spPr bwMode="auto">
              <a:xfrm>
                <a:off x="6096000" y="3778250"/>
                <a:ext cx="428625" cy="381000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DCPC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11309" name="Oval 39"/>
              <p:cNvSpPr>
                <a:spLocks noChangeArrowheads="1"/>
              </p:cNvSpPr>
              <p:nvPr/>
            </p:nvSpPr>
            <p:spPr bwMode="auto">
              <a:xfrm>
                <a:off x="4543425" y="1692275"/>
                <a:ext cx="428625" cy="381000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DCPC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cxnSp>
            <p:nvCxnSpPr>
              <p:cNvPr id="11310" name="AutoShape 40"/>
              <p:cNvCxnSpPr>
                <a:cxnSpLocks noChangeShapeType="1"/>
                <a:stCxn id="11330" idx="5"/>
                <a:endCxn id="11288" idx="1"/>
              </p:cNvCxnSpPr>
              <p:nvPr/>
            </p:nvCxnSpPr>
            <p:spPr bwMode="auto">
              <a:xfrm>
                <a:off x="3717925" y="2397125"/>
                <a:ext cx="965200" cy="581025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1311" name="AutoShape 41"/>
              <p:cNvCxnSpPr>
                <a:cxnSpLocks noChangeShapeType="1"/>
                <a:stCxn id="11309" idx="4"/>
                <a:endCxn id="11288" idx="0"/>
              </p:cNvCxnSpPr>
              <p:nvPr/>
            </p:nvCxnSpPr>
            <p:spPr bwMode="auto">
              <a:xfrm>
                <a:off x="4757738" y="2073275"/>
                <a:ext cx="76200" cy="847725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1312" name="AutoShape 42"/>
              <p:cNvCxnSpPr>
                <a:cxnSpLocks noChangeShapeType="1"/>
                <a:stCxn id="11302" idx="3"/>
                <a:endCxn id="11288" idx="7"/>
              </p:cNvCxnSpPr>
              <p:nvPr/>
            </p:nvCxnSpPr>
            <p:spPr bwMode="auto">
              <a:xfrm flipH="1">
                <a:off x="4984750" y="2235200"/>
                <a:ext cx="488950" cy="742950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1313" name="AutoShape 43"/>
              <p:cNvCxnSpPr>
                <a:cxnSpLocks noChangeShapeType="1"/>
                <a:stCxn id="11306" idx="5"/>
                <a:endCxn id="11286" idx="2"/>
              </p:cNvCxnSpPr>
              <p:nvPr/>
            </p:nvCxnSpPr>
            <p:spPr bwMode="auto">
              <a:xfrm>
                <a:off x="3041650" y="3016250"/>
                <a:ext cx="930275" cy="471488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1314" name="AutoShape 44"/>
              <p:cNvCxnSpPr>
                <a:cxnSpLocks noChangeShapeType="1"/>
                <a:stCxn id="11294" idx="6"/>
                <a:endCxn id="11286" idx="2"/>
              </p:cNvCxnSpPr>
              <p:nvPr/>
            </p:nvCxnSpPr>
            <p:spPr bwMode="auto">
              <a:xfrm>
                <a:off x="2905125" y="3363913"/>
                <a:ext cx="1066800" cy="123825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1315" name="AutoShape 45"/>
              <p:cNvCxnSpPr>
                <a:cxnSpLocks noChangeShapeType="1"/>
                <a:stCxn id="11297" idx="6"/>
                <a:endCxn id="11286" idx="2"/>
              </p:cNvCxnSpPr>
              <p:nvPr/>
            </p:nvCxnSpPr>
            <p:spPr bwMode="auto">
              <a:xfrm flipV="1">
                <a:off x="2914650" y="3487738"/>
                <a:ext cx="1057275" cy="371475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1316" name="AutoShape 46"/>
              <p:cNvCxnSpPr>
                <a:cxnSpLocks noChangeShapeType="1"/>
                <a:stCxn id="11305" idx="7"/>
                <a:endCxn id="11286" idx="2"/>
              </p:cNvCxnSpPr>
              <p:nvPr/>
            </p:nvCxnSpPr>
            <p:spPr bwMode="auto">
              <a:xfrm flipV="1">
                <a:off x="3622675" y="3487738"/>
                <a:ext cx="349250" cy="584200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1317" name="AutoShape 47"/>
              <p:cNvCxnSpPr>
                <a:cxnSpLocks noChangeShapeType="1"/>
                <a:stCxn id="11287" idx="6"/>
                <a:endCxn id="11307" idx="3"/>
              </p:cNvCxnSpPr>
              <p:nvPr/>
            </p:nvCxnSpPr>
            <p:spPr bwMode="auto">
              <a:xfrm flipV="1">
                <a:off x="5657850" y="2720975"/>
                <a:ext cx="796925" cy="747713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1318" name="AutoShape 48"/>
              <p:cNvCxnSpPr>
                <a:cxnSpLocks noChangeShapeType="1"/>
                <a:stCxn id="11287" idx="6"/>
                <a:endCxn id="11303" idx="2"/>
              </p:cNvCxnSpPr>
              <p:nvPr/>
            </p:nvCxnSpPr>
            <p:spPr bwMode="auto">
              <a:xfrm flipV="1">
                <a:off x="5657850" y="3125788"/>
                <a:ext cx="952500" cy="342900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1319" name="AutoShape 49"/>
              <p:cNvCxnSpPr>
                <a:cxnSpLocks noChangeShapeType="1"/>
                <a:stCxn id="11287" idx="6"/>
                <a:endCxn id="11304" idx="2"/>
              </p:cNvCxnSpPr>
              <p:nvPr/>
            </p:nvCxnSpPr>
            <p:spPr bwMode="auto">
              <a:xfrm>
                <a:off x="5657850" y="3468688"/>
                <a:ext cx="1028700" cy="200025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1320" name="AutoShape 50"/>
              <p:cNvCxnSpPr>
                <a:cxnSpLocks noChangeShapeType="1"/>
                <a:stCxn id="11287" idx="6"/>
                <a:endCxn id="11308" idx="0"/>
              </p:cNvCxnSpPr>
              <p:nvPr/>
            </p:nvCxnSpPr>
            <p:spPr bwMode="auto">
              <a:xfrm>
                <a:off x="5657850" y="3468688"/>
                <a:ext cx="652463" cy="309562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1321" name="AutoShape 51"/>
              <p:cNvCxnSpPr>
                <a:cxnSpLocks noChangeShapeType="1"/>
                <a:stCxn id="11298" idx="7"/>
                <a:endCxn id="11295" idx="2"/>
              </p:cNvCxnSpPr>
              <p:nvPr/>
            </p:nvCxnSpPr>
            <p:spPr bwMode="auto">
              <a:xfrm flipV="1">
                <a:off x="3728179" y="4725144"/>
                <a:ext cx="290652" cy="53272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 type="triangl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1322" name="AutoShape 52"/>
              <p:cNvCxnSpPr>
                <a:cxnSpLocks noChangeShapeType="1"/>
                <a:stCxn id="11295" idx="2"/>
                <a:endCxn id="11299" idx="0"/>
              </p:cNvCxnSpPr>
              <p:nvPr/>
            </p:nvCxnSpPr>
            <p:spPr bwMode="auto">
              <a:xfrm>
                <a:off x="4018831" y="4725144"/>
                <a:ext cx="243607" cy="310406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 type="triangl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1323" name="AutoShape 53"/>
              <p:cNvCxnSpPr>
                <a:cxnSpLocks noChangeShapeType="1"/>
                <a:stCxn id="11305" idx="5"/>
                <a:endCxn id="11295" idx="1"/>
              </p:cNvCxnSpPr>
              <p:nvPr/>
            </p:nvCxnSpPr>
            <p:spPr bwMode="auto">
              <a:xfrm>
                <a:off x="3623404" y="4341579"/>
                <a:ext cx="156508" cy="181159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1324" name="AutoShape 54"/>
              <p:cNvCxnSpPr>
                <a:cxnSpLocks noChangeShapeType="1"/>
                <a:stCxn id="11296" idx="2"/>
                <a:endCxn id="11301" idx="0"/>
              </p:cNvCxnSpPr>
              <p:nvPr/>
            </p:nvCxnSpPr>
            <p:spPr bwMode="auto">
              <a:xfrm flipH="1">
                <a:off x="5167313" y="4725144"/>
                <a:ext cx="389904" cy="358031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1325" name="AutoShape 55"/>
              <p:cNvCxnSpPr>
                <a:cxnSpLocks noChangeShapeType="1"/>
                <a:stCxn id="11296" idx="2"/>
                <a:endCxn id="11300" idx="1"/>
              </p:cNvCxnSpPr>
              <p:nvPr/>
            </p:nvCxnSpPr>
            <p:spPr bwMode="auto">
              <a:xfrm>
                <a:off x="5557217" y="4725144"/>
                <a:ext cx="49104" cy="272347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1326" name="AutoShape 56"/>
              <p:cNvCxnSpPr>
                <a:cxnSpLocks noChangeShapeType="1"/>
                <a:stCxn id="11296" idx="3"/>
                <a:endCxn id="11308" idx="3"/>
              </p:cNvCxnSpPr>
              <p:nvPr/>
            </p:nvCxnSpPr>
            <p:spPr bwMode="auto">
              <a:xfrm flipV="1">
                <a:off x="5796136" y="4103454"/>
                <a:ext cx="362635" cy="419284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sp>
            <p:nvSpPr>
              <p:cNvPr id="11327" name="Text Box 117"/>
              <p:cNvSpPr txBox="1">
                <a:spLocks noChangeArrowheads="1"/>
              </p:cNvSpPr>
              <p:nvPr/>
            </p:nvSpPr>
            <p:spPr bwMode="auto">
              <a:xfrm>
                <a:off x="4337791" y="3403600"/>
                <a:ext cx="965311" cy="40009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1431" tIns="45715" rIns="91431" bIns="45715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9pPr>
              </a:lstStyle>
              <a:p>
                <a:pPr algn="ctr"/>
                <a:r>
                  <a:rPr lang="en-US" altLang="en-US" sz="800" b="1">
                    <a:latin typeface="Verdana" pitchFamily="34" charset="0"/>
                    <a:cs typeface="Arial" charset="0"/>
                  </a:rPr>
                  <a:t>WIS</a:t>
                </a:r>
              </a:p>
              <a:p>
                <a:pPr algn="ctr"/>
                <a:r>
                  <a:rPr lang="en-GB" altLang="en-US" sz="800" b="1">
                    <a:latin typeface="Verdana" pitchFamily="34" charset="0"/>
                    <a:cs typeface="Arial" charset="0"/>
                  </a:rPr>
                  <a:t>Core</a:t>
                </a:r>
                <a:r>
                  <a:rPr lang="fr-CH" altLang="en-US" sz="800" b="1">
                    <a:latin typeface="Verdana" pitchFamily="34" charset="0"/>
                    <a:cs typeface="Arial" charset="0"/>
                  </a:rPr>
                  <a:t> network</a:t>
                </a:r>
                <a:endParaRPr lang="en-US" altLang="en-US" sz="800" b="1">
                  <a:latin typeface="Verdana" pitchFamily="34" charset="0"/>
                  <a:cs typeface="Arial" charset="0"/>
                </a:endParaRPr>
              </a:p>
            </p:txBody>
          </p:sp>
          <p:sp>
            <p:nvSpPr>
              <p:cNvPr id="11328" name="Text Box 129"/>
              <p:cNvSpPr txBox="1">
                <a:spLocks noChangeArrowheads="1"/>
              </p:cNvSpPr>
              <p:nvPr/>
            </p:nvSpPr>
            <p:spPr bwMode="auto">
              <a:xfrm>
                <a:off x="2466975" y="2135907"/>
                <a:ext cx="787399" cy="24621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1431" tIns="45715" rIns="91431" bIns="45715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9pPr>
              </a:lstStyle>
              <a:p>
                <a:r>
                  <a:rPr lang="fr-CH" altLang="en-US" sz="1000" b="1">
                    <a:solidFill>
                      <a:srgbClr val="0066FF"/>
                    </a:solidFill>
                    <a:latin typeface="Verdana" pitchFamily="34" charset="0"/>
                    <a:cs typeface="Arial" charset="0"/>
                  </a:rPr>
                  <a:t>Internet</a:t>
                </a:r>
                <a:endParaRPr lang="en-US" altLang="en-US" sz="800" b="1">
                  <a:solidFill>
                    <a:srgbClr val="0066FF"/>
                  </a:solidFill>
                  <a:latin typeface="Verdana" pitchFamily="34" charset="0"/>
                  <a:cs typeface="Arial" charset="0"/>
                </a:endParaRPr>
              </a:p>
            </p:txBody>
          </p:sp>
          <p:grpSp>
            <p:nvGrpSpPr>
              <p:cNvPr id="71" name="Group 113"/>
              <p:cNvGrpSpPr>
                <a:grpSpLocks/>
              </p:cNvGrpSpPr>
              <p:nvPr/>
            </p:nvGrpSpPr>
            <p:grpSpPr bwMode="auto">
              <a:xfrm>
                <a:off x="755650" y="4781550"/>
                <a:ext cx="1935163" cy="1320800"/>
                <a:chOff x="116" y="3104"/>
                <a:chExt cx="1219" cy="832"/>
              </a:xfr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83" name="Rectangle 106"/>
                <p:cNvSpPr>
                  <a:spLocks noChangeArrowheads="1"/>
                </p:cNvSpPr>
                <p:nvPr/>
              </p:nvSpPr>
              <p:spPr bwMode="auto">
                <a:xfrm>
                  <a:off x="116" y="3104"/>
                  <a:ext cx="1218" cy="832"/>
                </a:xfrm>
                <a:prstGeom prst="rect">
                  <a:avLst/>
                </a:prstGeom>
                <a:solidFill>
                  <a:schemeClr val="bg1"/>
                </a:solidFill>
                <a:ln w="6350" algn="ctr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pPr>
                    <a:defRPr/>
                  </a:pPr>
                  <a:endParaRPr lang="en-GB"/>
                </a:p>
              </p:txBody>
            </p:sp>
            <p:grpSp>
              <p:nvGrpSpPr>
                <p:cNvPr id="84" name="Group 112"/>
                <p:cNvGrpSpPr>
                  <a:grpSpLocks/>
                </p:cNvGrpSpPr>
                <p:nvPr/>
              </p:nvGrpSpPr>
              <p:grpSpPr bwMode="auto">
                <a:xfrm>
                  <a:off x="162" y="3703"/>
                  <a:ext cx="1032" cy="136"/>
                  <a:chOff x="174" y="3523"/>
                  <a:chExt cx="1032" cy="136"/>
                </a:xfrm>
              </p:grpSpPr>
              <p:sp>
                <p:nvSpPr>
                  <p:cNvPr id="87" name="Text Box 10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45" y="3523"/>
                    <a:ext cx="761" cy="136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6350" algn="ctr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>
                    <a:spAutoFit/>
                  </a:bodyPr>
                  <a:lstStyle/>
                  <a:p>
                    <a:pPr>
                      <a:defRPr/>
                    </a:pPr>
                    <a:r>
                      <a:rPr lang="en-GB" altLang="en-US" sz="800" dirty="0">
                        <a:latin typeface="Verdana" pitchFamily="34" charset="0"/>
                      </a:rPr>
                      <a:t>Network connection</a:t>
                    </a:r>
                    <a:endParaRPr lang="en-US" altLang="en-US" sz="800" dirty="0">
                      <a:latin typeface="Verdana" pitchFamily="34" charset="0"/>
                    </a:endParaRPr>
                  </a:p>
                </p:txBody>
              </p:sp>
              <p:sp>
                <p:nvSpPr>
                  <p:cNvPr id="88" name="Line 110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174" y="3600"/>
                    <a:ext cx="210" cy="0"/>
                  </a:xfrm>
                  <a:prstGeom prst="line">
                    <a:avLst/>
                  </a:prstGeom>
                  <a:noFill/>
                  <a:ln w="19050">
                    <a:solidFill>
                      <a:srgbClr val="800080"/>
                    </a:solidFill>
                    <a:round/>
                    <a:headEnd type="triangle" w="med" len="med"/>
                    <a:tailEnd type="triangl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</p:grpSp>
            <p:sp>
              <p:nvSpPr>
                <p:cNvPr id="85" name="Rectangle 105"/>
                <p:cNvSpPr>
                  <a:spLocks noChangeArrowheads="1"/>
                </p:cNvSpPr>
                <p:nvPr/>
              </p:nvSpPr>
              <p:spPr bwMode="auto">
                <a:xfrm>
                  <a:off x="143" y="3232"/>
                  <a:ext cx="1171" cy="4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lIns="0" tIns="0" rIns="0" bIns="0"/>
                <a:lstStyle>
                  <a:lvl1pPr marL="381000" indent="-38100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57150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598613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fontAlgn="base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fontAlgn="base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fontAlgn="base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fontAlgn="base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>
                    <a:buFontTx/>
                    <a:buNone/>
                    <a:defRPr/>
                  </a:pPr>
                  <a:r>
                    <a:rPr lang="en-GB" altLang="en-US" sz="800" dirty="0">
                      <a:latin typeface="Verdana" pitchFamily="34" charset="0"/>
                    </a:rPr>
                    <a:t>NC </a:t>
                  </a:r>
                  <a:r>
                    <a:rPr lang="en-GB" altLang="en-US" sz="800" dirty="0" smtClean="0">
                      <a:latin typeface="Verdana" pitchFamily="34" charset="0"/>
                    </a:rPr>
                    <a:t>	=  </a:t>
                  </a:r>
                  <a:r>
                    <a:rPr lang="en-GB" altLang="en-US" sz="800" dirty="0">
                      <a:latin typeface="Verdana" pitchFamily="34" charset="0"/>
                    </a:rPr>
                    <a:t>National </a:t>
                  </a:r>
                  <a:r>
                    <a:rPr lang="en-GB" altLang="en-US" sz="800" dirty="0" smtClean="0">
                      <a:latin typeface="Verdana" pitchFamily="34" charset="0"/>
                    </a:rPr>
                    <a:t>Centre </a:t>
                  </a:r>
                  <a:endParaRPr lang="en-GB" altLang="en-US" sz="800" dirty="0">
                    <a:latin typeface="Verdana" pitchFamily="34" charset="0"/>
                  </a:endParaRPr>
                </a:p>
                <a:p>
                  <a:pPr>
                    <a:buFontTx/>
                    <a:buNone/>
                    <a:defRPr/>
                  </a:pPr>
                  <a:r>
                    <a:rPr lang="en-GB" altLang="en-US" sz="800" dirty="0" smtClean="0">
                      <a:latin typeface="Verdana" pitchFamily="34" charset="0"/>
                    </a:rPr>
                    <a:t>DCPC	= </a:t>
                  </a:r>
                  <a:r>
                    <a:rPr lang="en-GB" altLang="en-US" sz="800" dirty="0">
                      <a:latin typeface="Verdana" pitchFamily="34" charset="0"/>
                    </a:rPr>
                    <a:t>Data Collection </a:t>
                  </a:r>
                  <a:r>
                    <a:rPr lang="en-GB" altLang="en-US" sz="800" dirty="0" smtClean="0">
                      <a:latin typeface="Verdana" pitchFamily="34" charset="0"/>
                    </a:rPr>
                    <a:t>and</a:t>
                  </a:r>
                  <a:br>
                    <a:rPr lang="en-GB" altLang="en-US" sz="800" dirty="0" smtClean="0">
                      <a:latin typeface="Verdana" pitchFamily="34" charset="0"/>
                    </a:rPr>
                  </a:br>
                  <a:r>
                    <a:rPr lang="en-GB" altLang="en-US" sz="800" dirty="0" smtClean="0">
                      <a:latin typeface="Verdana" pitchFamily="34" charset="0"/>
                    </a:rPr>
                    <a:t>       Production Centre</a:t>
                  </a:r>
                </a:p>
                <a:p>
                  <a:pPr>
                    <a:buFontTx/>
                    <a:buNone/>
                    <a:defRPr/>
                  </a:pPr>
                  <a:r>
                    <a:rPr lang="en-GB" altLang="en-US" sz="800" dirty="0">
                      <a:latin typeface="Verdana" pitchFamily="34" charset="0"/>
                    </a:rPr>
                    <a:t>GISC	=  Global Information</a:t>
                  </a:r>
                  <a:br>
                    <a:rPr lang="en-GB" altLang="en-US" sz="800" dirty="0">
                      <a:latin typeface="Verdana" pitchFamily="34" charset="0"/>
                    </a:rPr>
                  </a:br>
                  <a:r>
                    <a:rPr lang="en-GB" altLang="en-US" sz="800" dirty="0">
                      <a:latin typeface="Verdana" pitchFamily="34" charset="0"/>
                    </a:rPr>
                    <a:t>       System </a:t>
                  </a:r>
                  <a:r>
                    <a:rPr lang="en-GB" altLang="en-US" sz="800" dirty="0" smtClean="0">
                      <a:latin typeface="Verdana" pitchFamily="34" charset="0"/>
                    </a:rPr>
                    <a:t>Centre</a:t>
                  </a:r>
                  <a:endParaRPr lang="en-GB" altLang="en-US" sz="800" dirty="0">
                    <a:latin typeface="Verdana" pitchFamily="34" charset="0"/>
                  </a:endParaRPr>
                </a:p>
                <a:p>
                  <a:pPr>
                    <a:buFontTx/>
                    <a:buNone/>
                    <a:defRPr/>
                  </a:pPr>
                  <a:r>
                    <a:rPr lang="en-GB" altLang="en-US" sz="800" dirty="0" smtClean="0">
                      <a:latin typeface="Verdana" pitchFamily="34" charset="0"/>
                    </a:rPr>
                    <a:t> </a:t>
                  </a:r>
                  <a:endParaRPr lang="en-GB" altLang="en-US" sz="800" dirty="0">
                    <a:latin typeface="Verdana" pitchFamily="34" charset="0"/>
                  </a:endParaRPr>
                </a:p>
              </p:txBody>
            </p:sp>
            <p:sp>
              <p:nvSpPr>
                <p:cNvPr id="86" name="Rectangle 107"/>
                <p:cNvSpPr>
                  <a:spLocks noChangeArrowheads="1"/>
                </p:cNvSpPr>
                <p:nvPr/>
              </p:nvSpPr>
              <p:spPr bwMode="auto">
                <a:xfrm>
                  <a:off x="118" y="3108"/>
                  <a:ext cx="1217" cy="79"/>
                </a:xfrm>
                <a:prstGeom prst="rect">
                  <a:avLst/>
                </a:prstGeom>
                <a:solidFill>
                  <a:schemeClr val="tx1"/>
                </a:solidFill>
                <a:ln w="317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lIns="0" tIns="0" rIns="0" bIns="0">
                  <a:spAutoFit/>
                </a:bodyPr>
                <a:lstStyle/>
                <a:p>
                  <a:pPr>
                    <a:spcBef>
                      <a:spcPct val="20000"/>
                    </a:spcBef>
                    <a:defRPr/>
                  </a:pPr>
                  <a:r>
                    <a:rPr lang="en-GB" altLang="en-US" sz="800" dirty="0">
                      <a:solidFill>
                        <a:schemeClr val="bg1"/>
                      </a:solidFill>
                      <a:latin typeface="Verdana" pitchFamily="34" charset="0"/>
                    </a:rPr>
                    <a:t>KEY</a:t>
                  </a:r>
                </a:p>
              </p:txBody>
            </p:sp>
          </p:grpSp>
          <p:sp>
            <p:nvSpPr>
              <p:cNvPr id="11330" name="Oval 31"/>
              <p:cNvSpPr>
                <a:spLocks noChangeArrowheads="1"/>
              </p:cNvSpPr>
              <p:nvPr/>
            </p:nvSpPr>
            <p:spPr bwMode="auto">
              <a:xfrm>
                <a:off x="3352800" y="2063750"/>
                <a:ext cx="428625" cy="390525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NC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11331" name="Text Box 129"/>
              <p:cNvSpPr txBox="1">
                <a:spLocks noChangeArrowheads="1"/>
              </p:cNvSpPr>
              <p:nvPr/>
            </p:nvSpPr>
            <p:spPr bwMode="auto">
              <a:xfrm>
                <a:off x="2030676" y="4218473"/>
                <a:ext cx="787399" cy="24621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1431" tIns="45715" rIns="91431" bIns="45715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9pPr>
              </a:lstStyle>
              <a:p>
                <a:r>
                  <a:rPr lang="fr-CH" altLang="en-US" sz="1000" b="1">
                    <a:solidFill>
                      <a:srgbClr val="0066FF"/>
                    </a:solidFill>
                    <a:latin typeface="Verdana" pitchFamily="34" charset="0"/>
                    <a:cs typeface="Arial" charset="0"/>
                  </a:rPr>
                  <a:t>Internet</a:t>
                </a:r>
                <a:endParaRPr lang="en-US" altLang="en-US" sz="800" b="1">
                  <a:solidFill>
                    <a:srgbClr val="0066FF"/>
                  </a:solidFill>
                  <a:latin typeface="Verdana" pitchFamily="34" charset="0"/>
                  <a:cs typeface="Arial" charset="0"/>
                </a:endParaRPr>
              </a:p>
            </p:txBody>
          </p:sp>
          <p:sp>
            <p:nvSpPr>
              <p:cNvPr id="11332" name="Text Box 129"/>
              <p:cNvSpPr txBox="1">
                <a:spLocks noChangeArrowheads="1"/>
              </p:cNvSpPr>
              <p:nvPr/>
            </p:nvSpPr>
            <p:spPr bwMode="auto">
              <a:xfrm>
                <a:off x="5984081" y="1692275"/>
                <a:ext cx="787399" cy="24621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1431" tIns="45715" rIns="91431" bIns="45715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9pPr>
              </a:lstStyle>
              <a:p>
                <a:r>
                  <a:rPr lang="fr-CH" altLang="en-US" sz="1000" b="1">
                    <a:solidFill>
                      <a:srgbClr val="0066FF"/>
                    </a:solidFill>
                    <a:latin typeface="Verdana" pitchFamily="34" charset="0"/>
                    <a:cs typeface="Arial" charset="0"/>
                  </a:rPr>
                  <a:t>Internet</a:t>
                </a:r>
                <a:endParaRPr lang="en-US" altLang="en-US" sz="800" b="1">
                  <a:solidFill>
                    <a:srgbClr val="0066FF"/>
                  </a:solidFill>
                  <a:latin typeface="Verdana" pitchFamily="34" charset="0"/>
                  <a:cs typeface="Arial" charset="0"/>
                </a:endParaRPr>
              </a:p>
            </p:txBody>
          </p:sp>
          <p:sp>
            <p:nvSpPr>
              <p:cNvPr id="11333" name="Text Box 129"/>
              <p:cNvSpPr txBox="1">
                <a:spLocks noChangeArrowheads="1"/>
              </p:cNvSpPr>
              <p:nvPr/>
            </p:nvSpPr>
            <p:spPr bwMode="auto">
              <a:xfrm>
                <a:off x="7159626" y="3616324"/>
                <a:ext cx="787399" cy="24621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1431" tIns="45715" rIns="91431" bIns="45715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9pPr>
              </a:lstStyle>
              <a:p>
                <a:r>
                  <a:rPr lang="fr-CH" altLang="en-US" sz="1000" b="1">
                    <a:solidFill>
                      <a:srgbClr val="0066FF"/>
                    </a:solidFill>
                    <a:latin typeface="Verdana" pitchFamily="34" charset="0"/>
                    <a:cs typeface="Arial" charset="0"/>
                  </a:rPr>
                  <a:t>Internet</a:t>
                </a:r>
                <a:endParaRPr lang="en-US" altLang="en-US" sz="800" b="1">
                  <a:solidFill>
                    <a:srgbClr val="0066FF"/>
                  </a:solidFill>
                  <a:latin typeface="Verdana" pitchFamily="34" charset="0"/>
                  <a:cs typeface="Arial" charset="0"/>
                </a:endParaRPr>
              </a:p>
            </p:txBody>
          </p:sp>
          <p:sp>
            <p:nvSpPr>
              <p:cNvPr id="11334" name="Text Box 129"/>
              <p:cNvSpPr txBox="1">
                <a:spLocks noChangeArrowheads="1"/>
              </p:cNvSpPr>
              <p:nvPr/>
            </p:nvSpPr>
            <p:spPr bwMode="auto">
              <a:xfrm>
                <a:off x="6088062" y="5026091"/>
                <a:ext cx="787399" cy="24621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1431" tIns="45715" rIns="91431" bIns="45715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9pPr>
              </a:lstStyle>
              <a:p>
                <a:r>
                  <a:rPr lang="fr-CH" altLang="en-US" sz="1000" b="1">
                    <a:solidFill>
                      <a:srgbClr val="0066FF"/>
                    </a:solidFill>
                    <a:latin typeface="Verdana" pitchFamily="34" charset="0"/>
                    <a:cs typeface="Arial" charset="0"/>
                  </a:rPr>
                  <a:t>Internet</a:t>
                </a:r>
                <a:endParaRPr lang="en-US" altLang="en-US" sz="800" b="1">
                  <a:solidFill>
                    <a:srgbClr val="0066FF"/>
                  </a:solidFill>
                  <a:latin typeface="Verdana" pitchFamily="34" charset="0"/>
                  <a:cs typeface="Arial" charset="0"/>
                </a:endParaRPr>
              </a:p>
            </p:txBody>
          </p:sp>
          <p:sp>
            <p:nvSpPr>
              <p:cNvPr id="77" name="Rounded Rectangle 76"/>
              <p:cNvSpPr/>
              <p:nvPr/>
            </p:nvSpPr>
            <p:spPr>
              <a:xfrm>
                <a:off x="4305620" y="4451422"/>
                <a:ext cx="554064" cy="533413"/>
              </a:xfrm>
              <a:prstGeom prst="roundRect">
                <a:avLst/>
              </a:prstGeom>
              <a:solidFill>
                <a:schemeClr val="bg1">
                  <a:alpha val="60000"/>
                </a:schemeClr>
              </a:solidFill>
              <a:ln>
                <a:solidFill>
                  <a:schemeClr val="bg1">
                    <a:alpha val="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336" name="Text Box 72"/>
              <p:cNvSpPr txBox="1">
                <a:spLocks noChangeArrowheads="1"/>
              </p:cNvSpPr>
              <p:nvPr/>
            </p:nvSpPr>
            <p:spPr bwMode="auto">
              <a:xfrm>
                <a:off x="4278313" y="4509120"/>
                <a:ext cx="541337" cy="4154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 defTabSz="538163">
                  <a:defRPr sz="2400">
                    <a:solidFill>
                      <a:schemeClr val="tx1"/>
                    </a:solidFill>
                    <a:latin typeface="Times" charset="0"/>
                  </a:defRPr>
                </a:lvl1pPr>
                <a:lvl2pPr marL="742950" indent="-285750" defTabSz="538163">
                  <a:defRPr sz="2400">
                    <a:solidFill>
                      <a:schemeClr val="tx1"/>
                    </a:solidFill>
                    <a:latin typeface="Times" charset="0"/>
                  </a:defRPr>
                </a:lvl2pPr>
                <a:lvl3pPr marL="1143000" indent="-228600" defTabSz="538163">
                  <a:defRPr sz="2400">
                    <a:solidFill>
                      <a:schemeClr val="tx1"/>
                    </a:solidFill>
                    <a:latin typeface="Times" charset="0"/>
                  </a:defRPr>
                </a:lvl3pPr>
                <a:lvl4pPr marL="1600200" indent="-228600" defTabSz="538163">
                  <a:defRPr sz="2400">
                    <a:solidFill>
                      <a:schemeClr val="tx1"/>
                    </a:solidFill>
                    <a:latin typeface="Times" charset="0"/>
                  </a:defRPr>
                </a:lvl4pPr>
                <a:lvl5pPr marL="2057400" indent="-228600" defTabSz="538163">
                  <a:defRPr sz="2400">
                    <a:solidFill>
                      <a:schemeClr val="tx1"/>
                    </a:solidFill>
                    <a:latin typeface="Times" charset="0"/>
                  </a:defRPr>
                </a:lvl5pPr>
                <a:lvl6pPr marL="2514600" indent="-228600" defTabSz="5381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6pPr>
                <a:lvl7pPr marL="2971800" indent="-228600" defTabSz="5381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7pPr>
                <a:lvl8pPr marL="3429000" indent="-228600" defTabSz="5381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8pPr>
                <a:lvl9pPr marL="3886200" indent="-228600" defTabSz="5381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GB" altLang="ja-JP" sz="900">
                    <a:latin typeface="Arial" charset="0"/>
                    <a:cs typeface="Arial" charset="0"/>
                  </a:rPr>
                  <a:t>Satellite</a:t>
                </a:r>
                <a:br>
                  <a:rPr lang="en-GB" altLang="ja-JP" sz="900">
                    <a:latin typeface="Arial" charset="0"/>
                    <a:cs typeface="Arial" charset="0"/>
                  </a:rPr>
                </a:br>
                <a:r>
                  <a:rPr lang="en-GB" altLang="ja-JP" sz="900">
                    <a:latin typeface="Arial" charset="0"/>
                    <a:cs typeface="Arial" charset="0"/>
                  </a:rPr>
                  <a:t>Two-Way System</a:t>
                </a:r>
              </a:p>
            </p:txBody>
          </p:sp>
          <p:sp>
            <p:nvSpPr>
              <p:cNvPr id="79" name="Rounded Rectangle 78"/>
              <p:cNvSpPr/>
              <p:nvPr/>
            </p:nvSpPr>
            <p:spPr>
              <a:xfrm>
                <a:off x="5723325" y="4432371"/>
                <a:ext cx="758861" cy="533413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bg1">
                    <a:alpha val="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338" name="Text Box 73"/>
              <p:cNvSpPr txBox="1">
                <a:spLocks noChangeArrowheads="1"/>
              </p:cNvSpPr>
              <p:nvPr/>
            </p:nvSpPr>
            <p:spPr bwMode="auto">
              <a:xfrm>
                <a:off x="5722466" y="4451350"/>
                <a:ext cx="793750" cy="4924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 defTabSz="538163">
                  <a:defRPr sz="2400">
                    <a:solidFill>
                      <a:schemeClr val="tx1"/>
                    </a:solidFill>
                    <a:latin typeface="Times" charset="0"/>
                  </a:defRPr>
                </a:lvl1pPr>
                <a:lvl2pPr marL="742950" indent="-285750" defTabSz="538163">
                  <a:defRPr sz="2400">
                    <a:solidFill>
                      <a:schemeClr val="tx1"/>
                    </a:solidFill>
                    <a:latin typeface="Times" charset="0"/>
                  </a:defRPr>
                </a:lvl2pPr>
                <a:lvl3pPr marL="1143000" indent="-228600" defTabSz="538163">
                  <a:defRPr sz="2400">
                    <a:solidFill>
                      <a:schemeClr val="tx1"/>
                    </a:solidFill>
                    <a:latin typeface="Times" charset="0"/>
                  </a:defRPr>
                </a:lvl3pPr>
                <a:lvl4pPr marL="1600200" indent="-228600" defTabSz="538163">
                  <a:defRPr sz="2400">
                    <a:solidFill>
                      <a:schemeClr val="tx1"/>
                    </a:solidFill>
                    <a:latin typeface="Times" charset="0"/>
                  </a:defRPr>
                </a:lvl4pPr>
                <a:lvl5pPr marL="2057400" indent="-228600" defTabSz="538163">
                  <a:defRPr sz="2400">
                    <a:solidFill>
                      <a:schemeClr val="tx1"/>
                    </a:solidFill>
                    <a:latin typeface="Times" charset="0"/>
                  </a:defRPr>
                </a:lvl5pPr>
                <a:lvl6pPr marL="2514600" indent="-228600" defTabSz="5381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6pPr>
                <a:lvl7pPr marL="2971800" indent="-228600" defTabSz="5381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7pPr>
                <a:lvl8pPr marL="3429000" indent="-228600" defTabSz="5381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8pPr>
                <a:lvl9pPr marL="3886200" indent="-228600" defTabSz="5381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9pPr>
              </a:lstStyle>
              <a:p>
                <a:pPr algn="ctr">
                  <a:spcBef>
                    <a:spcPct val="50000"/>
                  </a:spcBef>
                </a:pPr>
                <a:r>
                  <a:rPr lang="en-GB" altLang="ja-JP" sz="800">
                    <a:latin typeface="Arial" charset="0"/>
                    <a:cs typeface="Arial" charset="0"/>
                  </a:rPr>
                  <a:t>Satellite Dissemination</a:t>
                </a:r>
                <a:br>
                  <a:rPr lang="en-GB" altLang="ja-JP" sz="800">
                    <a:latin typeface="Arial" charset="0"/>
                    <a:cs typeface="Arial" charset="0"/>
                  </a:rPr>
                </a:br>
                <a:r>
                  <a:rPr lang="en-GB" altLang="ja-JP" sz="800">
                    <a:latin typeface="Arial" charset="0"/>
                    <a:cs typeface="Arial" charset="0"/>
                  </a:rPr>
                  <a:t>IGDDS, EUMETSAT, etc.</a:t>
                </a:r>
              </a:p>
            </p:txBody>
          </p:sp>
          <p:sp>
            <p:nvSpPr>
              <p:cNvPr id="81" name="Rounded Rectangle 80"/>
              <p:cNvSpPr/>
              <p:nvPr/>
            </p:nvSpPr>
            <p:spPr>
              <a:xfrm>
                <a:off x="3797596" y="2382858"/>
                <a:ext cx="2174978" cy="338146"/>
              </a:xfrm>
              <a:prstGeom prst="roundRect">
                <a:avLst/>
              </a:prstGeom>
              <a:solidFill>
                <a:schemeClr val="bg1">
                  <a:alpha val="60000"/>
                </a:schemeClr>
              </a:solidFill>
              <a:ln>
                <a:solidFill>
                  <a:schemeClr val="bg1">
                    <a:alpha val="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340" name="Text Box 122"/>
              <p:cNvSpPr txBox="1">
                <a:spLocks noChangeArrowheads="1"/>
              </p:cNvSpPr>
              <p:nvPr/>
            </p:nvSpPr>
            <p:spPr bwMode="auto">
              <a:xfrm>
                <a:off x="3744378" y="2348880"/>
                <a:ext cx="2286000" cy="3365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1431" tIns="45715" rIns="91431" bIns="45715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9pPr>
              </a:lstStyle>
              <a:p>
                <a:pPr algn="ctr"/>
                <a:r>
                  <a:rPr lang="en-US" altLang="en-US" sz="800" b="1">
                    <a:latin typeface="Verdana" pitchFamily="34" charset="0"/>
                    <a:cs typeface="Arial" charset="0"/>
                  </a:rPr>
                  <a:t>Area Meteorological Data</a:t>
                </a:r>
              </a:p>
              <a:p>
                <a:pPr algn="ctr"/>
                <a:r>
                  <a:rPr lang="fr-CH" altLang="en-US" sz="800" b="1">
                    <a:latin typeface="Verdana" pitchFamily="34" charset="0"/>
                    <a:cs typeface="Arial" charset="0"/>
                  </a:rPr>
                  <a:t>Communication Networks (AMDCNs)</a:t>
                </a:r>
                <a:endParaRPr lang="en-US" altLang="en-US" sz="800" b="1">
                  <a:latin typeface="Verdana" pitchFamily="34" charset="0"/>
                  <a:cs typeface="Arial" charset="0"/>
                </a:endParaRPr>
              </a:p>
            </p:txBody>
          </p:sp>
        </p:grpSp>
        <p:sp>
          <p:nvSpPr>
            <p:cNvPr id="17" name="Cloud Callout 16"/>
            <p:cNvSpPr/>
            <p:nvPr/>
          </p:nvSpPr>
          <p:spPr>
            <a:xfrm>
              <a:off x="7115629" y="4072000"/>
              <a:ext cx="1663779" cy="990625"/>
            </a:xfrm>
            <a:prstGeom prst="cloudCallout">
              <a:avLst>
                <a:gd name="adj1" fmla="val -86971"/>
                <a:gd name="adj2" fmla="val -53855"/>
              </a:avLst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altLang="ja-JP" sz="800" dirty="0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  <a:t>World Data</a:t>
              </a:r>
              <a:br>
                <a:rPr lang="en-GB" altLang="ja-JP" sz="800" dirty="0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</a:br>
              <a:r>
                <a:rPr lang="en-GB" altLang="ja-JP" sz="800" dirty="0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  <a:t>Centres</a:t>
              </a:r>
            </a:p>
            <a:p>
              <a:pPr>
                <a:defRPr/>
              </a:pPr>
              <a:r>
                <a:rPr lang="en-GB" altLang="ja-JP" sz="800" dirty="0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  <a:t>International projects (e.g. RA VI Copernicus)</a:t>
              </a:r>
            </a:p>
          </p:txBody>
        </p:sp>
        <p:sp>
          <p:nvSpPr>
            <p:cNvPr id="18" name="Cloud Callout 17"/>
            <p:cNvSpPr/>
            <p:nvPr/>
          </p:nvSpPr>
          <p:spPr>
            <a:xfrm>
              <a:off x="7452195" y="2782918"/>
              <a:ext cx="1376428" cy="719155"/>
            </a:xfrm>
            <a:prstGeom prst="cloudCallout">
              <a:avLst>
                <a:gd name="adj1" fmla="val -82643"/>
                <a:gd name="adj2" fmla="val 7663"/>
              </a:avLst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altLang="ja-JP" sz="800" dirty="0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  <a:t>Commercial service providers</a:t>
              </a:r>
            </a:p>
          </p:txBody>
        </p:sp>
        <p:sp>
          <p:nvSpPr>
            <p:cNvPr id="19" name="Cloud Callout 18"/>
            <p:cNvSpPr/>
            <p:nvPr/>
          </p:nvSpPr>
          <p:spPr>
            <a:xfrm>
              <a:off x="6842566" y="836593"/>
              <a:ext cx="2025746" cy="1422436"/>
            </a:xfrm>
            <a:prstGeom prst="cloudCallout">
              <a:avLst>
                <a:gd name="adj1" fmla="val -53243"/>
                <a:gd name="adj2" fmla="val 66043"/>
              </a:avLst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altLang="ja-JP" sz="800" dirty="0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  <a:t>GAW World Data </a:t>
              </a:r>
              <a:r>
                <a:rPr lang="en-US" altLang="ja-JP" sz="800" dirty="0" err="1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  <a:t>Centres</a:t>
              </a:r>
              <a:endParaRPr lang="en-US" altLang="ja-JP" sz="800" dirty="0">
                <a:solidFill>
                  <a:srgbClr val="000000"/>
                </a:solidFill>
                <a:latin typeface="Verdana" pitchFamily="34" charset="0"/>
                <a:cs typeface="Times New Roman" pitchFamily="18" charset="0"/>
              </a:endParaRPr>
            </a:p>
            <a:p>
              <a:pPr>
                <a:defRPr/>
              </a:pPr>
              <a:r>
                <a:rPr lang="en-US" altLang="ja-JP" sz="800" dirty="0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  <a:t>GCOS Data </a:t>
              </a:r>
              <a:r>
                <a:rPr lang="en-US" altLang="ja-JP" sz="800" dirty="0" err="1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  <a:t>Centres</a:t>
              </a:r>
              <a:endParaRPr lang="en-US" altLang="ja-JP" sz="800" dirty="0">
                <a:solidFill>
                  <a:srgbClr val="000000"/>
                </a:solidFill>
                <a:latin typeface="Verdana" pitchFamily="34" charset="0"/>
                <a:cs typeface="Times New Roman" pitchFamily="18" charset="0"/>
              </a:endParaRPr>
            </a:p>
            <a:p>
              <a:pPr>
                <a:defRPr/>
              </a:pPr>
              <a:r>
                <a:rPr lang="en-US" altLang="ja-JP" sz="800" dirty="0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  <a:t>Global Run-off Data Centre</a:t>
              </a:r>
            </a:p>
            <a:p>
              <a:pPr>
                <a:defRPr/>
              </a:pPr>
              <a:r>
                <a:rPr lang="fr-CH" altLang="ja-JP" sz="800" dirty="0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  <a:t>Global </a:t>
              </a:r>
              <a:r>
                <a:rPr lang="fr-CH" altLang="ja-JP" sz="800" dirty="0" err="1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  <a:t>Precip</a:t>
              </a:r>
              <a:r>
                <a:rPr lang="fr-CH" altLang="ja-JP" sz="800" dirty="0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  <a:t> </a:t>
              </a:r>
              <a:r>
                <a:rPr lang="fr-CH" altLang="ja-JP" sz="800" dirty="0" err="1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  <a:t>Climatology</a:t>
              </a:r>
              <a:r>
                <a:rPr lang="fr-CH" altLang="ja-JP" sz="800" dirty="0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  <a:t> Centre</a:t>
              </a:r>
              <a:endParaRPr lang="en-GB" altLang="ja-JP" sz="800" dirty="0">
                <a:solidFill>
                  <a:srgbClr val="000000"/>
                </a:solidFill>
                <a:latin typeface="Verdana" pitchFamily="34" charset="0"/>
                <a:cs typeface="Times New Roman" pitchFamily="18" charset="0"/>
              </a:endParaRPr>
            </a:p>
          </p:txBody>
        </p:sp>
        <p:sp>
          <p:nvSpPr>
            <p:cNvPr id="20" name="Cloud Callout 19"/>
            <p:cNvSpPr/>
            <p:nvPr/>
          </p:nvSpPr>
          <p:spPr>
            <a:xfrm>
              <a:off x="4880322" y="620688"/>
              <a:ext cx="1376428" cy="852509"/>
            </a:xfrm>
            <a:prstGeom prst="cloudCallout">
              <a:avLst>
                <a:gd name="adj1" fmla="val -51271"/>
                <a:gd name="adj2" fmla="val 82720"/>
              </a:avLst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altLang="ja-JP" sz="800" dirty="0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  <a:t>International Organizations</a:t>
              </a:r>
              <a:br>
                <a:rPr lang="en-US" altLang="ja-JP" sz="800" dirty="0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</a:br>
              <a:r>
                <a:rPr lang="en-US" altLang="ja-JP" sz="800" dirty="0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  <a:t>(IAEA, CTBTO, UNEP, FAO.. )</a:t>
              </a:r>
              <a:endParaRPr lang="en-GB" altLang="ja-JP" sz="800" dirty="0">
                <a:solidFill>
                  <a:srgbClr val="000000"/>
                </a:solidFill>
                <a:latin typeface="Verdana" pitchFamily="34" charset="0"/>
                <a:cs typeface="Times New Roman" pitchFamily="18" charset="0"/>
              </a:endParaRPr>
            </a:p>
          </p:txBody>
        </p:sp>
        <p:sp>
          <p:nvSpPr>
            <p:cNvPr id="21" name="Cloud Callout 20"/>
            <p:cNvSpPr/>
            <p:nvPr/>
          </p:nvSpPr>
          <p:spPr>
            <a:xfrm>
              <a:off x="1343204" y="1365244"/>
              <a:ext cx="1376428" cy="1073177"/>
            </a:xfrm>
            <a:prstGeom prst="cloudCallout">
              <a:avLst>
                <a:gd name="adj1" fmla="val 47768"/>
                <a:gd name="adj2" fmla="val 79330"/>
              </a:avLst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n-GB" altLang="ja-JP" sz="800" dirty="0">
                <a:solidFill>
                  <a:srgbClr val="000000"/>
                </a:solidFill>
                <a:latin typeface="Verdana" pitchFamily="34" charset="0"/>
                <a:cs typeface="Times New Roman" pitchFamily="18" charset="0"/>
              </a:endParaRPr>
            </a:p>
            <a:p>
              <a:pPr>
                <a:defRPr/>
              </a:pPr>
              <a:r>
                <a:rPr lang="en-GB" altLang="ja-JP" sz="800" dirty="0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  <a:t>World Radiation Centre</a:t>
              </a:r>
            </a:p>
            <a:p>
              <a:pPr>
                <a:defRPr/>
              </a:pPr>
              <a:r>
                <a:rPr lang="en-US" altLang="ja-JP" sz="800" dirty="0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  <a:t>Regional Climate </a:t>
              </a:r>
              <a:r>
                <a:rPr lang="en-US" altLang="ja-JP" sz="800" dirty="0" err="1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  <a:t>Centres</a:t>
              </a:r>
              <a:endParaRPr lang="en-GB" altLang="ja-JP" sz="800" dirty="0">
                <a:solidFill>
                  <a:srgbClr val="000000"/>
                </a:solidFill>
                <a:latin typeface="Verdana" pitchFamily="34" charset="0"/>
                <a:cs typeface="Times New Roman" pitchFamily="18" charset="0"/>
              </a:endParaRPr>
            </a:p>
            <a:p>
              <a:pPr>
                <a:defRPr/>
              </a:pPr>
              <a:endParaRPr lang="en-GB" altLang="ja-JP" sz="800" dirty="0">
                <a:solidFill>
                  <a:srgbClr val="000000"/>
                </a:solidFill>
                <a:latin typeface="Verdana" pitchFamily="34" charset="0"/>
                <a:cs typeface="Times New Roman" pitchFamily="18" charset="0"/>
              </a:endParaRPr>
            </a:p>
          </p:txBody>
        </p:sp>
        <p:sp>
          <p:nvSpPr>
            <p:cNvPr id="22" name="Cloud Callout 21"/>
            <p:cNvSpPr/>
            <p:nvPr/>
          </p:nvSpPr>
          <p:spPr>
            <a:xfrm>
              <a:off x="179512" y="2878170"/>
              <a:ext cx="1944779" cy="925535"/>
            </a:xfrm>
            <a:prstGeom prst="cloudCallout">
              <a:avLst>
                <a:gd name="adj1" fmla="val 69136"/>
                <a:gd name="adj2" fmla="val 1573"/>
              </a:avLst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altLang="ja-JP" sz="800" dirty="0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  <a:t>IRI and other climate research institutes </a:t>
              </a:r>
            </a:p>
            <a:p>
              <a:pPr>
                <a:defRPr/>
              </a:pPr>
              <a:r>
                <a:rPr lang="en-US" altLang="ja-JP" sz="800" dirty="0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  <a:t>Universities</a:t>
              </a:r>
            </a:p>
          </p:txBody>
        </p:sp>
      </p:grpSp>
      <p:sp>
        <p:nvSpPr>
          <p:cNvPr id="11267" name="Title 3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r>
              <a:rPr lang="en-GB" smtClean="0"/>
              <a:t>WIS Structure</a:t>
            </a:r>
          </a:p>
        </p:txBody>
      </p:sp>
      <p:sp>
        <p:nvSpPr>
          <p:cNvPr id="11268" name="Slide Number Placeholder 2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12BDDFEC-8A4E-4AE3-AA57-05FCB523EEE4}" type="slidenum">
              <a:rPr lang="en-US" sz="1400">
                <a:latin typeface="Arial" charset="0"/>
              </a:rPr>
              <a:pPr/>
              <a:t>4</a:t>
            </a:fld>
            <a:endParaRPr lang="en-US" sz="1400">
              <a:latin typeface="Arial" charset="0"/>
            </a:endParaRPr>
          </a:p>
        </p:txBody>
      </p:sp>
      <p:sp>
        <p:nvSpPr>
          <p:cNvPr id="8" name="Line Callout 1 (Border and Accent Bar) 7"/>
          <p:cNvSpPr/>
          <p:nvPr/>
        </p:nvSpPr>
        <p:spPr>
          <a:xfrm>
            <a:off x="827088" y="3500438"/>
            <a:ext cx="1223962" cy="792162"/>
          </a:xfrm>
          <a:prstGeom prst="accentBorderCallout1">
            <a:avLst>
              <a:gd name="adj1" fmla="val 2204"/>
              <a:gd name="adj2" fmla="val 113600"/>
              <a:gd name="adj3" fmla="val 35529"/>
              <a:gd name="adj4" fmla="val 283873"/>
            </a:avLst>
          </a:prstGeom>
          <a:solidFill>
            <a:schemeClr val="accent5">
              <a:alpha val="80000"/>
            </a:schemeClr>
          </a:solidFill>
          <a:ln w="38100">
            <a:solidFill>
              <a:srgbClr val="00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WIS Core</a:t>
            </a:r>
          </a:p>
        </p:txBody>
      </p:sp>
      <p:sp>
        <p:nvSpPr>
          <p:cNvPr id="12" name="Line Callout 1 (Border and Accent Bar) 11"/>
          <p:cNvSpPr/>
          <p:nvPr/>
        </p:nvSpPr>
        <p:spPr>
          <a:xfrm>
            <a:off x="827088" y="1844675"/>
            <a:ext cx="1223962" cy="792163"/>
          </a:xfrm>
          <a:prstGeom prst="accentBorderCallout1">
            <a:avLst>
              <a:gd name="adj1" fmla="val 3830"/>
              <a:gd name="adj2" fmla="val 113600"/>
              <a:gd name="adj3" fmla="val 68732"/>
              <a:gd name="adj4" fmla="val 204596"/>
            </a:avLst>
          </a:prstGeom>
          <a:solidFill>
            <a:srgbClr val="FFCCFF">
              <a:alpha val="80000"/>
            </a:srgbClr>
          </a:solidFill>
          <a:ln w="38100"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AMDCN</a:t>
            </a:r>
          </a:p>
        </p:txBody>
      </p:sp>
      <p:sp>
        <p:nvSpPr>
          <p:cNvPr id="13" name="Line Callout 1 (Border and Accent Bar) 12"/>
          <p:cNvSpPr/>
          <p:nvPr/>
        </p:nvSpPr>
        <p:spPr>
          <a:xfrm>
            <a:off x="6883400" y="5329238"/>
            <a:ext cx="1223963" cy="792162"/>
          </a:xfrm>
          <a:prstGeom prst="accentBorderCallout1">
            <a:avLst>
              <a:gd name="adj1" fmla="val 4"/>
              <a:gd name="adj2" fmla="val -17121"/>
              <a:gd name="adj3" fmla="val -88733"/>
              <a:gd name="adj4" fmla="val -99571"/>
            </a:avLst>
          </a:prstGeom>
          <a:solidFill>
            <a:srgbClr val="D4CDFD">
              <a:alpha val="80000"/>
            </a:srgbClr>
          </a:solidFill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IGDDS</a:t>
            </a:r>
          </a:p>
        </p:txBody>
      </p:sp>
      <p:sp>
        <p:nvSpPr>
          <p:cNvPr id="9" name="Oval 8"/>
          <p:cNvSpPr/>
          <p:nvPr/>
        </p:nvSpPr>
        <p:spPr>
          <a:xfrm>
            <a:off x="3352800" y="1692275"/>
            <a:ext cx="2957513" cy="1323975"/>
          </a:xfrm>
          <a:prstGeom prst="ellipse">
            <a:avLst/>
          </a:prstGeom>
          <a:solidFill>
            <a:srgbClr val="FFCCFF">
              <a:alpha val="35000"/>
            </a:srgbClr>
          </a:solidFill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5" name="Line Callout 1 (Border and Accent Bar) 14"/>
          <p:cNvSpPr/>
          <p:nvPr/>
        </p:nvSpPr>
        <p:spPr>
          <a:xfrm>
            <a:off x="3081338" y="5726113"/>
            <a:ext cx="1223962" cy="792162"/>
          </a:xfrm>
          <a:prstGeom prst="accentBorderCallout1">
            <a:avLst>
              <a:gd name="adj1" fmla="val 4809"/>
              <a:gd name="adj2" fmla="val 121289"/>
              <a:gd name="adj3" fmla="val -23038"/>
              <a:gd name="adj4" fmla="val 131993"/>
            </a:avLst>
          </a:prstGeom>
          <a:solidFill>
            <a:srgbClr val="FFCC66">
              <a:alpha val="80000"/>
            </a:srgbClr>
          </a:solidFill>
          <a:ln w="381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Internet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3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WIS Networks</a:t>
            </a:r>
          </a:p>
        </p:txBody>
      </p:sp>
      <p:sp>
        <p:nvSpPr>
          <p:cNvPr id="9219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smtClean="0"/>
              <a:t>WIS Core network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smtClean="0"/>
              <a:t>Regional networks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WIS Core Network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GB" dirty="0" smtClean="0"/>
              <a:t>Connects GISCs</a:t>
            </a:r>
          </a:p>
          <a:p>
            <a:pPr marL="457200" indent="-4572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Carries data</a:t>
            </a:r>
          </a:p>
          <a:p>
            <a:pPr marL="857250" lvl="1" indent="-4572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global exchange</a:t>
            </a:r>
          </a:p>
          <a:p>
            <a:pPr marL="857250" lvl="1" indent="-4572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between regions</a:t>
            </a:r>
          </a:p>
          <a:p>
            <a:pPr marL="457200" indent="-4572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Internet VPN connections</a:t>
            </a:r>
          </a:p>
          <a:p>
            <a:pPr marL="457200" indent="-4572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Private network</a:t>
            </a:r>
          </a:p>
          <a:p>
            <a:pPr marL="857250" lvl="1" indent="-4572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High service levels</a:t>
            </a:r>
          </a:p>
          <a:p>
            <a:pPr marL="857250" lvl="1" indent="-4572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High availability</a:t>
            </a:r>
          </a:p>
          <a:p>
            <a:pPr marL="857250" lvl="1" indent="-4572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Limited bandwidth</a:t>
            </a:r>
          </a:p>
        </p:txBody>
      </p:sp>
      <p:sp>
        <p:nvSpPr>
          <p:cNvPr id="13316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B1ADD93D-888E-4386-B17B-9DB6CC3ED09F}" type="slidenum">
              <a:rPr lang="en-US" sz="1400">
                <a:latin typeface="Arial" charset="0"/>
              </a:rPr>
              <a:pPr/>
              <a:t>6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Private </a:t>
            </a:r>
            <a:r>
              <a:rPr lang="en-GB" dirty="0" smtClean="0"/>
              <a:t>WIS Core Network - RMDCN</a:t>
            </a:r>
          </a:p>
        </p:txBody>
      </p:sp>
      <p:pic>
        <p:nvPicPr>
          <p:cNvPr id="14339" name="Picture 2" descr="H:\WAN\RMDCN\DIAGRAMS\RMDCN-world-map-05-11+S-Africa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4425" y="1600200"/>
            <a:ext cx="6915150" cy="4525963"/>
          </a:xfrm>
          <a:noFill/>
        </p:spPr>
      </p:pic>
      <p:sp>
        <p:nvSpPr>
          <p:cNvPr id="14340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53BF364B-5D32-4076-B09D-0E88613C5D0E}" type="slidenum">
              <a:rPr lang="en-US" sz="1400">
                <a:latin typeface="Arial" charset="0"/>
              </a:rPr>
              <a:pPr/>
              <a:t>7</a:t>
            </a:fld>
            <a:endParaRPr lang="en-US" sz="1400">
              <a:latin typeface="Arial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63713" y="3933825"/>
            <a:ext cx="2879725" cy="1938338"/>
          </a:xfrm>
          <a:prstGeom prst="rect">
            <a:avLst/>
          </a:prstGeom>
          <a:solidFill>
            <a:schemeClr val="bg1">
              <a:alpha val="80000"/>
            </a:schemeClr>
          </a:solidFill>
          <a:ln w="38100">
            <a:solidFill>
              <a:schemeClr val="tx1"/>
            </a:solidFill>
          </a:ln>
        </p:spPr>
        <p:txBody>
          <a:bodyPr>
            <a:spAutoFit/>
          </a:bodyPr>
          <a:lstStyle/>
          <a:p>
            <a:pPr marL="342900" indent="-342900">
              <a:buFont typeface="Arial" pitchFamily="34" charset="0"/>
              <a:buChar char="•"/>
              <a:defRPr/>
            </a:pPr>
            <a:r>
              <a:rPr lang="en-GB" dirty="0">
                <a:latin typeface="+mn-lt"/>
              </a:rPr>
              <a:t>Single supplier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n-GB" dirty="0">
                <a:latin typeface="+mn-lt"/>
              </a:rPr>
              <a:t>Competitive procurement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n-GB" dirty="0">
                <a:latin typeface="+mn-lt"/>
              </a:rPr>
              <a:t>Managed by ECMWF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mtClean="0"/>
              <a:t>WIS Core Network – logical structure</a:t>
            </a:r>
          </a:p>
        </p:txBody>
      </p:sp>
      <p:graphicFrame>
        <p:nvGraphicFramePr>
          <p:cNvPr id="15363" name="Content Placeholder 5"/>
          <p:cNvGraphicFramePr>
            <a:graphicFrameLocks noGrp="1" noChangeAspect="1"/>
          </p:cNvGraphicFramePr>
          <p:nvPr>
            <p:ph idx="1"/>
          </p:nvPr>
        </p:nvGraphicFramePr>
        <p:xfrm>
          <a:off x="1422400" y="1600200"/>
          <a:ext cx="6299200" cy="4525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7" name="Visio" r:id="rId3" imgW="9946234" imgH="7144817" progId="">
                  <p:embed/>
                </p:oleObj>
              </mc:Choice>
              <mc:Fallback>
                <p:oleObj name="Visio" r:id="rId3" imgW="9946234" imgH="7144817" progId="">
                  <p:embed/>
                  <p:pic>
                    <p:nvPicPr>
                      <p:cNvPr id="0" name="Content Placeholder 5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2400" y="1600200"/>
                        <a:ext cx="6299200" cy="4525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4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182585B0-8B4F-4AD7-B1C2-6AE157F03FA4}" type="slidenum">
              <a:rPr lang="en-US" sz="1400">
                <a:latin typeface="Arial" charset="0"/>
              </a:rPr>
              <a:pPr/>
              <a:t>8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WIS Core Network –structure</a:t>
            </a:r>
          </a:p>
        </p:txBody>
      </p:sp>
      <p:graphicFrame>
        <p:nvGraphicFramePr>
          <p:cNvPr id="16387" name="Content Placeholder 5"/>
          <p:cNvGraphicFramePr>
            <a:graphicFrameLocks noGrp="1" noChangeAspect="1"/>
          </p:cNvGraphicFramePr>
          <p:nvPr>
            <p:ph idx="1"/>
          </p:nvPr>
        </p:nvGraphicFramePr>
        <p:xfrm>
          <a:off x="1908175" y="1412875"/>
          <a:ext cx="6518275" cy="4683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2" name="Visio" r:id="rId3" imgW="9946234" imgH="7144817" progId="">
                  <p:embed/>
                </p:oleObj>
              </mc:Choice>
              <mc:Fallback>
                <p:oleObj name="Visio" r:id="rId3" imgW="9946234" imgH="7144817" progId="">
                  <p:embed/>
                  <p:pic>
                    <p:nvPicPr>
                      <p:cNvPr id="0" name="Content Placeholder 5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8175" y="1412875"/>
                        <a:ext cx="6518275" cy="4683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F4A1CFEF-499E-4D93-ABDC-B07BEB82B860}" type="slidenum">
              <a:rPr lang="en-US" sz="1400">
                <a:latin typeface="Arial" charset="0"/>
              </a:rPr>
              <a:pPr/>
              <a:t>9</a:t>
            </a:fld>
            <a:endParaRPr lang="en-US" sz="1400">
              <a:latin typeface="Arial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63713" y="1412875"/>
            <a:ext cx="6985000" cy="4824413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en-GB" sz="3200" dirty="0">
                <a:solidFill>
                  <a:schemeClr val="tx1"/>
                </a:solidFill>
              </a:rPr>
              <a:t>Single logical connection at each centre</a:t>
            </a:r>
          </a:p>
          <a:p>
            <a:pPr marL="800100" lvl="1" indent="-342900">
              <a:buFont typeface="Arial" pitchFamily="34" charset="0"/>
              <a:buChar char="•"/>
              <a:defRPr/>
            </a:pPr>
            <a:r>
              <a:rPr lang="en-GB" sz="3200" dirty="0">
                <a:solidFill>
                  <a:schemeClr val="tx1"/>
                </a:solidFill>
              </a:rPr>
              <a:t>High availability sites have two physical</a:t>
            </a:r>
          </a:p>
          <a:p>
            <a:pPr>
              <a:defRPr/>
            </a:pPr>
            <a:r>
              <a:rPr lang="en-GB" sz="3200" dirty="0">
                <a:solidFill>
                  <a:schemeClr val="tx1"/>
                </a:solidFill>
              </a:rPr>
              <a:t>Any centre could talk to any other</a:t>
            </a:r>
          </a:p>
          <a:p>
            <a:pPr marL="800100" lvl="1" indent="-342900">
              <a:buFont typeface="Arial" pitchFamily="34" charset="0"/>
              <a:buChar char="•"/>
              <a:defRPr/>
            </a:pPr>
            <a:r>
              <a:rPr lang="en-GB" sz="3200" dirty="0">
                <a:solidFill>
                  <a:schemeClr val="tx1"/>
                </a:solidFill>
              </a:rPr>
              <a:t>Supplier provides logical circuits</a:t>
            </a:r>
          </a:p>
          <a:p>
            <a:pPr marL="1257300" lvl="2" indent="-342900">
              <a:buFont typeface="Arial" pitchFamily="34" charset="0"/>
              <a:buChar char="•"/>
              <a:defRPr/>
            </a:pPr>
            <a:r>
              <a:rPr lang="en-GB" sz="3200" dirty="0">
                <a:solidFill>
                  <a:schemeClr val="tx1"/>
                </a:solidFill>
              </a:rPr>
              <a:t>Act like dedicated links</a:t>
            </a:r>
          </a:p>
          <a:p>
            <a:pPr marL="1257300" lvl="2" indent="-342900">
              <a:buFont typeface="Arial" pitchFamily="34" charset="0"/>
              <a:buChar char="•"/>
              <a:defRPr/>
            </a:pPr>
            <a:r>
              <a:rPr lang="en-GB" sz="3200" dirty="0">
                <a:solidFill>
                  <a:schemeClr val="tx1"/>
                </a:solidFill>
              </a:rPr>
              <a:t>Bandwidth guaranteed</a:t>
            </a:r>
          </a:p>
          <a:p>
            <a:pPr marL="1714500" lvl="3" indent="-342900">
              <a:buFont typeface="Arial" pitchFamily="34" charset="0"/>
              <a:buChar char="•"/>
              <a:defRPr/>
            </a:pPr>
            <a:r>
              <a:rPr lang="en-GB" sz="3200" dirty="0">
                <a:solidFill>
                  <a:schemeClr val="tx1"/>
                </a:solidFill>
              </a:rPr>
              <a:t>Can “burst” above this</a:t>
            </a:r>
          </a:p>
          <a:p>
            <a:pPr>
              <a:defRPr/>
            </a:pPr>
            <a:r>
              <a:rPr lang="en-GB" sz="3200" dirty="0">
                <a:solidFill>
                  <a:schemeClr val="tx1"/>
                </a:solidFill>
              </a:rPr>
              <a:t>At present uses MPLS</a:t>
            </a:r>
          </a:p>
          <a:p>
            <a:pPr marL="800100" lvl="1" indent="-342900">
              <a:buFont typeface="Arial" pitchFamily="34" charset="0"/>
              <a:buChar char="•"/>
              <a:defRPr/>
            </a:pPr>
            <a:r>
              <a:rPr lang="en-GB" sz="3200" dirty="0">
                <a:solidFill>
                  <a:schemeClr val="tx1"/>
                </a:solidFill>
              </a:rPr>
              <a:t>Appears private, but actually over supplier’s shared network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AMDCN – Manual on WIS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marL="457200" indent="-457200" fontAlgn="auto">
              <a:spcAft>
                <a:spcPts val="0"/>
              </a:spcAft>
              <a:buFontTx/>
              <a:buChar char="•"/>
              <a:defRPr/>
            </a:pPr>
            <a:r>
              <a:rPr lang="en-US" smtClean="0"/>
              <a:t>Data, products and metadata shall flow to a GISC from the DCPCs and NCs that are within its area of responsibility.</a:t>
            </a:r>
          </a:p>
          <a:p>
            <a:pPr marL="457200" indent="-457200" fontAlgn="auto">
              <a:spcAft>
                <a:spcPts val="0"/>
              </a:spcAft>
              <a:buFontTx/>
              <a:buChar char="•"/>
              <a:defRPr/>
            </a:pPr>
            <a:r>
              <a:rPr lang="en-US" smtClean="0"/>
              <a:t>An Area Meteorological Data Communication Network (AMDCN) shall connect each GISC to DCPCs and NCs in the GISC area of responsibility.</a:t>
            </a:r>
          </a:p>
          <a:p>
            <a:pPr marL="457200" indent="-457200" fontAlgn="auto">
              <a:spcAft>
                <a:spcPts val="0"/>
              </a:spcAft>
              <a:buFontTx/>
              <a:buChar char="•"/>
              <a:defRPr/>
            </a:pPr>
            <a:r>
              <a:rPr lang="en-US" smtClean="0"/>
              <a:t>An AMDCN may span multiple Regional Meteorological Telecommunication Networks (RMTNs) and parts thereof.</a:t>
            </a:r>
            <a:endParaRPr lang="en-GB" smtClean="0"/>
          </a:p>
        </p:txBody>
      </p:sp>
      <p:sp>
        <p:nvSpPr>
          <p:cNvPr id="17412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3ED32CC9-78D1-49E1-BAB1-0643A5128F65}" type="slidenum">
              <a:rPr lang="en-US" sz="1400">
                <a:latin typeface="Arial" charset="0"/>
              </a:rPr>
              <a:pPr/>
              <a:t>10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AMDCN – what it means</a:t>
            </a:r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>
          <a:xfrm>
            <a:off x="250825" y="1412875"/>
            <a:ext cx="8713788" cy="4683125"/>
          </a:xfrm>
        </p:spPr>
        <p:txBody>
          <a:bodyPr/>
          <a:lstStyle/>
          <a:p>
            <a:pPr marL="457200" indent="-457200">
              <a:buFontTx/>
              <a:buChar char="•"/>
            </a:pPr>
            <a:r>
              <a:rPr lang="en-GB" smtClean="0"/>
              <a:t>GISCs must work with attached NCs and DCPCs</a:t>
            </a:r>
          </a:p>
          <a:p>
            <a:pPr marL="857250" lvl="1" indent="-457200"/>
            <a:r>
              <a:rPr lang="en-GB" smtClean="0"/>
              <a:t>Ensure that effective telecommunications</a:t>
            </a:r>
          </a:p>
          <a:p>
            <a:pPr marL="857250" lvl="1" indent="-457200"/>
            <a:r>
              <a:rPr lang="en-GB" smtClean="0"/>
              <a:t>RA III</a:t>
            </a:r>
          </a:p>
          <a:p>
            <a:pPr marL="1257300" lvl="2" indent="-457200"/>
            <a:r>
              <a:rPr lang="en-GB" smtClean="0"/>
              <a:t>GISC Brasilia</a:t>
            </a:r>
          </a:p>
          <a:p>
            <a:pPr marL="1257300" lvl="2" indent="-457200"/>
            <a:r>
              <a:rPr lang="en-GB" smtClean="0"/>
              <a:t>RTH Buenos Aires</a:t>
            </a:r>
          </a:p>
          <a:p>
            <a:pPr marL="1257300" lvl="2" indent="-457200"/>
            <a:r>
              <a:rPr lang="en-GB" smtClean="0"/>
              <a:t>RA III RMTN – VPN over the Internet based</a:t>
            </a:r>
          </a:p>
          <a:p>
            <a:pPr marL="1714500" lvl="3" indent="-457200"/>
            <a:r>
              <a:rPr lang="en-GB" smtClean="0"/>
              <a:t>Some private low speed GTS links</a:t>
            </a:r>
          </a:p>
          <a:p>
            <a:pPr marL="1257300" lvl="2" indent="-457200"/>
            <a:r>
              <a:rPr lang="en-GB" smtClean="0"/>
              <a:t>Connection to GISC Washington via GTS</a:t>
            </a:r>
          </a:p>
          <a:p>
            <a:pPr marL="1257300" lvl="2" indent="-457200"/>
            <a:r>
              <a:rPr lang="en-GB" smtClean="0"/>
              <a:t>Connection to other GISCs via Internet</a:t>
            </a:r>
          </a:p>
        </p:txBody>
      </p:sp>
      <p:sp>
        <p:nvSpPr>
          <p:cNvPr id="18436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6C8C1FA5-33E6-4B99-AAAE-8B10BF2426A3}" type="slidenum">
              <a:rPr lang="en-US" sz="1400">
                <a:latin typeface="Arial" charset="0"/>
              </a:rPr>
              <a:pPr/>
              <a:t>11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Regional networks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marL="457200" indent="-457200"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May be independent of GISC</a:t>
            </a:r>
          </a:p>
          <a:p>
            <a:pPr marL="457200" indent="-457200"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Can be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smtClean="0"/>
              <a:t>Combination of independent links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smtClean="0"/>
              <a:t>Mix of private lines and internet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smtClean="0"/>
              <a:t>Single supplier</a:t>
            </a:r>
          </a:p>
          <a:p>
            <a:pPr marL="457200" indent="-457200"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Needs to be reliable and available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smtClean="0"/>
              <a:t>Internet makes no service level promises</a:t>
            </a:r>
          </a:p>
          <a:p>
            <a:pPr marL="457200" indent="-457200"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GTS techniques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smtClean="0"/>
              <a:t>RTHs, message and file switches, etc</a:t>
            </a:r>
          </a:p>
        </p:txBody>
      </p:sp>
      <p:sp>
        <p:nvSpPr>
          <p:cNvPr id="19460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B270C0D2-F761-47E5-B71E-872C6A585ADE}" type="slidenum">
              <a:rPr lang="en-US" sz="1400">
                <a:latin typeface="Arial" charset="0"/>
              </a:rPr>
              <a:pPr/>
              <a:t>12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Securing operations</a:t>
            </a:r>
          </a:p>
        </p:txBody>
      </p:sp>
      <p:sp>
        <p:nvSpPr>
          <p:cNvPr id="17411" name="Subtitle 2"/>
          <p:cNvSpPr>
            <a:spLocks noGrp="1"/>
          </p:cNvSpPr>
          <p:nvPr>
            <p:ph type="subTitle" idx="1"/>
          </p:nvPr>
        </p:nvSpPr>
        <p:spPr>
          <a:xfrm>
            <a:off x="2132013" y="3886200"/>
            <a:ext cx="6400800" cy="1752600"/>
          </a:xfrm>
        </p:spPr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buFont typeface="Arial"/>
              <a:buNone/>
              <a:defRPr/>
            </a:pPr>
            <a:r>
              <a:rPr lang="en-GB" sz="2800" dirty="0" smtClean="0"/>
              <a:t>IT Security Guide</a:t>
            </a:r>
          </a:p>
          <a:p>
            <a:pPr algn="l" fontAlgn="auto">
              <a:spcAft>
                <a:spcPts val="0"/>
              </a:spcAft>
              <a:buFont typeface="Arial"/>
              <a:buNone/>
              <a:defRPr/>
            </a:pPr>
            <a:r>
              <a:rPr lang="en-GB" sz="2800" dirty="0" smtClean="0"/>
              <a:t>Guide for Virtual Private Networks (VPN) via the Internet between GTS centres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IT Security Guide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GB" dirty="0" smtClean="0"/>
              <a:t>Protecting your infrastructure</a:t>
            </a:r>
          </a:p>
          <a:p>
            <a:pPr marL="457200" indent="-4572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Risk assessment</a:t>
            </a:r>
          </a:p>
          <a:p>
            <a:pPr marL="857250" lvl="1" indent="-4572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Threats, risks and countermeasures</a:t>
            </a:r>
          </a:p>
          <a:p>
            <a:pPr marL="457200" indent="-4572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Network security</a:t>
            </a:r>
          </a:p>
          <a:p>
            <a:pPr marL="457200" indent="-4572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Anti-virus and malware protection</a:t>
            </a:r>
          </a:p>
        </p:txBody>
      </p:sp>
      <p:sp>
        <p:nvSpPr>
          <p:cNvPr id="21508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99C2C185-DDEB-4CFF-AA61-21C48CFE08D5}" type="slidenum">
              <a:rPr lang="en-US" sz="1400">
                <a:latin typeface="Arial" charset="0"/>
              </a:rPr>
              <a:pPr/>
              <a:t>14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mtClean="0">
                <a:hlinkClick r:id="rId2"/>
              </a:rPr>
              <a:t>www.sans.org/critical-security-controls/winter-2012-poster.pdf</a:t>
            </a:r>
            <a:endParaRPr lang="en-GB" smtClean="0"/>
          </a:p>
        </p:txBody>
      </p:sp>
      <p:pic>
        <p:nvPicPr>
          <p:cNvPr id="22531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31913" y="1600200"/>
            <a:ext cx="6480175" cy="45259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532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DF2783E8-FBEC-4793-B4D4-C24D629AE269}" type="slidenum">
              <a:rPr lang="en-US" sz="1400">
                <a:latin typeface="Arial" charset="0"/>
              </a:rPr>
              <a:pPr/>
              <a:t>15</a:t>
            </a:fld>
            <a:endParaRPr lang="en-US" sz="1400">
              <a:latin typeface="Arial" charset="0"/>
            </a:endParaRPr>
          </a:p>
        </p:txBody>
      </p:sp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2632075"/>
            <a:ext cx="4114800" cy="368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79613" y="908050"/>
            <a:ext cx="6985000" cy="4321175"/>
          </a:xfrm>
        </p:spPr>
        <p:txBody>
          <a:bodyPr rtlCol="0">
            <a:normAutofit fontScale="85000" lnSpcReduction="10000"/>
          </a:bodyPr>
          <a:lstStyle/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sz="4700" b="1" dirty="0">
                <a:latin typeface="+mj-lt"/>
              </a:rPr>
              <a:t>Exercise </a:t>
            </a:r>
            <a:endParaRPr lang="en-GB" sz="4700" b="1" dirty="0" smtClean="0">
              <a:latin typeface="+mj-lt"/>
            </a:endParaRPr>
          </a:p>
          <a:p>
            <a:pPr algn="l" fontAlgn="auto">
              <a:spcAft>
                <a:spcPts val="0"/>
              </a:spcAft>
              <a:buFont typeface="Arial"/>
              <a:buNone/>
              <a:defRPr/>
            </a:pPr>
            <a:r>
              <a:rPr lang="en-GB" dirty="0" smtClean="0"/>
              <a:t>Agree appropriate transport mechanisms to use to transfer data for:</a:t>
            </a:r>
          </a:p>
          <a:p>
            <a:pPr marL="457200" indent="-457200"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Tsunami warnings</a:t>
            </a:r>
          </a:p>
          <a:p>
            <a:pPr marL="457200" indent="-457200"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THORPEX ensemble global model results</a:t>
            </a:r>
          </a:p>
          <a:p>
            <a:pPr marL="457200" indent="-457200"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Aviation TAFs</a:t>
            </a:r>
          </a:p>
          <a:p>
            <a:pPr marL="457200" indent="-457200"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Climate observations from Antarctica</a:t>
            </a:r>
          </a:p>
          <a:p>
            <a:pPr marL="457200" indent="-457200"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Satellite imagery of hurricane</a:t>
            </a:r>
          </a:p>
          <a:p>
            <a:pPr marL="457200" indent="-457200"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19</a:t>
            </a:r>
            <a:r>
              <a:rPr lang="en-GB" baseline="30000" dirty="0" smtClean="0"/>
              <a:t>th</a:t>
            </a:r>
            <a:r>
              <a:rPr lang="en-GB" dirty="0" smtClean="0"/>
              <a:t> century observations from central Africa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Summary</a:t>
            </a:r>
          </a:p>
        </p:txBody>
      </p:sp>
      <p:sp>
        <p:nvSpPr>
          <p:cNvPr id="21507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 fontScale="85000" lnSpcReduction="20000"/>
          </a:bodyPr>
          <a:lstStyle/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dirty="0" smtClean="0"/>
              <a:t>WIS Core network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dirty="0" smtClean="0"/>
              <a:t>Regional networks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dirty="0" smtClean="0"/>
              <a:t>IT Security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dirty="0"/>
              <a:t>http://wis.wmo.int/page=TrainingAids 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MOtemplat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WMO-Title-SF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WMO-Template_SF-1_SmallLogo">
  <a:themeElements>
    <a:clrScheme name="WMO-Template_SF-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emplate_SF-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emplate_SF-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WMO_WHITE_Powerpoint_en_f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WMOtemplate</Template>
  <TotalTime>207</TotalTime>
  <Words>472</Words>
  <Application>Microsoft Office PowerPoint</Application>
  <PresentationFormat>On-screen Show (4:3)</PresentationFormat>
  <Paragraphs>156</Paragraphs>
  <Slides>17</Slides>
  <Notes>2</Notes>
  <HiddenSlides>0</HiddenSlides>
  <MMClips>0</MMClips>
  <ScaleCrop>false</ScaleCrop>
  <HeadingPairs>
    <vt:vector size="6" baseType="variant">
      <vt:variant>
        <vt:lpstr>Theme</vt:lpstr>
      </vt:variant>
      <vt:variant>
        <vt:i4>4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WMOtemplate</vt:lpstr>
      <vt:lpstr>WMO-Title-SF</vt:lpstr>
      <vt:lpstr>WMO-Template_SF-1_SmallLogo</vt:lpstr>
      <vt:lpstr>WMO_WHITE_Powerpoint_en_fr</vt:lpstr>
      <vt:lpstr>Visio</vt:lpstr>
      <vt:lpstr>WIS Telecommunications </vt:lpstr>
      <vt:lpstr>WIS Telecommunications</vt:lpstr>
      <vt:lpstr>WIS structure</vt:lpstr>
      <vt:lpstr>WIS Structure</vt:lpstr>
      <vt:lpstr>WIS Networks</vt:lpstr>
      <vt:lpstr>WIS Core Network</vt:lpstr>
      <vt:lpstr>Private WIS Core Network - RMDCN</vt:lpstr>
      <vt:lpstr>WIS Core Network – logical structure</vt:lpstr>
      <vt:lpstr>WIS Core Network –structure</vt:lpstr>
      <vt:lpstr>AMDCN – Manual on WIS</vt:lpstr>
      <vt:lpstr>AMDCN – what it means</vt:lpstr>
      <vt:lpstr>Regional networks</vt:lpstr>
      <vt:lpstr>Securing operations</vt:lpstr>
      <vt:lpstr>IT Security Guide</vt:lpstr>
      <vt:lpstr>www.sans.org/critical-security-controls/winter-2012-poster.pdf</vt:lpstr>
      <vt:lpstr>PowerPoint Presentation</vt:lpstr>
      <vt:lpstr>Summary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World Meteorological Organization Working together in weather, climate and water</dc:title>
  <dc:creator>SForeman</dc:creator>
  <cp:lastModifiedBy>Steve Foreman</cp:lastModifiedBy>
  <cp:revision>16</cp:revision>
  <dcterms:created xsi:type="dcterms:W3CDTF">2012-09-24T11:54:53Z</dcterms:created>
  <dcterms:modified xsi:type="dcterms:W3CDTF">2017-01-25T13:33:16Z</dcterms:modified>
</cp:coreProperties>
</file>