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1"/>
    <p:sldMasterId id="2147483652" r:id="rId2"/>
    <p:sldMasterId id="2147483654" r:id="rId3"/>
    <p:sldMasterId id="2147483655" r:id="rId4"/>
    <p:sldMasterId id="2147483657" r:id="rId5"/>
    <p:sldMasterId id="2147483886" r:id="rId6"/>
  </p:sldMasterIdLst>
  <p:notesMasterIdLst>
    <p:notesMasterId r:id="rId28"/>
  </p:notesMasterIdLst>
  <p:handoutMasterIdLst>
    <p:handoutMasterId r:id="rId29"/>
  </p:handoutMasterIdLst>
  <p:sldIdLst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70" r:id="rId24"/>
    <p:sldId id="290" r:id="rId25"/>
    <p:sldId id="291" r:id="rId26"/>
    <p:sldId id="292" r:id="rId27"/>
  </p:sldIdLst>
  <p:sldSz cx="9144000" cy="6858000" type="screen4x3"/>
  <p:notesSz cx="6858000" cy="91440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CCFFCC"/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 varScale="1">
        <p:scale>
          <a:sx n="63" d="100"/>
          <a:sy n="63" d="100"/>
        </p:scale>
        <p:origin x="-72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fld id="{83A7E2FB-1B90-45FE-BC3F-4B4175E1299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9244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fld id="{E676680F-3982-4379-89B9-6BA32BEB04A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8008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A75DD34F-7B90-4D7D-96C6-91EC5939CDCF}" type="slidenum">
              <a:rPr lang="en-GB">
                <a:latin typeface="Times" charset="0"/>
              </a:rPr>
              <a:pPr/>
              <a:t>1</a:t>
            </a:fld>
            <a:endParaRPr lang="en-GB">
              <a:latin typeface="Times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58356C35-4B0E-478E-B661-FA2F4D2A6F06}" type="slidenum">
              <a:rPr lang="en-GB">
                <a:latin typeface="Times" charset="0"/>
              </a:rPr>
              <a:pPr/>
              <a:t>2</a:t>
            </a:fld>
            <a:endParaRPr lang="en-GB">
              <a:latin typeface="Times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737DED-3171-42FF-B18B-0DA0D92341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944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54AC2E-257B-4C10-A329-32BD1C89CB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638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9484C-A7AF-4318-A3A1-9E43480ECC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402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24778A-D14B-482F-A911-D0D54F2F9D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428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3F39C4-8BF3-4551-8D34-F845E69237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911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17D5A0-766C-4ACA-9011-524425DBB5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94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C3F5B1-CBE3-42E0-9B69-7C8FCF1DD5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259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73A908-7EBC-40D4-9FB9-24580E13CA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553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DDC7A-E9F4-4966-8937-E2FE3A7B66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622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DCB801-E8B4-4210-B015-171264C634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392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8B4B39-FFE2-4ADE-BF6B-07B0672436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6847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mtClean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6554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65541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79388" y="6237288"/>
            <a:ext cx="518477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804025" y="6237288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C41C88D-0A27-4739-A33B-29DB2AA27F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6533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4617B5-E74A-4586-AFE8-7742FBF1B3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0540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C00D42-E91C-4195-98A0-851CE8D0B1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1710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3CC306-86B7-4E38-8002-7FBB447D06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2222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A8CED8-F867-4BAA-ACAA-AC19AE9049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2015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847C7A-C476-4D8C-AEE4-0ED11C7391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2458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641331-3709-47E4-A658-0F022A326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19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938A7-C2C0-44AF-8975-687B39D52B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81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E7B2A-2812-4264-A5FF-FE5BDDF24C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4492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4AF37B-E672-4860-88AF-D932857DF6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5967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CD746-51F9-4B48-900F-093EDBF5D0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8509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B78254-D963-47D6-8174-9B778439AE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5620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A8F45-89B8-49F0-99E5-7E0118CDFB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9436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586EE-E2D9-437A-8D3A-7CB4436F33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5677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734D0-E550-4660-B833-B20C105645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2459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30C77-F3A4-45E0-90F6-C1FEEF5989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84795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1E5F34-2B71-4499-BFC7-FC3E023BDE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200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5C8148-25B5-4884-9135-107950F0CF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6469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21523-B3F6-4EF9-B784-97BDD218DB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8651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3FB11F-2DA9-4DA5-9CCC-CDED50DED9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9284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D82A02-FD03-4073-92CB-A99A00BD66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12795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462D42-02B8-42CB-A7B6-98F8D0D015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00207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mtClean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76804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76805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79388" y="6381750"/>
            <a:ext cx="5184775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804025" y="6381750"/>
            <a:ext cx="213360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9E662A7-0025-4AD5-A9C1-CD934FC365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50068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41CFE-7350-45A0-91D7-38D5043E1F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22985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D13A6D-3CCF-4A3D-BCB4-85BDD3D7FD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24047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4E2802-D303-4A9C-8ED8-30B3ED5B1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85267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B436F7-4099-43FB-B4CC-348CC7B329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6324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5C1B29-EC37-46FC-A32F-02EA315CBB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39033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E46BF-05D9-4A30-89D7-97ADC9BD0B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22767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45DF65-ED8F-4E15-BE0A-0787792B6F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21828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C72F6-56DA-45CF-8184-E6C1F952F9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69882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49BBB-87CD-4C56-B1CD-CCF82F805B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96252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C40EE9-5B6F-4171-86A9-C842AA1EE2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61663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350" y="188913"/>
            <a:ext cx="7561263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CA9585-A67D-4CAA-8874-29F9C531DD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86106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E70CDC-A246-49A6-9F55-4598E83319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22883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5993C1-4B17-40F4-98F5-402AFD7C21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81222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3D5EE4-4835-4FAC-85DF-B55D4CBC64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26314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3C232A-F4FA-4CAE-B5A9-175BCDD6A7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00231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71ED06-8B4F-43DE-9DCC-336CF5AC36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24269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680DD0-DD9D-4B92-A4A3-0220A030BF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37913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3204DA-D600-4B9A-9A2A-EDAE4B767C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15735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41D030-2889-45B0-994C-48850F333A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91535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6562A-107F-4C37-9995-C9C8DFB90D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54207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9ECE21-7AFA-4833-AB31-668F7D2F74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08262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910108-59C9-4808-A7AE-103CC1236E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04001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wmo2016_powerpoint_standard_v2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5E8617-A5E1-4045-BDDA-0B3CA68D38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48888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6FEEE-B2C6-4C51-94BE-E252E576A4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39056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88D57-27AA-4D03-9772-94B7DC6BBA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08697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1F6639-798B-4022-AF12-F5F50CB8FA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56290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4A211-ACE5-46C3-B116-5BE9A992DD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79880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3FEFC-558D-4A78-A4D8-0DB68738D1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79042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D05A1-11D9-47ED-86E7-EBFB15E5AF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05585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ACE92-77B6-4086-B5ED-1149B6A132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93124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576CA-2A06-469B-B804-F3125D637D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70980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350" y="188913"/>
            <a:ext cx="7561263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50825" y="6453188"/>
            <a:ext cx="6337300" cy="3127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D1817-8B4B-48A9-9233-63A9149FA7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79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2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image" Target="../media/image4.jpeg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theme" Target="../theme/theme6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5B9D394-6C27-45C9-B5BD-647063814A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1" name="Text Box 10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2" r:id="rId1"/>
    <p:sldLayoutId id="2147483903" r:id="rId2"/>
    <p:sldLayoutId id="2147483904" r:id="rId3"/>
    <p:sldLayoutId id="2147483905" r:id="rId4"/>
    <p:sldLayoutId id="2147483906" r:id="rId5"/>
    <p:sldLayoutId id="2147483907" r:id="rId6"/>
    <p:sldLayoutId id="2147483908" r:id="rId7"/>
    <p:sldLayoutId id="2147483909" r:id="rId8"/>
    <p:sldLayoutId id="2147483910" r:id="rId9"/>
    <p:sldLayoutId id="2147483911" r:id="rId10"/>
    <p:sldLayoutId id="2147483912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8913"/>
            <a:ext cx="7561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412875"/>
            <a:ext cx="75612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0825" y="6453188"/>
            <a:ext cx="63373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FBE437D-E449-45F2-B401-5BBCAE754E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9388" y="908050"/>
            <a:ext cx="1079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  <p:sldLayoutId id="2147483913" r:id="rId2"/>
    <p:sldLayoutId id="2147483914" r:id="rId3"/>
    <p:sldLayoutId id="2147483915" r:id="rId4"/>
    <p:sldLayoutId id="2147483916" r:id="rId5"/>
    <p:sldLayoutId id="2147483917" r:id="rId6"/>
    <p:sldLayoutId id="2147483918" r:id="rId7"/>
    <p:sldLayoutId id="2147483919" r:id="rId8"/>
    <p:sldLayoutId id="2147483920" r:id="rId9"/>
    <p:sldLayoutId id="2147483921" r:id="rId10"/>
    <p:sldLayoutId id="2147483922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CCFECB4-7E72-46D9-B63F-CF173DE9B3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078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3" r:id="rId1"/>
    <p:sldLayoutId id="2147483924" r:id="rId2"/>
    <p:sldLayoutId id="2147483925" r:id="rId3"/>
    <p:sldLayoutId id="2147483926" r:id="rId4"/>
    <p:sldLayoutId id="2147483927" r:id="rId5"/>
    <p:sldLayoutId id="2147483928" r:id="rId6"/>
    <p:sldLayoutId id="2147483929" r:id="rId7"/>
    <p:sldLayoutId id="2147483930" r:id="rId8"/>
    <p:sldLayoutId id="2147483931" r:id="rId9"/>
    <p:sldLayoutId id="2147483932" r:id="rId10"/>
    <p:sldLayoutId id="2147483933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8913"/>
            <a:ext cx="7561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412875"/>
            <a:ext cx="75612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0825" y="6453188"/>
            <a:ext cx="63373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120737E-110D-488F-A42A-35B90D064D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179388" y="908050"/>
            <a:ext cx="1079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4" r:id="rId1"/>
    <p:sldLayoutId id="2147483934" r:id="rId2"/>
    <p:sldLayoutId id="2147483935" r:id="rId3"/>
    <p:sldLayoutId id="2147483936" r:id="rId4"/>
    <p:sldLayoutId id="2147483937" r:id="rId5"/>
    <p:sldLayoutId id="2147483938" r:id="rId6"/>
    <p:sldLayoutId id="2147483939" r:id="rId7"/>
    <p:sldLayoutId id="2147483940" r:id="rId8"/>
    <p:sldLayoutId id="2147483941" r:id="rId9"/>
    <p:sldLayoutId id="2147483942" r:id="rId10"/>
    <p:sldLayoutId id="2147483943" r:id="rId11"/>
    <p:sldLayoutId id="2147483944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628911B-1D10-46ED-9DFC-895766D22E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126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5" r:id="rId1"/>
    <p:sldLayoutId id="2147483946" r:id="rId2"/>
    <p:sldLayoutId id="2147483947" r:id="rId3"/>
    <p:sldLayoutId id="2147483948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 descr="wmo2016_powerpoint_standard_v2-2.jp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14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A0646E6-90D7-4ADC-99EF-C9DF9795D4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5" r:id="rId1"/>
    <p:sldLayoutId id="2147483966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7" r:id="rId10"/>
  </p:sldLayoutIdLst>
  <p:hf hdr="0" ftr="0" dt="0"/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hyperlink" Target="http://www.metoffice.gov.uk/precis/qump" TargetMode="External"/><Relationship Id="rId7" Type="http://schemas.openxmlformats.org/officeDocument/2006/relationships/image" Target="../media/image10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9.wmf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wmf"/><Relationship Id="rId7" Type="http://schemas.openxmlformats.org/officeDocument/2006/relationships/image" Target="../media/image19.png"/><Relationship Id="rId12" Type="http://schemas.openxmlformats.org/officeDocument/2006/relationships/image" Target="../media/image24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2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png"/><Relationship Id="rId10" Type="http://schemas.openxmlformats.org/officeDocument/2006/relationships/image" Target="../media/image22.jpeg"/><Relationship Id="rId4" Type="http://schemas.openxmlformats.org/officeDocument/2006/relationships/image" Target="../media/image16.png"/><Relationship Id="rId9" Type="http://schemas.openxmlformats.org/officeDocument/2006/relationships/image" Target="../media/image21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gisc.weathersa.co.za/" TargetMode="External"/><Relationship Id="rId2" Type="http://schemas.openxmlformats.org/officeDocument/2006/relationships/hyperlink" Target="http://www.wmo.int/giscs" TargetMode="External"/><Relationship Id="rId1" Type="http://schemas.openxmlformats.org/officeDocument/2006/relationships/slideLayout" Target="../slideLayouts/slideLayout58.xml"/><Relationship Id="rId4" Type="http://schemas.openxmlformats.org/officeDocument/2006/relationships/hyperlink" Target="http://gisc.marocmeteo.ma/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0.png"/><Relationship Id="rId7" Type="http://schemas.openxmlformats.org/officeDocument/2006/relationships/image" Target="../media/image3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2.xml"/><Relationship Id="rId6" Type="http://schemas.openxmlformats.org/officeDocument/2006/relationships/image" Target="../media/image27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5"/>
          <p:cNvSpPr>
            <a:spLocks noGrp="1" noChangeArrowheads="1"/>
          </p:cNvSpPr>
          <p:nvPr>
            <p:ph type="ctrTitle"/>
          </p:nvPr>
        </p:nvSpPr>
        <p:spPr>
          <a:noFill/>
        </p:spPr>
        <p:txBody>
          <a:bodyPr/>
          <a:lstStyle/>
          <a:p>
            <a:r>
              <a:rPr lang="en-US" sz="3200" b="1" smtClean="0">
                <a:solidFill>
                  <a:srgbClr val="000090"/>
                </a:solidFill>
              </a:rPr>
              <a:t>WIS Data Exchange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 rtlCol="0" anchor="ctr">
            <a:normAutofit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z="2400" i="1" dirty="0" smtClean="0">
                <a:solidFill>
                  <a:srgbClr val="000090"/>
                </a:solidFill>
                <a:latin typeface="+mj-lt"/>
              </a:rPr>
              <a:t>WIS Project Office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z="2400" i="1" dirty="0" smtClean="0">
                <a:solidFill>
                  <a:srgbClr val="000090"/>
                </a:solidFill>
                <a:latin typeface="+mj-lt"/>
              </a:rPr>
              <a:t>WMO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z="2400" i="1" dirty="0">
                <a:solidFill>
                  <a:srgbClr val="000090"/>
                </a:solidFill>
                <a:latin typeface="+mj-lt"/>
              </a:rPr>
              <a:t>w</a:t>
            </a:r>
            <a:r>
              <a:rPr lang="en-GB" sz="2400" i="1" dirty="0" smtClean="0">
                <a:solidFill>
                  <a:srgbClr val="000090"/>
                </a:solidFill>
                <a:latin typeface="+mj-lt"/>
              </a:rPr>
              <a:t>is-help@wmo.int</a:t>
            </a:r>
          </a:p>
        </p:txBody>
      </p:sp>
      <p:sp>
        <p:nvSpPr>
          <p:cNvPr id="12292" name="Rectangle 8"/>
          <p:cNvSpPr>
            <a:spLocks noChangeArrowheads="1"/>
          </p:cNvSpPr>
          <p:nvPr/>
        </p:nvSpPr>
        <p:spPr bwMode="auto">
          <a:xfrm>
            <a:off x="54864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r"/>
            <a:r>
              <a:rPr lang="en-GB" sz="1400"/>
              <a:t>www.wmo.int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smtClean="0"/>
              <a:t>WIS Data Exchange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•"/>
            </a:pPr>
            <a:r>
              <a:rPr lang="en-GB" smtClean="0"/>
              <a:t>Discovery Metadata</a:t>
            </a:r>
          </a:p>
          <a:p>
            <a:pPr>
              <a:buFontTx/>
              <a:buChar char="•"/>
            </a:pPr>
            <a:r>
              <a:rPr lang="en-GB" smtClean="0"/>
              <a:t>Providing data</a:t>
            </a:r>
          </a:p>
          <a:p>
            <a:pPr>
              <a:buFontTx/>
              <a:buChar char="•"/>
            </a:pPr>
            <a:r>
              <a:rPr lang="en-GB" smtClean="0"/>
              <a:t>Receiving data</a:t>
            </a:r>
          </a:p>
          <a:p>
            <a:pPr>
              <a:buFontTx/>
              <a:buChar char="•"/>
            </a:pPr>
            <a:r>
              <a:rPr lang="en-GB" smtClean="0"/>
              <a:t>Standardizing data</a:t>
            </a:r>
          </a:p>
        </p:txBody>
      </p:sp>
      <p:sp>
        <p:nvSpPr>
          <p:cNvPr id="13316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E3768038-9DF7-4CD0-8BC6-414BC7BA9A02}" type="slidenum">
              <a:rPr lang="en-US"/>
              <a:pPr/>
              <a:t>2</a:t>
            </a:fld>
            <a:endParaRPr lang="en-US"/>
          </a:p>
        </p:txBody>
      </p:sp>
      <p:sp>
        <p:nvSpPr>
          <p:cNvPr id="13317" name="Slide Number Placeholder 5"/>
          <p:cNvSpPr txBox="1">
            <a:spLocks noGrp="1"/>
          </p:cNvSpPr>
          <p:nvPr/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fld id="{84E1F795-A74C-42C3-91C3-73F0919EB59A}" type="slidenum">
              <a:rPr lang="en-US" sz="1400"/>
              <a:pPr algn="r"/>
              <a:t>2</a:t>
            </a:fld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8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Discovery Metadata</a:t>
            </a:r>
            <a:endParaRPr lang="en-US" smtClean="0"/>
          </a:p>
        </p:txBody>
      </p:sp>
      <p:sp>
        <p:nvSpPr>
          <p:cNvPr id="10245" name="Rectangle 10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WIS and discovery metadata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What makes good metadata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Responsibilities for metadata</a:t>
            </a:r>
          </a:p>
        </p:txBody>
      </p:sp>
      <p:sp>
        <p:nvSpPr>
          <p:cNvPr id="14340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DCE8CD7F-27C9-4875-8E7B-10F25C22CB04}" type="slidenum">
              <a:rPr lang="en-US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2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4CD67817-CA20-4CCC-9185-A542DC5CC64B}" type="slidenum">
              <a:rPr lang="en-US"/>
              <a:pPr/>
              <a:t>4</a:t>
            </a:fld>
            <a:endParaRPr lang="en-US"/>
          </a:p>
        </p:txBody>
      </p:sp>
      <p:sp>
        <p:nvSpPr>
          <p:cNvPr id="15363" name="server"/>
          <p:cNvSpPr>
            <a:spLocks noEditPoints="1" noChangeArrowheads="1"/>
          </p:cNvSpPr>
          <p:nvPr/>
        </p:nvSpPr>
        <p:spPr bwMode="auto">
          <a:xfrm>
            <a:off x="7019925" y="692150"/>
            <a:ext cx="1809750" cy="180975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0 h 21600"/>
              <a:gd name="T4" fmla="*/ 2147483647 w 21600"/>
              <a:gd name="T5" fmla="*/ 0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0 w 21600"/>
              <a:gd name="T13" fmla="*/ 2147483647 h 21600"/>
              <a:gd name="T14" fmla="*/ 0 w 21600"/>
              <a:gd name="T15" fmla="*/ 214748364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761 w 21600"/>
              <a:gd name="T25" fmla="*/ 22454 h 21600"/>
              <a:gd name="T26" fmla="*/ 21069 w 21600"/>
              <a:gd name="T27" fmla="*/ 28282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  <a:path w="21600" h="21600" extrusionOk="0">
                <a:moveTo>
                  <a:pt x="1662" y="1709"/>
                </a:moveTo>
                <a:lnTo>
                  <a:pt x="9046" y="1709"/>
                </a:lnTo>
                <a:lnTo>
                  <a:pt x="9046" y="2331"/>
                </a:lnTo>
                <a:lnTo>
                  <a:pt x="1662" y="2331"/>
                </a:lnTo>
                <a:lnTo>
                  <a:pt x="1662" y="1709"/>
                </a:lnTo>
                <a:moveTo>
                  <a:pt x="0" y="4351"/>
                </a:moveTo>
                <a:lnTo>
                  <a:pt x="10892" y="4351"/>
                </a:lnTo>
                <a:lnTo>
                  <a:pt x="10892" y="14141"/>
                </a:lnTo>
                <a:lnTo>
                  <a:pt x="21600" y="14141"/>
                </a:lnTo>
                <a:moveTo>
                  <a:pt x="11631" y="1243"/>
                </a:moveTo>
                <a:lnTo>
                  <a:pt x="20492" y="1243"/>
                </a:lnTo>
                <a:lnTo>
                  <a:pt x="20492" y="1554"/>
                </a:lnTo>
                <a:lnTo>
                  <a:pt x="11631" y="1554"/>
                </a:lnTo>
                <a:lnTo>
                  <a:pt x="11631" y="1243"/>
                </a:lnTo>
                <a:moveTo>
                  <a:pt x="11631" y="3263"/>
                </a:moveTo>
                <a:lnTo>
                  <a:pt x="20492" y="3263"/>
                </a:lnTo>
                <a:lnTo>
                  <a:pt x="20492" y="3574"/>
                </a:lnTo>
                <a:lnTo>
                  <a:pt x="11631" y="3574"/>
                </a:lnTo>
                <a:lnTo>
                  <a:pt x="11631" y="3263"/>
                </a:lnTo>
                <a:moveTo>
                  <a:pt x="11631" y="6060"/>
                </a:moveTo>
                <a:lnTo>
                  <a:pt x="20492" y="6060"/>
                </a:lnTo>
                <a:lnTo>
                  <a:pt x="20492" y="6371"/>
                </a:lnTo>
                <a:lnTo>
                  <a:pt x="11631" y="6371"/>
                </a:lnTo>
                <a:lnTo>
                  <a:pt x="11631" y="6060"/>
                </a:lnTo>
                <a:moveTo>
                  <a:pt x="11631" y="8081"/>
                </a:moveTo>
                <a:lnTo>
                  <a:pt x="20308" y="8081"/>
                </a:lnTo>
                <a:lnTo>
                  <a:pt x="20308" y="8391"/>
                </a:lnTo>
                <a:lnTo>
                  <a:pt x="11631" y="8391"/>
                </a:lnTo>
                <a:lnTo>
                  <a:pt x="11631" y="8081"/>
                </a:lnTo>
                <a:moveTo>
                  <a:pt x="11631" y="4196"/>
                </a:moveTo>
                <a:lnTo>
                  <a:pt x="12369" y="4196"/>
                </a:lnTo>
                <a:lnTo>
                  <a:pt x="12369" y="4817"/>
                </a:lnTo>
                <a:lnTo>
                  <a:pt x="11631" y="4817"/>
                </a:lnTo>
                <a:lnTo>
                  <a:pt x="11631" y="4196"/>
                </a:lnTo>
                <a:moveTo>
                  <a:pt x="14400" y="4196"/>
                </a:moveTo>
                <a:lnTo>
                  <a:pt x="15138" y="4196"/>
                </a:lnTo>
                <a:lnTo>
                  <a:pt x="15138" y="4817"/>
                </a:lnTo>
                <a:lnTo>
                  <a:pt x="14400" y="4817"/>
                </a:lnTo>
                <a:lnTo>
                  <a:pt x="14400" y="4196"/>
                </a:lnTo>
                <a:moveTo>
                  <a:pt x="16985" y="4196"/>
                </a:moveTo>
                <a:lnTo>
                  <a:pt x="17723" y="4196"/>
                </a:lnTo>
                <a:lnTo>
                  <a:pt x="17723" y="4817"/>
                </a:lnTo>
                <a:lnTo>
                  <a:pt x="16985" y="4817"/>
                </a:lnTo>
                <a:lnTo>
                  <a:pt x="16985" y="4196"/>
                </a:lnTo>
                <a:moveTo>
                  <a:pt x="19754" y="4196"/>
                </a:moveTo>
                <a:lnTo>
                  <a:pt x="20492" y="4196"/>
                </a:lnTo>
                <a:lnTo>
                  <a:pt x="20492" y="4817"/>
                </a:lnTo>
                <a:lnTo>
                  <a:pt x="19754" y="4817"/>
                </a:lnTo>
                <a:lnTo>
                  <a:pt x="19754" y="4196"/>
                </a:lnTo>
                <a:moveTo>
                  <a:pt x="11631" y="9635"/>
                </a:moveTo>
                <a:lnTo>
                  <a:pt x="12369" y="9635"/>
                </a:lnTo>
                <a:lnTo>
                  <a:pt x="12369" y="10256"/>
                </a:lnTo>
                <a:lnTo>
                  <a:pt x="11631" y="10256"/>
                </a:lnTo>
                <a:lnTo>
                  <a:pt x="11631" y="9635"/>
                </a:lnTo>
                <a:moveTo>
                  <a:pt x="14400" y="9635"/>
                </a:moveTo>
                <a:lnTo>
                  <a:pt x="15138" y="9635"/>
                </a:lnTo>
                <a:lnTo>
                  <a:pt x="15138" y="10256"/>
                </a:lnTo>
                <a:lnTo>
                  <a:pt x="14400" y="10256"/>
                </a:lnTo>
                <a:lnTo>
                  <a:pt x="14400" y="9635"/>
                </a:lnTo>
                <a:moveTo>
                  <a:pt x="16985" y="9635"/>
                </a:moveTo>
                <a:lnTo>
                  <a:pt x="17723" y="9635"/>
                </a:lnTo>
                <a:lnTo>
                  <a:pt x="17723" y="10256"/>
                </a:lnTo>
                <a:lnTo>
                  <a:pt x="16985" y="10256"/>
                </a:lnTo>
                <a:lnTo>
                  <a:pt x="16985" y="9635"/>
                </a:lnTo>
                <a:moveTo>
                  <a:pt x="19754" y="9635"/>
                </a:moveTo>
                <a:lnTo>
                  <a:pt x="20492" y="9635"/>
                </a:lnTo>
                <a:lnTo>
                  <a:pt x="20492" y="10256"/>
                </a:lnTo>
                <a:lnTo>
                  <a:pt x="19754" y="10256"/>
                </a:lnTo>
                <a:lnTo>
                  <a:pt x="19754" y="9635"/>
                </a:lnTo>
                <a:moveTo>
                  <a:pt x="10892" y="14141"/>
                </a:moveTo>
                <a:lnTo>
                  <a:pt x="10892" y="15384"/>
                </a:lnTo>
                <a:lnTo>
                  <a:pt x="10892" y="20046"/>
                </a:lnTo>
                <a:lnTo>
                  <a:pt x="10892" y="21600"/>
                </a:lnTo>
                <a:lnTo>
                  <a:pt x="10892" y="14141"/>
                </a:lnTo>
                <a:moveTo>
                  <a:pt x="10892" y="4351"/>
                </a:moveTo>
                <a:lnTo>
                  <a:pt x="10892" y="3574"/>
                </a:lnTo>
                <a:lnTo>
                  <a:pt x="10892" y="932"/>
                </a:lnTo>
                <a:lnTo>
                  <a:pt x="10892" y="0"/>
                </a:lnTo>
                <a:lnTo>
                  <a:pt x="10892" y="4351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5364" name="server"/>
          <p:cNvSpPr>
            <a:spLocks noEditPoints="1" noChangeArrowheads="1"/>
          </p:cNvSpPr>
          <p:nvPr/>
        </p:nvSpPr>
        <p:spPr bwMode="auto">
          <a:xfrm>
            <a:off x="7092950" y="4365625"/>
            <a:ext cx="1809750" cy="180975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0 h 21600"/>
              <a:gd name="T4" fmla="*/ 2147483647 w 21600"/>
              <a:gd name="T5" fmla="*/ 0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0 w 21600"/>
              <a:gd name="T13" fmla="*/ 2147483647 h 21600"/>
              <a:gd name="T14" fmla="*/ 0 w 21600"/>
              <a:gd name="T15" fmla="*/ 214748364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761 w 21600"/>
              <a:gd name="T25" fmla="*/ 22454 h 21600"/>
              <a:gd name="T26" fmla="*/ 21069 w 21600"/>
              <a:gd name="T27" fmla="*/ 28282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  <a:path w="21600" h="21600" extrusionOk="0">
                <a:moveTo>
                  <a:pt x="1662" y="1709"/>
                </a:moveTo>
                <a:lnTo>
                  <a:pt x="9046" y="1709"/>
                </a:lnTo>
                <a:lnTo>
                  <a:pt x="9046" y="2331"/>
                </a:lnTo>
                <a:lnTo>
                  <a:pt x="1662" y="2331"/>
                </a:lnTo>
                <a:lnTo>
                  <a:pt x="1662" y="1709"/>
                </a:lnTo>
                <a:moveTo>
                  <a:pt x="0" y="4351"/>
                </a:moveTo>
                <a:lnTo>
                  <a:pt x="10892" y="4351"/>
                </a:lnTo>
                <a:lnTo>
                  <a:pt x="10892" y="14141"/>
                </a:lnTo>
                <a:lnTo>
                  <a:pt x="21600" y="14141"/>
                </a:lnTo>
                <a:moveTo>
                  <a:pt x="11631" y="1243"/>
                </a:moveTo>
                <a:lnTo>
                  <a:pt x="20492" y="1243"/>
                </a:lnTo>
                <a:lnTo>
                  <a:pt x="20492" y="1554"/>
                </a:lnTo>
                <a:lnTo>
                  <a:pt x="11631" y="1554"/>
                </a:lnTo>
                <a:lnTo>
                  <a:pt x="11631" y="1243"/>
                </a:lnTo>
                <a:moveTo>
                  <a:pt x="11631" y="3263"/>
                </a:moveTo>
                <a:lnTo>
                  <a:pt x="20492" y="3263"/>
                </a:lnTo>
                <a:lnTo>
                  <a:pt x="20492" y="3574"/>
                </a:lnTo>
                <a:lnTo>
                  <a:pt x="11631" y="3574"/>
                </a:lnTo>
                <a:lnTo>
                  <a:pt x="11631" y="3263"/>
                </a:lnTo>
                <a:moveTo>
                  <a:pt x="11631" y="6060"/>
                </a:moveTo>
                <a:lnTo>
                  <a:pt x="20492" y="6060"/>
                </a:lnTo>
                <a:lnTo>
                  <a:pt x="20492" y="6371"/>
                </a:lnTo>
                <a:lnTo>
                  <a:pt x="11631" y="6371"/>
                </a:lnTo>
                <a:lnTo>
                  <a:pt x="11631" y="6060"/>
                </a:lnTo>
                <a:moveTo>
                  <a:pt x="11631" y="8081"/>
                </a:moveTo>
                <a:lnTo>
                  <a:pt x="20308" y="8081"/>
                </a:lnTo>
                <a:lnTo>
                  <a:pt x="20308" y="8391"/>
                </a:lnTo>
                <a:lnTo>
                  <a:pt x="11631" y="8391"/>
                </a:lnTo>
                <a:lnTo>
                  <a:pt x="11631" y="8081"/>
                </a:lnTo>
                <a:moveTo>
                  <a:pt x="11631" y="4196"/>
                </a:moveTo>
                <a:lnTo>
                  <a:pt x="12369" y="4196"/>
                </a:lnTo>
                <a:lnTo>
                  <a:pt x="12369" y="4817"/>
                </a:lnTo>
                <a:lnTo>
                  <a:pt x="11631" y="4817"/>
                </a:lnTo>
                <a:lnTo>
                  <a:pt x="11631" y="4196"/>
                </a:lnTo>
                <a:moveTo>
                  <a:pt x="14400" y="4196"/>
                </a:moveTo>
                <a:lnTo>
                  <a:pt x="15138" y="4196"/>
                </a:lnTo>
                <a:lnTo>
                  <a:pt x="15138" y="4817"/>
                </a:lnTo>
                <a:lnTo>
                  <a:pt x="14400" y="4817"/>
                </a:lnTo>
                <a:lnTo>
                  <a:pt x="14400" y="4196"/>
                </a:lnTo>
                <a:moveTo>
                  <a:pt x="16985" y="4196"/>
                </a:moveTo>
                <a:lnTo>
                  <a:pt x="17723" y="4196"/>
                </a:lnTo>
                <a:lnTo>
                  <a:pt x="17723" y="4817"/>
                </a:lnTo>
                <a:lnTo>
                  <a:pt x="16985" y="4817"/>
                </a:lnTo>
                <a:lnTo>
                  <a:pt x="16985" y="4196"/>
                </a:lnTo>
                <a:moveTo>
                  <a:pt x="19754" y="4196"/>
                </a:moveTo>
                <a:lnTo>
                  <a:pt x="20492" y="4196"/>
                </a:lnTo>
                <a:lnTo>
                  <a:pt x="20492" y="4817"/>
                </a:lnTo>
                <a:lnTo>
                  <a:pt x="19754" y="4817"/>
                </a:lnTo>
                <a:lnTo>
                  <a:pt x="19754" y="4196"/>
                </a:lnTo>
                <a:moveTo>
                  <a:pt x="11631" y="9635"/>
                </a:moveTo>
                <a:lnTo>
                  <a:pt x="12369" y="9635"/>
                </a:lnTo>
                <a:lnTo>
                  <a:pt x="12369" y="10256"/>
                </a:lnTo>
                <a:lnTo>
                  <a:pt x="11631" y="10256"/>
                </a:lnTo>
                <a:lnTo>
                  <a:pt x="11631" y="9635"/>
                </a:lnTo>
                <a:moveTo>
                  <a:pt x="14400" y="9635"/>
                </a:moveTo>
                <a:lnTo>
                  <a:pt x="15138" y="9635"/>
                </a:lnTo>
                <a:lnTo>
                  <a:pt x="15138" y="10256"/>
                </a:lnTo>
                <a:lnTo>
                  <a:pt x="14400" y="10256"/>
                </a:lnTo>
                <a:lnTo>
                  <a:pt x="14400" y="9635"/>
                </a:lnTo>
                <a:moveTo>
                  <a:pt x="16985" y="9635"/>
                </a:moveTo>
                <a:lnTo>
                  <a:pt x="17723" y="9635"/>
                </a:lnTo>
                <a:lnTo>
                  <a:pt x="17723" y="10256"/>
                </a:lnTo>
                <a:lnTo>
                  <a:pt x="16985" y="10256"/>
                </a:lnTo>
                <a:lnTo>
                  <a:pt x="16985" y="9635"/>
                </a:lnTo>
                <a:moveTo>
                  <a:pt x="19754" y="9635"/>
                </a:moveTo>
                <a:lnTo>
                  <a:pt x="20492" y="9635"/>
                </a:lnTo>
                <a:lnTo>
                  <a:pt x="20492" y="10256"/>
                </a:lnTo>
                <a:lnTo>
                  <a:pt x="19754" y="10256"/>
                </a:lnTo>
                <a:lnTo>
                  <a:pt x="19754" y="9635"/>
                </a:lnTo>
                <a:moveTo>
                  <a:pt x="10892" y="14141"/>
                </a:moveTo>
                <a:lnTo>
                  <a:pt x="10892" y="15384"/>
                </a:lnTo>
                <a:lnTo>
                  <a:pt x="10892" y="20046"/>
                </a:lnTo>
                <a:lnTo>
                  <a:pt x="10892" y="21600"/>
                </a:lnTo>
                <a:lnTo>
                  <a:pt x="10892" y="14141"/>
                </a:lnTo>
                <a:moveTo>
                  <a:pt x="10892" y="4351"/>
                </a:moveTo>
                <a:lnTo>
                  <a:pt x="10892" y="3574"/>
                </a:lnTo>
                <a:lnTo>
                  <a:pt x="10892" y="932"/>
                </a:lnTo>
                <a:lnTo>
                  <a:pt x="10892" y="0"/>
                </a:lnTo>
                <a:lnTo>
                  <a:pt x="10892" y="4351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pic>
        <p:nvPicPr>
          <p:cNvPr id="15365" name="Picture 7" descr="j029202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1868487" cy="177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3976" name="Group 8"/>
          <p:cNvGrpSpPr>
            <a:grpSpLocks/>
          </p:cNvGrpSpPr>
          <p:nvPr/>
        </p:nvGrpSpPr>
        <p:grpSpPr bwMode="auto">
          <a:xfrm>
            <a:off x="2411413" y="1989138"/>
            <a:ext cx="4897437" cy="2447925"/>
            <a:chOff x="1519" y="1253"/>
            <a:chExt cx="3085" cy="1542"/>
          </a:xfrm>
        </p:grpSpPr>
        <p:sp>
          <p:nvSpPr>
            <p:cNvPr id="15390" name="Line 9"/>
            <p:cNvSpPr>
              <a:spLocks noChangeShapeType="1"/>
            </p:cNvSpPr>
            <p:nvPr/>
          </p:nvSpPr>
          <p:spPr bwMode="auto">
            <a:xfrm>
              <a:off x="1519" y="1253"/>
              <a:ext cx="3085" cy="1542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91" name="Text Box 10"/>
            <p:cNvSpPr txBox="1">
              <a:spLocks noChangeArrowheads="1"/>
            </p:cNvSpPr>
            <p:nvPr/>
          </p:nvSpPr>
          <p:spPr bwMode="auto">
            <a:xfrm>
              <a:off x="2154" y="1434"/>
              <a:ext cx="1724" cy="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US" sz="1400" b="1">
                  <a:solidFill>
                    <a:srgbClr val="FC0000"/>
                  </a:solidFill>
                  <a:latin typeface="Times New Roman" pitchFamily="18" charset="0"/>
                  <a:cs typeface="Times New Roman" pitchFamily="18" charset="0"/>
                </a:rPr>
                <a:t>Information request to custodian</a:t>
              </a:r>
            </a:p>
            <a:p>
              <a:pPr algn="l" eaLnBrk="1" hangingPunct="1">
                <a:spcBef>
                  <a:spcPct val="50000"/>
                </a:spcBef>
              </a:pPr>
              <a:r>
                <a:rPr lang="en-US" sz="1000" b="1">
                  <a:latin typeface="Times" charset="0"/>
                  <a:hlinkClick r:id="rId3"/>
                </a:rPr>
                <a:t>http://www.metoffice.gov.uk/precis/qump</a:t>
              </a:r>
              <a:endParaRPr lang="en-US" sz="1000" b="1">
                <a:latin typeface="Times" charset="0"/>
              </a:endParaRPr>
            </a:p>
          </p:txBody>
        </p:sp>
      </p:grpSp>
      <p:grpSp>
        <p:nvGrpSpPr>
          <p:cNvPr id="83979" name="Group 11"/>
          <p:cNvGrpSpPr>
            <a:grpSpLocks/>
          </p:cNvGrpSpPr>
          <p:nvPr/>
        </p:nvGrpSpPr>
        <p:grpSpPr bwMode="auto">
          <a:xfrm>
            <a:off x="2843213" y="1628775"/>
            <a:ext cx="4105275" cy="376238"/>
            <a:chOff x="1791" y="1026"/>
            <a:chExt cx="2586" cy="237"/>
          </a:xfrm>
        </p:grpSpPr>
        <p:sp>
          <p:nvSpPr>
            <p:cNvPr id="15388" name="Line 12"/>
            <p:cNvSpPr>
              <a:spLocks noChangeShapeType="1"/>
            </p:cNvSpPr>
            <p:nvPr/>
          </p:nvSpPr>
          <p:spPr bwMode="auto">
            <a:xfrm>
              <a:off x="1791" y="1026"/>
              <a:ext cx="2586" cy="0"/>
            </a:xfrm>
            <a:prstGeom prst="line">
              <a:avLst/>
            </a:prstGeom>
            <a:noFill/>
            <a:ln w="76200">
              <a:solidFill>
                <a:srgbClr val="0000FF"/>
              </a:solidFill>
              <a:round/>
              <a:headEnd type="arrow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89" name="Text Box 13"/>
            <p:cNvSpPr txBox="1">
              <a:spLocks noChangeArrowheads="1"/>
            </p:cNvSpPr>
            <p:nvPr/>
          </p:nvSpPr>
          <p:spPr bwMode="auto">
            <a:xfrm>
              <a:off x="2472" y="1071"/>
              <a:ext cx="104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US" sz="1400" b="1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Search</a:t>
              </a:r>
              <a:r>
                <a:rPr lang="fr-CH" sz="1400" b="1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1400" b="1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Results</a:t>
              </a:r>
            </a:p>
          </p:txBody>
        </p:sp>
      </p:grpSp>
      <p:sp>
        <p:nvSpPr>
          <p:cNvPr id="83982" name="Text Box 14"/>
          <p:cNvSpPr txBox="1">
            <a:spLocks noChangeArrowheads="1"/>
          </p:cNvSpPr>
          <p:nvPr/>
        </p:nvSpPr>
        <p:spPr bwMode="auto">
          <a:xfrm>
            <a:off x="539750" y="2133600"/>
            <a:ext cx="1584325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sz="1400" b="1">
                <a:latin typeface="Times New Roman" pitchFamily="18" charset="0"/>
                <a:cs typeface="Times New Roman" pitchFamily="18" charset="0"/>
              </a:rPr>
              <a:t>User searches for metadata then retrieves information from data custodian</a:t>
            </a:r>
          </a:p>
        </p:txBody>
      </p:sp>
      <p:sp>
        <p:nvSpPr>
          <p:cNvPr id="15369" name="Text Box 15"/>
          <p:cNvSpPr txBox="1">
            <a:spLocks noChangeArrowheads="1"/>
          </p:cNvSpPr>
          <p:nvPr/>
        </p:nvSpPr>
        <p:spPr bwMode="auto">
          <a:xfrm>
            <a:off x="228600" y="5562600"/>
            <a:ext cx="64008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fr-CH" sz="5400">
                <a:latin typeface="Times New Roman" pitchFamily="18" charset="0"/>
                <a:cs typeface="Times New Roman" pitchFamily="18" charset="0"/>
              </a:rPr>
              <a:t>GISC – DAR service</a:t>
            </a:r>
            <a:endParaRPr lang="en-US" sz="5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70" name="Text Box 16"/>
          <p:cNvSpPr txBox="1">
            <a:spLocks noChangeArrowheads="1"/>
          </p:cNvSpPr>
          <p:nvPr/>
        </p:nvSpPr>
        <p:spPr bwMode="auto">
          <a:xfrm>
            <a:off x="7019925" y="6165850"/>
            <a:ext cx="1908175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sz="1400">
                <a:latin typeface="Times New Roman" pitchFamily="18" charset="0"/>
                <a:cs typeface="Times New Roman" pitchFamily="18" charset="0"/>
              </a:rPr>
              <a:t>NC/DCPC information access service</a:t>
            </a:r>
          </a:p>
        </p:txBody>
      </p:sp>
      <p:grpSp>
        <p:nvGrpSpPr>
          <p:cNvPr id="83985" name="Group 17"/>
          <p:cNvGrpSpPr>
            <a:grpSpLocks/>
          </p:cNvGrpSpPr>
          <p:nvPr/>
        </p:nvGrpSpPr>
        <p:grpSpPr bwMode="auto">
          <a:xfrm>
            <a:off x="7380288" y="2565400"/>
            <a:ext cx="1439862" cy="1655763"/>
            <a:chOff x="4649" y="1616"/>
            <a:chExt cx="907" cy="1043"/>
          </a:xfrm>
        </p:grpSpPr>
        <p:sp>
          <p:nvSpPr>
            <p:cNvPr id="15386" name="Line 18"/>
            <p:cNvSpPr>
              <a:spLocks noChangeShapeType="1"/>
            </p:cNvSpPr>
            <p:nvPr/>
          </p:nvSpPr>
          <p:spPr bwMode="auto">
            <a:xfrm flipV="1">
              <a:off x="5057" y="1616"/>
              <a:ext cx="0" cy="1043"/>
            </a:xfrm>
            <a:prstGeom prst="line">
              <a:avLst/>
            </a:prstGeom>
            <a:noFill/>
            <a:ln w="762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87" name="Text Box 19"/>
            <p:cNvSpPr txBox="1">
              <a:spLocks noChangeArrowheads="1"/>
            </p:cNvSpPr>
            <p:nvPr/>
          </p:nvSpPr>
          <p:spPr bwMode="auto">
            <a:xfrm>
              <a:off x="4649" y="1979"/>
              <a:ext cx="907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400">
                  <a:latin typeface="Times New Roman" pitchFamily="18" charset="0"/>
                  <a:cs typeface="Times New Roman" pitchFamily="18" charset="0"/>
                </a:rPr>
                <a:t>Centre publishes metadata to GISC DAR catalogue</a:t>
              </a:r>
            </a:p>
          </p:txBody>
        </p:sp>
      </p:grpSp>
      <p:grpSp>
        <p:nvGrpSpPr>
          <p:cNvPr id="83988" name="Group 20"/>
          <p:cNvGrpSpPr>
            <a:grpSpLocks/>
          </p:cNvGrpSpPr>
          <p:nvPr/>
        </p:nvGrpSpPr>
        <p:grpSpPr bwMode="auto">
          <a:xfrm>
            <a:off x="1187450" y="981075"/>
            <a:ext cx="7016750" cy="4999038"/>
            <a:chOff x="748" y="663"/>
            <a:chExt cx="4420" cy="3149"/>
          </a:xfrm>
        </p:grpSpPr>
        <p:pic>
          <p:nvPicPr>
            <p:cNvPr id="15382" name="Picture 21" descr="MPj04387920000[1]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9" y="663"/>
              <a:ext cx="789" cy="4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3" name="Picture 22" descr="MPj04393570000[1]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8" y="2432"/>
              <a:ext cx="1290" cy="1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84" name="Text Box 23"/>
            <p:cNvSpPr txBox="1">
              <a:spLocks noChangeArrowheads="1"/>
            </p:cNvSpPr>
            <p:nvPr/>
          </p:nvSpPr>
          <p:spPr bwMode="auto">
            <a:xfrm>
              <a:off x="748" y="2976"/>
              <a:ext cx="2041" cy="460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400" b="1">
                  <a:latin typeface="Times New Roman" pitchFamily="18" charset="0"/>
                  <a:cs typeface="Times New Roman" pitchFamily="18" charset="0"/>
                </a:rPr>
                <a:t>Security/authentication/authorization and even charging is managed by each service provider</a:t>
              </a:r>
            </a:p>
          </p:txBody>
        </p:sp>
        <p:pic>
          <p:nvPicPr>
            <p:cNvPr id="15385" name="Picture 24" descr="j0222021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3" y="3158"/>
              <a:ext cx="652" cy="6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3993" name="Group 25"/>
          <p:cNvGrpSpPr>
            <a:grpSpLocks/>
          </p:cNvGrpSpPr>
          <p:nvPr/>
        </p:nvGrpSpPr>
        <p:grpSpPr bwMode="auto">
          <a:xfrm>
            <a:off x="539750" y="2492375"/>
            <a:ext cx="6119813" cy="2303463"/>
            <a:chOff x="340" y="1570"/>
            <a:chExt cx="3855" cy="1451"/>
          </a:xfrm>
        </p:grpSpPr>
        <p:grpSp>
          <p:nvGrpSpPr>
            <p:cNvPr id="15378" name="Group 26"/>
            <p:cNvGrpSpPr>
              <a:grpSpLocks/>
            </p:cNvGrpSpPr>
            <p:nvPr/>
          </p:nvGrpSpPr>
          <p:grpSpPr bwMode="auto">
            <a:xfrm>
              <a:off x="1292" y="1570"/>
              <a:ext cx="2903" cy="1451"/>
              <a:chOff x="1292" y="1570"/>
              <a:chExt cx="2903" cy="1451"/>
            </a:xfrm>
          </p:grpSpPr>
          <p:sp>
            <p:nvSpPr>
              <p:cNvPr id="15380" name="Line 27"/>
              <p:cNvSpPr>
                <a:spLocks noChangeShapeType="1"/>
              </p:cNvSpPr>
              <p:nvPr/>
            </p:nvSpPr>
            <p:spPr bwMode="auto">
              <a:xfrm>
                <a:off x="1292" y="1570"/>
                <a:ext cx="2903" cy="1451"/>
              </a:xfrm>
              <a:prstGeom prst="line">
                <a:avLst/>
              </a:prstGeom>
              <a:noFill/>
              <a:ln w="76200">
                <a:solidFill>
                  <a:schemeClr val="accent2"/>
                </a:solidFill>
                <a:round/>
                <a:headEnd type="triangle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81" name="Text Box 28"/>
              <p:cNvSpPr txBox="1">
                <a:spLocks noChangeArrowheads="1"/>
              </p:cNvSpPr>
              <p:nvPr/>
            </p:nvSpPr>
            <p:spPr bwMode="auto">
              <a:xfrm>
                <a:off x="1429" y="2296"/>
                <a:ext cx="127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l" eaLnBrk="1" hangingPunct="1">
                  <a:spcBef>
                    <a:spcPct val="50000"/>
                  </a:spcBef>
                </a:pPr>
                <a:r>
                  <a:rPr lang="en-US" sz="1400" b="1">
                    <a:solidFill>
                      <a:srgbClr val="0000FF"/>
                    </a:solidFill>
                    <a:latin typeface="Times New Roman" pitchFamily="18" charset="0"/>
                    <a:cs typeface="Times New Roman" pitchFamily="18" charset="0"/>
                  </a:rPr>
                  <a:t>Retrieve information</a:t>
                </a:r>
              </a:p>
            </p:txBody>
          </p:sp>
        </p:grpSp>
        <p:pic>
          <p:nvPicPr>
            <p:cNvPr id="15379" name="Picture 29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" y="2115"/>
              <a:ext cx="1134" cy="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3998" name="Picture 30" descr="Climate_Predictions-lb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005263"/>
            <a:ext cx="1489075" cy="136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3999" name="Group 31"/>
          <p:cNvGrpSpPr>
            <a:grpSpLocks/>
          </p:cNvGrpSpPr>
          <p:nvPr/>
        </p:nvGrpSpPr>
        <p:grpSpPr bwMode="auto">
          <a:xfrm>
            <a:off x="3132138" y="188913"/>
            <a:ext cx="3241675" cy="1165225"/>
            <a:chOff x="1973" y="119"/>
            <a:chExt cx="2042" cy="734"/>
          </a:xfrm>
        </p:grpSpPr>
        <p:sp>
          <p:nvSpPr>
            <p:cNvPr id="15376" name="Text Box 32" descr="Bouquet"/>
            <p:cNvSpPr txBox="1">
              <a:spLocks noChangeArrowheads="1"/>
            </p:cNvSpPr>
            <p:nvPr/>
          </p:nvSpPr>
          <p:spPr bwMode="auto">
            <a:xfrm>
              <a:off x="1973" y="119"/>
              <a:ext cx="2042" cy="734"/>
            </a:xfrm>
            <a:prstGeom prst="rect">
              <a:avLst/>
            </a:prstGeom>
            <a:blipFill dpi="0" rotWithShape="0">
              <a:blip r:embed="rId9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>
                <a:spcBef>
                  <a:spcPct val="50000"/>
                </a:spcBef>
              </a:pPr>
              <a:endParaRPr lang="en-GB" sz="1400"/>
            </a:p>
            <a:p>
              <a:pPr algn="l">
                <a:spcBef>
                  <a:spcPct val="50000"/>
                </a:spcBef>
              </a:pPr>
              <a:endParaRPr lang="en-GB" sz="1400"/>
            </a:p>
            <a:p>
              <a:pPr algn="l">
                <a:spcBef>
                  <a:spcPct val="50000"/>
                </a:spcBef>
              </a:pPr>
              <a:r>
                <a:rPr lang="en-GB" sz="1400"/>
                <a:t>Search: Climate change for 48</a:t>
              </a:r>
              <a:r>
                <a:rPr lang="en-US" sz="1400"/>
                <a:t>°</a:t>
              </a:r>
              <a:r>
                <a:rPr lang="en-GB" sz="1400"/>
                <a:t>N to 60</a:t>
              </a:r>
              <a:r>
                <a:rPr lang="en-US" sz="1400"/>
                <a:t>°</a:t>
              </a:r>
              <a:r>
                <a:rPr lang="en-GB" sz="1400"/>
                <a:t>N and 10</a:t>
              </a:r>
              <a:r>
                <a:rPr lang="en-US" sz="1400"/>
                <a:t>°</a:t>
              </a:r>
              <a:r>
                <a:rPr lang="en-GB" sz="1400"/>
                <a:t>W to 5</a:t>
              </a:r>
              <a:r>
                <a:rPr lang="en-US" sz="1400"/>
                <a:t>°</a:t>
              </a:r>
              <a:r>
                <a:rPr lang="en-GB" sz="1400"/>
                <a:t>E</a:t>
              </a:r>
              <a:endParaRPr lang="en-US" sz="1400"/>
            </a:p>
          </p:txBody>
        </p:sp>
        <p:pic>
          <p:nvPicPr>
            <p:cNvPr id="15377" name="Picture 33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8" y="164"/>
              <a:ext cx="332" cy="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3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3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3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3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3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3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3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3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What makes good metadata?</a:t>
            </a:r>
            <a:endParaRPr lang="en-U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Technically compliant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Or WIS will not work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Useful to users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Describes data in way users can find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Kept up to date with data it describes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Consistent with other information sources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The “start-up” metadata are technically compliant, but not “good” 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Search for “Frankfurt temperature” – no data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Search for “Frankfurt SYNOP” – several records</a:t>
            </a:r>
          </a:p>
          <a:p>
            <a:pPr lvl="2" fontAlgn="auto">
              <a:lnSpc>
                <a:spcPct val="90000"/>
              </a:lnSpc>
              <a:spcAft>
                <a:spcPts val="0"/>
              </a:spcAft>
              <a:buFont typeface="Arial"/>
              <a:buChar char="•"/>
              <a:defRPr/>
            </a:pPr>
            <a:endParaRPr lang="en-US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FB46EAC-C416-49C6-948E-63A937A6A01F}" type="slidenum">
              <a:rPr lang="en-US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smtClean="0"/>
              <a:t>Data restrictions – Resolutions 40, 25 and 60</a:t>
            </a:r>
            <a:endParaRPr lang="en-US" dirty="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Arial"/>
              <a:buChar char="•"/>
              <a:defRPr/>
            </a:pPr>
            <a:r>
              <a:rPr lang="en-GB" b="1" dirty="0" smtClean="0"/>
              <a:t>Resolutions 40 (Cg-XII), </a:t>
            </a:r>
            <a:r>
              <a:rPr lang="en-GB" b="1" i="1" dirty="0" smtClean="0"/>
              <a:t>25 (Cg-XIII) &amp; 60 (Cg-(7)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Essential data (“</a:t>
            </a:r>
            <a:r>
              <a:rPr lang="en-GB" i="1" dirty="0" err="1" smtClean="0"/>
              <a:t>WMOEssential</a:t>
            </a:r>
            <a:r>
              <a:rPr lang="en-GB" dirty="0" smtClean="0"/>
              <a:t>”)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“… data and products which are essential to support WMO Programmes … exchange without charge and with no conditions on use….”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Additional data (“</a:t>
            </a:r>
            <a:r>
              <a:rPr lang="en-GB" i="1" dirty="0" err="1" smtClean="0"/>
              <a:t>WMOAdditional</a:t>
            </a:r>
            <a:r>
              <a:rPr lang="en-GB" dirty="0" smtClean="0"/>
              <a:t>”)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Data on which the originator has placed restrictions (on commercial use)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Data not covered by these (“</a:t>
            </a:r>
            <a:r>
              <a:rPr lang="en-GB" dirty="0" err="1" smtClean="0"/>
              <a:t>WMOOther</a:t>
            </a:r>
            <a:r>
              <a:rPr lang="en-GB" dirty="0" smtClean="0"/>
              <a:t>”)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PR notifies WMO of “additional data”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Arial"/>
              <a:buChar char="•"/>
              <a:defRPr/>
            </a:pPr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7E3E43F-867C-4F3E-8395-6973B65371A1}" type="slidenum">
              <a:rPr lang="en-US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Providing data</a:t>
            </a:r>
            <a:endParaRPr lang="en-US" smtClean="0"/>
          </a:p>
        </p:txBody>
      </p:sp>
      <p:sp>
        <p:nvSpPr>
          <p:cNvPr id="14341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Register metadata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Agree delivery methods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Supply data</a:t>
            </a:r>
            <a:endParaRPr lang="en-US" smtClean="0"/>
          </a:p>
        </p:txBody>
      </p:sp>
      <p:sp>
        <p:nvSpPr>
          <p:cNvPr id="18436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CF90CB7-73B0-47F1-A89C-B35C2DB545AD}" type="slidenum">
              <a:rPr lang="en-US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Register metadata</a:t>
            </a:r>
            <a:endParaRPr lang="en-US" smtClean="0"/>
          </a:p>
        </p:txBody>
      </p:sp>
      <p:sp>
        <p:nvSpPr>
          <p:cNvPr id="860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•"/>
            </a:pPr>
            <a:r>
              <a:rPr lang="en-GB" smtClean="0"/>
              <a:t>Decide how data to be grouped</a:t>
            </a:r>
          </a:p>
          <a:p>
            <a:pPr lvl="1"/>
            <a:r>
              <a:rPr lang="en-GB" smtClean="0"/>
              <a:t>GTS bulletin? five day global forecast? 200 year climate simulation?</a:t>
            </a:r>
          </a:p>
          <a:p>
            <a:pPr>
              <a:buFontTx/>
              <a:buChar char="•"/>
            </a:pPr>
            <a:r>
              <a:rPr lang="en-GB" smtClean="0"/>
              <a:t>Describe data </a:t>
            </a:r>
            <a:r>
              <a:rPr lang="en-GB" smtClean="0">
                <a:latin typeface="Arial Black" pitchFamily="34" charset="0"/>
              </a:rPr>
              <a:t>–</a:t>
            </a:r>
            <a:r>
              <a:rPr lang="en-GB" smtClean="0"/>
              <a:t> in way user will understand</a:t>
            </a:r>
          </a:p>
          <a:p>
            <a:pPr>
              <a:buFontTx/>
              <a:buChar char="•"/>
            </a:pPr>
            <a:r>
              <a:rPr lang="en-GB" smtClean="0"/>
              <a:t>Create metadata record</a:t>
            </a:r>
          </a:p>
          <a:p>
            <a:pPr>
              <a:buFontTx/>
              <a:buChar char="•"/>
            </a:pPr>
            <a:r>
              <a:rPr lang="en-GB" smtClean="0"/>
              <a:t>Publish on your principal GISC (or </a:t>
            </a:r>
            <a:r>
              <a:rPr lang="en-GB" i="1" smtClean="0"/>
              <a:t>WIMMS</a:t>
            </a:r>
            <a:r>
              <a:rPr lang="en-GB" smtClean="0"/>
              <a:t>)</a:t>
            </a:r>
            <a:endParaRPr lang="en-US" smtClean="0"/>
          </a:p>
        </p:txBody>
      </p:sp>
      <p:sp>
        <p:nvSpPr>
          <p:cNvPr id="19460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8C0E4077-74E3-41A8-909D-C233609E04DE}" type="slidenum">
              <a:rPr lang="en-US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Agree delivery methods</a:t>
            </a:r>
            <a:endParaRPr lang="en-US" smtClean="0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216379AE-3C4B-4B83-BCE1-1928FB8571B8}" type="slidenum">
              <a:rPr lang="en-US"/>
              <a:pPr/>
              <a:t>9</a:t>
            </a:fld>
            <a:endParaRPr lang="en-US"/>
          </a:p>
        </p:txBody>
      </p:sp>
      <p:grpSp>
        <p:nvGrpSpPr>
          <p:cNvPr id="102402" name="Group 2"/>
          <p:cNvGrpSpPr>
            <a:grpSpLocks/>
          </p:cNvGrpSpPr>
          <p:nvPr/>
        </p:nvGrpSpPr>
        <p:grpSpPr bwMode="auto">
          <a:xfrm>
            <a:off x="1403350" y="1628775"/>
            <a:ext cx="1871663" cy="1543050"/>
            <a:chOff x="884" y="1026"/>
            <a:chExt cx="1179" cy="972"/>
          </a:xfrm>
        </p:grpSpPr>
        <p:pic>
          <p:nvPicPr>
            <p:cNvPr id="20507" name="Picture 3" descr="MP900405236[1]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" y="1026"/>
              <a:ext cx="1179" cy="9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8" name="Picture 4" descr="MC900391806[1]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8" y="1162"/>
              <a:ext cx="13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406" name="AutoShape 6"/>
          <p:cNvSpPr>
            <a:spLocks noChangeArrowheads="1"/>
          </p:cNvSpPr>
          <p:nvPr/>
        </p:nvSpPr>
        <p:spPr bwMode="auto">
          <a:xfrm>
            <a:off x="250825" y="1412875"/>
            <a:ext cx="3384550" cy="1800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r>
              <a:rPr lang="en-GB" sz="2400" b="1">
                <a:latin typeface="Times" charset="0"/>
              </a:rPr>
              <a:t>WMO Pizza Programme</a:t>
            </a:r>
            <a:endParaRPr lang="en-US" sz="2400" b="1">
              <a:latin typeface="Times" charset="0"/>
            </a:endParaRPr>
          </a:p>
        </p:txBody>
      </p:sp>
      <p:sp>
        <p:nvSpPr>
          <p:cNvPr id="20486" name="AutoShape 7"/>
          <p:cNvSpPr>
            <a:spLocks noChangeArrowheads="1"/>
          </p:cNvSpPr>
          <p:nvPr/>
        </p:nvSpPr>
        <p:spPr bwMode="auto">
          <a:xfrm>
            <a:off x="6372225" y="1916113"/>
            <a:ext cx="2232025" cy="40338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765E47"/>
              </a:gs>
              <a:gs pos="50000">
                <a:srgbClr val="FFCC99"/>
              </a:gs>
              <a:gs pos="100000">
                <a:srgbClr val="765E47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GB" sz="2400" b="1">
                <a:latin typeface="Times" charset="0"/>
              </a:rPr>
              <a:t>DCPC</a:t>
            </a:r>
          </a:p>
          <a:p>
            <a:endParaRPr lang="en-GB" sz="2400" b="1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US" sz="2400">
              <a:latin typeface="Times" charset="0"/>
            </a:endParaRPr>
          </a:p>
        </p:txBody>
      </p:sp>
      <p:pic>
        <p:nvPicPr>
          <p:cNvPr id="20487" name="Picture 8" descr="MC900432626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213100"/>
            <a:ext cx="1724025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09" name="Picture 9" descr="MC90043396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284538"/>
            <a:ext cx="1674812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10" name="AutoShape 10"/>
          <p:cNvSpPr>
            <a:spLocks noChangeArrowheads="1"/>
          </p:cNvSpPr>
          <p:nvPr/>
        </p:nvSpPr>
        <p:spPr bwMode="auto">
          <a:xfrm>
            <a:off x="6011863" y="2636838"/>
            <a:ext cx="1008062" cy="647700"/>
          </a:xfrm>
          <a:prstGeom prst="wedgeEllipseCallout">
            <a:avLst>
              <a:gd name="adj1" fmla="val -43750"/>
              <a:gd name="adj2" fmla="val 70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GB" sz="2400" b="1">
                <a:latin typeface="Times" charset="0"/>
              </a:rPr>
              <a:t>?</a:t>
            </a:r>
            <a:endParaRPr lang="en-US" sz="2400" b="1">
              <a:latin typeface="Times" charset="0"/>
            </a:endParaRPr>
          </a:p>
        </p:txBody>
      </p:sp>
      <p:grpSp>
        <p:nvGrpSpPr>
          <p:cNvPr id="102411" name="Group 11"/>
          <p:cNvGrpSpPr>
            <a:grpSpLocks/>
          </p:cNvGrpSpPr>
          <p:nvPr/>
        </p:nvGrpSpPr>
        <p:grpSpPr bwMode="auto">
          <a:xfrm>
            <a:off x="4211638" y="1484313"/>
            <a:ext cx="2881312" cy="1800225"/>
            <a:chOff x="2653" y="935"/>
            <a:chExt cx="1815" cy="1134"/>
          </a:xfrm>
        </p:grpSpPr>
        <p:grpSp>
          <p:nvGrpSpPr>
            <p:cNvPr id="20496" name="Group 12"/>
            <p:cNvGrpSpPr>
              <a:grpSpLocks/>
            </p:cNvGrpSpPr>
            <p:nvPr/>
          </p:nvGrpSpPr>
          <p:grpSpPr bwMode="auto">
            <a:xfrm>
              <a:off x="2653" y="935"/>
              <a:ext cx="1815" cy="1134"/>
              <a:chOff x="2699" y="1979"/>
              <a:chExt cx="1815" cy="1134"/>
            </a:xfrm>
          </p:grpSpPr>
          <p:sp>
            <p:nvSpPr>
              <p:cNvPr id="20501" name="AutoShape 13"/>
              <p:cNvSpPr>
                <a:spLocks noChangeArrowheads="1"/>
              </p:cNvSpPr>
              <p:nvPr/>
            </p:nvSpPr>
            <p:spPr bwMode="auto">
              <a:xfrm flipH="1">
                <a:off x="2699" y="1979"/>
                <a:ext cx="1815" cy="1134"/>
              </a:xfrm>
              <a:prstGeom prst="wedgeEllipseCallout">
                <a:avLst>
                  <a:gd name="adj1" fmla="val -54852"/>
                  <a:gd name="adj2" fmla="val 70014"/>
                </a:avLst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400">
                  <a:latin typeface="Times" charset="0"/>
                </a:endParaRPr>
              </a:p>
            </p:txBody>
          </p:sp>
          <p:grpSp>
            <p:nvGrpSpPr>
              <p:cNvPr id="20502" name="Group 14"/>
              <p:cNvGrpSpPr>
                <a:grpSpLocks/>
              </p:cNvGrpSpPr>
              <p:nvPr/>
            </p:nvGrpSpPr>
            <p:grpSpPr bwMode="auto">
              <a:xfrm>
                <a:off x="3061" y="2024"/>
                <a:ext cx="969" cy="849"/>
                <a:chOff x="3016" y="1117"/>
                <a:chExt cx="969" cy="849"/>
              </a:xfrm>
            </p:grpSpPr>
            <p:pic>
              <p:nvPicPr>
                <p:cNvPr id="20503" name="Picture 15" descr="MP900405236[1]"/>
                <p:cNvPicPr>
                  <a:picLocks noChangeAspect="1"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016" y="1480"/>
                  <a:ext cx="680" cy="48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0504" name="Picture 16" descr="MC900433889[1]"/>
                <p:cNvPicPr>
                  <a:picLocks noChangeAspect="1" noChangeArrowheads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515" y="1117"/>
                  <a:ext cx="433" cy="4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0505" name="Picture 17" descr="MC900241133[1]"/>
                <p:cNvPicPr>
                  <a:picLocks noChangeAspect="1" noChangeArrowheads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107" y="1253"/>
                  <a:ext cx="318" cy="1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0506" name="Picture 18" descr="MC900437841[1]"/>
                <p:cNvPicPr>
                  <a:picLocks noChangeAspect="1" noChangeArrowheads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515" y="1480"/>
                  <a:ext cx="470" cy="30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  <p:grpSp>
          <p:nvGrpSpPr>
            <p:cNvPr id="20497" name="Group 19"/>
            <p:cNvGrpSpPr>
              <a:grpSpLocks/>
            </p:cNvGrpSpPr>
            <p:nvPr/>
          </p:nvGrpSpPr>
          <p:grpSpPr bwMode="auto">
            <a:xfrm>
              <a:off x="3379" y="1706"/>
              <a:ext cx="318" cy="249"/>
              <a:chOff x="2789" y="2931"/>
              <a:chExt cx="870" cy="521"/>
            </a:xfrm>
          </p:grpSpPr>
          <p:pic>
            <p:nvPicPr>
              <p:cNvPr id="20498" name="Picture 20" descr="MP900438662[1]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25" y="3203"/>
                <a:ext cx="374" cy="2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499" name="Picture 21" descr="MC900391806[1]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88" y="3067"/>
                <a:ext cx="371" cy="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500" name="Picture 22" descr="MP900406652[1]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9" y="2931"/>
                <a:ext cx="377" cy="2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02423" name="Group 23"/>
          <p:cNvGrpSpPr>
            <a:grpSpLocks/>
          </p:cNvGrpSpPr>
          <p:nvPr/>
        </p:nvGrpSpPr>
        <p:grpSpPr bwMode="auto">
          <a:xfrm>
            <a:off x="6084888" y="2565400"/>
            <a:ext cx="1295400" cy="863600"/>
            <a:chOff x="3833" y="1616"/>
            <a:chExt cx="816" cy="544"/>
          </a:xfrm>
        </p:grpSpPr>
        <p:grpSp>
          <p:nvGrpSpPr>
            <p:cNvPr id="20492" name="Group 24"/>
            <p:cNvGrpSpPr>
              <a:grpSpLocks/>
            </p:cNvGrpSpPr>
            <p:nvPr/>
          </p:nvGrpSpPr>
          <p:grpSpPr bwMode="auto">
            <a:xfrm>
              <a:off x="3833" y="1616"/>
              <a:ext cx="816" cy="544"/>
              <a:chOff x="3833" y="1616"/>
              <a:chExt cx="816" cy="544"/>
            </a:xfrm>
          </p:grpSpPr>
          <p:sp>
            <p:nvSpPr>
              <p:cNvPr id="20494" name="AutoShape 25"/>
              <p:cNvSpPr>
                <a:spLocks noChangeArrowheads="1"/>
              </p:cNvSpPr>
              <p:nvPr/>
            </p:nvSpPr>
            <p:spPr bwMode="auto">
              <a:xfrm>
                <a:off x="3833" y="1616"/>
                <a:ext cx="816" cy="544"/>
              </a:xfrm>
              <a:prstGeom prst="wedgeEllipseCallout">
                <a:avLst>
                  <a:gd name="adj1" fmla="val -43750"/>
                  <a:gd name="adj2" fmla="val 70000"/>
                </a:avLst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400">
                  <a:latin typeface="Times" charset="0"/>
                </a:endParaRPr>
              </a:p>
            </p:txBody>
          </p:sp>
          <p:pic>
            <p:nvPicPr>
              <p:cNvPr id="20495" name="Picture 26" descr="MP900405236[1]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23" y="1706"/>
                <a:ext cx="529" cy="3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0493" name="Picture 27" descr="MC900391806[1]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32" y="1888"/>
              <a:ext cx="13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656 0.00115 L 0.47048 4.81481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47048 4.81481E-6 L 0.02656 0.0011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05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9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07407E-6 L 0.54913 0.40694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48" y="2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10" grpId="0" animBg="1"/>
      <p:bldP spid="102410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Supply your data to WIS</a:t>
            </a:r>
            <a:endParaRPr lang="en-U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en-GB" sz="2400" smtClean="0"/>
              <a:t>Implement the procedures you agreed with your GISC or DCPC</a:t>
            </a:r>
            <a:endParaRPr lang="en-US" sz="2400" smtClean="0"/>
          </a:p>
          <a:p>
            <a:pPr marL="0" indent="0"/>
            <a:endParaRPr lang="en-US" sz="2400" smtClean="0"/>
          </a:p>
        </p:txBody>
      </p:sp>
      <p:pic>
        <p:nvPicPr>
          <p:cNvPr id="21508" name="Picture 7" descr="PonyExpress-noknowncopyright-USarchives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59388" y="1419225"/>
            <a:ext cx="3705225" cy="4670425"/>
          </a:xfrm>
        </p:spPr>
      </p:pic>
      <p:sp>
        <p:nvSpPr>
          <p:cNvPr id="21509" name="Slide Number Placeholder 5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A0194331-562F-4CB3-A044-305D5DC7AE2B}" type="slidenum">
              <a:rPr lang="en-US" smtClean="0"/>
              <a:pPr/>
              <a:t>10</a:t>
            </a:fld>
            <a:endParaRPr lang="en-US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Receiving data</a:t>
            </a:r>
            <a:endParaRPr lang="en-US" smtClean="0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One-off requests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Subscriptions</a:t>
            </a:r>
            <a:endParaRPr lang="en-US" dirty="0" smtClean="0"/>
          </a:p>
        </p:txBody>
      </p:sp>
      <p:sp>
        <p:nvSpPr>
          <p:cNvPr id="22532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C568E8D-749C-4F5B-BC97-BD2C0C0ECD93}" type="slidenum">
              <a:rPr lang="en-US"/>
              <a:pPr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Find information</a:t>
            </a:r>
            <a:endParaRPr lang="en-US" smtClean="0"/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BAC0C6B6-FB92-4E8F-BE9D-7507157493EE}" type="slidenum">
              <a:rPr lang="en-US"/>
              <a:pPr/>
              <a:t>12</a:t>
            </a:fld>
            <a:endParaRPr lang="en-US"/>
          </a:p>
        </p:txBody>
      </p:sp>
      <p:grpSp>
        <p:nvGrpSpPr>
          <p:cNvPr id="23556" name="Group 19"/>
          <p:cNvGrpSpPr>
            <a:grpSpLocks/>
          </p:cNvGrpSpPr>
          <p:nvPr/>
        </p:nvGrpSpPr>
        <p:grpSpPr bwMode="auto">
          <a:xfrm>
            <a:off x="1979613" y="1412875"/>
            <a:ext cx="6335712" cy="4905375"/>
            <a:chOff x="1247" y="890"/>
            <a:chExt cx="3991" cy="3090"/>
          </a:xfrm>
        </p:grpSpPr>
        <p:grpSp>
          <p:nvGrpSpPr>
            <p:cNvPr id="23567" name="Group 13"/>
            <p:cNvGrpSpPr>
              <a:grpSpLocks/>
            </p:cNvGrpSpPr>
            <p:nvPr/>
          </p:nvGrpSpPr>
          <p:grpSpPr bwMode="auto">
            <a:xfrm>
              <a:off x="1247" y="890"/>
              <a:ext cx="3991" cy="3090"/>
              <a:chOff x="68" y="864"/>
              <a:chExt cx="3991" cy="3090"/>
            </a:xfrm>
          </p:grpSpPr>
          <p:pic>
            <p:nvPicPr>
              <p:cNvPr id="23570" name="Picture 4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565" t="8090" r="12067"/>
              <a:stretch>
                <a:fillRect/>
              </a:stretch>
            </p:blipFill>
            <p:spPr bwMode="auto">
              <a:xfrm>
                <a:off x="839" y="890"/>
                <a:ext cx="3220" cy="3064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23571" name="AutoShape 6"/>
              <p:cNvSpPr>
                <a:spLocks/>
              </p:cNvSpPr>
              <p:nvPr/>
            </p:nvSpPr>
            <p:spPr bwMode="auto">
              <a:xfrm>
                <a:off x="68" y="864"/>
                <a:ext cx="640" cy="576"/>
              </a:xfrm>
              <a:prstGeom prst="borderCallout1">
                <a:avLst>
                  <a:gd name="adj1" fmla="val 108333"/>
                  <a:gd name="adj2" fmla="val 11250"/>
                  <a:gd name="adj3" fmla="val 108333"/>
                  <a:gd name="adj4" fmla="val 143593"/>
                </a:avLst>
              </a:prstGeom>
              <a:solidFill>
                <a:srgbClr val="CCFFCC">
                  <a:alpha val="79999"/>
                </a:srgbClr>
              </a:solidFill>
              <a:ln w="38100">
                <a:solidFill>
                  <a:srgbClr val="339966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GB"/>
                  <a:t>Search phrase</a:t>
                </a:r>
                <a:endParaRPr lang="en-US"/>
              </a:p>
            </p:txBody>
          </p:sp>
          <p:sp>
            <p:nvSpPr>
              <p:cNvPr id="23572" name="AutoShape 7"/>
              <p:cNvSpPr>
                <a:spLocks/>
              </p:cNvSpPr>
              <p:nvPr/>
            </p:nvSpPr>
            <p:spPr bwMode="auto">
              <a:xfrm>
                <a:off x="113" y="2571"/>
                <a:ext cx="640" cy="576"/>
              </a:xfrm>
              <a:prstGeom prst="borderCallout1">
                <a:avLst>
                  <a:gd name="adj1" fmla="val -8333"/>
                  <a:gd name="adj2" fmla="val 11250"/>
                  <a:gd name="adj3" fmla="val -8333"/>
                  <a:gd name="adj4" fmla="val 212657"/>
                </a:avLst>
              </a:prstGeom>
              <a:solidFill>
                <a:srgbClr val="CCFFCC">
                  <a:alpha val="79999"/>
                </a:srgbClr>
              </a:solidFill>
              <a:ln w="38100" algn="ctr">
                <a:solidFill>
                  <a:srgbClr val="339966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GB"/>
                  <a:t>Search</a:t>
                </a:r>
              </a:p>
              <a:p>
                <a:r>
                  <a:rPr lang="en-GB"/>
                  <a:t>button</a:t>
                </a:r>
                <a:endParaRPr lang="en-US"/>
              </a:p>
            </p:txBody>
          </p:sp>
        </p:grpSp>
        <p:sp>
          <p:nvSpPr>
            <p:cNvPr id="23568" name="AutoShape 17"/>
            <p:cNvSpPr>
              <a:spLocks/>
            </p:cNvSpPr>
            <p:nvPr/>
          </p:nvSpPr>
          <p:spPr bwMode="auto">
            <a:xfrm>
              <a:off x="3691" y="1437"/>
              <a:ext cx="913" cy="576"/>
            </a:xfrm>
            <a:prstGeom prst="borderCallout1">
              <a:avLst>
                <a:gd name="adj1" fmla="val -8333"/>
                <a:gd name="adj2" fmla="val 92116"/>
                <a:gd name="adj3" fmla="val -8333"/>
                <a:gd name="adj4" fmla="val -103722"/>
              </a:avLst>
            </a:prstGeom>
            <a:solidFill>
              <a:srgbClr val="CCFFCC">
                <a:alpha val="79999"/>
              </a:srgbClr>
            </a:solidFill>
            <a:ln w="38100" algn="ctr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GB"/>
                <a:t>Search metadata fields</a:t>
              </a:r>
              <a:endParaRPr lang="en-US"/>
            </a:p>
          </p:txBody>
        </p:sp>
        <p:sp>
          <p:nvSpPr>
            <p:cNvPr id="23569" name="AutoShape 18"/>
            <p:cNvSpPr>
              <a:spLocks/>
            </p:cNvSpPr>
            <p:nvPr/>
          </p:nvSpPr>
          <p:spPr bwMode="auto">
            <a:xfrm>
              <a:off x="3696" y="2143"/>
              <a:ext cx="913" cy="451"/>
            </a:xfrm>
            <a:prstGeom prst="borderCallout1">
              <a:avLst>
                <a:gd name="adj1" fmla="val -10644"/>
                <a:gd name="adj2" fmla="val 92116"/>
                <a:gd name="adj3" fmla="val -10644"/>
                <a:gd name="adj4" fmla="val -122343"/>
              </a:avLst>
            </a:prstGeom>
            <a:solidFill>
              <a:srgbClr val="CCFFCC">
                <a:alpha val="79999"/>
              </a:srgbClr>
            </a:solidFill>
            <a:ln w="38100" algn="ctr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GB"/>
                <a:t>Search</a:t>
              </a:r>
            </a:p>
            <a:p>
              <a:r>
                <a:rPr lang="en-GB"/>
                <a:t>in area</a:t>
              </a:r>
              <a:endParaRPr lang="en-US"/>
            </a:p>
          </p:txBody>
        </p:sp>
      </p:grpSp>
      <p:grpSp>
        <p:nvGrpSpPr>
          <p:cNvPr id="90133" name="Group 21"/>
          <p:cNvGrpSpPr>
            <a:grpSpLocks/>
          </p:cNvGrpSpPr>
          <p:nvPr/>
        </p:nvGrpSpPr>
        <p:grpSpPr bwMode="auto">
          <a:xfrm>
            <a:off x="250825" y="333375"/>
            <a:ext cx="8569325" cy="5657850"/>
            <a:chOff x="158" y="210"/>
            <a:chExt cx="5398" cy="3564"/>
          </a:xfrm>
        </p:grpSpPr>
        <p:grpSp>
          <p:nvGrpSpPr>
            <p:cNvPr id="23558" name="Group 16"/>
            <p:cNvGrpSpPr>
              <a:grpSpLocks/>
            </p:cNvGrpSpPr>
            <p:nvPr/>
          </p:nvGrpSpPr>
          <p:grpSpPr bwMode="auto">
            <a:xfrm>
              <a:off x="158" y="210"/>
              <a:ext cx="5398" cy="3564"/>
              <a:chOff x="158" y="210"/>
              <a:chExt cx="5398" cy="3564"/>
            </a:xfrm>
          </p:grpSpPr>
          <p:grpSp>
            <p:nvGrpSpPr>
              <p:cNvPr id="23560" name="Group 12"/>
              <p:cNvGrpSpPr>
                <a:grpSpLocks/>
              </p:cNvGrpSpPr>
              <p:nvPr/>
            </p:nvGrpSpPr>
            <p:grpSpPr bwMode="auto">
              <a:xfrm>
                <a:off x="158" y="935"/>
                <a:ext cx="5398" cy="2839"/>
                <a:chOff x="158" y="935"/>
                <a:chExt cx="5398" cy="2839"/>
              </a:xfrm>
            </p:grpSpPr>
            <p:pic>
              <p:nvPicPr>
                <p:cNvPr id="23563" name="Picture 5"/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0565" t="8090" r="11743" b="52950"/>
                <a:stretch>
                  <a:fillRect/>
                </a:stretch>
              </p:blipFill>
              <p:spPr bwMode="auto">
                <a:xfrm>
                  <a:off x="158" y="935"/>
                  <a:ext cx="5398" cy="2165"/>
                </a:xfrm>
                <a:prstGeom prst="rect">
                  <a:avLst/>
                </a:prstGeom>
                <a:noFill/>
                <a:ln w="3810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23564" name="AutoShape 9"/>
                <p:cNvSpPr>
                  <a:spLocks/>
                </p:cNvSpPr>
                <p:nvPr/>
              </p:nvSpPr>
              <p:spPr bwMode="auto">
                <a:xfrm>
                  <a:off x="948" y="1719"/>
                  <a:ext cx="576" cy="576"/>
                </a:xfrm>
                <a:prstGeom prst="borderCallout1">
                  <a:avLst>
                    <a:gd name="adj1" fmla="val 108333"/>
                    <a:gd name="adj2" fmla="val 12500"/>
                    <a:gd name="adj3" fmla="val 108333"/>
                    <a:gd name="adj4" fmla="val 242014"/>
                  </a:avLst>
                </a:prstGeom>
                <a:solidFill>
                  <a:srgbClr val="CCFFCC">
                    <a:alpha val="79999"/>
                  </a:srgbClr>
                </a:solidFill>
                <a:ln w="38100" algn="ctr">
                  <a:solidFill>
                    <a:schemeClr val="hlink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en-GB"/>
                    <a:t>One-off</a:t>
                  </a:r>
                  <a:endParaRPr lang="en-US"/>
                </a:p>
              </p:txBody>
            </p:sp>
            <p:sp>
              <p:nvSpPr>
                <p:cNvPr id="23565" name="AutoShape 10"/>
                <p:cNvSpPr>
                  <a:spLocks/>
                </p:cNvSpPr>
                <p:nvPr/>
              </p:nvSpPr>
              <p:spPr bwMode="auto">
                <a:xfrm>
                  <a:off x="3155" y="3198"/>
                  <a:ext cx="1131" cy="576"/>
                </a:xfrm>
                <a:prstGeom prst="borderCallout1">
                  <a:avLst>
                    <a:gd name="adj1" fmla="val 87500"/>
                    <a:gd name="adj2" fmla="val -4245"/>
                    <a:gd name="adj3" fmla="val -148787"/>
                    <a:gd name="adj4" fmla="val -4245"/>
                  </a:avLst>
                </a:prstGeom>
                <a:solidFill>
                  <a:srgbClr val="CCFFCC">
                    <a:alpha val="79999"/>
                  </a:srgbClr>
                </a:solidFill>
                <a:ln w="38100" algn="ctr">
                  <a:solidFill>
                    <a:schemeClr val="hlink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en-GB"/>
                    <a:t>Regular delivery</a:t>
                  </a:r>
                  <a:endParaRPr lang="en-US"/>
                </a:p>
              </p:txBody>
            </p:sp>
            <p:sp>
              <p:nvSpPr>
                <p:cNvPr id="23566" name="AutoShape 11"/>
                <p:cNvSpPr>
                  <a:spLocks/>
                </p:cNvSpPr>
                <p:nvPr/>
              </p:nvSpPr>
              <p:spPr bwMode="auto">
                <a:xfrm>
                  <a:off x="3699" y="954"/>
                  <a:ext cx="576" cy="576"/>
                </a:xfrm>
                <a:prstGeom prst="borderCallout1">
                  <a:avLst>
                    <a:gd name="adj1" fmla="val 12500"/>
                    <a:gd name="adj2" fmla="val -8333"/>
                    <a:gd name="adj3" fmla="val 232986"/>
                    <a:gd name="adj4" fmla="val -8333"/>
                  </a:avLst>
                </a:prstGeom>
                <a:solidFill>
                  <a:srgbClr val="CCFFCC">
                    <a:alpha val="79999"/>
                  </a:srgbClr>
                </a:solidFill>
                <a:ln w="38100" algn="ctr">
                  <a:solidFill>
                    <a:schemeClr val="hlink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en-GB"/>
                    <a:t>Links to web sites</a:t>
                  </a:r>
                </a:p>
              </p:txBody>
            </p:sp>
          </p:grpSp>
          <p:sp>
            <p:nvSpPr>
              <p:cNvPr id="23561" name="AutoShape 14"/>
              <p:cNvSpPr>
                <a:spLocks/>
              </p:cNvSpPr>
              <p:nvPr/>
            </p:nvSpPr>
            <p:spPr bwMode="auto">
              <a:xfrm>
                <a:off x="4286" y="210"/>
                <a:ext cx="859" cy="576"/>
              </a:xfrm>
              <a:prstGeom prst="borderCallout1">
                <a:avLst>
                  <a:gd name="adj1" fmla="val 12500"/>
                  <a:gd name="adj2" fmla="val 105588"/>
                  <a:gd name="adj3" fmla="val 322745"/>
                  <a:gd name="adj4" fmla="val 105588"/>
                </a:avLst>
              </a:prstGeom>
              <a:solidFill>
                <a:srgbClr val="CCFFCC">
                  <a:alpha val="79999"/>
                </a:srgbClr>
              </a:solidFill>
              <a:ln w="38100" algn="ctr">
                <a:solidFill>
                  <a:schemeClr val="hlink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GB"/>
                  <a:t>Look at metadata</a:t>
                </a:r>
                <a:endParaRPr lang="en-US"/>
              </a:p>
            </p:txBody>
          </p:sp>
          <p:sp>
            <p:nvSpPr>
              <p:cNvPr id="23562" name="AutoShape 15"/>
              <p:cNvSpPr>
                <a:spLocks/>
              </p:cNvSpPr>
              <p:nvPr/>
            </p:nvSpPr>
            <p:spPr bwMode="auto">
              <a:xfrm>
                <a:off x="4377" y="3153"/>
                <a:ext cx="931" cy="576"/>
              </a:xfrm>
              <a:prstGeom prst="borderCallout1">
                <a:avLst>
                  <a:gd name="adj1" fmla="val 87500"/>
                  <a:gd name="adj2" fmla="val 105157"/>
                  <a:gd name="adj3" fmla="val -179167"/>
                  <a:gd name="adj4" fmla="val 105157"/>
                </a:avLst>
              </a:prstGeom>
              <a:solidFill>
                <a:srgbClr val="CCFFCC">
                  <a:alpha val="79999"/>
                </a:srgbClr>
              </a:solidFill>
              <a:ln w="38100" algn="ctr">
                <a:solidFill>
                  <a:schemeClr val="hlink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GB"/>
                  <a:t>Download</a:t>
                </a:r>
              </a:p>
              <a:p>
                <a:r>
                  <a:rPr lang="en-GB"/>
                  <a:t>metadata</a:t>
                </a:r>
                <a:endParaRPr lang="en-US"/>
              </a:p>
            </p:txBody>
          </p:sp>
        </p:grpSp>
        <p:sp>
          <p:nvSpPr>
            <p:cNvPr id="23559" name="Text Box 20"/>
            <p:cNvSpPr txBox="1">
              <a:spLocks noChangeArrowheads="1"/>
            </p:cNvSpPr>
            <p:nvPr/>
          </p:nvSpPr>
          <p:spPr bwMode="auto">
            <a:xfrm>
              <a:off x="2426" y="589"/>
              <a:ext cx="181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>
                      <a:alpha val="79999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GB" sz="3200" dirty="0">
                  <a:latin typeface="Arial Narrow" pitchFamily="34" charset="0"/>
                </a:rPr>
                <a:t>… and request it</a:t>
              </a:r>
              <a:endParaRPr lang="en-US" sz="3200" dirty="0">
                <a:latin typeface="Arial Narrow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Delivery methods</a:t>
            </a:r>
            <a:endParaRPr lang="en-US" smtClean="0"/>
          </a:p>
        </p:txBody>
      </p:sp>
      <p:graphicFrame>
        <p:nvGraphicFramePr>
          <p:cNvPr id="112705" name="Group 65"/>
          <p:cNvGraphicFramePr>
            <a:graphicFrameLocks noGrp="1"/>
          </p:cNvGraphicFramePr>
          <p:nvPr>
            <p:ph idx="1"/>
          </p:nvPr>
        </p:nvGraphicFramePr>
        <p:xfrm>
          <a:off x="1403350" y="1995488"/>
          <a:ext cx="7561263" cy="4241802"/>
        </p:xfrm>
        <a:graphic>
          <a:graphicData uri="http://schemas.openxmlformats.org/drawingml/2006/table">
            <a:tbl>
              <a:tblPr/>
              <a:tblGrid>
                <a:gridCol w="2520950"/>
                <a:gridCol w="2519363"/>
                <a:gridCol w="2520950"/>
              </a:tblGrid>
              <a:tr h="7127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Method</a:t>
                      </a:r>
                      <a:endParaRPr kumimoji="0" 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Request</a:t>
                      </a:r>
                      <a:endParaRPr kumimoji="0" 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Subscribe</a:t>
                      </a:r>
                      <a:endParaRPr kumimoji="0" 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</a:tr>
              <a:tr h="711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Download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</a:tr>
              <a:tr h="7127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Email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</a:tr>
              <a:tr h="711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FTP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</a:tr>
              <a:tr h="6810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GTS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Not Usually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By arrangement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</a:tr>
              <a:tr h="7127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Post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Perhaps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Perhaps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4609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13CC651-38FC-42F3-9F6B-2E9362C926B1}" type="slidenum">
              <a:rPr lang="en-US"/>
              <a:pPr/>
              <a:t>13</a:t>
            </a:fld>
            <a:endParaRPr lang="en-US"/>
          </a:p>
        </p:txBody>
      </p:sp>
      <p:sp>
        <p:nvSpPr>
          <p:cNvPr id="24610" name="AutoShape 52"/>
          <p:cNvSpPr>
            <a:spLocks/>
          </p:cNvSpPr>
          <p:nvPr/>
        </p:nvSpPr>
        <p:spPr bwMode="auto">
          <a:xfrm>
            <a:off x="6892925" y="1002432"/>
            <a:ext cx="1724025" cy="914400"/>
          </a:xfrm>
          <a:prstGeom prst="borderCallout1">
            <a:avLst>
              <a:gd name="adj1" fmla="val 12500"/>
              <a:gd name="adj2" fmla="val 104421"/>
              <a:gd name="adj3" fmla="val 143162"/>
              <a:gd name="adj4" fmla="val 102653"/>
            </a:avLst>
          </a:prstGeom>
          <a:solidFill>
            <a:srgbClr val="CCFFCC">
              <a:alpha val="79999"/>
            </a:srgbClr>
          </a:solidFill>
          <a:ln w="38100" algn="ctr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GB"/>
              <a:t>Login</a:t>
            </a:r>
          </a:p>
          <a:p>
            <a:r>
              <a:rPr lang="en-GB"/>
              <a:t>needed</a:t>
            </a:r>
            <a:endParaRPr lang="en-US"/>
          </a:p>
        </p:txBody>
      </p:sp>
      <p:sp>
        <p:nvSpPr>
          <p:cNvPr id="24611" name="AutoShape 54"/>
          <p:cNvSpPr>
            <a:spLocks/>
          </p:cNvSpPr>
          <p:nvPr/>
        </p:nvSpPr>
        <p:spPr bwMode="auto">
          <a:xfrm>
            <a:off x="4432300" y="1146448"/>
            <a:ext cx="1868488" cy="914400"/>
          </a:xfrm>
          <a:prstGeom prst="borderCallout1">
            <a:avLst>
              <a:gd name="adj1" fmla="val 12500"/>
              <a:gd name="adj2" fmla="val -4079"/>
              <a:gd name="adj3" fmla="val 146389"/>
              <a:gd name="adj4" fmla="val -2448"/>
            </a:avLst>
          </a:prstGeom>
          <a:solidFill>
            <a:srgbClr val="FFCCFF">
              <a:alpha val="79999"/>
            </a:srgbClr>
          </a:solidFill>
          <a:ln w="38100" algn="ctr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GB" dirty="0"/>
              <a:t>Login needed for “additional” data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Standardizing data</a:t>
            </a:r>
            <a:endParaRPr lang="en-US" smtClean="0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Why standardize formats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WMO formats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Candidate </a:t>
            </a:r>
            <a:r>
              <a:rPr lang="en-GB" smtClean="0">
                <a:latin typeface="Arial Black" pitchFamily="34" charset="0"/>
              </a:rPr>
              <a:t>“</a:t>
            </a:r>
            <a:r>
              <a:rPr lang="en-GB" smtClean="0"/>
              <a:t>other</a:t>
            </a:r>
            <a:r>
              <a:rPr lang="en-GB" smtClean="0">
                <a:latin typeface="Arial Black" pitchFamily="34" charset="0"/>
              </a:rPr>
              <a:t>”</a:t>
            </a:r>
            <a:r>
              <a:rPr lang="en-GB" smtClean="0"/>
              <a:t> formats</a:t>
            </a:r>
            <a:endParaRPr lang="en-US" smtClean="0"/>
          </a:p>
        </p:txBody>
      </p:sp>
      <p:sp>
        <p:nvSpPr>
          <p:cNvPr id="25604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98A61231-1C51-492B-8B66-9052776E4838}" type="slidenum">
              <a:rPr lang="en-US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Standardizing data</a:t>
            </a:r>
            <a:endParaRPr lang="en-US" smtClean="0"/>
          </a:p>
        </p:txBody>
      </p:sp>
      <p:sp>
        <p:nvSpPr>
          <p:cNvPr id="26627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292B7CB3-52CA-4ABA-BB35-BEA2E2FCD937}" type="slidenum">
              <a:rPr lang="en-US"/>
              <a:pPr/>
              <a:t>15</a:t>
            </a:fld>
            <a:endParaRPr lang="en-US"/>
          </a:p>
        </p:txBody>
      </p:sp>
      <p:pic>
        <p:nvPicPr>
          <p:cNvPr id="26628" name="Content Placeholder 5"/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18125" y="1989138"/>
            <a:ext cx="3825875" cy="2892425"/>
          </a:xfrm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471613" y="1412875"/>
            <a:ext cx="3600450" cy="37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/>
            <a:r>
              <a:rPr lang="en-GB" sz="2800" b="1"/>
              <a:t>Know</a:t>
            </a:r>
          </a:p>
          <a:p>
            <a:pPr algn="l">
              <a:buFontTx/>
              <a:buChar char="•"/>
            </a:pPr>
            <a:r>
              <a:rPr lang="en-GB" sz="2400"/>
              <a:t>Content</a:t>
            </a:r>
          </a:p>
          <a:p>
            <a:pPr lvl="1" algn="l"/>
            <a:r>
              <a:rPr lang="en-GB" sz="2400"/>
              <a:t>what values to expect</a:t>
            </a:r>
          </a:p>
          <a:p>
            <a:pPr algn="l">
              <a:buFontTx/>
              <a:buChar char="•"/>
            </a:pPr>
            <a:r>
              <a:rPr lang="en-GB" sz="2400"/>
              <a:t>Format</a:t>
            </a:r>
          </a:p>
          <a:p>
            <a:pPr lvl="1" algn="l"/>
            <a:r>
              <a:rPr lang="en-GB" sz="2400"/>
              <a:t>how to read the values</a:t>
            </a:r>
          </a:p>
          <a:p>
            <a:pPr algn="l">
              <a:buFontTx/>
              <a:buChar char="•"/>
            </a:pPr>
            <a:r>
              <a:rPr lang="en-GB" sz="2400"/>
              <a:t>File names / headers</a:t>
            </a:r>
          </a:p>
          <a:p>
            <a:pPr lvl="1" algn="l"/>
            <a:r>
              <a:rPr lang="en-GB" sz="2400"/>
              <a:t>what you are handling</a:t>
            </a:r>
            <a:endParaRPr lang="en-US" sz="2400"/>
          </a:p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628800"/>
            <a:ext cx="8280920" cy="259228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95536" y="5445224"/>
            <a:ext cx="8280920" cy="64807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95536" y="4293096"/>
            <a:ext cx="8280920" cy="10801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WMO Formats</a:t>
            </a:r>
            <a:endParaRPr lang="en-U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400" dirty="0" smtClean="0"/>
              <a:t>Table Driven Code Forms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GB" sz="2000" dirty="0" smtClean="0"/>
              <a:t>Irregular data</a:t>
            </a:r>
          </a:p>
          <a:p>
            <a:pPr lvl="2">
              <a:lnSpc>
                <a:spcPct val="90000"/>
              </a:lnSpc>
            </a:pPr>
            <a:r>
              <a:rPr lang="en-GB" sz="2000" dirty="0" smtClean="0"/>
              <a:t>BUFR</a:t>
            </a:r>
          </a:p>
          <a:p>
            <a:pPr lvl="2">
              <a:lnSpc>
                <a:spcPct val="90000"/>
              </a:lnSpc>
            </a:pPr>
            <a:r>
              <a:rPr lang="en-GB" sz="2000" dirty="0" smtClean="0"/>
              <a:t>CREX</a:t>
            </a:r>
          </a:p>
          <a:p>
            <a:pPr lvl="3">
              <a:lnSpc>
                <a:spcPct val="90000"/>
              </a:lnSpc>
            </a:pPr>
            <a:r>
              <a:rPr lang="en-GB" sz="1600" dirty="0" smtClean="0"/>
              <a:t>Observations, satellite data, significant weather…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GB" sz="2000" dirty="0" smtClean="0"/>
              <a:t>Regular data</a:t>
            </a:r>
          </a:p>
          <a:p>
            <a:pPr lvl="2">
              <a:lnSpc>
                <a:spcPct val="90000"/>
              </a:lnSpc>
            </a:pPr>
            <a:r>
              <a:rPr lang="en-GB" sz="2000" dirty="0" smtClean="0"/>
              <a:t>GRIB</a:t>
            </a:r>
          </a:p>
          <a:p>
            <a:pPr lvl="3">
              <a:lnSpc>
                <a:spcPct val="90000"/>
              </a:lnSpc>
            </a:pPr>
            <a:r>
              <a:rPr lang="en-GB" sz="1600" dirty="0" smtClean="0"/>
              <a:t>Model fields …</a:t>
            </a:r>
          </a:p>
          <a:p>
            <a:pPr>
              <a:lnSpc>
                <a:spcPct val="90000"/>
              </a:lnSpc>
            </a:pPr>
            <a:r>
              <a:rPr lang="en-GB" sz="2400" dirty="0" smtClean="0"/>
              <a:t>Traditional Alphanumeric Codes</a:t>
            </a:r>
          </a:p>
          <a:p>
            <a:pPr lvl="1">
              <a:lnSpc>
                <a:spcPct val="90000"/>
              </a:lnSpc>
            </a:pPr>
            <a:r>
              <a:rPr lang="en-GB" sz="2400" dirty="0" smtClean="0"/>
              <a:t>Cannot describe modern data</a:t>
            </a:r>
          </a:p>
          <a:p>
            <a:pPr lvl="1">
              <a:lnSpc>
                <a:spcPct val="90000"/>
              </a:lnSpc>
            </a:pPr>
            <a:r>
              <a:rPr lang="en-GB" sz="2400" dirty="0" smtClean="0"/>
              <a:t>Strongly discouraged</a:t>
            </a:r>
          </a:p>
          <a:p>
            <a:pPr>
              <a:lnSpc>
                <a:spcPct val="90000"/>
              </a:lnSpc>
            </a:pPr>
            <a:r>
              <a:rPr lang="en-GB" sz="2400" b="1" dirty="0"/>
              <a:t>New</a:t>
            </a:r>
            <a:r>
              <a:rPr lang="en-GB" sz="2400" dirty="0"/>
              <a:t> – model driven code forms</a:t>
            </a:r>
          </a:p>
        </p:txBody>
      </p:sp>
      <p:sp>
        <p:nvSpPr>
          <p:cNvPr id="27652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2D968CA0-8D2F-46CB-9287-55A9CFA5C507}" type="slidenum">
              <a:rPr lang="en-US"/>
              <a:pPr/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Other formats</a:t>
            </a:r>
            <a:endParaRPr lang="en-US" dirty="0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XML</a:t>
            </a:r>
          </a:p>
          <a:p>
            <a:pPr lvl="1">
              <a:buFontTx/>
              <a:buChar char="•"/>
            </a:pPr>
            <a:r>
              <a:rPr lang="en-GB" dirty="0" smtClean="0"/>
              <a:t>Built into many systems</a:t>
            </a:r>
          </a:p>
          <a:p>
            <a:pPr lvl="2"/>
            <a:r>
              <a:rPr lang="en-GB" dirty="0" smtClean="0"/>
              <a:t>OGC Observations and Measurements</a:t>
            </a:r>
          </a:p>
          <a:p>
            <a:pPr lvl="3"/>
            <a:r>
              <a:rPr lang="en-GB" dirty="0" smtClean="0"/>
              <a:t>IWXXM (in Manual on Codes)</a:t>
            </a:r>
            <a:endParaRPr lang="en-GB" dirty="0"/>
          </a:p>
          <a:p>
            <a:pPr lvl="3"/>
            <a:r>
              <a:rPr lang="en-GB" dirty="0" smtClean="0"/>
              <a:t>Water ML2 (submitted to Manual on Codes)</a:t>
            </a:r>
          </a:p>
          <a:p>
            <a:r>
              <a:rPr lang="en-GB" b="1" dirty="0" err="1" smtClean="0"/>
              <a:t>NetCDF</a:t>
            </a:r>
            <a:endParaRPr lang="en-GB" b="1" dirty="0"/>
          </a:p>
          <a:p>
            <a:pPr lvl="1">
              <a:buFontTx/>
              <a:buChar char="•"/>
            </a:pPr>
            <a:r>
              <a:rPr lang="en-GB" dirty="0"/>
              <a:t>Widely used in research community</a:t>
            </a:r>
          </a:p>
          <a:p>
            <a:pPr lvl="3"/>
            <a:endParaRPr lang="en-US" dirty="0" smtClean="0"/>
          </a:p>
        </p:txBody>
      </p:sp>
      <p:sp>
        <p:nvSpPr>
          <p:cNvPr id="28676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9960BA34-3544-41FB-9EDE-C894156D394A}" type="slidenum">
              <a:rPr lang="en-US"/>
              <a:pPr/>
              <a:t>17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Exercise</a:t>
            </a:r>
            <a:endParaRPr lang="en-US" smtClean="0"/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771650" y="3886200"/>
            <a:ext cx="6400800" cy="1752600"/>
          </a:xfrm>
        </p:spPr>
        <p:txBody>
          <a:bodyPr rtlCol="0">
            <a:normAutofit fontScale="92500" lnSpcReduction="2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Visit a GISC web site and find some data for your country that is in readable form. Download the data to a text file. Try finding the same data at a different GISC.</a:t>
            </a:r>
            <a:endParaRPr lang="en-US" dirty="0" smtClean="0"/>
          </a:p>
        </p:txBody>
      </p:sp>
      <p:sp>
        <p:nvSpPr>
          <p:cNvPr id="29700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EEA75A67-C072-4AA3-99DC-CD52A993EABB}" type="slidenum">
              <a:rPr lang="en-US"/>
              <a:pPr/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GISC addresses</a:t>
            </a:r>
            <a:endParaRPr lang="en-US" smtClean="0"/>
          </a:p>
        </p:txBody>
      </p:sp>
      <p:sp>
        <p:nvSpPr>
          <p:cNvPr id="24581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GB" b="1" dirty="0" smtClean="0"/>
              <a:t>Full list at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>
                <a:hlinkClick r:id="rId2"/>
              </a:rPr>
              <a:t>www.wmo.int/giscs</a:t>
            </a:r>
            <a:r>
              <a:rPr lang="en-GB" dirty="0" smtClean="0"/>
              <a:t> 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GB" b="1" dirty="0" smtClean="0"/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US" b="1" dirty="0"/>
              <a:t>GISC </a:t>
            </a:r>
            <a:r>
              <a:rPr lang="en-US" b="1" dirty="0" smtClean="0"/>
              <a:t>Pretoria</a:t>
            </a:r>
            <a:endParaRPr lang="en-US" b="1" dirty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>
                <a:hlinkClick r:id="rId3"/>
              </a:rPr>
              <a:t>http</a:t>
            </a:r>
            <a:r>
              <a:rPr lang="en-US" dirty="0" smtClean="0">
                <a:hlinkClick r:id="rId3"/>
              </a:rPr>
              <a:t>://gisc.weathersa.co.za/</a:t>
            </a:r>
            <a:endParaRPr lang="en-US" dirty="0"/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US" b="1" dirty="0" smtClean="0"/>
              <a:t>GISC </a:t>
            </a:r>
            <a:r>
              <a:rPr lang="en-US" b="1" dirty="0" smtClean="0"/>
              <a:t>Casablanca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>
                <a:hlinkClick r:id="rId4"/>
              </a:rPr>
              <a:t>http://gisc.marocmeteo.ma</a:t>
            </a:r>
            <a:r>
              <a:rPr lang="en-US" dirty="0" smtClean="0">
                <a:hlinkClick r:id="rId4"/>
              </a:rPr>
              <a:t>/</a:t>
            </a:r>
            <a:endParaRPr lang="en-US" dirty="0" smtClean="0"/>
          </a:p>
        </p:txBody>
      </p:sp>
      <p:sp>
        <p:nvSpPr>
          <p:cNvPr id="31748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F0C98620-9CC8-4A32-8AE6-60094B1DDB27}" type="slidenum">
              <a:rPr lang="en-US"/>
              <a:pPr/>
              <a:t>19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GISC interfaces</a:t>
            </a:r>
            <a:endParaRPr lang="en-US" smtClean="0"/>
          </a:p>
        </p:txBody>
      </p:sp>
      <p:sp>
        <p:nvSpPr>
          <p:cNvPr id="32771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D2A858C-49D2-4378-9F60-ED6F0FF2AD50}" type="slidenum">
              <a:rPr lang="en-US"/>
              <a:pPr/>
              <a:t>20</a:t>
            </a:fld>
            <a:endParaRPr lang="en-US"/>
          </a:p>
        </p:txBody>
      </p:sp>
      <p:pic>
        <p:nvPicPr>
          <p:cNvPr id="3277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54" b="14120"/>
          <a:stretch>
            <a:fillRect/>
          </a:stretch>
        </p:blipFill>
        <p:spPr bwMode="auto">
          <a:xfrm>
            <a:off x="4716463" y="3789363"/>
            <a:ext cx="3667125" cy="22320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3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92" r="13156" b="20923"/>
          <a:stretch>
            <a:fillRect/>
          </a:stretch>
        </p:blipFill>
        <p:spPr bwMode="auto">
          <a:xfrm>
            <a:off x="107950" y="3860800"/>
            <a:ext cx="3743325" cy="24114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4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43" t="7355" r="12979" b="26549"/>
          <a:stretch>
            <a:fillRect/>
          </a:stretch>
        </p:blipFill>
        <p:spPr bwMode="auto">
          <a:xfrm>
            <a:off x="4211638" y="1341438"/>
            <a:ext cx="2952750" cy="2076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5" t="8090" r="12067"/>
          <a:stretch>
            <a:fillRect/>
          </a:stretch>
        </p:blipFill>
        <p:spPr bwMode="auto">
          <a:xfrm>
            <a:off x="109538" y="1412875"/>
            <a:ext cx="2230437" cy="212248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5" t="8090" r="11743" b="52950"/>
          <a:stretch>
            <a:fillRect/>
          </a:stretch>
        </p:blipFill>
        <p:spPr bwMode="auto">
          <a:xfrm>
            <a:off x="755650" y="2420938"/>
            <a:ext cx="3311525" cy="1328737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7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45" t="9203" r="13156" b="55849"/>
          <a:stretch>
            <a:fillRect/>
          </a:stretch>
        </p:blipFill>
        <p:spPr bwMode="auto">
          <a:xfrm>
            <a:off x="5435600" y="2349500"/>
            <a:ext cx="3600450" cy="13684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8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2" t="9781" r="13597" b="28865"/>
          <a:stretch>
            <a:fillRect/>
          </a:stretch>
        </p:blipFill>
        <p:spPr bwMode="auto">
          <a:xfrm>
            <a:off x="2195513" y="4437063"/>
            <a:ext cx="2736850" cy="18002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9" name="Picture 1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1" b="38683"/>
          <a:stretch>
            <a:fillRect/>
          </a:stretch>
        </p:blipFill>
        <p:spPr bwMode="auto">
          <a:xfrm>
            <a:off x="5476875" y="4724400"/>
            <a:ext cx="3667125" cy="151288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Summary</a:t>
            </a:r>
            <a:endParaRPr lang="en-US" smtClean="0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en-GB" sz="2400" dirty="0" smtClean="0"/>
              <a:t>Role of discovery metadata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en-GB" sz="2400" dirty="0" smtClean="0"/>
              <a:t>Providing data to WIS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en-GB" sz="2400" dirty="0" smtClean="0"/>
              <a:t>Receiving data from WIS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en-GB" sz="2400" dirty="0" smtClean="0"/>
              <a:t>Standards for data exchange</a:t>
            </a:r>
            <a:endParaRPr lang="en-US" sz="2400" dirty="0" smtClean="0"/>
          </a:p>
        </p:txBody>
      </p:sp>
      <p:sp>
        <p:nvSpPr>
          <p:cNvPr id="33796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5177589C-DDE5-4599-9876-808629CE745F}" type="slidenum">
              <a:rPr lang="en-US"/>
              <a:pPr/>
              <a:t>21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MOtemplat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MO-Title-SF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WMO-Template_SF-1_SmallLogo">
  <a:themeElements>
    <a:clrScheme name="WMO-Template_SF-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emplate_SF-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emplate_SF-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WMO-Title-SF">
  <a:themeElements>
    <a:clrScheme name="1_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WMO-Template_SF-1_SmallLogo">
  <a:themeElements>
    <a:clrScheme name="1_WMO-Template_SF-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WMO-Template_SF-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WMO-Template_SF-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emplate_SF-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emplate_SF-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emplate_SF-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emplate_SF-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emplate_SF-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emplate_SF-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emplate_SF-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emplate_SF-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emplate_SF-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emplate_SF-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emplate_SF-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WMO_WHIT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827</TotalTime>
  <Words>592</Words>
  <Application>Microsoft Office PowerPoint</Application>
  <PresentationFormat>On-screen Show (4:3)</PresentationFormat>
  <Paragraphs>177</Paragraphs>
  <Slides>21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WMOtemplate</vt:lpstr>
      <vt:lpstr>WMO-Title-SF</vt:lpstr>
      <vt:lpstr>WMO-Template_SF-1_SmallLogo</vt:lpstr>
      <vt:lpstr>1_WMO-Title-SF</vt:lpstr>
      <vt:lpstr>1_WMO-Template_SF-1_SmallLogo</vt:lpstr>
      <vt:lpstr>WMO_WHITE_Powerpoint_en_fr</vt:lpstr>
      <vt:lpstr>WIS Data Exchange</vt:lpstr>
      <vt:lpstr>WIS Data Exchange</vt:lpstr>
      <vt:lpstr>Discovery Metadata</vt:lpstr>
      <vt:lpstr>PowerPoint Presentation</vt:lpstr>
      <vt:lpstr>What makes good metadata?</vt:lpstr>
      <vt:lpstr>Data restrictions – Resolutions 40, 25 and 60</vt:lpstr>
      <vt:lpstr>Providing data</vt:lpstr>
      <vt:lpstr>Register metadata</vt:lpstr>
      <vt:lpstr>Agree delivery methods</vt:lpstr>
      <vt:lpstr>Supply your data to WIS</vt:lpstr>
      <vt:lpstr>Receiving data</vt:lpstr>
      <vt:lpstr>Find information</vt:lpstr>
      <vt:lpstr>Delivery methods</vt:lpstr>
      <vt:lpstr>Standardizing data</vt:lpstr>
      <vt:lpstr>Standardizing data</vt:lpstr>
      <vt:lpstr>WMO Formats</vt:lpstr>
      <vt:lpstr>Other formats</vt:lpstr>
      <vt:lpstr>Exercise</vt:lpstr>
      <vt:lpstr>GISC addresses</vt:lpstr>
      <vt:lpstr>GISC interfaces</vt:lpstr>
      <vt:lpstr>Summary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Meteorological Organization Working together in weather, climate and water</dc:title>
  <dc:creator>SForeman</dc:creator>
  <cp:lastModifiedBy>Steve Foreman</cp:lastModifiedBy>
  <cp:revision>17</cp:revision>
  <dcterms:created xsi:type="dcterms:W3CDTF">2012-09-24T11:54:53Z</dcterms:created>
  <dcterms:modified xsi:type="dcterms:W3CDTF">2017-01-24T05:54:46Z</dcterms:modified>
</cp:coreProperties>
</file>