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1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0" r:id="rId1"/>
    <p:sldMasterId id="2147483652" r:id="rId2"/>
    <p:sldMasterId id="2147483654" r:id="rId3"/>
    <p:sldMasterId id="2147483687" r:id="rId4"/>
    <p:sldMasterId id="2147483699" r:id="rId5"/>
    <p:sldMasterId id="2147483711" r:id="rId6"/>
    <p:sldMasterId id="2147483723" r:id="rId7"/>
    <p:sldMasterId id="2147483735" r:id="rId8"/>
    <p:sldMasterId id="2147483747" r:id="rId9"/>
    <p:sldMasterId id="2147484269" r:id="rId10"/>
  </p:sldMasterIdLst>
  <p:notesMasterIdLst>
    <p:notesMasterId r:id="rId37"/>
  </p:notesMasterIdLst>
  <p:handoutMasterIdLst>
    <p:handoutMasterId r:id="rId38"/>
  </p:handoutMasterIdLst>
  <p:sldIdLst>
    <p:sldId id="286" r:id="rId11"/>
    <p:sldId id="287" r:id="rId12"/>
    <p:sldId id="288" r:id="rId13"/>
    <p:sldId id="289" r:id="rId14"/>
    <p:sldId id="290" r:id="rId15"/>
    <p:sldId id="291" r:id="rId16"/>
    <p:sldId id="292" r:id="rId17"/>
    <p:sldId id="293" r:id="rId18"/>
    <p:sldId id="294" r:id="rId19"/>
    <p:sldId id="295" r:id="rId20"/>
    <p:sldId id="296" r:id="rId21"/>
    <p:sldId id="297" r:id="rId22"/>
    <p:sldId id="298" r:id="rId23"/>
    <p:sldId id="299" r:id="rId24"/>
    <p:sldId id="300" r:id="rId25"/>
    <p:sldId id="301" r:id="rId26"/>
    <p:sldId id="302" r:id="rId27"/>
    <p:sldId id="303" r:id="rId28"/>
    <p:sldId id="304" r:id="rId29"/>
    <p:sldId id="305" r:id="rId30"/>
    <p:sldId id="306" r:id="rId31"/>
    <p:sldId id="269" r:id="rId32"/>
    <p:sldId id="284" r:id="rId33"/>
    <p:sldId id="285" r:id="rId34"/>
    <p:sldId id="270" r:id="rId35"/>
    <p:sldId id="307" r:id="rId36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FF00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03" autoAdjust="0"/>
    <p:restoredTop sz="94617" autoAdjust="0"/>
  </p:normalViewPr>
  <p:slideViewPr>
    <p:cSldViewPr>
      <p:cViewPr varScale="1">
        <p:scale>
          <a:sx n="71" d="100"/>
          <a:sy n="71" d="100"/>
        </p:scale>
        <p:origin x="-136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9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1.xml"/><Relationship Id="rId34" Type="http://schemas.openxmlformats.org/officeDocument/2006/relationships/slide" Target="slides/slide24.xml"/><Relationship Id="rId42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slide" Target="slides/slide23.xml"/><Relationship Id="rId38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slide" Target="slides/slide22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slide" Target="slides/slide26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slide" Target="slides/slide2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D26911F2-89BB-4A4A-9916-B9C394BDFE2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71483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30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0B022936-680D-4320-A2AB-9F07DC579AB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138803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6BD0E940-E36A-4C2E-88E0-496AF84A3A42}" type="slidenum">
              <a:rPr lang="en-GB" sz="1200" smtClean="0"/>
              <a:pPr/>
              <a:t>1</a:t>
            </a:fld>
            <a:endParaRPr lang="en-GB" sz="1200" smtClean="0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5A0495E9-FF92-409E-9D96-BF57FE447EC9}" type="slidenum">
              <a:rPr lang="en-GB" sz="1200" smtClean="0"/>
              <a:pPr/>
              <a:t>2</a:t>
            </a:fld>
            <a:endParaRPr lang="en-GB" sz="1200" smtClean="0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3A9438-B1CC-4B0F-8411-77E4FB1C382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96477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563EBF-B724-4FC4-8E13-17C89B3353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69148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B591D1-A97A-4BCD-A226-EEF36CE546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79014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6B8E32-E838-4446-BE7E-307484C213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58682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85889E-F7E1-4796-8D3E-05C162C4523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9079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9AF1AF-CC2D-46CF-9E13-15C5BF5027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43934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E31BE4-DF76-4B00-AD74-7751343A3CA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3705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289C1A-5804-4A6D-8A4B-91EADA0C2B6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53267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4983EC-6C38-4A73-A8F5-16A033CAD1C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5766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EECB82-920B-43C1-B411-1C9EDB10D7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06003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0B79A4-CCEB-4B43-BA2A-CECBD17D433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4235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25"/>
          <a:stretch>
            <a:fillRect/>
          </a:stretch>
        </p:blipFill>
        <p:spPr bwMode="auto">
          <a:xfrm>
            <a:off x="0" y="0"/>
            <a:ext cx="9145588" cy="645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468313" y="1341438"/>
            <a:ext cx="10795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GB" sz="18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800" smtClean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57348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908175" y="260350"/>
            <a:ext cx="6985000" cy="1470025"/>
          </a:xfrm>
        </p:spPr>
        <p:txBody>
          <a:bodyPr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57349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908175" y="3405188"/>
            <a:ext cx="6985000" cy="1752600"/>
          </a:xfrm>
        </p:spPr>
        <p:txBody>
          <a:bodyPr/>
          <a:lstStyle>
            <a:lvl1pPr marL="0" indent="0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179388" y="6381750"/>
            <a:ext cx="5184775" cy="3317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6804025" y="6381750"/>
            <a:ext cx="2133600" cy="3317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141318-45A0-4345-8582-21AE32B121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7668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7231DB-F429-4443-8CE4-8FD2A6F7D2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12425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C90F02-5720-4E8E-8CE5-356E936D935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48715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F83EE4-6B56-43E0-B7D4-F950C1BC225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6015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12E0F3-EE37-4010-B335-D0A752340B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43626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110775-E091-4512-AAF7-5744F7592F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40227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5BAB36-ED10-4060-9BA6-7DB8E50F7B3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82978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C04688-14FC-483E-8309-3C9128316C7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615760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088F9E-BD7F-447F-8649-B92E7A25A5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892379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A67B6D-C0A6-4F4E-9F46-CC11B80B75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780867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6A86A7-8561-4982-BD0D-51335A2D00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297496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9C11B0-FC6E-47AB-85DD-C0752277B4B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30632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785BFC-76E2-42E9-BCE6-3BF9391B929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562636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9D97E2-320F-48F3-9A24-E66108CC25E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119866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BE7656-F17F-4E38-B967-2A981496A6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933387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6C25D4-5A25-4606-A615-ED86D5436A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264333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25E2EB-ECDA-4AE7-8D0D-B25CCD4EF9E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979279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82E8CC-98FA-419D-BCE6-1497DCFA6F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662665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85627-8230-45CC-83E2-EDA55847786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121365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033D39-6D83-433E-9A6B-0D8A432D82F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728660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F4E1BE-AAB8-4459-A046-4CB629569A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736382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90E9BB-91A8-49AF-8C7D-6ABF47C7E5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973370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altLang="ja-JP" smtClean="0"/>
              <a:t>Click to edit Master subtitle style</a:t>
            </a:r>
            <a:endParaRPr lang="ja-JP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24CDAC7-92C0-47E5-9D84-450B9983864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79947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76200" y="6477000"/>
            <a:ext cx="70167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ja-JP" sz="1400" i="1">
                <a:latin typeface="Arial" charset="0"/>
                <a:ea typeface="MS PGothic" pitchFamily="34" charset="-128"/>
              </a:rPr>
              <a:t>CBS-15, Technical Conference, Jakarta Indonesia 14th</a:t>
            </a:r>
            <a:r>
              <a:rPr lang="ja-JP" altLang="en-US" sz="1400" i="1">
                <a:latin typeface="Arial" charset="0"/>
                <a:ea typeface="MS PGothic" pitchFamily="34" charset="-128"/>
              </a:rPr>
              <a:t> </a:t>
            </a:r>
            <a:r>
              <a:rPr lang="en-US" altLang="ja-JP" sz="1400" i="1">
                <a:latin typeface="Arial" charset="0"/>
                <a:ea typeface="MS PGothic" pitchFamily="34" charset="-128"/>
              </a:rPr>
              <a:t>September 2012</a:t>
            </a:r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179388" y="908050"/>
            <a:ext cx="10795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n-US" altLang="ja-JP" sz="1200">
                <a:solidFill>
                  <a:schemeClr val="bg1"/>
                </a:solidFill>
                <a:latin typeface="Arial Black" pitchFamily="34" charset="0"/>
                <a:ea typeface="MS PGothic" pitchFamily="34" charset="-128"/>
              </a:rPr>
              <a:t>WMO</a:t>
            </a:r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B4A7EB-28A2-4C1A-8582-A9701E22A69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10639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11DD241-40E5-430D-837C-23B55A2A127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26353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21489B-E8EB-47E3-80AC-6D40D1CBD5F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934479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67416B7-29C2-43ED-9351-4E79A298F86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826849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B9EB108-B165-4223-BA03-04584370490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982452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70A7264-DDCD-4A30-9914-5C549B8FBF8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80379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8D9837D-E105-4179-A487-DC72FB583AE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275742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ja-JP" noProof="0" smtClean="0"/>
              <a:t>Click icon to add picture</a:t>
            </a:r>
            <a:endParaRPr lang="ja-JP" altLang="en-US" noProof="0" smtClean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ED041AC-5596-4578-AAE0-75712FC6C6C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032666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F5187DF-733B-490A-BCA4-2A0493CA24B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473064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4FEC9E3-51A3-462A-80BE-9EA4A090A3D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37844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altLang="ja-JP" smtClean="0"/>
              <a:t>Click to edit Master subtitle style</a:t>
            </a:r>
            <a:endParaRPr lang="ja-JP" alt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WIS3 - Managing WIS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78B9AE-CAEF-4626-8DE7-C981F52ECE7D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26524980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WIS3 - Managing WIS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82B1F3-8A13-4A0D-9A68-94A72A9E70A5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87935422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WIS3 - Managing WIS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88DA382-DE1B-4D9A-810D-112ACB8575D5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02053974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WIS3 - Managing WIS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6A01A6B-B027-4705-87D8-337C0A721517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91898379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WIS3 - Managing WIS</a:t>
            </a:r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76474E-383D-47A5-B75C-E4E8DB43DB9F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85342634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WIS3 - Managing WIS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D552F92-083E-45AD-84DA-C2A3FB4A29C9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84582267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WIS3 - Managing WIS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4735552-3765-40AD-9896-42FE65B59DF1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82278984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WIS3 - Managing WIS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A9CDEB-FDF7-4284-84AA-BC21FC26D68E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25167852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ja-JP" noProof="0" smtClean="0"/>
              <a:t>Click icon to add picture</a:t>
            </a:r>
            <a:endParaRPr lang="ja-JP" altLang="en-US" noProof="0" smtClean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WIS3 - Managing WIS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B45C1D8-5BD5-43E8-829A-0A8CD913233E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63794561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WIS3 - Managing WIS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07EA72-72CB-41EC-AC12-A6EB13FEA9EC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72944941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WIS3 - Managing WIS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4FF875A-61D9-4042-B1E5-E00453A56764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068813900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altLang="ja-JP" smtClean="0"/>
              <a:t>Click to edit Master subtitle style</a:t>
            </a:r>
            <a:endParaRPr lang="ja-JP" alt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WIS3 - Managing WIS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C8705A7-0A4E-48CE-9BCD-51C272AC3BE6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43209451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WIS3 - Managing WIS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F210D5-6C26-46D3-9070-7F47F2F2991E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61016049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WIS3 - Managing WIS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D80B63C-BCC2-4252-BCB1-D48C4D827917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683464054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WIS3 - Managing WIS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3AB857F-2850-4E6E-A2F2-919B23692C9B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37800267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WIS3 - Managing WIS</a:t>
            </a:r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670C19-B5EA-48ED-8C6B-628D5BFAC645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96298664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WIS3 - Managing WIS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60AB1C-BAC3-4208-9F4D-05BB3FE9FDB8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985366639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WIS3 - Managing WIS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797B1E-4C86-4709-90D5-18C32BBA3F0B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764181961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WIS3 - Managing WIS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FFB1DAC-20DB-4B67-91CC-3F1BAA96117E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46937135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ja-JP" noProof="0" smtClean="0"/>
              <a:t>Click icon to add picture</a:t>
            </a:r>
            <a:endParaRPr lang="ja-JP" altLang="en-US" noProof="0" smtClean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WIS3 - Managing WIS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1B4717F-BA5A-4834-A8A9-1B48B9F1C826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301755627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WIS3 - Managing WIS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42ED56E-AA25-4A5D-BC56-891B1B6F9961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938801250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WIS3 - Managing WIS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7836057-46F7-4C15-85D0-DC0836469F35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74675422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25"/>
          <a:stretch>
            <a:fillRect/>
          </a:stretch>
        </p:blipFill>
        <p:spPr bwMode="auto">
          <a:xfrm>
            <a:off x="0" y="0"/>
            <a:ext cx="9145588" cy="645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468313" y="1341438"/>
            <a:ext cx="10795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GB" sz="18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800" smtClean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86020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908175" y="260350"/>
            <a:ext cx="6985000" cy="1470025"/>
          </a:xfrm>
        </p:spPr>
        <p:txBody>
          <a:bodyPr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86021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908175" y="3405188"/>
            <a:ext cx="6985000" cy="1752600"/>
          </a:xfrm>
        </p:spPr>
        <p:txBody>
          <a:bodyPr/>
          <a:lstStyle>
            <a:lvl1pPr marL="0" indent="0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179388" y="6381750"/>
            <a:ext cx="5184775" cy="3317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6804025" y="6381750"/>
            <a:ext cx="2133600" cy="3317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2CF29B-D0F3-41E5-A492-8D98A68CF3E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820287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9B70CE-E8F3-4A1F-A63E-A3E2DF3F6D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8265638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A643FE-FB18-43D6-A1E5-24E836AB91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3936750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354CE1-59B2-4941-8DE9-E06AFC75A1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2509249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0099D-A0D2-4F21-BAC6-A8B8C81D2F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741265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405570-61F1-431B-8DDF-846263EF17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438650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995AAC-4569-4AE3-B5D5-0185CE94F4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7055643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FD0C7C-43CD-4D2C-8CAA-DB7D71D954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9777710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BD31C7-6581-4E6F-AF64-55412CABE5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6703641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C335B8-DB6E-4608-ABEC-22A5A200E1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0919827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D48B8D-2361-4B31-BF08-E397008F19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4288298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A91E3A-5E40-451F-A3F1-43DA6B8A8E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5576272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A39C8E-F98F-48F3-884F-F70BD9B3B5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124507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5658C7-1184-4D22-9CA5-C41990474D6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7088160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AC6269-9237-4822-852C-DDFD0C8DA7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1280724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F39928-0894-41E9-ACF1-E6438DB9AB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4364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210EB9-3CF8-4922-AF70-044F52DF1B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0747877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F4B572-F82B-44D0-80DD-45BCC9ACF8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3491099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595300-75AA-46CE-8300-E2CC7A13B11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941225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20BE96-E4D1-4359-B7E7-E5931AFBB36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5713672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D57DAB-10A3-4D33-ACDA-586E3F495B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6430186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050027-7B0A-4F48-B256-76156EDFBD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310401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F1B951-830B-470D-8569-56C1315F05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1684975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DB421B-1E4F-4B87-A06C-8C3FFB92AD2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3981404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578A1D-269A-4C34-A9D0-42199ECDA0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4192208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7D7316-585B-437F-897D-0CF79C0A13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7347765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C622A4-136A-457F-ACFE-352B460434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717882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24FA9D-A94D-4F1D-9281-74E798DE5FD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6724803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F99EBB-D4D0-4BD0-BEF1-5B2B8141A77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6474881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470FF9-C42C-4DA1-89B4-4DB226ABEF4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5316461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685FDA-86C0-483A-B457-1D43A277EE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8251486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3A861C-B8C8-4654-9A8F-1869061FACF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8489890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EFDA73-8DE1-49AB-B4D5-CB92F98593B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38747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wmo2016_powerpoint_standard_v2-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1EA163-D3C9-4066-A4D5-81B4AB850D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7317313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wmo2016_powerpoint_standard_v2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51438"/>
            <a:ext cx="1989138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C9BB9D-938E-44C6-9F72-5B5ABA9F461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1983640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26209C-6BC4-4671-AC0F-113BF2FFB8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3893775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17EFC4-0FDA-4340-A685-5144394BC5F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6309245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EB9AAD-DF2D-48BD-83E6-E336684CDE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1942577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6B1C81-8D39-4BD0-9691-B342B1C626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9535601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51840B-870B-47E9-B26C-C1DA8665CF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15709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129C65-8B56-403D-9D36-3D3A455167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8757984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EAE675-0B86-4C9C-9A3B-177A7C6058F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00049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image" Target="../media/image4.jpeg"/><Relationship Id="rId5" Type="http://schemas.openxmlformats.org/officeDocument/2006/relationships/slideLayout" Target="../slideLayouts/slideLayout104.xml"/><Relationship Id="rId10" Type="http://schemas.openxmlformats.org/officeDocument/2006/relationships/theme" Target="../theme/theme10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981075"/>
            <a:ext cx="8785225" cy="547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453188"/>
            <a:ext cx="475297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5CCDF7CC-11CC-4D7F-A9EB-CDF6825D66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30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1042988" y="188913"/>
            <a:ext cx="7921625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1" name="Text Box 10"/>
          <p:cNvSpPr txBox="1">
            <a:spLocks noChangeArrowheads="1"/>
          </p:cNvSpPr>
          <p:nvPr/>
        </p:nvSpPr>
        <p:spPr bwMode="auto">
          <a:xfrm>
            <a:off x="250825" y="692150"/>
            <a:ext cx="64928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GB" sz="10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000" smtClean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84" r:id="rId1"/>
    <p:sldLayoutId id="2147484285" r:id="rId2"/>
    <p:sldLayoutId id="2147484286" r:id="rId3"/>
    <p:sldLayoutId id="2147484287" r:id="rId4"/>
    <p:sldLayoutId id="2147484288" r:id="rId5"/>
    <p:sldLayoutId id="2147484289" r:id="rId6"/>
    <p:sldLayoutId id="2147484290" r:id="rId7"/>
    <p:sldLayoutId id="2147484291" r:id="rId8"/>
    <p:sldLayoutId id="2147484292" r:id="rId9"/>
    <p:sldLayoutId id="2147484293" r:id="rId10"/>
    <p:sldLayoutId id="2147484294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25"/>
          <a:stretch>
            <a:fillRect/>
          </a:stretch>
        </p:blipFill>
        <p:spPr bwMode="auto">
          <a:xfrm>
            <a:off x="0" y="0"/>
            <a:ext cx="9145588" cy="645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403350" y="188913"/>
            <a:ext cx="7561263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03350" y="1412875"/>
            <a:ext cx="7561263" cy="468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50825" y="6453188"/>
            <a:ext cx="63373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11D5EA31-B317-42DC-AB2B-4B4C8ECC76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79388" y="908050"/>
            <a:ext cx="10795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GB" sz="18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800" smtClean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87" r:id="rId1"/>
    <p:sldLayoutId id="2147484295" r:id="rId2"/>
    <p:sldLayoutId id="2147484296" r:id="rId3"/>
    <p:sldLayoutId id="2147484297" r:id="rId4"/>
    <p:sldLayoutId id="2147484298" r:id="rId5"/>
    <p:sldLayoutId id="2147484299" r:id="rId6"/>
    <p:sldLayoutId id="2147484300" r:id="rId7"/>
    <p:sldLayoutId id="2147484301" r:id="rId8"/>
    <p:sldLayoutId id="2147484302" r:id="rId9"/>
    <p:sldLayoutId id="2147484303" r:id="rId10"/>
    <p:sldLayoutId id="2147484304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981075"/>
            <a:ext cx="8785225" cy="547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453188"/>
            <a:ext cx="475297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F0F5A295-23C0-48F0-A3E1-46C15A4AA51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3078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1042988" y="188913"/>
            <a:ext cx="7921625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250825" y="692150"/>
            <a:ext cx="64928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GB" sz="10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000" smtClean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05" r:id="rId1"/>
    <p:sldLayoutId id="2147484306" r:id="rId2"/>
    <p:sldLayoutId id="2147484307" r:id="rId3"/>
    <p:sldLayoutId id="2147484308" r:id="rId4"/>
    <p:sldLayoutId id="2147484309" r:id="rId5"/>
    <p:sldLayoutId id="2147484310" r:id="rId6"/>
    <p:sldLayoutId id="2147484311" r:id="rId7"/>
    <p:sldLayoutId id="2147484312" r:id="rId8"/>
    <p:sldLayoutId id="2147484313" r:id="rId9"/>
    <p:sldLayoutId id="2147484314" r:id="rId10"/>
    <p:sldLayoutId id="2147484315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25"/>
          <a:stretch>
            <a:fillRect/>
          </a:stretch>
        </p:blipFill>
        <p:spPr bwMode="auto">
          <a:xfrm>
            <a:off x="0" y="0"/>
            <a:ext cx="9145588" cy="645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403350" y="188913"/>
            <a:ext cx="7561263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smtClean="0"/>
              <a:t>Click to edit Master title style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03350" y="1412875"/>
            <a:ext cx="7561263" cy="468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</a:p>
        </p:txBody>
      </p:sp>
      <p:sp>
        <p:nvSpPr>
          <p:cNvPr id="2458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7950" y="6453188"/>
            <a:ext cx="1223963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Arial" charset="0"/>
                <a:ea typeface="MS PGothic" pitchFamily="34" charset="-128"/>
              </a:defRPr>
            </a:lvl1pPr>
          </a:lstStyle>
          <a:p>
            <a:endParaRPr lang="en-US" altLang="ja-JP"/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03350" y="6453188"/>
            <a:ext cx="3529013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MS PGothic" pitchFamily="34" charset="-128"/>
              </a:defRPr>
            </a:lvl1pPr>
          </a:lstStyle>
          <a:p>
            <a:fld id="{55B2442C-FB28-418B-949A-5E37A3EA9408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16" r:id="rId1"/>
    <p:sldLayoutId id="2147484388" r:id="rId2"/>
    <p:sldLayoutId id="2147484317" r:id="rId3"/>
    <p:sldLayoutId id="2147484318" r:id="rId4"/>
    <p:sldLayoutId id="2147484319" r:id="rId5"/>
    <p:sldLayoutId id="2147484320" r:id="rId6"/>
    <p:sldLayoutId id="2147484321" r:id="rId7"/>
    <p:sldLayoutId id="2147484322" r:id="rId8"/>
    <p:sldLayoutId id="2147484323" r:id="rId9"/>
    <p:sldLayoutId id="2147484324" r:id="rId10"/>
    <p:sldLayoutId id="2147484325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981075"/>
            <a:ext cx="8785225" cy="547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</a:p>
        </p:txBody>
      </p:sp>
      <p:sp>
        <p:nvSpPr>
          <p:cNvPr id="9225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7950" y="6453188"/>
            <a:ext cx="1223963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MS PGothic" pitchFamily="34" charset="-128"/>
              </a:defRPr>
            </a:lvl1pPr>
          </a:lstStyle>
          <a:p>
            <a:endParaRPr lang="en-US" altLang="ja-JP"/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03350" y="6453188"/>
            <a:ext cx="3529013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r>
              <a:rPr lang="en-US" altLang="ja-JP"/>
              <a:t>WIS3 - Managing WIS</a:t>
            </a:r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ea typeface="MS PGothic" pitchFamily="34" charset="-128"/>
              </a:defRPr>
            </a:lvl1pPr>
          </a:lstStyle>
          <a:p>
            <a:fld id="{D1A61AA4-D272-40F8-8EB2-1558B6E9B002}" type="slidenum">
              <a:rPr lang="en-US" altLang="ja-JP"/>
              <a:pPr/>
              <a:t>‹#›</a:t>
            </a:fld>
            <a:endParaRPr lang="en-US" altLang="ja-JP"/>
          </a:p>
        </p:txBody>
      </p:sp>
      <p:sp>
        <p:nvSpPr>
          <p:cNvPr id="5127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1042988" y="188913"/>
            <a:ext cx="7921625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smtClean="0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26" r:id="rId1"/>
    <p:sldLayoutId id="2147484327" r:id="rId2"/>
    <p:sldLayoutId id="2147484328" r:id="rId3"/>
    <p:sldLayoutId id="2147484329" r:id="rId4"/>
    <p:sldLayoutId id="2147484330" r:id="rId5"/>
    <p:sldLayoutId id="2147484331" r:id="rId6"/>
    <p:sldLayoutId id="2147484332" r:id="rId7"/>
    <p:sldLayoutId id="2147484333" r:id="rId8"/>
    <p:sldLayoutId id="2147484334" r:id="rId9"/>
    <p:sldLayoutId id="2147484335" r:id="rId10"/>
    <p:sldLayoutId id="2147484336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981075"/>
            <a:ext cx="8785225" cy="547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</a:p>
        </p:txBody>
      </p:sp>
      <p:sp>
        <p:nvSpPr>
          <p:cNvPr id="9225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7950" y="6453188"/>
            <a:ext cx="1223963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MS PGothic" pitchFamily="34" charset="-128"/>
              </a:defRPr>
            </a:lvl1pPr>
          </a:lstStyle>
          <a:p>
            <a:endParaRPr lang="en-US" altLang="ja-JP"/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03350" y="6453188"/>
            <a:ext cx="3529013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r>
              <a:rPr lang="en-US" altLang="ja-JP"/>
              <a:t>WIS3 - Managing WIS</a:t>
            </a:r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ea typeface="MS PGothic" pitchFamily="34" charset="-128"/>
              </a:defRPr>
            </a:lvl1pPr>
          </a:lstStyle>
          <a:p>
            <a:fld id="{E1B4A96A-DE1D-435F-B1C2-27E54992D271}" type="slidenum">
              <a:rPr lang="en-US" altLang="ja-JP"/>
              <a:pPr/>
              <a:t>‹#›</a:t>
            </a:fld>
            <a:endParaRPr lang="en-US" altLang="ja-JP"/>
          </a:p>
        </p:txBody>
      </p:sp>
      <p:sp>
        <p:nvSpPr>
          <p:cNvPr id="6151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1042988" y="188913"/>
            <a:ext cx="7921625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smtClean="0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37" r:id="rId1"/>
    <p:sldLayoutId id="2147484338" r:id="rId2"/>
    <p:sldLayoutId id="2147484339" r:id="rId3"/>
    <p:sldLayoutId id="2147484340" r:id="rId4"/>
    <p:sldLayoutId id="2147484341" r:id="rId5"/>
    <p:sldLayoutId id="2147484342" r:id="rId6"/>
    <p:sldLayoutId id="2147484343" r:id="rId7"/>
    <p:sldLayoutId id="2147484344" r:id="rId8"/>
    <p:sldLayoutId id="2147484345" r:id="rId9"/>
    <p:sldLayoutId id="2147484346" r:id="rId10"/>
    <p:sldLayoutId id="2147484347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25"/>
          <a:stretch>
            <a:fillRect/>
          </a:stretch>
        </p:blipFill>
        <p:spPr bwMode="auto">
          <a:xfrm>
            <a:off x="0" y="0"/>
            <a:ext cx="9145588" cy="645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403350" y="188913"/>
            <a:ext cx="7561263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03350" y="1412875"/>
            <a:ext cx="7561263" cy="468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50825" y="6453188"/>
            <a:ext cx="63373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87A1EC14-B5DA-4E17-B118-9DF7F0AD84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179388" y="908050"/>
            <a:ext cx="10795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GB" sz="18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800" smtClean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89" r:id="rId1"/>
    <p:sldLayoutId id="2147484348" r:id="rId2"/>
    <p:sldLayoutId id="2147484349" r:id="rId3"/>
    <p:sldLayoutId id="2147484350" r:id="rId4"/>
    <p:sldLayoutId id="2147484351" r:id="rId5"/>
    <p:sldLayoutId id="2147484352" r:id="rId6"/>
    <p:sldLayoutId id="2147484353" r:id="rId7"/>
    <p:sldLayoutId id="2147484354" r:id="rId8"/>
    <p:sldLayoutId id="2147484355" r:id="rId9"/>
    <p:sldLayoutId id="2147484356" r:id="rId10"/>
    <p:sldLayoutId id="2147484357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981075"/>
            <a:ext cx="8785225" cy="547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453188"/>
            <a:ext cx="475297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 smtClean="0"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2988F0DF-6959-4CC9-88C2-8DB5394B16A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8198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1042988" y="188913"/>
            <a:ext cx="7921625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8199" name="Text Box 10"/>
          <p:cNvSpPr txBox="1">
            <a:spLocks noChangeArrowheads="1"/>
          </p:cNvSpPr>
          <p:nvPr/>
        </p:nvSpPr>
        <p:spPr bwMode="auto">
          <a:xfrm>
            <a:off x="250825" y="692150"/>
            <a:ext cx="64928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GB" sz="10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000" smtClean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58" r:id="rId1"/>
    <p:sldLayoutId id="2147484359" r:id="rId2"/>
    <p:sldLayoutId id="2147484360" r:id="rId3"/>
    <p:sldLayoutId id="2147484361" r:id="rId4"/>
    <p:sldLayoutId id="2147484362" r:id="rId5"/>
    <p:sldLayoutId id="2147484363" r:id="rId6"/>
    <p:sldLayoutId id="2147484364" r:id="rId7"/>
    <p:sldLayoutId id="2147484365" r:id="rId8"/>
    <p:sldLayoutId id="2147484366" r:id="rId9"/>
    <p:sldLayoutId id="2147484367" r:id="rId10"/>
    <p:sldLayoutId id="2147484368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981075"/>
            <a:ext cx="8785225" cy="547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453188"/>
            <a:ext cx="475297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 smtClean="0"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6058E4FF-9FD2-4EE0-AA8E-CDE403E2E7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9222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1042988" y="188913"/>
            <a:ext cx="7921625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250825" y="692150"/>
            <a:ext cx="64928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GB" sz="10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000" smtClean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69" r:id="rId1"/>
    <p:sldLayoutId id="2147484370" r:id="rId2"/>
    <p:sldLayoutId id="2147484371" r:id="rId3"/>
    <p:sldLayoutId id="2147484372" r:id="rId4"/>
    <p:sldLayoutId id="2147484373" r:id="rId5"/>
    <p:sldLayoutId id="2147484374" r:id="rId6"/>
    <p:sldLayoutId id="2147484375" r:id="rId7"/>
    <p:sldLayoutId id="2147484376" r:id="rId8"/>
    <p:sldLayoutId id="2147484377" r:id="rId9"/>
    <p:sldLayoutId id="2147484378" r:id="rId10"/>
    <p:sldLayoutId id="2147484379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51438"/>
            <a:ext cx="1989138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44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A14926E-65BE-4244-8E31-7D7E1A6CEA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90" r:id="rId1"/>
    <p:sldLayoutId id="2147484391" r:id="rId2"/>
    <p:sldLayoutId id="2147484380" r:id="rId3"/>
    <p:sldLayoutId id="2147484381" r:id="rId4"/>
    <p:sldLayoutId id="2147484382" r:id="rId5"/>
    <p:sldLayoutId id="2147484383" r:id="rId6"/>
    <p:sldLayoutId id="2147484384" r:id="rId7"/>
    <p:sldLayoutId id="2147484385" r:id="rId8"/>
    <p:sldLayoutId id="2147484386" r:id="rId9"/>
  </p:sldLayoutIdLst>
  <p:hf hdr="0" ftr="0" dt="0"/>
  <p:txStyles>
    <p:titleStyle>
      <a:lvl1pPr algn="ctr" defTabSz="457200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457200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10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is.wmo.int/wis-manaul" TargetMode="External"/><Relationship Id="rId2" Type="http://schemas.openxmlformats.org/officeDocument/2006/relationships/hyperlink" Target="http://www.wmo.int/wis" TargetMode="External"/><Relationship Id="rId1" Type="http://schemas.openxmlformats.org/officeDocument/2006/relationships/slideLayout" Target="../slideLayouts/slideLayout101.xml"/><Relationship Id="rId4" Type="http://schemas.openxmlformats.org/officeDocument/2006/relationships/hyperlink" Target="http://wis.wmo.int/wis-guide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mailto:wis-help@wmo.int" TargetMode="External"/><Relationship Id="rId2" Type="http://schemas.openxmlformats.org/officeDocument/2006/relationships/hyperlink" Target="mailto:wis-jma@met.kishou.go.jp" TargetMode="External"/><Relationship Id="rId1" Type="http://schemas.openxmlformats.org/officeDocument/2006/relationships/slideLayout" Target="../slideLayouts/slideLayout10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is.wmo.int/wis-guide" TargetMode="External"/><Relationship Id="rId2" Type="http://schemas.openxmlformats.org/officeDocument/2006/relationships/hyperlink" Target="http://wis.wmo.int/wis-manual" TargetMode="External"/><Relationship Id="rId1" Type="http://schemas.openxmlformats.org/officeDocument/2006/relationships/slideLayout" Target="../slideLayouts/slideLayout10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smtClean="0">
                <a:solidFill>
                  <a:srgbClr val="000090"/>
                </a:solidFill>
              </a:rPr>
              <a:t>Managing WIS</a:t>
            </a:r>
            <a:endParaRPr lang="en-GB" smtClean="0"/>
          </a:p>
        </p:txBody>
      </p:sp>
      <p:sp>
        <p:nvSpPr>
          <p:cNvPr id="16387" name="Rectangle 6"/>
          <p:cNvSpPr>
            <a:spLocks noGrp="1" noChangeArrowheads="1"/>
          </p:cNvSpPr>
          <p:nvPr>
            <p:ph type="subTitle" idx="1"/>
          </p:nvPr>
        </p:nvSpPr>
        <p:spPr>
          <a:noFill/>
        </p:spPr>
        <p:txBody>
          <a:bodyPr anchor="ctr"/>
          <a:lstStyle/>
          <a:p>
            <a:r>
              <a:rPr lang="en-GB" sz="2400" i="1" smtClean="0">
                <a:solidFill>
                  <a:srgbClr val="000090"/>
                </a:solidFill>
              </a:rPr>
              <a:t>WIS Project Office</a:t>
            </a:r>
          </a:p>
          <a:p>
            <a:r>
              <a:rPr lang="en-GB" sz="2400" i="1" smtClean="0">
                <a:solidFill>
                  <a:srgbClr val="000090"/>
                </a:solidFill>
              </a:rPr>
              <a:t>WMO</a:t>
            </a:r>
          </a:p>
          <a:p>
            <a:r>
              <a:rPr lang="en-GB" sz="2400" i="1" smtClean="0">
                <a:solidFill>
                  <a:srgbClr val="000090"/>
                </a:solidFill>
              </a:rPr>
              <a:t>wis-help@wmo.int</a:t>
            </a:r>
          </a:p>
        </p:txBody>
      </p:sp>
      <p:sp>
        <p:nvSpPr>
          <p:cNvPr id="16388" name="Rectangle 9"/>
          <p:cNvSpPr>
            <a:spLocks noChangeArrowheads="1"/>
          </p:cNvSpPr>
          <p:nvPr/>
        </p:nvSpPr>
        <p:spPr bwMode="auto">
          <a:xfrm>
            <a:off x="228600" y="1371600"/>
            <a:ext cx="1524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n-US" sz="180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40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mtClean="0"/>
              <a:t/>
            </a:r>
            <a:br>
              <a:rPr lang="en-GB" smtClean="0"/>
            </a:br>
            <a:r>
              <a:rPr lang="en-GB" smtClean="0"/>
              <a:t>Managing WIS (WMO Information System)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•"/>
            </a:pPr>
            <a:r>
              <a:rPr lang="en-GB" smtClean="0"/>
              <a:t>Manuals</a:t>
            </a:r>
          </a:p>
          <a:p>
            <a:pPr>
              <a:buFontTx/>
              <a:buChar char="•"/>
            </a:pPr>
            <a:r>
              <a:rPr lang="en-GB" smtClean="0"/>
              <a:t>Guidance material</a:t>
            </a:r>
          </a:p>
          <a:p>
            <a:pPr>
              <a:buFontTx/>
              <a:buChar char="•"/>
            </a:pPr>
            <a:r>
              <a:rPr lang="en-GB" smtClean="0"/>
              <a:t>Changing the rules for WIS</a:t>
            </a:r>
          </a:p>
        </p:txBody>
      </p:sp>
      <p:sp>
        <p:nvSpPr>
          <p:cNvPr id="17412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59A3E345-958F-42A4-AE45-02756CB00CD9}" type="slidenum">
              <a:rPr lang="en-US" sz="1400">
                <a:latin typeface="Arial" charset="0"/>
              </a:rPr>
              <a:pPr/>
              <a:t>2</a:t>
            </a:fld>
            <a:endParaRPr lang="en-US" sz="1400">
              <a:latin typeface="Arial" charset="0"/>
            </a:endParaRPr>
          </a:p>
        </p:txBody>
      </p:sp>
      <p:sp>
        <p:nvSpPr>
          <p:cNvPr id="17413" name="Slide Number Placeholder 5"/>
          <p:cNvSpPr txBox="1">
            <a:spLocks noGrp="1"/>
          </p:cNvSpPr>
          <p:nvPr/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r"/>
            <a:fld id="{F7C30E5B-DC78-448F-AC47-9A2BB781C999}" type="slidenum">
              <a:rPr lang="en-US" sz="1400">
                <a:latin typeface="Arial" charset="0"/>
              </a:rPr>
              <a:pPr algn="r"/>
              <a:t>2</a:t>
            </a:fld>
            <a:endParaRPr lang="en-US" sz="1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Manuals</a:t>
            </a:r>
          </a:p>
        </p:txBody>
      </p:sp>
      <p:sp>
        <p:nvSpPr>
          <p:cNvPr id="15363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US" smtClean="0"/>
              <a:t>Manual on WIS</a:t>
            </a:r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US" smtClean="0"/>
              <a:t>Manual on GTS</a:t>
            </a:r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US" smtClean="0"/>
              <a:t>Manual on Codes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Manual on WIS</a:t>
            </a:r>
          </a:p>
        </p:txBody>
      </p:sp>
      <p:sp>
        <p:nvSpPr>
          <p:cNvPr id="19459" name="Content Placeholder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514350" indent="-514350">
              <a:buFont typeface="Arial Narrow" pitchFamily="34" charset="0"/>
              <a:buAutoNum type="arabicPeriod"/>
            </a:pPr>
            <a:r>
              <a:rPr lang="en-GB" smtClean="0"/>
              <a:t>Organization and responsibilities</a:t>
            </a:r>
          </a:p>
          <a:p>
            <a:pPr marL="514350" indent="-514350">
              <a:buFont typeface="Arial Narrow" pitchFamily="34" charset="0"/>
              <a:buAutoNum type="arabicPeriod"/>
            </a:pPr>
            <a:r>
              <a:rPr lang="en-GB" smtClean="0"/>
              <a:t>Designation procedures</a:t>
            </a:r>
          </a:p>
          <a:p>
            <a:pPr marL="514350" indent="-514350">
              <a:buFont typeface="Arial Narrow" pitchFamily="34" charset="0"/>
              <a:buAutoNum type="arabicPeriod"/>
            </a:pPr>
            <a:r>
              <a:rPr lang="en-GB" smtClean="0"/>
              <a:t>Functions of WIS</a:t>
            </a:r>
          </a:p>
          <a:p>
            <a:pPr marL="514350" indent="-514350">
              <a:buFont typeface="Arial Narrow" pitchFamily="34" charset="0"/>
              <a:buAutoNum type="arabicPeriod"/>
            </a:pPr>
            <a:r>
              <a:rPr lang="en-GB" smtClean="0"/>
              <a:t>Technical Specifications</a:t>
            </a:r>
          </a:p>
          <a:p>
            <a:pPr marL="514350" indent="-514350">
              <a:buFont typeface="Arial Narrow" pitchFamily="34" charset="0"/>
              <a:buAutoNum type="arabicPeriod"/>
            </a:pPr>
            <a:r>
              <a:rPr lang="en-GB" smtClean="0"/>
              <a:t>WIS Discovery Metadata</a:t>
            </a:r>
          </a:p>
          <a:p>
            <a:pPr marL="514350" indent="-514350">
              <a:buFont typeface="Arial Narrow" pitchFamily="34" charset="0"/>
              <a:buAutoNum type="arabicPeriod"/>
            </a:pPr>
            <a:endParaRPr lang="en-GB" smtClean="0"/>
          </a:p>
        </p:txBody>
      </p:sp>
      <p:sp>
        <p:nvSpPr>
          <p:cNvPr id="19460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7FC8B2C3-4DB3-44C6-B510-AC79FE8DE48E}" type="slidenum">
              <a:rPr lang="en-US" sz="1400">
                <a:latin typeface="Arial" charset="0"/>
              </a:rPr>
              <a:pPr/>
              <a:t>4</a:t>
            </a:fld>
            <a:endParaRPr lang="en-US" sz="1400">
              <a:latin typeface="Arial" charset="0"/>
            </a:endParaRPr>
          </a:p>
        </p:txBody>
      </p:sp>
      <p:pic>
        <p:nvPicPr>
          <p:cNvPr id="19461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1412875"/>
            <a:ext cx="3443288" cy="4841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Manual on WIS</a:t>
            </a:r>
          </a:p>
        </p:txBody>
      </p:sp>
      <p:sp>
        <p:nvSpPr>
          <p:cNvPr id="20483" name="Content Placeholder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514350" indent="-514350">
              <a:buFont typeface="Arial Narrow" pitchFamily="34" charset="0"/>
              <a:buAutoNum type="arabicPeriod"/>
            </a:pPr>
            <a:r>
              <a:rPr lang="en-GB" smtClean="0"/>
              <a:t>Organization and responsibilities</a:t>
            </a:r>
          </a:p>
          <a:p>
            <a:pPr marL="514350" indent="-514350">
              <a:buFont typeface="Arial Narrow" pitchFamily="34" charset="0"/>
              <a:buAutoNum type="arabicPeriod"/>
            </a:pPr>
            <a:r>
              <a:rPr lang="en-GB" smtClean="0">
                <a:solidFill>
                  <a:srgbClr val="BFBFBF"/>
                </a:solidFill>
              </a:rPr>
              <a:t>Designation procedures</a:t>
            </a:r>
          </a:p>
          <a:p>
            <a:pPr marL="514350" indent="-514350">
              <a:buFont typeface="Arial Narrow" pitchFamily="34" charset="0"/>
              <a:buAutoNum type="arabicPeriod"/>
            </a:pPr>
            <a:r>
              <a:rPr lang="en-GB" smtClean="0">
                <a:solidFill>
                  <a:srgbClr val="BFBFBF"/>
                </a:solidFill>
              </a:rPr>
              <a:t>Functions of WIS</a:t>
            </a:r>
          </a:p>
          <a:p>
            <a:pPr marL="514350" indent="-514350">
              <a:buFont typeface="Arial Narrow" pitchFamily="34" charset="0"/>
              <a:buAutoNum type="arabicPeriod"/>
            </a:pPr>
            <a:r>
              <a:rPr lang="en-GB" smtClean="0">
                <a:solidFill>
                  <a:srgbClr val="BFBFBF"/>
                </a:solidFill>
              </a:rPr>
              <a:t>Technical Specifications</a:t>
            </a:r>
          </a:p>
          <a:p>
            <a:pPr marL="514350" indent="-514350">
              <a:buFont typeface="Arial Narrow" pitchFamily="34" charset="0"/>
              <a:buAutoNum type="arabicPeriod"/>
            </a:pPr>
            <a:r>
              <a:rPr lang="en-GB" smtClean="0">
                <a:solidFill>
                  <a:srgbClr val="BFBFBF"/>
                </a:solidFill>
              </a:rPr>
              <a:t>WIS Discovery Metadata</a:t>
            </a:r>
          </a:p>
        </p:txBody>
      </p:sp>
      <p:sp>
        <p:nvSpPr>
          <p:cNvPr id="20484" name="Rectangle 9"/>
          <p:cNvSpPr>
            <a:spLocks noGrp="1" noChangeArrowheads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en-GB" sz="2400" smtClean="0"/>
              <a:t>1.1 GISC, DCPC, NC</a:t>
            </a:r>
          </a:p>
          <a:p>
            <a:pPr marL="0" indent="0">
              <a:buFont typeface="Arial" charset="0"/>
              <a:buNone/>
            </a:pPr>
            <a:r>
              <a:rPr lang="en-GB" sz="2400" smtClean="0"/>
              <a:t>1.2 Comply with requirements</a:t>
            </a:r>
          </a:p>
          <a:p>
            <a:pPr marL="0" indent="0">
              <a:buFont typeface="Arial" charset="0"/>
              <a:buNone/>
            </a:pPr>
            <a:r>
              <a:rPr lang="en-GB" sz="2400" smtClean="0"/>
              <a:t>1.3 WIS Core Network &amp; AMDCNs</a:t>
            </a:r>
          </a:p>
          <a:p>
            <a:pPr marL="0" indent="0">
              <a:buFont typeface="Arial" charset="0"/>
              <a:buNone/>
            </a:pPr>
            <a:r>
              <a:rPr lang="en-GB" sz="2400" smtClean="0"/>
              <a:t>1.4 Part A and Part B</a:t>
            </a:r>
          </a:p>
          <a:p>
            <a:pPr marL="0" indent="0">
              <a:buFont typeface="Arial" charset="0"/>
              <a:buNone/>
            </a:pPr>
            <a:r>
              <a:rPr lang="en-GB" sz="2400" smtClean="0"/>
              <a:t>1.5 Discovery, Access Retrieval</a:t>
            </a:r>
          </a:p>
          <a:p>
            <a:pPr marL="0" indent="0">
              <a:buFont typeface="Arial" charset="0"/>
              <a:buNone/>
            </a:pPr>
            <a:r>
              <a:rPr lang="en-GB" sz="2400" smtClean="0"/>
              <a:t>1.6 Robust and reliable</a:t>
            </a:r>
          </a:p>
          <a:p>
            <a:pPr marL="0" indent="0">
              <a:buFont typeface="Arial" charset="0"/>
              <a:buNone/>
            </a:pPr>
            <a:r>
              <a:rPr lang="en-GB" sz="2400" smtClean="0"/>
              <a:t>1.7 Collect and disseminate</a:t>
            </a:r>
            <a:endParaRPr lang="en-US" sz="2400" smtClean="0"/>
          </a:p>
        </p:txBody>
      </p:sp>
      <p:sp>
        <p:nvSpPr>
          <p:cNvPr id="20485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6AF6FBD3-AD25-4EF8-AFE0-89C17F5E815F}" type="slidenum">
              <a:rPr lang="en-US" sz="1400">
                <a:latin typeface="Arial" charset="0"/>
              </a:rPr>
              <a:pPr/>
              <a:t>5</a:t>
            </a:fld>
            <a:endParaRPr lang="en-US" sz="1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Manual on WIS</a:t>
            </a:r>
          </a:p>
        </p:txBody>
      </p:sp>
      <p:sp>
        <p:nvSpPr>
          <p:cNvPr id="21507" name="Content Placeholder 5"/>
          <p:cNvSpPr>
            <a:spLocks noGrp="1"/>
          </p:cNvSpPr>
          <p:nvPr>
            <p:ph sz="half" idx="1"/>
          </p:nvPr>
        </p:nvSpPr>
        <p:spPr>
          <a:xfrm>
            <a:off x="1331913" y="1484313"/>
            <a:ext cx="3703637" cy="4683125"/>
          </a:xfrm>
        </p:spPr>
        <p:txBody>
          <a:bodyPr/>
          <a:lstStyle/>
          <a:p>
            <a:pPr marL="514350" indent="-514350">
              <a:buFont typeface="Arial Narrow" pitchFamily="34" charset="0"/>
              <a:buAutoNum type="arabicPeriod"/>
            </a:pPr>
            <a:r>
              <a:rPr lang="en-GB" smtClean="0">
                <a:solidFill>
                  <a:srgbClr val="B2B2B2"/>
                </a:solidFill>
              </a:rPr>
              <a:t>Organization and responsibilities</a:t>
            </a:r>
          </a:p>
          <a:p>
            <a:pPr marL="514350" indent="-514350">
              <a:buFont typeface="Arial Narrow" pitchFamily="34" charset="0"/>
              <a:buAutoNum type="arabicPeriod"/>
            </a:pPr>
            <a:r>
              <a:rPr lang="en-GB" smtClean="0"/>
              <a:t>Designation procedures</a:t>
            </a:r>
          </a:p>
          <a:p>
            <a:pPr marL="514350" indent="-514350">
              <a:buFont typeface="Arial Narrow" pitchFamily="34" charset="0"/>
              <a:buAutoNum type="arabicPeriod"/>
            </a:pPr>
            <a:r>
              <a:rPr lang="en-GB" smtClean="0">
                <a:solidFill>
                  <a:srgbClr val="BFBFBF"/>
                </a:solidFill>
              </a:rPr>
              <a:t>Functions of WIS</a:t>
            </a:r>
          </a:p>
          <a:p>
            <a:pPr marL="514350" indent="-514350">
              <a:buFont typeface="Arial Narrow" pitchFamily="34" charset="0"/>
              <a:buAutoNum type="arabicPeriod"/>
            </a:pPr>
            <a:r>
              <a:rPr lang="en-GB" smtClean="0">
                <a:solidFill>
                  <a:srgbClr val="BFBFBF"/>
                </a:solidFill>
              </a:rPr>
              <a:t>Technical Specifications</a:t>
            </a:r>
          </a:p>
          <a:p>
            <a:pPr marL="514350" indent="-514350">
              <a:buFont typeface="Arial Narrow" pitchFamily="34" charset="0"/>
              <a:buAutoNum type="arabicPeriod"/>
            </a:pPr>
            <a:r>
              <a:rPr lang="en-GB" smtClean="0">
                <a:solidFill>
                  <a:srgbClr val="BFBFBF"/>
                </a:solidFill>
              </a:rPr>
              <a:t>WIS Discovery Metadata</a:t>
            </a:r>
          </a:p>
          <a:p>
            <a:pPr marL="514350" indent="-514350">
              <a:buFont typeface="Arial Narrow" pitchFamily="34" charset="0"/>
              <a:buAutoNum type="arabicPeriod"/>
            </a:pPr>
            <a:endParaRPr lang="en-GB" smtClean="0">
              <a:solidFill>
                <a:srgbClr val="BFBFBF"/>
              </a:solidFill>
            </a:endParaRPr>
          </a:p>
        </p:txBody>
      </p:sp>
      <p:sp>
        <p:nvSpPr>
          <p:cNvPr id="21508" name="Rectangle 4"/>
          <p:cNvSpPr>
            <a:spLocks noGrp="1" noChangeArrowheads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en-GB" sz="2400" smtClean="0"/>
              <a:t>2.1 General</a:t>
            </a:r>
          </a:p>
          <a:p>
            <a:pPr marL="0" indent="0">
              <a:buFont typeface="Arial" charset="0"/>
              <a:buNone/>
            </a:pPr>
            <a:r>
              <a:rPr lang="en-GB" sz="2400" smtClean="0"/>
              <a:t>2.2 Designating GISC</a:t>
            </a:r>
          </a:p>
          <a:p>
            <a:pPr marL="0" indent="0">
              <a:buFont typeface="Arial" charset="0"/>
              <a:buNone/>
            </a:pPr>
            <a:r>
              <a:rPr lang="en-GB" sz="2400" smtClean="0"/>
              <a:t>2.3 Designating DCPC</a:t>
            </a:r>
          </a:p>
          <a:p>
            <a:pPr marL="0" indent="0">
              <a:buFont typeface="Arial" charset="0"/>
              <a:buNone/>
            </a:pPr>
            <a:r>
              <a:rPr lang="en-GB" sz="2400" smtClean="0"/>
              <a:t>2.4 Designating NC</a:t>
            </a:r>
            <a:endParaRPr lang="en-US" sz="2400" smtClean="0"/>
          </a:p>
        </p:txBody>
      </p:sp>
      <p:sp>
        <p:nvSpPr>
          <p:cNvPr id="21509" name="Slide Number Placeholder 4"/>
          <p:cNvSpPr txBox="1">
            <a:spLocks noGrp="1"/>
          </p:cNvSpPr>
          <p:nvPr/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r"/>
            <a:fld id="{9B1B905E-8374-475A-BF72-8CE220470B66}" type="slidenum">
              <a:rPr lang="en-US" sz="1400">
                <a:latin typeface="Arial" charset="0"/>
              </a:rPr>
              <a:pPr algn="r"/>
              <a:t>6</a:t>
            </a:fld>
            <a:endParaRPr lang="en-US" sz="1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Manual on WIS</a:t>
            </a:r>
          </a:p>
        </p:txBody>
      </p:sp>
      <p:sp>
        <p:nvSpPr>
          <p:cNvPr id="22531" name="Content Placeholder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514350" indent="-514350">
              <a:buFont typeface="Arial Narrow" pitchFamily="34" charset="0"/>
              <a:buAutoNum type="arabicPeriod"/>
            </a:pPr>
            <a:r>
              <a:rPr lang="en-GB" smtClean="0">
                <a:solidFill>
                  <a:srgbClr val="BFBFBF"/>
                </a:solidFill>
              </a:rPr>
              <a:t>Organization and responsibilities</a:t>
            </a:r>
          </a:p>
          <a:p>
            <a:pPr marL="514350" indent="-514350">
              <a:buFont typeface="Arial Narrow" pitchFamily="34" charset="0"/>
              <a:buAutoNum type="arabicPeriod"/>
            </a:pPr>
            <a:r>
              <a:rPr lang="en-GB" smtClean="0"/>
              <a:t>Designation procedures</a:t>
            </a:r>
          </a:p>
          <a:p>
            <a:pPr marL="514350" indent="-514350">
              <a:buFont typeface="Arial Narrow" pitchFamily="34" charset="0"/>
              <a:buAutoNum type="arabicPeriod"/>
            </a:pPr>
            <a:r>
              <a:rPr lang="en-GB" smtClean="0">
                <a:solidFill>
                  <a:srgbClr val="BFBFBF"/>
                </a:solidFill>
              </a:rPr>
              <a:t>Functions of WIS</a:t>
            </a:r>
          </a:p>
          <a:p>
            <a:pPr marL="514350" indent="-514350">
              <a:buFont typeface="Arial Narrow" pitchFamily="34" charset="0"/>
              <a:buAutoNum type="arabicPeriod"/>
            </a:pPr>
            <a:r>
              <a:rPr lang="en-GB" smtClean="0">
                <a:solidFill>
                  <a:srgbClr val="BFBFBF"/>
                </a:solidFill>
              </a:rPr>
              <a:t>Technical Specifications</a:t>
            </a:r>
          </a:p>
        </p:txBody>
      </p:sp>
      <p:sp>
        <p:nvSpPr>
          <p:cNvPr id="22532" name="Content Placeholder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en-GB" smtClean="0"/>
              <a:t>3.1 General</a:t>
            </a:r>
          </a:p>
          <a:p>
            <a:pPr marL="0" indent="0">
              <a:buFont typeface="Arial" charset="0"/>
              <a:buNone/>
            </a:pPr>
            <a:r>
              <a:rPr lang="en-GB" smtClean="0"/>
              <a:t>3.2 Procedure for GISC</a:t>
            </a:r>
          </a:p>
          <a:p>
            <a:pPr marL="457200" lvl="1" indent="0">
              <a:buFont typeface="Arial" charset="0"/>
              <a:buNone/>
            </a:pPr>
            <a:r>
              <a:rPr lang="en-GB" smtClean="0"/>
              <a:t>formal tests</a:t>
            </a:r>
          </a:p>
          <a:p>
            <a:pPr marL="0" indent="0">
              <a:buFont typeface="Arial" charset="0"/>
              <a:buNone/>
            </a:pPr>
            <a:r>
              <a:rPr lang="en-GB" smtClean="0"/>
              <a:t>3.3 Procedure for DCPC</a:t>
            </a:r>
          </a:p>
          <a:p>
            <a:pPr marL="457200" lvl="1" indent="0">
              <a:buFont typeface="Arial" charset="0"/>
              <a:buNone/>
            </a:pPr>
            <a:r>
              <a:rPr lang="en-GB" smtClean="0"/>
              <a:t>demonstration</a:t>
            </a:r>
          </a:p>
          <a:p>
            <a:pPr marL="0" indent="0">
              <a:buFont typeface="Arial" charset="0"/>
              <a:buNone/>
            </a:pPr>
            <a:r>
              <a:rPr lang="en-GB" smtClean="0"/>
              <a:t>3.4 Procedure for NC</a:t>
            </a:r>
          </a:p>
          <a:p>
            <a:pPr marL="457200" lvl="1" indent="0">
              <a:buFont typeface="Arial" charset="0"/>
              <a:buNone/>
            </a:pPr>
            <a:r>
              <a:rPr lang="en-GB" smtClean="0"/>
              <a:t>PR notification</a:t>
            </a:r>
          </a:p>
        </p:txBody>
      </p:sp>
      <p:sp>
        <p:nvSpPr>
          <p:cNvPr id="22533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8FBCC33C-9E74-4267-9A17-0F3A1354D9DE}" type="slidenum">
              <a:rPr lang="en-US" sz="1400">
                <a:latin typeface="Arial" charset="0"/>
              </a:rPr>
              <a:pPr/>
              <a:t>7</a:t>
            </a:fld>
            <a:endParaRPr lang="en-US" sz="1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Manual on WIS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/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Introduction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Organization and responsibilities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Designation procedures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 smtClean="0"/>
              <a:t>Functions of WIS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Technical Specifications</a:t>
            </a:r>
          </a:p>
        </p:txBody>
      </p:sp>
      <p:sp>
        <p:nvSpPr>
          <p:cNvPr id="23556" name="Content Placeholder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/>
            <a:r>
              <a:rPr lang="en-GB" b="1" smtClean="0"/>
              <a:t>GISC</a:t>
            </a:r>
          </a:p>
          <a:p>
            <a:pPr marL="0" indent="0">
              <a:buFontTx/>
              <a:buChar char="•"/>
            </a:pPr>
            <a:r>
              <a:rPr lang="en-GB" smtClean="0"/>
              <a:t>Receive information</a:t>
            </a:r>
          </a:p>
          <a:p>
            <a:pPr marL="0" indent="0">
              <a:buFontTx/>
              <a:buChar char="•"/>
            </a:pPr>
            <a:r>
              <a:rPr lang="en-GB" smtClean="0"/>
              <a:t>Exchange with GISCs</a:t>
            </a:r>
          </a:p>
          <a:p>
            <a:pPr marL="0" indent="0">
              <a:buFontTx/>
              <a:buChar char="•"/>
            </a:pPr>
            <a:r>
              <a:rPr lang="en-GB" smtClean="0"/>
              <a:t>24h Cache (global)</a:t>
            </a:r>
          </a:p>
          <a:p>
            <a:pPr marL="0" indent="0">
              <a:buFontTx/>
              <a:buChar char="•"/>
            </a:pPr>
            <a:r>
              <a:rPr lang="en-GB" smtClean="0"/>
              <a:t>Metadata catalogue</a:t>
            </a:r>
          </a:p>
          <a:p>
            <a:pPr marL="0" indent="0">
              <a:buFontTx/>
              <a:buChar char="•"/>
            </a:pPr>
            <a:r>
              <a:rPr lang="en-GB" smtClean="0"/>
              <a:t>Networks (AMDCN)</a:t>
            </a:r>
          </a:p>
          <a:p>
            <a:pPr marL="0" indent="0">
              <a:buFontTx/>
              <a:buChar char="•"/>
            </a:pPr>
            <a:r>
              <a:rPr lang="en-GB" smtClean="0"/>
              <a:t>Recovery</a:t>
            </a:r>
          </a:p>
          <a:p>
            <a:pPr marL="0" indent="0">
              <a:buFontTx/>
              <a:buChar char="•"/>
            </a:pPr>
            <a:r>
              <a:rPr lang="en-GB" smtClean="0"/>
              <a:t>Performance monitoring</a:t>
            </a:r>
          </a:p>
        </p:txBody>
      </p:sp>
      <p:sp>
        <p:nvSpPr>
          <p:cNvPr id="23557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1DAD60EF-CE32-4675-9822-74C5DD3F22A6}" type="slidenum">
              <a:rPr lang="en-US" sz="1400">
                <a:latin typeface="Arial" charset="0"/>
              </a:rPr>
              <a:pPr/>
              <a:t>8</a:t>
            </a:fld>
            <a:endParaRPr lang="en-US" sz="1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Manual on WIS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/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Introduction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Organization and responsibilities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Designation procedures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 smtClean="0"/>
              <a:t>Functions of WIS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Technical Specifications</a:t>
            </a:r>
          </a:p>
        </p:txBody>
      </p:sp>
      <p:sp>
        <p:nvSpPr>
          <p:cNvPr id="24580" name="Content Placeholder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/>
            <a:r>
              <a:rPr lang="en-GB" b="1" smtClean="0"/>
              <a:t>DCPC – for Programme</a:t>
            </a:r>
          </a:p>
          <a:p>
            <a:pPr marL="0" indent="0">
              <a:buFontTx/>
              <a:buChar char="•"/>
            </a:pPr>
            <a:r>
              <a:rPr lang="en-GB" smtClean="0"/>
              <a:t>Collect/produce data</a:t>
            </a:r>
          </a:p>
          <a:p>
            <a:pPr marL="0" indent="0">
              <a:buFontTx/>
              <a:buChar char="•"/>
            </a:pPr>
            <a:r>
              <a:rPr lang="en-GB" smtClean="0"/>
              <a:t>Data - global exchange</a:t>
            </a:r>
          </a:p>
          <a:p>
            <a:pPr marL="0" indent="0">
              <a:buFontTx/>
              <a:buChar char="•"/>
            </a:pPr>
            <a:r>
              <a:rPr lang="en-GB" smtClean="0"/>
              <a:t>Disseminate - Prog</a:t>
            </a:r>
          </a:p>
          <a:p>
            <a:pPr marL="0" indent="0">
              <a:buFontTx/>
              <a:buChar char="•"/>
            </a:pPr>
            <a:r>
              <a:rPr lang="en-GB" smtClean="0"/>
              <a:t>Request/reply</a:t>
            </a:r>
          </a:p>
          <a:p>
            <a:pPr marL="0" indent="0">
              <a:buFontTx/>
              <a:buChar char="•"/>
            </a:pPr>
            <a:r>
              <a:rPr lang="en-GB" smtClean="0"/>
              <a:t>Metadata</a:t>
            </a:r>
          </a:p>
          <a:p>
            <a:pPr marL="0" indent="0">
              <a:buFontTx/>
              <a:buChar char="•"/>
            </a:pPr>
            <a:r>
              <a:rPr lang="en-GB" smtClean="0"/>
              <a:t>Recovery</a:t>
            </a:r>
          </a:p>
          <a:p>
            <a:pPr marL="0" indent="0">
              <a:buFontTx/>
              <a:buChar char="•"/>
            </a:pPr>
            <a:r>
              <a:rPr lang="en-GB" smtClean="0"/>
              <a:t>Performance monitoring</a:t>
            </a:r>
          </a:p>
          <a:p>
            <a:pPr marL="0" indent="0"/>
            <a:endParaRPr lang="en-GB" smtClean="0"/>
          </a:p>
        </p:txBody>
      </p:sp>
      <p:sp>
        <p:nvSpPr>
          <p:cNvPr id="24581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98D536CC-4A25-49A0-B3DB-567FCA48007C}" type="slidenum">
              <a:rPr lang="en-US" sz="1400">
                <a:latin typeface="Arial" charset="0"/>
              </a:rPr>
              <a:pPr/>
              <a:t>9</a:t>
            </a:fld>
            <a:endParaRPr lang="en-US" sz="1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Manual on WIS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/>
        <p:txBody>
          <a:bodyPr rtlCol="0">
            <a:normAutofit lnSpcReduction="10000"/>
          </a:bodyPr>
          <a:lstStyle/>
          <a:p>
            <a:pPr marL="0" indent="0"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Introduction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Organization and responsibilities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Designation procedures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 smtClean="0"/>
              <a:t>Functions of WIS</a:t>
            </a:r>
          </a:p>
          <a:p>
            <a:pPr marL="514350" indent="-514350" fontAlgn="auto">
              <a:spcAft>
                <a:spcPts val="0"/>
              </a:spcAft>
              <a:buFont typeface="Arial Narrow" pitchFamily="34" charset="0"/>
              <a:buAutoNum type="arabicPeriod"/>
              <a:defRPr/>
            </a:pPr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Technical Specifications</a:t>
            </a:r>
            <a:endParaRPr lang="en-GB" dirty="0">
              <a:solidFill>
                <a:srgbClr val="BFBFBF"/>
              </a:solidFill>
            </a:endParaRPr>
          </a:p>
          <a:p>
            <a:pPr marL="514350" indent="-514350" fontAlgn="auto">
              <a:spcAft>
                <a:spcPts val="0"/>
              </a:spcAft>
              <a:buFont typeface="Arial Narrow" pitchFamily="34" charset="0"/>
              <a:buAutoNum type="arabicPeriod"/>
              <a:defRPr/>
            </a:pPr>
            <a:r>
              <a:rPr lang="en-GB" dirty="0">
                <a:solidFill>
                  <a:srgbClr val="BFBFBF"/>
                </a:solidFill>
              </a:rPr>
              <a:t>WIS Discovery Metadata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endParaRPr lang="en-GB" dirty="0" smtClean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2534" name="Content Placeholder 2"/>
          <p:cNvSpPr>
            <a:spLocks noGrp="1"/>
          </p:cNvSpPr>
          <p:nvPr>
            <p:ph sz="half" idx="2"/>
          </p:nvPr>
        </p:nvSpPr>
        <p:spPr/>
        <p:txBody>
          <a:bodyPr rtlCol="0">
            <a:normAutofit lnSpcReduction="10000"/>
          </a:bodyPr>
          <a:lstStyle/>
          <a:p>
            <a:pPr marL="0" indent="0"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GB" b="1" smtClean="0"/>
              <a:t>NC – Programme role</a:t>
            </a:r>
          </a:p>
          <a:p>
            <a:pPr marL="0" indent="0" fontAlgn="auto"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Collect data, Products</a:t>
            </a:r>
          </a:p>
          <a:p>
            <a:pPr marL="0" indent="0" fontAlgn="auto"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Produce information</a:t>
            </a:r>
          </a:p>
          <a:p>
            <a:pPr marL="0" indent="0" fontAlgn="auto"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Provide data, Products</a:t>
            </a:r>
          </a:p>
          <a:p>
            <a:pPr marL="0" indent="0" fontAlgn="auto"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Create Metadata</a:t>
            </a:r>
          </a:p>
          <a:p>
            <a:pPr marL="0" indent="0" fontAlgn="auto"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Performance monitoring</a:t>
            </a:r>
          </a:p>
          <a:p>
            <a:pPr marL="0" indent="0" fontAlgn="auto">
              <a:spcAft>
                <a:spcPts val="0"/>
              </a:spcAft>
              <a:buFont typeface="Arial"/>
              <a:buChar char="•"/>
              <a:defRPr/>
            </a:pPr>
            <a:endParaRPr lang="en-GB" smtClean="0"/>
          </a:p>
        </p:txBody>
      </p:sp>
      <p:sp>
        <p:nvSpPr>
          <p:cNvPr id="25605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15BF60BA-5C20-4CBB-9683-122C53E80813}" type="slidenum">
              <a:rPr lang="en-US" sz="1400">
                <a:latin typeface="Arial" charset="0"/>
              </a:rPr>
              <a:pPr/>
              <a:t>10</a:t>
            </a:fld>
            <a:endParaRPr lang="en-US" sz="1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Manual on WIS</a:t>
            </a:r>
          </a:p>
        </p:txBody>
      </p:sp>
      <p:sp>
        <p:nvSpPr>
          <p:cNvPr id="26627" name="Content Placeholder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lnSpc>
                <a:spcPct val="80000"/>
              </a:lnSpc>
            </a:pPr>
            <a:r>
              <a:rPr lang="en-GB" sz="1800" smtClean="0">
                <a:solidFill>
                  <a:srgbClr val="BFBFBF"/>
                </a:solidFill>
              </a:rPr>
              <a:t>Introduction</a:t>
            </a:r>
          </a:p>
          <a:p>
            <a:pPr marL="0" indent="0">
              <a:lnSpc>
                <a:spcPct val="80000"/>
              </a:lnSpc>
              <a:buFont typeface="Arial Narrow" pitchFamily="34" charset="0"/>
              <a:buAutoNum type="arabicPeriod"/>
            </a:pPr>
            <a:r>
              <a:rPr lang="en-GB" sz="1800" smtClean="0">
                <a:solidFill>
                  <a:srgbClr val="BFBFBF"/>
                </a:solidFill>
              </a:rPr>
              <a:t>Organization and responsibilities</a:t>
            </a:r>
          </a:p>
          <a:p>
            <a:pPr marL="0" indent="0">
              <a:lnSpc>
                <a:spcPct val="80000"/>
              </a:lnSpc>
              <a:buFont typeface="Arial Narrow" pitchFamily="34" charset="0"/>
              <a:buAutoNum type="arabicPeriod"/>
            </a:pPr>
            <a:r>
              <a:rPr lang="en-GB" sz="1800" smtClean="0">
                <a:solidFill>
                  <a:srgbClr val="BFBFBF"/>
                </a:solidFill>
              </a:rPr>
              <a:t>Designation procedures</a:t>
            </a:r>
          </a:p>
          <a:p>
            <a:pPr marL="0" indent="0">
              <a:lnSpc>
                <a:spcPct val="80000"/>
              </a:lnSpc>
              <a:buFont typeface="Arial Narrow" pitchFamily="34" charset="0"/>
              <a:buAutoNum type="arabicPeriod"/>
            </a:pPr>
            <a:r>
              <a:rPr lang="en-GB" sz="1800" smtClean="0">
                <a:solidFill>
                  <a:srgbClr val="BFBFBF"/>
                </a:solidFill>
              </a:rPr>
              <a:t>Functions of WIS</a:t>
            </a:r>
          </a:p>
          <a:p>
            <a:pPr marL="0" indent="0">
              <a:lnSpc>
                <a:spcPct val="80000"/>
              </a:lnSpc>
              <a:buFont typeface="Arial Narrow" pitchFamily="34" charset="0"/>
              <a:buAutoNum type="arabicPeriod"/>
            </a:pPr>
            <a:r>
              <a:rPr lang="en-GB" sz="1800" smtClean="0"/>
              <a:t>Technical Specifications</a:t>
            </a:r>
          </a:p>
          <a:p>
            <a:pPr marL="0" indent="0">
              <a:lnSpc>
                <a:spcPct val="80000"/>
              </a:lnSpc>
              <a:buFont typeface="Arial Narrow" pitchFamily="34" charset="0"/>
              <a:buNone/>
            </a:pPr>
            <a:r>
              <a:rPr lang="en-GB" sz="1800" u="sng" smtClean="0"/>
              <a:t>_________________________________</a:t>
            </a:r>
          </a:p>
          <a:p>
            <a:pPr marL="0" indent="0">
              <a:lnSpc>
                <a:spcPct val="80000"/>
              </a:lnSpc>
              <a:buFont typeface="Arial Narrow" pitchFamily="34" charset="0"/>
              <a:buNone/>
            </a:pPr>
            <a:endParaRPr lang="en-GB" sz="1800" smtClean="0"/>
          </a:p>
          <a:p>
            <a:pPr marL="0" indent="0">
              <a:lnSpc>
                <a:spcPct val="80000"/>
              </a:lnSpc>
              <a:buFont typeface="Arial Narrow" pitchFamily="34" charset="0"/>
              <a:buNone/>
            </a:pPr>
            <a:r>
              <a:rPr lang="en-GB" sz="1800" smtClean="0"/>
              <a:t>e.g. </a:t>
            </a:r>
            <a:r>
              <a:rPr lang="en-US" sz="1800" b="1" smtClean="0"/>
              <a:t>WIS-Tech-Spec-12</a:t>
            </a:r>
          </a:p>
          <a:p>
            <a:pPr marL="0" indent="0">
              <a:lnSpc>
                <a:spcPct val="80000"/>
              </a:lnSpc>
              <a:buFont typeface="Arial Narrow" pitchFamily="34" charset="0"/>
              <a:buNone/>
            </a:pPr>
            <a:endParaRPr lang="en-US" sz="1800" b="1" smtClean="0"/>
          </a:p>
          <a:p>
            <a:pPr marL="0" indent="0">
              <a:lnSpc>
                <a:spcPct val="80000"/>
              </a:lnSpc>
              <a:buFont typeface="Arial Narrow" pitchFamily="34" charset="0"/>
              <a:buNone/>
            </a:pPr>
            <a:r>
              <a:rPr lang="en-US" sz="1600" smtClean="0"/>
              <a:t>4.13.1 This specification requires that data</a:t>
            </a:r>
          </a:p>
          <a:p>
            <a:pPr marL="0" indent="0">
              <a:lnSpc>
                <a:spcPct val="80000"/>
              </a:lnSpc>
              <a:buFont typeface="Arial Narrow" pitchFamily="34" charset="0"/>
              <a:buNone/>
            </a:pPr>
            <a:r>
              <a:rPr lang="en-US" sz="1600" smtClean="0"/>
              <a:t>or products downloaded shall be represented</a:t>
            </a:r>
          </a:p>
          <a:p>
            <a:pPr marL="0" indent="0">
              <a:lnSpc>
                <a:spcPct val="80000"/>
              </a:lnSpc>
              <a:buFont typeface="Arial Narrow" pitchFamily="34" charset="0"/>
              <a:buNone/>
            </a:pPr>
            <a:r>
              <a:rPr lang="en-US" sz="1600" smtClean="0"/>
              <a:t>and communicated in a manner appropriate to</a:t>
            </a:r>
          </a:p>
          <a:p>
            <a:pPr marL="0" indent="0">
              <a:lnSpc>
                <a:spcPct val="80000"/>
              </a:lnSpc>
              <a:buFont typeface="Arial Narrow" pitchFamily="34" charset="0"/>
              <a:buNone/>
            </a:pPr>
            <a:r>
              <a:rPr lang="en-US" sz="1600" smtClean="0"/>
              <a:t>the relevant programme.</a:t>
            </a:r>
          </a:p>
          <a:p>
            <a:pPr marL="0" indent="0">
              <a:lnSpc>
                <a:spcPct val="80000"/>
              </a:lnSpc>
              <a:buFont typeface="Arial Narrow" pitchFamily="34" charset="0"/>
              <a:buNone/>
            </a:pPr>
            <a:endParaRPr lang="en-US" sz="1600" smtClean="0"/>
          </a:p>
          <a:p>
            <a:pPr marL="0" indent="0">
              <a:lnSpc>
                <a:spcPct val="80000"/>
              </a:lnSpc>
              <a:buFont typeface="Arial Narrow" pitchFamily="34" charset="0"/>
              <a:buAutoNum type="arabicPeriod"/>
            </a:pPr>
            <a:endParaRPr lang="en-GB" sz="1800" smtClean="0"/>
          </a:p>
        </p:txBody>
      </p:sp>
      <p:sp>
        <p:nvSpPr>
          <p:cNvPr id="26628" name="Rectangle 8"/>
          <p:cNvSpPr>
            <a:spLocks noGrp="1" noChangeArrowheads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/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en-US" sz="1600" smtClean="0"/>
              <a:t>4.13.2 Data and products should be handled as specified in the Manual on the Global Telecommunication System (WMO-No. 386), Volume I, Part I, 1.3, Design principles of the GTS, and other WMO manuals, specific to the relevant programme.</a:t>
            </a:r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endParaRPr lang="en-US" sz="160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en-US" sz="1600" smtClean="0"/>
              <a:t>4.13.3 See also 3.5.4 (Disseminate information to the GISC area) and 3.6.5 (Provide information intended for global exchange).</a:t>
            </a:r>
            <a:r>
              <a:rPr lang="en-GB" sz="1600" smtClean="0"/>
              <a:t> </a:t>
            </a:r>
            <a:endParaRPr lang="en-US" sz="1600" smtClean="0"/>
          </a:p>
        </p:txBody>
      </p:sp>
      <p:sp>
        <p:nvSpPr>
          <p:cNvPr id="26629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0562098C-1076-4627-AAE5-D63C09AD13AE}" type="slidenum">
              <a:rPr lang="en-US" sz="1400">
                <a:latin typeface="Arial" charset="0"/>
              </a:rPr>
              <a:pPr/>
              <a:t>11</a:t>
            </a:fld>
            <a:endParaRPr lang="en-US" sz="1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Manual on WIS</a:t>
            </a:r>
          </a:p>
        </p:txBody>
      </p:sp>
      <p:sp>
        <p:nvSpPr>
          <p:cNvPr id="24579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r>
              <a:rPr lang="en-GB" dirty="0" smtClean="0"/>
              <a:t>2013 edition added</a:t>
            </a:r>
          </a:p>
          <a:p>
            <a:pPr fontAlgn="auto">
              <a:spcAft>
                <a:spcPts val="0"/>
              </a:spcAft>
              <a:buFontTx/>
              <a:buChar char="•"/>
              <a:defRPr/>
            </a:pPr>
            <a:r>
              <a:rPr lang="en-GB" dirty="0" smtClean="0"/>
              <a:t>Section 5 – WIS Discovery Metadata (v1.3)</a:t>
            </a:r>
          </a:p>
          <a:p>
            <a:pPr fontAlgn="auto">
              <a:spcAft>
                <a:spcPts val="0"/>
              </a:spcAft>
              <a:buFontTx/>
              <a:buChar char="•"/>
              <a:defRPr/>
            </a:pPr>
            <a:r>
              <a:rPr lang="en-GB" dirty="0" smtClean="0"/>
              <a:t>Rules for managing metadata standard</a:t>
            </a:r>
          </a:p>
          <a:p>
            <a:pPr fontAlgn="auto">
              <a:spcAft>
                <a:spcPts val="0"/>
              </a:spcAft>
              <a:buFontTx/>
              <a:buChar char="•"/>
              <a:defRPr/>
            </a:pPr>
            <a:r>
              <a:rPr lang="en-GB" dirty="0" smtClean="0"/>
              <a:t>Rules for metadata content and format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endParaRPr lang="en-GB" dirty="0" smtClean="0"/>
          </a:p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r>
              <a:rPr lang="en-GB" dirty="0" smtClean="0"/>
              <a:t>Cg-17 approved CBS Ext 2014 addition of many further sections</a:t>
            </a:r>
          </a:p>
        </p:txBody>
      </p:sp>
      <p:sp>
        <p:nvSpPr>
          <p:cNvPr id="27652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37337260-537C-4DD0-8852-37889F30D667}" type="slidenum">
              <a:rPr lang="en-US" sz="1400">
                <a:latin typeface="Arial" charset="0"/>
              </a:rPr>
              <a:pPr/>
              <a:t>12</a:t>
            </a:fld>
            <a:endParaRPr lang="en-US" sz="1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Manual on Codes</a:t>
            </a:r>
          </a:p>
        </p:txBody>
      </p:sp>
      <p:sp>
        <p:nvSpPr>
          <p:cNvPr id="25603" name="Subtitle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r>
              <a:rPr lang="en-GB" b="1" dirty="0" smtClean="0"/>
              <a:t>Defines</a:t>
            </a:r>
          </a:p>
          <a:p>
            <a:pPr fontAlgn="auto">
              <a:spcAft>
                <a:spcPts val="0"/>
              </a:spcAft>
              <a:buFontTx/>
              <a:buChar char="•"/>
              <a:defRPr/>
            </a:pPr>
            <a:r>
              <a:rPr lang="en-GB" dirty="0" smtClean="0"/>
              <a:t>Traditional Alphanumeric Codes (discouraged)</a:t>
            </a:r>
          </a:p>
          <a:p>
            <a:pPr fontAlgn="auto">
              <a:spcAft>
                <a:spcPts val="0"/>
              </a:spcAft>
              <a:buFontTx/>
              <a:buChar char="•"/>
              <a:defRPr/>
            </a:pPr>
            <a:r>
              <a:rPr lang="en-GB" dirty="0" smtClean="0"/>
              <a:t>Table Driven Code Forms</a:t>
            </a: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dirty="0" smtClean="0"/>
              <a:t>GRIB</a:t>
            </a: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dirty="0" smtClean="0"/>
              <a:t>BUFR</a:t>
            </a: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dirty="0" smtClean="0"/>
              <a:t>CREX</a:t>
            </a:r>
          </a:p>
          <a:p>
            <a:pPr marL="1257300" lvl="2" indent="-457200"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GB" dirty="0" smtClean="0"/>
              <a:t>Code tables to support these</a:t>
            </a:r>
          </a:p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r>
              <a:rPr lang="en-GB" b="1" dirty="0" smtClean="0"/>
              <a:t>Recently:</a:t>
            </a:r>
            <a:endParaRPr lang="en-GB" b="1" dirty="0" smtClean="0"/>
          </a:p>
          <a:p>
            <a:pPr fontAlgn="auto">
              <a:spcAft>
                <a:spcPts val="0"/>
              </a:spcAft>
              <a:buFontTx/>
              <a:buChar char="•"/>
              <a:defRPr/>
            </a:pPr>
            <a:r>
              <a:rPr lang="en-GB" dirty="0" smtClean="0"/>
              <a:t>Logical Data Model, XML representations …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B69B7A9-9EAA-407C-85BA-128BA08A831C}" type="slidenum">
              <a:rPr lang="en-US"/>
              <a:pPr>
                <a:defRPr/>
              </a:pPr>
              <a:t>13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GTS as Part A of WIS</a:t>
            </a:r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marL="457200" indent="-457200"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GB" altLang="zh-CN" smtClean="0"/>
              <a:t>GTS - continued consolidation and further improvements for </a:t>
            </a:r>
            <a:r>
              <a:rPr lang="en-NZ" smtClean="0"/>
              <a:t>data and products delivery </a:t>
            </a:r>
            <a:endParaRPr lang="en-GB" altLang="zh-CN" smtClean="0"/>
          </a:p>
          <a:p>
            <a:pPr marL="457200" indent="-457200"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NZ" b="1" smtClean="0"/>
              <a:t>Time-critical and operation-critical delivery</a:t>
            </a:r>
            <a:r>
              <a:rPr lang="en-NZ" smtClean="0"/>
              <a:t> based </a:t>
            </a:r>
            <a:br>
              <a:rPr lang="en-NZ" smtClean="0"/>
            </a:br>
            <a:r>
              <a:rPr lang="en-NZ" smtClean="0"/>
              <a:t>on real-time “push” via dedicated telecommunications</a:t>
            </a:r>
          </a:p>
          <a:p>
            <a:pPr marL="457200" indent="-457200"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NZ" b="1" smtClean="0"/>
              <a:t>Timely delivery </a:t>
            </a:r>
            <a:r>
              <a:rPr lang="en-NZ" smtClean="0"/>
              <a:t>based on delayed mode “push” </a:t>
            </a:r>
            <a:br>
              <a:rPr lang="en-NZ" smtClean="0"/>
            </a:br>
            <a:r>
              <a:rPr lang="en-NZ" smtClean="0"/>
              <a:t>via combination dedicated + public networks</a:t>
            </a:r>
          </a:p>
        </p:txBody>
      </p:sp>
      <p:sp>
        <p:nvSpPr>
          <p:cNvPr id="29700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38154A26-8FD7-438D-BCE8-52C7617AF169}" type="slidenum">
              <a:rPr lang="en-US" sz="1400">
                <a:latin typeface="Arial" charset="0"/>
              </a:rPr>
              <a:pPr/>
              <a:t>14</a:t>
            </a:fld>
            <a:endParaRPr lang="en-US" sz="1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Relevance of Manual on WIS</a:t>
            </a:r>
          </a:p>
        </p:txBody>
      </p:sp>
      <p:sp>
        <p:nvSpPr>
          <p:cNvPr id="3072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Tx/>
              <a:buChar char="•"/>
            </a:pPr>
            <a:r>
              <a:rPr lang="en-GB" smtClean="0"/>
              <a:t>Rules for operating WIS Part A</a:t>
            </a:r>
          </a:p>
          <a:p>
            <a:pPr marL="457200" indent="-457200">
              <a:buFontTx/>
              <a:buChar char="•"/>
            </a:pPr>
            <a:endParaRPr lang="en-GB" smtClean="0"/>
          </a:p>
          <a:p>
            <a:pPr marL="457200" indent="-457200">
              <a:buFontTx/>
              <a:buChar char="•"/>
            </a:pPr>
            <a:r>
              <a:rPr lang="en-GB" smtClean="0"/>
              <a:t>Conventions used in WIS</a:t>
            </a:r>
          </a:p>
          <a:p>
            <a:pPr marL="857250" lvl="1" indent="-457200"/>
            <a:r>
              <a:rPr lang="en-GB" smtClean="0"/>
              <a:t>File naming</a:t>
            </a:r>
          </a:p>
          <a:p>
            <a:pPr marL="857250" lvl="1" indent="-457200"/>
            <a:r>
              <a:rPr lang="en-GB" smtClean="0"/>
              <a:t>Abbreviated Header Lines</a:t>
            </a:r>
          </a:p>
          <a:p>
            <a:pPr marL="457200" indent="-457200">
              <a:buFontTx/>
              <a:buChar char="•"/>
            </a:pPr>
            <a:endParaRPr lang="en-GB" smtClean="0"/>
          </a:p>
          <a:p>
            <a:pPr marL="857250" lvl="1" indent="-457200"/>
            <a:endParaRPr lang="en-GB" smtClean="0"/>
          </a:p>
        </p:txBody>
      </p:sp>
      <p:sp>
        <p:nvSpPr>
          <p:cNvPr id="30724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5FCE3CC6-D676-4E0D-BECD-D69F074DA3F9}" type="slidenum">
              <a:rPr lang="en-US" sz="1400">
                <a:latin typeface="Arial" charset="0"/>
              </a:rPr>
              <a:pPr/>
              <a:t>15</a:t>
            </a:fld>
            <a:endParaRPr lang="en-US" sz="1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Guidance material</a:t>
            </a:r>
          </a:p>
        </p:txBody>
      </p:sp>
      <p:sp>
        <p:nvSpPr>
          <p:cNvPr id="28675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GB" smtClean="0"/>
              <a:t>Formal Guides and WIS wiki</a:t>
            </a:r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GB" smtClean="0"/>
              <a:t>WIS help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5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mtClean="0"/>
              <a:t>Guidance material - </a:t>
            </a:r>
            <a:r>
              <a:rPr lang="en-GB" smtClean="0">
                <a:hlinkClick r:id="rId2"/>
              </a:rPr>
              <a:t>http://www.wmo.int/wis</a:t>
            </a:r>
            <a:endParaRPr lang="en-GB" smtClean="0"/>
          </a:p>
        </p:txBody>
      </p:sp>
      <p:sp>
        <p:nvSpPr>
          <p:cNvPr id="29699" name="Subtitle 6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marL="457200" indent="-457200" fontAlgn="auto">
              <a:spcAft>
                <a:spcPts val="0"/>
              </a:spcAft>
              <a:buFontTx/>
              <a:buChar char="•"/>
              <a:defRPr/>
            </a:pPr>
            <a:r>
              <a:rPr lang="en-GB" b="1" dirty="0" smtClean="0"/>
              <a:t>WIS </a:t>
            </a: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b="1" dirty="0" smtClean="0">
                <a:hlinkClick r:id="rId3"/>
              </a:rPr>
              <a:t>http://wis.wmo.int/</a:t>
            </a:r>
            <a:r>
              <a:rPr lang="en-GB" b="1" dirty="0" smtClean="0">
                <a:solidFill>
                  <a:srgbClr val="FF0000"/>
                </a:solidFill>
                <a:hlinkClick r:id="rId3"/>
              </a:rPr>
              <a:t>wis-manaul</a:t>
            </a:r>
            <a:endParaRPr lang="en-GB" b="1" dirty="0" smtClean="0">
              <a:solidFill>
                <a:srgbClr val="FF0000"/>
              </a:solidFill>
            </a:endParaRP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b="1" dirty="0" smtClean="0">
                <a:hlinkClick r:id="rId4"/>
              </a:rPr>
              <a:t>http://wis.wmo.int/wis-guide</a:t>
            </a:r>
            <a:r>
              <a:rPr lang="en-GB" b="1" dirty="0" smtClean="0"/>
              <a:t> </a:t>
            </a:r>
          </a:p>
          <a:p>
            <a:pPr marL="457200" indent="-457200" fontAlgn="auto">
              <a:spcAft>
                <a:spcPts val="0"/>
              </a:spcAft>
              <a:buFontTx/>
              <a:buChar char="•"/>
              <a:defRPr/>
            </a:pPr>
            <a:r>
              <a:rPr lang="en-GB" b="1" dirty="0" smtClean="0"/>
              <a:t>GTS</a:t>
            </a: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dirty="0" smtClean="0"/>
              <a:t>…/GTS-manual</a:t>
            </a: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dirty="0" smtClean="0"/>
              <a:t>…/GTS-security</a:t>
            </a:r>
            <a:endParaRPr lang="en-GB" dirty="0" smtClean="0"/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dirty="0" smtClean="0"/>
              <a:t>…/GTS-VPN</a:t>
            </a:r>
            <a:endParaRPr lang="en-GB" dirty="0" smtClean="0"/>
          </a:p>
          <a:p>
            <a:pPr marL="457200" indent="-457200" fontAlgn="auto">
              <a:spcAft>
                <a:spcPts val="0"/>
              </a:spcAft>
              <a:buFontTx/>
              <a:buChar char="•"/>
              <a:defRPr/>
            </a:pPr>
            <a:r>
              <a:rPr lang="en-GB" b="1" dirty="0" smtClean="0"/>
              <a:t>Tech </a:t>
            </a:r>
            <a:r>
              <a:rPr lang="en-GB" b="1" dirty="0" err="1" smtClean="0"/>
              <a:t>Reg</a:t>
            </a:r>
            <a:r>
              <a:rPr lang="en-GB" b="1" dirty="0" smtClean="0"/>
              <a:t> 49</a:t>
            </a: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dirty="0" smtClean="0"/>
              <a:t>…/TechReg49</a:t>
            </a:r>
            <a:endParaRPr lang="en-GB" dirty="0" smtClean="0"/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endParaRPr lang="en-GB" dirty="0" smtClean="0"/>
          </a:p>
          <a:p>
            <a:pPr marL="457200" indent="-457200" fontAlgn="auto">
              <a:spcAft>
                <a:spcPts val="0"/>
              </a:spcAft>
              <a:buFont typeface="Arial"/>
              <a:buChar char="•"/>
              <a:defRPr/>
            </a:pPr>
            <a:endParaRPr lang="en-GB" dirty="0" smtClean="0"/>
          </a:p>
        </p:txBody>
      </p:sp>
      <p:sp>
        <p:nvSpPr>
          <p:cNvPr id="32772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49DE1B59-9DAF-4872-BC15-7DBD70CB330F}" type="slidenum">
              <a:rPr lang="en-US" sz="1400">
                <a:latin typeface="Arial" charset="0"/>
              </a:rPr>
              <a:pPr/>
              <a:t>17</a:t>
            </a:fld>
            <a:endParaRPr lang="en-US" sz="1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WIS help</a:t>
            </a:r>
          </a:p>
        </p:txBody>
      </p:sp>
      <p:sp>
        <p:nvSpPr>
          <p:cNvPr id="3072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GB" smtClean="0"/>
              <a:t>Each GISC offers a help desk</a:t>
            </a:r>
          </a:p>
          <a:p>
            <a:pPr fontAlgn="auto"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Exeter/Toulouse: from “help” tab</a:t>
            </a:r>
          </a:p>
          <a:p>
            <a:pPr fontAlgn="auto"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Offenbach: from “You need help?” at bottom of page</a:t>
            </a:r>
          </a:p>
          <a:p>
            <a:pPr fontAlgn="auto"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Tokyo: </a:t>
            </a:r>
            <a:r>
              <a:rPr lang="en-US" smtClean="0">
                <a:hlinkClick r:id="rId2"/>
              </a:rPr>
              <a:t>wis-jma@met.kishou.go.jp</a:t>
            </a:r>
            <a:r>
              <a:rPr lang="en-US" smtClean="0"/>
              <a:t> </a:t>
            </a:r>
          </a:p>
          <a:p>
            <a:pPr fontAlgn="auto"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Beijing: under “user registration”</a:t>
            </a:r>
          </a:p>
          <a:p>
            <a:pPr fontAlgn="auto">
              <a:spcAft>
                <a:spcPts val="0"/>
              </a:spcAft>
              <a:buFontTx/>
              <a:buChar char="•"/>
              <a:defRPr/>
            </a:pPr>
            <a:endParaRPr lang="en-GB" smtClean="0"/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GB" smtClean="0"/>
              <a:t>Questions on implementing WIS can be sent to the WMO team using</a:t>
            </a:r>
          </a:p>
          <a:p>
            <a:pPr algn="ctr"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GB" smtClean="0">
                <a:hlinkClick r:id="rId3"/>
              </a:rPr>
              <a:t>wis-help@wmo.int</a:t>
            </a:r>
            <a:endParaRPr lang="en-GB" smtClean="0"/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endParaRPr lang="en-GB" smtClean="0"/>
          </a:p>
        </p:txBody>
      </p:sp>
      <p:sp>
        <p:nvSpPr>
          <p:cNvPr id="33796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8EA48F5F-61AA-44F9-B181-2876BBC97B1B}" type="slidenum">
              <a:rPr lang="en-US" sz="1400">
                <a:latin typeface="Arial" charset="0"/>
              </a:rPr>
              <a:pPr/>
              <a:t>18</a:t>
            </a:fld>
            <a:endParaRPr lang="en-US" sz="1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Changing the rules for WIS</a:t>
            </a:r>
          </a:p>
        </p:txBody>
      </p:sp>
      <p:sp>
        <p:nvSpPr>
          <p:cNvPr id="31747" name="Subtitle 6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GB" smtClean="0"/>
              <a:t>Operational information</a:t>
            </a:r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GB" smtClean="0"/>
              <a:t>Developing changes to WIS</a:t>
            </a:r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GB" smtClean="0"/>
              <a:t>Approving changes to WIS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Operational Information</a:t>
            </a:r>
          </a:p>
        </p:txBody>
      </p:sp>
      <p:sp>
        <p:nvSpPr>
          <p:cNvPr id="32771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r>
              <a:rPr lang="en-GB" dirty="0" smtClean="0"/>
              <a:t>Now: WMO No 9, </a:t>
            </a:r>
            <a:r>
              <a:rPr lang="en-GB" dirty="0" err="1" smtClean="0"/>
              <a:t>Vol</a:t>
            </a:r>
            <a:r>
              <a:rPr lang="en-GB" dirty="0" smtClean="0"/>
              <a:t> C1 (bulletins)</a:t>
            </a:r>
          </a:p>
          <a:p>
            <a:pPr fontAlgn="auto">
              <a:spcAft>
                <a:spcPts val="0"/>
              </a:spcAft>
              <a:buFontTx/>
              <a:buChar char="•"/>
              <a:defRPr/>
            </a:pPr>
            <a:r>
              <a:rPr lang="en-GB" dirty="0" smtClean="0"/>
              <a:t>RTH tells WMO of planned changes</a:t>
            </a:r>
          </a:p>
          <a:p>
            <a:pPr fontAlgn="auto">
              <a:spcAft>
                <a:spcPts val="0"/>
              </a:spcAft>
              <a:buFontTx/>
              <a:buChar char="•"/>
              <a:defRPr/>
            </a:pPr>
            <a:r>
              <a:rPr lang="en-GB" dirty="0" smtClean="0"/>
              <a:t>Discovery metadata records must be updated</a:t>
            </a:r>
          </a:p>
          <a:p>
            <a:pPr fontAlgn="auto">
              <a:spcAft>
                <a:spcPts val="0"/>
              </a:spcAft>
              <a:buFontTx/>
              <a:buChar char="•"/>
              <a:defRPr/>
            </a:pPr>
            <a:endParaRPr lang="en-GB" dirty="0" smtClean="0"/>
          </a:p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r>
              <a:rPr lang="en-GB" dirty="0" smtClean="0"/>
              <a:t>Planned:</a:t>
            </a:r>
          </a:p>
          <a:p>
            <a:pPr fontAlgn="auto">
              <a:spcAft>
                <a:spcPts val="0"/>
              </a:spcAft>
              <a:buFontTx/>
              <a:buChar char="•"/>
              <a:defRPr/>
            </a:pPr>
            <a:r>
              <a:rPr lang="en-GB" dirty="0" smtClean="0"/>
              <a:t>Information in </a:t>
            </a:r>
            <a:r>
              <a:rPr lang="en-GB" dirty="0" err="1" smtClean="0"/>
              <a:t>Vol</a:t>
            </a:r>
            <a:r>
              <a:rPr lang="en-GB" dirty="0" smtClean="0"/>
              <a:t> C1 extracted from discovery metadata</a:t>
            </a:r>
          </a:p>
          <a:p>
            <a:pPr fontAlgn="auto">
              <a:spcAft>
                <a:spcPts val="0"/>
              </a:spcAft>
              <a:buFontTx/>
              <a:buChar char="•"/>
              <a:defRPr/>
            </a:pPr>
            <a:r>
              <a:rPr lang="en-GB" dirty="0" smtClean="0"/>
              <a:t>Responsibility passes to data originators to notify changes by updating discovery metadata</a:t>
            </a:r>
          </a:p>
        </p:txBody>
      </p:sp>
      <p:sp>
        <p:nvSpPr>
          <p:cNvPr id="35844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8B909572-003A-46BD-BE8C-10205E0B6442}" type="slidenum">
              <a:rPr lang="en-US" sz="1400">
                <a:latin typeface="Arial" charset="0"/>
              </a:rPr>
              <a:pPr/>
              <a:t>20</a:t>
            </a:fld>
            <a:endParaRPr lang="en-US" sz="1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Developing changes to WIS</a:t>
            </a:r>
          </a:p>
        </p:txBody>
      </p:sp>
      <p:sp>
        <p:nvSpPr>
          <p:cNvPr id="33795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marL="457200" indent="-457200" fontAlgn="auto">
              <a:spcAft>
                <a:spcPts val="0"/>
              </a:spcAft>
              <a:buFontTx/>
              <a:buChar char="•"/>
              <a:defRPr/>
            </a:pPr>
            <a:r>
              <a:rPr lang="en-GB" dirty="0" smtClean="0"/>
              <a:t>Requirements assessed by OPAG-ISS and its expert teams</a:t>
            </a: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dirty="0" smtClean="0"/>
              <a:t>Expert Team develop and test solutions</a:t>
            </a: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dirty="0" smtClean="0"/>
              <a:t>Proposals recommended by</a:t>
            </a:r>
          </a:p>
          <a:p>
            <a:pPr marL="1257300" lvl="2" indent="-457200"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GB" dirty="0" smtClean="0"/>
              <a:t>ICT-ISS</a:t>
            </a:r>
          </a:p>
          <a:p>
            <a:pPr marL="1257300" lvl="2" indent="-457200"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GB" dirty="0" smtClean="0"/>
              <a:t>CBS-Management Group</a:t>
            </a:r>
          </a:p>
          <a:p>
            <a:pPr marL="1257300" lvl="2" indent="-457200"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GB" dirty="0" smtClean="0"/>
              <a:t>CBS</a:t>
            </a: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dirty="0" smtClean="0"/>
              <a:t>Approved  by EC (for changes to Manuals)</a:t>
            </a:r>
          </a:p>
          <a:p>
            <a:pPr marL="457200" indent="-457200" fontAlgn="auto">
              <a:spcAft>
                <a:spcPts val="0"/>
              </a:spcAft>
              <a:buFontTx/>
              <a:buChar char="•"/>
              <a:defRPr/>
            </a:pPr>
            <a:r>
              <a:rPr lang="en-GB" dirty="0" smtClean="0"/>
              <a:t>“Fast track” for codes and metadata changes</a:t>
            </a: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dirty="0" smtClean="0"/>
              <a:t>Fast track approved by Cg-17 for all CBS </a:t>
            </a:r>
            <a:r>
              <a:rPr lang="en-GB" dirty="0" smtClean="0"/>
              <a:t>tech </a:t>
            </a:r>
            <a:r>
              <a:rPr lang="en-GB" dirty="0" err="1" smtClean="0"/>
              <a:t>regs</a:t>
            </a:r>
            <a:endParaRPr lang="en-GB" dirty="0" smtClean="0"/>
          </a:p>
        </p:txBody>
      </p:sp>
      <p:sp>
        <p:nvSpPr>
          <p:cNvPr id="36868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FE8606B3-C3C0-4637-BCD8-85648D5B424F}" type="slidenum">
              <a:rPr lang="en-US" sz="1400">
                <a:latin typeface="Arial" charset="0"/>
              </a:rPr>
              <a:pPr/>
              <a:t>21</a:t>
            </a:fld>
            <a:endParaRPr lang="en-US" sz="1400">
              <a:latin typeface="Arial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Exercise</a:t>
            </a:r>
          </a:p>
        </p:txBody>
      </p:sp>
      <p:sp>
        <p:nvSpPr>
          <p:cNvPr id="34819" name="Subtitle 6"/>
          <p:cNvSpPr>
            <a:spLocks noGrp="1"/>
          </p:cNvSpPr>
          <p:nvPr>
            <p:ph type="subTitle" idx="1"/>
          </p:nvPr>
        </p:nvSpPr>
        <p:spPr>
          <a:xfrm>
            <a:off x="1771650" y="3886200"/>
            <a:ext cx="6400800" cy="1752600"/>
          </a:xfrm>
        </p:spPr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GB" dirty="0" smtClean="0"/>
              <a:t>You are responsible for implementing a WIS NC at your centre. What do you have to put in place? Consider both equipment and work procedures.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Sources of information</a:t>
            </a:r>
          </a:p>
        </p:txBody>
      </p:sp>
      <p:sp>
        <p:nvSpPr>
          <p:cNvPr id="3891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mtClean="0"/>
              <a:t>Manual on WIS</a:t>
            </a:r>
          </a:p>
          <a:p>
            <a:r>
              <a:rPr lang="en-GB" smtClean="0">
                <a:hlinkClick r:id="rId2"/>
              </a:rPr>
              <a:t>http://wis.wmo.int/wis-manual</a:t>
            </a:r>
            <a:r>
              <a:rPr lang="en-GB" smtClean="0"/>
              <a:t>  </a:t>
            </a:r>
          </a:p>
          <a:p>
            <a:endParaRPr lang="en-GB" smtClean="0"/>
          </a:p>
          <a:p>
            <a:r>
              <a:rPr lang="en-GB" smtClean="0"/>
              <a:t>Guide to WIS</a:t>
            </a:r>
          </a:p>
          <a:p>
            <a:r>
              <a:rPr lang="en-GB" smtClean="0">
                <a:hlinkClick r:id="rId3"/>
              </a:rPr>
              <a:t>http://wis.wmo.int/wis-guide</a:t>
            </a:r>
            <a:r>
              <a:rPr lang="en-GB" smtClean="0"/>
              <a:t>  </a:t>
            </a:r>
          </a:p>
        </p:txBody>
      </p:sp>
      <p:sp>
        <p:nvSpPr>
          <p:cNvPr id="38916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17F1732C-1484-4A2B-AE95-7EFF20964495}" type="slidenum">
              <a:rPr lang="en-US" sz="1400">
                <a:latin typeface="Arial" charset="0"/>
              </a:rPr>
              <a:pPr/>
              <a:t>23</a:t>
            </a:fld>
            <a:endParaRPr lang="en-US" sz="1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Topics you may have discussed</a:t>
            </a:r>
          </a:p>
        </p:txBody>
      </p:sp>
      <p:sp>
        <p:nvSpPr>
          <p:cNvPr id="36867" name="Subtitle 6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/>
              <a:buNone/>
              <a:defRPr/>
            </a:pPr>
            <a:endParaRPr lang="en-GB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Implementing a National Centre</a:t>
            </a:r>
          </a:p>
        </p:txBody>
      </p:sp>
      <p:sp>
        <p:nvSpPr>
          <p:cNvPr id="37891" name="Content Placeholder 2"/>
          <p:cNvSpPr>
            <a:spLocks noGrp="1"/>
          </p:cNvSpPr>
          <p:nvPr>
            <p:ph sz="half" idx="1"/>
          </p:nvPr>
        </p:nvSpPr>
        <p:spPr/>
        <p:txBody>
          <a:bodyPr rtlCol="0">
            <a:normAutofit lnSpcReduction="10000"/>
          </a:bodyPr>
          <a:lstStyle/>
          <a:p>
            <a:pPr marL="457200" indent="-457200" fontAlgn="auto"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Agree DCPC/GISC</a:t>
            </a:r>
          </a:p>
          <a:p>
            <a:pPr marL="457200" indent="-457200" fontAlgn="auto"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Metadata</a:t>
            </a: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smtClean="0"/>
              <a:t>Describe all data to be published</a:t>
            </a: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smtClean="0"/>
              <a:t>Procedures, including authorisation, for maintaining metadata</a:t>
            </a: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smtClean="0"/>
              <a:t>Metadata editing tool</a:t>
            </a:r>
          </a:p>
        </p:txBody>
      </p:sp>
      <p:sp>
        <p:nvSpPr>
          <p:cNvPr id="37892" name="Content Placeholder 5"/>
          <p:cNvSpPr>
            <a:spLocks noGrp="1"/>
          </p:cNvSpPr>
          <p:nvPr>
            <p:ph sz="half" idx="2"/>
          </p:nvPr>
        </p:nvSpPr>
        <p:spPr/>
        <p:txBody>
          <a:bodyPr rtlCol="0">
            <a:normAutofit lnSpcReduction="10000"/>
          </a:bodyPr>
          <a:lstStyle/>
          <a:p>
            <a:pPr marL="457200" indent="-457200" fontAlgn="auto">
              <a:spcAft>
                <a:spcPts val="0"/>
              </a:spcAft>
              <a:buFontTx/>
              <a:buChar char="•"/>
              <a:defRPr/>
            </a:pPr>
            <a:r>
              <a:rPr lang="en-GB" dirty="0" smtClean="0"/>
              <a:t>Data</a:t>
            </a: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dirty="0" smtClean="0"/>
              <a:t>Production</a:t>
            </a: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dirty="0" smtClean="0"/>
              <a:t>Formats</a:t>
            </a: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dirty="0" smtClean="0"/>
              <a:t>Delivery</a:t>
            </a:r>
          </a:p>
          <a:p>
            <a:pPr marL="457200" indent="-457200" fontAlgn="auto">
              <a:spcAft>
                <a:spcPts val="0"/>
              </a:spcAft>
              <a:buFontTx/>
              <a:buChar char="•"/>
              <a:defRPr/>
            </a:pPr>
            <a:r>
              <a:rPr lang="en-GB" dirty="0" smtClean="0"/>
              <a:t>Training</a:t>
            </a: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dirty="0" smtClean="0"/>
              <a:t>Staff</a:t>
            </a: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dirty="0" smtClean="0"/>
              <a:t>Users</a:t>
            </a:r>
          </a:p>
          <a:p>
            <a:pPr marL="457200" indent="-457200" fontAlgn="auto">
              <a:spcAft>
                <a:spcPts val="0"/>
              </a:spcAft>
              <a:buFontTx/>
              <a:buChar char="•"/>
              <a:defRPr/>
            </a:pPr>
            <a:r>
              <a:rPr lang="en-GB" dirty="0" smtClean="0"/>
              <a:t>Publicity</a:t>
            </a: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dirty="0" smtClean="0"/>
              <a:t>Internal</a:t>
            </a: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dirty="0" smtClean="0"/>
              <a:t>External</a:t>
            </a:r>
            <a:endParaRPr lang="en-GB" dirty="0" smtClean="0"/>
          </a:p>
        </p:txBody>
      </p:sp>
      <p:sp>
        <p:nvSpPr>
          <p:cNvPr id="40965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907AD861-C798-4D7F-85D6-9773CEB99016}" type="slidenum">
              <a:rPr lang="en-US" sz="1400">
                <a:latin typeface="Arial" charset="0"/>
              </a:rPr>
              <a:pPr/>
              <a:t>25</a:t>
            </a:fld>
            <a:endParaRPr lang="en-US" sz="1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Summary</a:t>
            </a:r>
          </a:p>
        </p:txBody>
      </p:sp>
      <p:sp>
        <p:nvSpPr>
          <p:cNvPr id="38915" name="Subtitle 4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 fontScale="85000" lnSpcReduction="20000"/>
          </a:bodyPr>
          <a:lstStyle/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GB" dirty="0" smtClean="0"/>
              <a:t>Formal documentation of WIS</a:t>
            </a:r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GB" dirty="0" smtClean="0"/>
              <a:t>Guidance and support material</a:t>
            </a:r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GB" dirty="0" smtClean="0"/>
              <a:t>Making changes to WIS standards</a:t>
            </a:r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GB" dirty="0"/>
              <a:t>http://wis.wmo.int/page=TrainingAids </a:t>
            </a:r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endParaRPr lang="en-GB" dirty="0" smtClean="0"/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MOtemplat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WMO-Title-SF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WMO-Template_SF-1_SmallLogo">
  <a:themeElements>
    <a:clrScheme name="WMO-Template_SF-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emplate_SF-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emplate_SF-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WMO_standard_2010">
  <a:themeElements>
    <a:clrScheme name="WMO_Standard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_standard_2010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  <a:cs typeface="Arial" charset="0"/>
          </a:defRPr>
        </a:defPPr>
      </a:lstStyle>
    </a:lnDef>
  </a:objectDefaults>
  <a:extraClrSchemeLst>
    <a:extraClrScheme>
      <a:clrScheme name="WMO_standard_2010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_standard_2010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_standard_2010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_standard_2010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_standard_2010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_standard_2010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_standard_2010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_standard_2010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_standard_2010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_standard_2010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_standard_2010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_standard_2010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WisDiscovery-1">
  <a:themeElements>
    <a:clrScheme name="WisDiscovery-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isDiscovery-1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  <a:cs typeface="Arial" charset="0"/>
          </a:defRPr>
        </a:defPPr>
      </a:lstStyle>
    </a:lnDef>
  </a:objectDefaults>
  <a:extraClrSchemeLst>
    <a:extraClrScheme>
      <a:clrScheme name="WisDiscovery-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isDiscovery-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isDiscovery-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isDiscovery-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isDiscovery-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isDiscovery-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isDiscovery-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isDiscovery-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isDiscovery-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isDiscovery-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isDiscovery-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isDiscovery-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1_WisDiscovery-1">
  <a:themeElements>
    <a:clrScheme name="1_WisDiscovery-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WisDiscovery-1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  <a:cs typeface="Arial" charset="0"/>
          </a:defRPr>
        </a:defPPr>
      </a:lstStyle>
    </a:lnDef>
  </a:objectDefaults>
  <a:extraClrSchemeLst>
    <a:extraClrScheme>
      <a:clrScheme name="1_WisDiscovery-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WisDiscovery-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WisDiscovery-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WisDiscovery-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WisDiscovery-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WisDiscovery-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isDiscovery-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isDiscovery-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isDiscovery-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isDiscovery-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isDiscovery-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isDiscovery-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1_WMO-Title-SF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1_WMOtemplat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1_WMO-Template_SF-1_SmallLogo">
  <a:themeElements>
    <a:clrScheme name="WMO-Template_SF-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emplate_SF-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emplate_SF-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WMO_WHITE_Powerpoint_en_f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1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WMOtemplate</Template>
  <TotalTime>365</TotalTime>
  <Words>794</Words>
  <Application>Microsoft Office PowerPoint</Application>
  <PresentationFormat>On-screen Show (4:3)</PresentationFormat>
  <Paragraphs>235</Paragraphs>
  <Slides>26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10</vt:i4>
      </vt:variant>
      <vt:variant>
        <vt:lpstr>Slide Titles</vt:lpstr>
      </vt:variant>
      <vt:variant>
        <vt:i4>26</vt:i4>
      </vt:variant>
    </vt:vector>
  </HeadingPairs>
  <TitlesOfParts>
    <vt:vector size="36" baseType="lpstr">
      <vt:lpstr>WMOtemplate</vt:lpstr>
      <vt:lpstr>WMO-Title-SF</vt:lpstr>
      <vt:lpstr>WMO-Template_SF-1_SmallLogo</vt:lpstr>
      <vt:lpstr>WMO_standard_2010</vt:lpstr>
      <vt:lpstr>WisDiscovery-1</vt:lpstr>
      <vt:lpstr>1_WisDiscovery-1</vt:lpstr>
      <vt:lpstr>1_WMO-Title-SF</vt:lpstr>
      <vt:lpstr>1_WMOtemplate</vt:lpstr>
      <vt:lpstr>1_WMO-Template_SF-1_SmallLogo</vt:lpstr>
      <vt:lpstr>WMO_WHITE_Powerpoint_en_fr</vt:lpstr>
      <vt:lpstr>Managing WIS</vt:lpstr>
      <vt:lpstr> Managing WIS (WMO Information System)</vt:lpstr>
      <vt:lpstr>Manuals</vt:lpstr>
      <vt:lpstr>Manual on WIS</vt:lpstr>
      <vt:lpstr>Manual on WIS</vt:lpstr>
      <vt:lpstr>Manual on WIS</vt:lpstr>
      <vt:lpstr>Manual on WIS</vt:lpstr>
      <vt:lpstr>Manual on WIS</vt:lpstr>
      <vt:lpstr>Manual on WIS</vt:lpstr>
      <vt:lpstr>Manual on WIS</vt:lpstr>
      <vt:lpstr>Manual on WIS</vt:lpstr>
      <vt:lpstr>Manual on WIS</vt:lpstr>
      <vt:lpstr>Manual on Codes</vt:lpstr>
      <vt:lpstr>GTS as Part A of WIS</vt:lpstr>
      <vt:lpstr>Relevance of Manual on WIS</vt:lpstr>
      <vt:lpstr>Guidance material</vt:lpstr>
      <vt:lpstr>Guidance material - http://www.wmo.int/wis</vt:lpstr>
      <vt:lpstr>WIS help</vt:lpstr>
      <vt:lpstr>Changing the rules for WIS</vt:lpstr>
      <vt:lpstr>Operational Information</vt:lpstr>
      <vt:lpstr>Developing changes to WIS</vt:lpstr>
      <vt:lpstr>Exercise</vt:lpstr>
      <vt:lpstr>Sources of information</vt:lpstr>
      <vt:lpstr>Topics you may have discussed</vt:lpstr>
      <vt:lpstr>Implementing a National Centre</vt:lpstr>
      <vt:lpstr>Summary</vt:lpstr>
    </vt:vector>
  </TitlesOfParts>
  <Company>WMO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World Meteorological Organization Working together in weather, climate and water</dc:title>
  <dc:creator>SForeman</dc:creator>
  <cp:lastModifiedBy>Steve Foreman</cp:lastModifiedBy>
  <cp:revision>17</cp:revision>
  <dcterms:created xsi:type="dcterms:W3CDTF">2012-09-24T11:54:53Z</dcterms:created>
  <dcterms:modified xsi:type="dcterms:W3CDTF">2017-01-23T10:34:22Z</dcterms:modified>
</cp:coreProperties>
</file>