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63" r:id="rId3"/>
    <p:sldId id="264" r:id="rId4"/>
    <p:sldId id="265" r:id="rId5"/>
    <p:sldId id="266" r:id="rId6"/>
    <p:sldId id="267" r:id="rId7"/>
    <p:sldId id="268" r:id="rId8"/>
    <p:sldId id="269" r:id="rId9"/>
    <p:sldId id="270" r:id="rId10"/>
    <p:sldId id="271" r:id="rId11"/>
    <p:sldId id="272" r:id="rId12"/>
    <p:sldId id="273" r:id="rId13"/>
    <p:sldId id="274" r:id="rId14"/>
    <p:sldId id="275" r:id="rId15"/>
    <p:sldId id="262" r:id="rId16"/>
    <p:sldId id="258" r:id="rId17"/>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51" autoAdjust="0"/>
    <p:restoredTop sz="94660"/>
  </p:normalViewPr>
  <p:slideViewPr>
    <p:cSldViewPr snapToGrid="0" snapToObjects="1">
      <p:cViewPr varScale="1">
        <p:scale>
          <a:sx n="67" d="100"/>
          <a:sy n="67" d="100"/>
        </p:scale>
        <p:origin x="-1434" y="-10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6" name="Slide Number Placeholder 5"/>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390646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p:cNvSpPr>
            <a:spLocks noGrp="1"/>
          </p:cNvSpPr>
          <p:nvPr>
            <p:ph type="sldNum" sz="quarter" idx="12"/>
          </p:nvPr>
        </p:nvSpPr>
        <p:spPr/>
        <p:txBody>
          <a:bodyPr/>
          <a:lstStyle/>
          <a:p>
            <a:fld id="{9259AF2F-52C6-9B46-B8B2-0579234AE62E}" type="slidenum">
              <a:rPr lang="en-US" smtClean="0"/>
              <a:t>‹#›</a:t>
            </a:fld>
            <a:endParaRPr lang="en-US"/>
          </a:p>
        </p:txBody>
      </p:sp>
      <p:pic>
        <p:nvPicPr>
          <p:cNvPr id="7" name="Picture 6" descr="wmo2016_powerpoint_standard_v2-2.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Tree>
    <p:extLst>
      <p:ext uri="{BB962C8B-B14F-4D97-AF65-F5344CB8AC3E}">
        <p14:creationId xmlns:p14="http://schemas.microsoft.com/office/powerpoint/2010/main" val="5009313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6" name="Slide Number Placeholder 5"/>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28339018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Slide Number Placeholder 6"/>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1876633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Slide Number Placeholder 8"/>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20364548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5" name="Slide Number Placeholder 4"/>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7237271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4183129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Slide Number Placeholder 6"/>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13055096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Slide Number Placeholder 6"/>
          <p:cNvSpPr>
            <a:spLocks noGrp="1"/>
          </p:cNvSpPr>
          <p:nvPr>
            <p:ph type="sldNum" sz="quarter" idx="12"/>
          </p:nvPr>
        </p:nvSpPr>
        <p:spPr/>
        <p:txBody>
          <a:bodyPr/>
          <a:lstStyle/>
          <a:p>
            <a:fld id="{9259AF2F-52C6-9B46-B8B2-0579234AE62E}" type="slidenum">
              <a:rPr lang="en-US" smtClean="0"/>
              <a:t>‹#›</a:t>
            </a:fld>
            <a:endParaRPr lang="en-US" dirty="0"/>
          </a:p>
        </p:txBody>
      </p:sp>
    </p:spTree>
    <p:extLst>
      <p:ext uri="{BB962C8B-B14F-4D97-AF65-F5344CB8AC3E}">
        <p14:creationId xmlns:p14="http://schemas.microsoft.com/office/powerpoint/2010/main" val="2834843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jp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59AF2F-52C6-9B46-B8B2-0579234AE62E}" type="slidenum">
              <a:rPr lang="en-US" smtClean="0"/>
              <a:t>‹#›</a:t>
            </a:fld>
            <a:endParaRPr lang="en-US"/>
          </a:p>
        </p:txBody>
      </p:sp>
      <p:pic>
        <p:nvPicPr>
          <p:cNvPr id="7" name="Picture 6" descr="wmo2016_powerpoint_standard_v2-2.jpg"/>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Tree>
    <p:extLst>
      <p:ext uri="{BB962C8B-B14F-4D97-AF65-F5344CB8AC3E}">
        <p14:creationId xmlns:p14="http://schemas.microsoft.com/office/powerpoint/2010/main" val="30536171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wmo2016_powerpoint_standard_v2-1.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216000" cy="6912000"/>
          </a:xfrm>
          <a:prstGeom prst="rect">
            <a:avLst/>
          </a:prstGeom>
        </p:spPr>
      </p:pic>
      <p:sp>
        <p:nvSpPr>
          <p:cNvPr id="5" name="Title 1"/>
          <p:cNvSpPr txBox="1">
            <a:spLocks/>
          </p:cNvSpPr>
          <p:nvPr/>
        </p:nvSpPr>
        <p:spPr>
          <a:xfrm>
            <a:off x="457200" y="2002370"/>
            <a:ext cx="8229600" cy="1840813"/>
          </a:xfrm>
          <a:prstGeom prst="rect">
            <a:avLst/>
          </a:prstGeom>
        </p:spPr>
        <p:txBody>
          <a:bodyPr vert="horz" lIns="91440" tIns="45720" rIns="91440" bIns="45720" rtlCol="0" anchor="ctr">
            <a:normAutofit fontScale="70000" lnSpcReduction="2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altLang="en-US" sz="4800" dirty="0"/>
              <a:t>EUMETNET preliminary positions on WRC-19 agenda</a:t>
            </a:r>
            <a:r>
              <a:rPr lang="en-GB" altLang="en-US" sz="4800" dirty="0"/>
              <a:t/>
            </a:r>
            <a:br>
              <a:rPr lang="en-GB" altLang="en-US" sz="4800" dirty="0"/>
            </a:br>
            <a:r>
              <a:rPr lang="en-GB" altLang="en-US" sz="4800" dirty="0"/>
              <a:t>Submitted by: </a:t>
            </a:r>
            <a:r>
              <a:rPr lang="en-GB" altLang="en-US" sz="4800" dirty="0" smtClean="0"/>
              <a:t>Philippe </a:t>
            </a:r>
            <a:r>
              <a:rPr lang="en-GB" altLang="en-US" sz="4800" dirty="0" err="1" smtClean="0"/>
              <a:t>Tristant</a:t>
            </a:r>
            <a:r>
              <a:rPr lang="en-GB" altLang="en-US" sz="4800" dirty="0" smtClean="0"/>
              <a:t> (</a:t>
            </a:r>
            <a:r>
              <a:rPr lang="en-GB" altLang="en-US" sz="4800" dirty="0" err="1" smtClean="0"/>
              <a:t>Eumetnet</a:t>
            </a:r>
            <a:r>
              <a:rPr lang="en-GB" altLang="en-US" sz="4800" dirty="0" smtClean="0"/>
              <a:t>)</a:t>
            </a:r>
            <a:r>
              <a:rPr lang="en-GB" altLang="en-US" sz="4800" dirty="0"/>
              <a:t/>
            </a:r>
            <a:br>
              <a:rPr lang="en-GB" altLang="en-US" sz="4800" dirty="0"/>
            </a:br>
            <a:r>
              <a:rPr lang="en-GB" altLang="en-US" sz="4800" dirty="0"/>
              <a:t>(Doc </a:t>
            </a:r>
            <a:r>
              <a:rPr lang="en-GB" altLang="en-US" sz="4800" dirty="0" smtClean="0"/>
              <a:t>06.1) </a:t>
            </a:r>
            <a:endParaRPr lang="en-US" sz="4800" dirty="0">
              <a:solidFill>
                <a:srgbClr val="000090"/>
              </a:solidFill>
            </a:endParaRPr>
          </a:p>
        </p:txBody>
      </p:sp>
      <p:sp>
        <p:nvSpPr>
          <p:cNvPr id="4" name="Rectangle 6"/>
          <p:cNvSpPr>
            <a:spLocks noGrp="1" noChangeArrowheads="1"/>
          </p:cNvSpPr>
          <p:nvPr>
            <p:ph type="subTitle" idx="1"/>
          </p:nvPr>
        </p:nvSpPr>
        <p:spPr>
          <a:xfrm>
            <a:off x="1111250" y="4443259"/>
            <a:ext cx="7921625" cy="1224236"/>
          </a:xfrm>
        </p:spPr>
        <p:txBody>
          <a:bodyPr/>
          <a:lstStyle/>
          <a:p>
            <a:r>
              <a:rPr lang="en-US" altLang="en-US" sz="2000" dirty="0"/>
              <a:t>Steering Group on Radio Frequency Coordination  (SG-RFC)</a:t>
            </a:r>
          </a:p>
          <a:p>
            <a:r>
              <a:rPr lang="en-US" altLang="en-US" sz="2000" dirty="0"/>
              <a:t>WMO, Geneva.</a:t>
            </a:r>
          </a:p>
          <a:p>
            <a:r>
              <a:rPr lang="en-US" altLang="en-US" sz="2000"/>
              <a:t>24-27 January 2017</a:t>
            </a:r>
            <a:endParaRPr lang="en-US" altLang="en-US" sz="2000" dirty="0"/>
          </a:p>
        </p:txBody>
      </p:sp>
    </p:spTree>
    <p:extLst>
      <p:ext uri="{BB962C8B-B14F-4D97-AF65-F5344CB8AC3E}">
        <p14:creationId xmlns:p14="http://schemas.microsoft.com/office/powerpoint/2010/main" val="238926067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514350" y="227649"/>
            <a:ext cx="8629650" cy="472440"/>
          </a:xfrm>
        </p:spPr>
        <p:txBody>
          <a:bodyPr>
            <a:normAutofit fontScale="90000"/>
          </a:bodyPr>
          <a:lstStyle/>
          <a:p>
            <a:r>
              <a:rPr lang="en-GB" noProof="0" dirty="0" smtClean="0"/>
              <a:t>      </a:t>
            </a:r>
            <a:r>
              <a:rPr lang="en-GB" sz="4000" noProof="0" dirty="0" smtClean="0"/>
              <a:t>Agenda Items of interest for </a:t>
            </a:r>
            <a:r>
              <a:rPr lang="en-GB" sz="4000" noProof="0" dirty="0" smtClean="0"/>
              <a:t>EUMETNET</a:t>
            </a:r>
            <a:endParaRPr lang="en-GB" noProof="0" dirty="0"/>
          </a:p>
        </p:txBody>
      </p:sp>
      <p:graphicFrame>
        <p:nvGraphicFramePr>
          <p:cNvPr id="4" name="Espace réservé du contenu 3"/>
          <p:cNvGraphicFramePr>
            <a:graphicFrameLocks noGrp="1"/>
          </p:cNvGraphicFramePr>
          <p:nvPr>
            <p:ph idx="1"/>
            <p:extLst>
              <p:ext uri="{D42A27DB-BD31-4B8C-83A1-F6EECF244321}">
                <p14:modId xmlns:p14="http://schemas.microsoft.com/office/powerpoint/2010/main" val="1208513151"/>
              </p:ext>
            </p:extLst>
          </p:nvPr>
        </p:nvGraphicFramePr>
        <p:xfrm>
          <a:off x="2231700" y="749042"/>
          <a:ext cx="5997901" cy="5886658"/>
        </p:xfrm>
        <a:graphic>
          <a:graphicData uri="http://schemas.openxmlformats.org/drawingml/2006/table">
            <a:tbl>
              <a:tblPr firstRow="1">
                <a:tableStyleId>{5C22544A-7EE6-4342-B048-85BDC9FD1C3A}</a:tableStyleId>
              </a:tblPr>
              <a:tblGrid>
                <a:gridCol w="655040"/>
                <a:gridCol w="3397103"/>
                <a:gridCol w="1036674"/>
                <a:gridCol w="909084"/>
              </a:tblGrid>
              <a:tr h="562344">
                <a:tc>
                  <a:txBody>
                    <a:bodyPr/>
                    <a:lstStyle/>
                    <a:p>
                      <a:r>
                        <a:rPr lang="fr-FR" dirty="0" smtClean="0"/>
                        <a:t>A.I.</a:t>
                      </a:r>
                      <a:endParaRPr lang="fr-FR" dirty="0"/>
                    </a:p>
                  </a:txBody>
                  <a:tcPr marL="68580" marR="68580"/>
                </a:tc>
                <a:tc>
                  <a:txBody>
                    <a:bodyPr/>
                    <a:lstStyle/>
                    <a:p>
                      <a:r>
                        <a:rPr lang="fr-FR" dirty="0" smtClean="0"/>
                        <a:t>Issue</a:t>
                      </a:r>
                      <a:endParaRPr lang="fr-FR" dirty="0"/>
                    </a:p>
                  </a:txBody>
                  <a:tcPr marL="68580" marR="68580"/>
                </a:tc>
                <a:tc>
                  <a:txBody>
                    <a:bodyPr/>
                    <a:lstStyle/>
                    <a:p>
                      <a:r>
                        <a:rPr lang="fr-FR" dirty="0" err="1" smtClean="0"/>
                        <a:t>Resolution</a:t>
                      </a:r>
                      <a:endParaRPr lang="fr-FR" dirty="0"/>
                    </a:p>
                  </a:txBody>
                  <a:tcPr marL="68580" marR="68580"/>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fr-FR" dirty="0" smtClean="0"/>
                        <a:t>CPG group</a:t>
                      </a:r>
                      <a:endParaRPr lang="fr-FR" dirty="0"/>
                    </a:p>
                  </a:txBody>
                  <a:tcPr marL="68580" marR="68580"/>
                </a:tc>
              </a:tr>
              <a:tr h="373558">
                <a:tc>
                  <a:txBody>
                    <a:bodyPr/>
                    <a:lstStyle/>
                    <a:p>
                      <a:r>
                        <a:rPr lang="fr-FR" dirty="0" smtClean="0"/>
                        <a:t>1.1</a:t>
                      </a:r>
                      <a:endParaRPr lang="fr-FR" dirty="0"/>
                    </a:p>
                  </a:txBody>
                  <a:tcPr marL="68580" marR="68580"/>
                </a:tc>
                <a:tc>
                  <a:txBody>
                    <a:bodyPr/>
                    <a:lstStyle/>
                    <a:p>
                      <a:r>
                        <a:rPr lang="fr-FR" dirty="0" smtClean="0"/>
                        <a:t>Amateur service in the 50-54 MHz band</a:t>
                      </a:r>
                      <a:endParaRPr lang="fr-FR" dirty="0"/>
                    </a:p>
                  </a:txBody>
                  <a:tcPr marL="68580" marR="68580"/>
                </a:tc>
                <a:tc>
                  <a:txBody>
                    <a:bodyPr/>
                    <a:lstStyle/>
                    <a:p>
                      <a:pPr algn="ctr"/>
                      <a:r>
                        <a:rPr lang="fr-FR" dirty="0" smtClean="0"/>
                        <a:t>658</a:t>
                      </a:r>
                      <a:endParaRPr lang="fr-FR" dirty="0"/>
                    </a:p>
                  </a:txBody>
                  <a:tcPr marL="68580" marR="68580"/>
                </a:tc>
                <a:tc>
                  <a:txBody>
                    <a:bodyPr/>
                    <a:lstStyle/>
                    <a:p>
                      <a:pPr algn="ctr"/>
                      <a:r>
                        <a:rPr lang="fr-FR" dirty="0" smtClean="0"/>
                        <a:t>PTD</a:t>
                      </a:r>
                      <a:endParaRPr lang="fr-FR" dirty="0"/>
                    </a:p>
                  </a:txBody>
                  <a:tcPr marL="68580" marR="68580"/>
                </a:tc>
              </a:tr>
              <a:tr h="321340">
                <a:tc>
                  <a:txBody>
                    <a:bodyPr/>
                    <a:lstStyle/>
                    <a:p>
                      <a:r>
                        <a:rPr lang="fr-FR" dirty="0" smtClean="0"/>
                        <a:t>1.2</a:t>
                      </a:r>
                      <a:endParaRPr lang="fr-FR" dirty="0"/>
                    </a:p>
                  </a:txBody>
                  <a:tcPr marL="68580" marR="68580"/>
                </a:tc>
                <a:tc>
                  <a:txBody>
                    <a:bodyPr/>
                    <a:lstStyle/>
                    <a:p>
                      <a:r>
                        <a:rPr lang="fr-FR" dirty="0" smtClean="0"/>
                        <a:t>Satellite hard </a:t>
                      </a:r>
                      <a:r>
                        <a:rPr lang="fr-FR" dirty="0" err="1" smtClean="0"/>
                        <a:t>limits</a:t>
                      </a:r>
                      <a:r>
                        <a:rPr lang="fr-FR" dirty="0" smtClean="0"/>
                        <a:t> at 400 MHz</a:t>
                      </a:r>
                      <a:endParaRPr lang="fr-FR" dirty="0"/>
                    </a:p>
                  </a:txBody>
                  <a:tcPr marL="68580" marR="68580"/>
                </a:tc>
                <a:tc>
                  <a:txBody>
                    <a:bodyPr/>
                    <a:lstStyle/>
                    <a:p>
                      <a:pPr algn="ctr"/>
                      <a:r>
                        <a:rPr lang="fr-FR" dirty="0" smtClean="0"/>
                        <a:t>765</a:t>
                      </a:r>
                      <a:endParaRPr lang="fr-FR" dirty="0"/>
                    </a:p>
                  </a:txBody>
                  <a:tcPr marL="68580" marR="68580"/>
                </a:tc>
                <a:tc>
                  <a:txBody>
                    <a:bodyPr/>
                    <a:lstStyle/>
                    <a:p>
                      <a:pPr algn="ctr"/>
                      <a:r>
                        <a:rPr lang="fr-FR" dirty="0" smtClean="0"/>
                        <a:t>PTA</a:t>
                      </a:r>
                      <a:endParaRPr lang="fr-FR" dirty="0"/>
                    </a:p>
                  </a:txBody>
                  <a:tcPr marL="68580" marR="68580"/>
                </a:tc>
              </a:tr>
              <a:tr h="321340">
                <a:tc>
                  <a:txBody>
                    <a:bodyPr/>
                    <a:lstStyle/>
                    <a:p>
                      <a:r>
                        <a:rPr lang="fr-FR" dirty="0" smtClean="0"/>
                        <a:t>1.3</a:t>
                      </a:r>
                      <a:endParaRPr lang="fr-FR" dirty="0"/>
                    </a:p>
                  </a:txBody>
                  <a:tcPr marL="68580" marR="68580"/>
                </a:tc>
                <a:tc>
                  <a:txBody>
                    <a:bodyPr/>
                    <a:lstStyle/>
                    <a:p>
                      <a:r>
                        <a:rPr lang="fr-FR" dirty="0" smtClean="0"/>
                        <a:t>METSAT and EESS at 460-470 MHz</a:t>
                      </a:r>
                      <a:endParaRPr lang="fr-FR" dirty="0"/>
                    </a:p>
                  </a:txBody>
                  <a:tcPr marL="68580" marR="68580"/>
                </a:tc>
                <a:tc>
                  <a:txBody>
                    <a:bodyPr/>
                    <a:lstStyle/>
                    <a:p>
                      <a:pPr algn="ctr"/>
                      <a:r>
                        <a:rPr lang="fr-FR" dirty="0" smtClean="0"/>
                        <a:t>766</a:t>
                      </a:r>
                      <a:endParaRPr lang="fr-FR" dirty="0"/>
                    </a:p>
                  </a:txBody>
                  <a:tcPr marL="68580" marR="68580"/>
                </a:tc>
                <a:tc>
                  <a:txBody>
                    <a:bodyPr/>
                    <a:lstStyle/>
                    <a:p>
                      <a:pPr algn="ctr"/>
                      <a:r>
                        <a:rPr lang="fr-FR" dirty="0" smtClean="0"/>
                        <a:t>PTA</a:t>
                      </a:r>
                      <a:endParaRPr lang="fr-FR" dirty="0"/>
                    </a:p>
                  </a:txBody>
                  <a:tcPr marL="68580" marR="68580"/>
                </a:tc>
              </a:tr>
              <a:tr h="321340">
                <a:tc>
                  <a:txBody>
                    <a:bodyPr/>
                    <a:lstStyle/>
                    <a:p>
                      <a:r>
                        <a:rPr lang="fr-FR" dirty="0" smtClean="0"/>
                        <a:t>1.6</a:t>
                      </a:r>
                      <a:endParaRPr lang="fr-FR" dirty="0"/>
                    </a:p>
                  </a:txBody>
                  <a:tcPr marL="68580" marR="68580"/>
                </a:tc>
                <a:tc>
                  <a:txBody>
                    <a:bodyPr/>
                    <a:lstStyle/>
                    <a:p>
                      <a:r>
                        <a:rPr lang="fr-FR" dirty="0" smtClean="0"/>
                        <a:t>Non GSO FSS at 37.5-51.4 GHz</a:t>
                      </a:r>
                      <a:endParaRPr lang="fr-FR" dirty="0"/>
                    </a:p>
                  </a:txBody>
                  <a:tcPr marL="68580" marR="68580"/>
                </a:tc>
                <a:tc>
                  <a:txBody>
                    <a:bodyPr/>
                    <a:lstStyle/>
                    <a:p>
                      <a:pPr algn="ctr"/>
                      <a:r>
                        <a:rPr lang="fr-FR" dirty="0" smtClean="0"/>
                        <a:t>159</a:t>
                      </a:r>
                      <a:endParaRPr lang="fr-FR" dirty="0"/>
                    </a:p>
                  </a:txBody>
                  <a:tcPr marL="68580" marR="68580"/>
                </a:tc>
                <a:tc>
                  <a:txBody>
                    <a:bodyPr/>
                    <a:lstStyle/>
                    <a:p>
                      <a:pPr algn="ctr"/>
                      <a:r>
                        <a:rPr lang="fr-FR" dirty="0" smtClean="0"/>
                        <a:t>PTB</a:t>
                      </a:r>
                      <a:endParaRPr lang="fr-FR" dirty="0"/>
                    </a:p>
                  </a:txBody>
                  <a:tcPr marL="68580" marR="68580"/>
                </a:tc>
              </a:tr>
              <a:tr h="321340">
                <a:tc>
                  <a:txBody>
                    <a:bodyPr/>
                    <a:lstStyle/>
                    <a:p>
                      <a:r>
                        <a:rPr lang="fr-FR" dirty="0" smtClean="0"/>
                        <a:t>1.7</a:t>
                      </a:r>
                      <a:endParaRPr lang="fr-FR" dirty="0"/>
                    </a:p>
                  </a:txBody>
                  <a:tcPr marL="68580" marR="68580"/>
                </a:tc>
                <a:tc>
                  <a:txBody>
                    <a:bodyPr/>
                    <a:lstStyle/>
                    <a:p>
                      <a:r>
                        <a:rPr lang="fr-FR" dirty="0" smtClean="0"/>
                        <a:t>Small satellites</a:t>
                      </a:r>
                      <a:endParaRPr lang="fr-FR" dirty="0"/>
                    </a:p>
                  </a:txBody>
                  <a:tcPr marL="68580" marR="68580"/>
                </a:tc>
                <a:tc>
                  <a:txBody>
                    <a:bodyPr/>
                    <a:lstStyle/>
                    <a:p>
                      <a:pPr algn="ctr"/>
                      <a:r>
                        <a:rPr lang="fr-FR" dirty="0" smtClean="0"/>
                        <a:t>659</a:t>
                      </a:r>
                      <a:endParaRPr lang="fr-FR" dirty="0"/>
                    </a:p>
                  </a:txBody>
                  <a:tcPr marL="68580" marR="68580"/>
                </a:tc>
                <a:tc>
                  <a:txBody>
                    <a:bodyPr/>
                    <a:lstStyle/>
                    <a:p>
                      <a:pPr algn="ctr"/>
                      <a:r>
                        <a:rPr lang="fr-FR" dirty="0" smtClean="0"/>
                        <a:t>PTA</a:t>
                      </a:r>
                      <a:endParaRPr lang="fr-FR" dirty="0"/>
                    </a:p>
                  </a:txBody>
                  <a:tcPr marL="68580" marR="68580"/>
                </a:tc>
              </a:tr>
              <a:tr h="321340">
                <a:tc>
                  <a:txBody>
                    <a:bodyPr/>
                    <a:lstStyle/>
                    <a:p>
                      <a:r>
                        <a:rPr lang="fr-FR" dirty="0" smtClean="0"/>
                        <a:t>1.13</a:t>
                      </a:r>
                      <a:endParaRPr lang="fr-FR" dirty="0"/>
                    </a:p>
                  </a:txBody>
                  <a:tcPr marL="68580" marR="68580"/>
                </a:tc>
                <a:tc>
                  <a:txBody>
                    <a:bodyPr/>
                    <a:lstStyle/>
                    <a:p>
                      <a:r>
                        <a:rPr lang="fr-FR" dirty="0" smtClean="0"/>
                        <a:t>IMT 5G</a:t>
                      </a:r>
                      <a:endParaRPr lang="fr-FR" dirty="0"/>
                    </a:p>
                  </a:txBody>
                  <a:tcPr marL="68580" marR="68580"/>
                </a:tc>
                <a:tc>
                  <a:txBody>
                    <a:bodyPr/>
                    <a:lstStyle/>
                    <a:p>
                      <a:pPr algn="ctr"/>
                      <a:r>
                        <a:rPr lang="fr-FR" dirty="0" smtClean="0"/>
                        <a:t>238</a:t>
                      </a:r>
                      <a:endParaRPr lang="fr-FR" dirty="0"/>
                    </a:p>
                  </a:txBody>
                  <a:tcPr marL="68580" marR="68580"/>
                </a:tc>
                <a:tc>
                  <a:txBody>
                    <a:bodyPr/>
                    <a:lstStyle/>
                    <a:p>
                      <a:pPr algn="ctr"/>
                      <a:r>
                        <a:rPr lang="fr-FR" dirty="0" smtClean="0"/>
                        <a:t>ECC/PT1</a:t>
                      </a:r>
                      <a:endParaRPr lang="fr-FR" dirty="0"/>
                    </a:p>
                  </a:txBody>
                  <a:tcPr marL="68580" marR="68580"/>
                </a:tc>
              </a:tr>
              <a:tr h="321340">
                <a:tc>
                  <a:txBody>
                    <a:bodyPr/>
                    <a:lstStyle/>
                    <a:p>
                      <a:r>
                        <a:rPr lang="fr-FR" dirty="0" smtClean="0"/>
                        <a:t>1.14</a:t>
                      </a:r>
                      <a:endParaRPr lang="fr-FR" dirty="0"/>
                    </a:p>
                  </a:txBody>
                  <a:tcPr marL="68580" marR="68580"/>
                </a:tc>
                <a:tc>
                  <a:txBody>
                    <a:bodyPr/>
                    <a:lstStyle/>
                    <a:p>
                      <a:r>
                        <a:rPr lang="fr-FR" dirty="0" smtClean="0"/>
                        <a:t>HAPS</a:t>
                      </a:r>
                      <a:endParaRPr lang="fr-FR" dirty="0"/>
                    </a:p>
                  </a:txBody>
                  <a:tcPr marL="68580" marR="68580"/>
                </a:tc>
                <a:tc>
                  <a:txBody>
                    <a:bodyPr/>
                    <a:lstStyle/>
                    <a:p>
                      <a:pPr algn="ctr"/>
                      <a:r>
                        <a:rPr lang="fr-FR" dirty="0" smtClean="0"/>
                        <a:t>160</a:t>
                      </a:r>
                      <a:endParaRPr lang="fr-FR" dirty="0"/>
                    </a:p>
                  </a:txBody>
                  <a:tcPr marL="68580" marR="68580"/>
                </a:tc>
                <a:tc>
                  <a:txBody>
                    <a:bodyPr/>
                    <a:lstStyle/>
                    <a:p>
                      <a:pPr algn="ctr"/>
                      <a:r>
                        <a:rPr lang="fr-FR" dirty="0" smtClean="0"/>
                        <a:t>PTA</a:t>
                      </a:r>
                      <a:endParaRPr lang="fr-FR" dirty="0"/>
                    </a:p>
                  </a:txBody>
                  <a:tcPr marL="68580" marR="68580"/>
                </a:tc>
              </a:tr>
              <a:tr h="321340">
                <a:tc>
                  <a:txBody>
                    <a:bodyPr/>
                    <a:lstStyle/>
                    <a:p>
                      <a:r>
                        <a:rPr lang="fr-FR" dirty="0" smtClean="0"/>
                        <a:t>1.15</a:t>
                      </a:r>
                      <a:endParaRPr lang="fr-FR" dirty="0"/>
                    </a:p>
                  </a:txBody>
                  <a:tcPr marL="68580" marR="68580"/>
                </a:tc>
                <a:tc>
                  <a:txBody>
                    <a:bodyPr/>
                    <a:lstStyle/>
                    <a:p>
                      <a:r>
                        <a:rPr lang="fr-FR" dirty="0" smtClean="0"/>
                        <a:t>FS/MS </a:t>
                      </a:r>
                      <a:r>
                        <a:rPr lang="fr-FR" dirty="0" err="1" smtClean="0"/>
                        <a:t>above</a:t>
                      </a:r>
                      <a:r>
                        <a:rPr lang="fr-FR" baseline="0" dirty="0" smtClean="0"/>
                        <a:t> 275 GHz</a:t>
                      </a:r>
                      <a:endParaRPr lang="fr-FR" dirty="0"/>
                    </a:p>
                  </a:txBody>
                  <a:tcPr marL="68580" marR="68580"/>
                </a:tc>
                <a:tc>
                  <a:txBody>
                    <a:bodyPr/>
                    <a:lstStyle/>
                    <a:p>
                      <a:pPr algn="ctr"/>
                      <a:r>
                        <a:rPr lang="fr-FR" dirty="0" smtClean="0"/>
                        <a:t>767</a:t>
                      </a:r>
                      <a:endParaRPr lang="fr-FR" dirty="0"/>
                    </a:p>
                  </a:txBody>
                  <a:tcPr marL="68580" marR="68580"/>
                </a:tc>
                <a:tc>
                  <a:txBody>
                    <a:bodyPr/>
                    <a:lstStyle/>
                    <a:p>
                      <a:pPr algn="ctr"/>
                      <a:r>
                        <a:rPr lang="fr-FR" dirty="0" smtClean="0"/>
                        <a:t>PTA</a:t>
                      </a:r>
                      <a:endParaRPr lang="fr-FR" dirty="0"/>
                    </a:p>
                  </a:txBody>
                  <a:tcPr marL="68580" marR="68580"/>
                </a:tc>
              </a:tr>
              <a:tr h="321340">
                <a:tc>
                  <a:txBody>
                    <a:bodyPr/>
                    <a:lstStyle/>
                    <a:p>
                      <a:r>
                        <a:rPr lang="fr-FR" dirty="0" smtClean="0"/>
                        <a:t>1.16</a:t>
                      </a:r>
                      <a:endParaRPr lang="fr-FR" dirty="0"/>
                    </a:p>
                  </a:txBody>
                  <a:tcPr marL="68580" marR="68580"/>
                </a:tc>
                <a:tc>
                  <a:txBody>
                    <a:bodyPr/>
                    <a:lstStyle/>
                    <a:p>
                      <a:r>
                        <a:rPr lang="fr-FR" dirty="0" smtClean="0"/>
                        <a:t>RLAN 5 GHz</a:t>
                      </a:r>
                      <a:endParaRPr lang="fr-FR" dirty="0"/>
                    </a:p>
                  </a:txBody>
                  <a:tcPr marL="68580" marR="68580"/>
                </a:tc>
                <a:tc>
                  <a:txBody>
                    <a:bodyPr/>
                    <a:lstStyle/>
                    <a:p>
                      <a:pPr algn="ctr"/>
                      <a:r>
                        <a:rPr lang="fr-FR" dirty="0" smtClean="0"/>
                        <a:t>239</a:t>
                      </a:r>
                      <a:endParaRPr lang="fr-FR" dirty="0"/>
                    </a:p>
                  </a:txBody>
                  <a:tcPr marL="68580" marR="68580"/>
                </a:tc>
                <a:tc>
                  <a:txBody>
                    <a:bodyPr/>
                    <a:lstStyle/>
                    <a:p>
                      <a:pPr algn="ctr"/>
                      <a:r>
                        <a:rPr lang="fr-FR" dirty="0" smtClean="0"/>
                        <a:t>PTD</a:t>
                      </a:r>
                      <a:endParaRPr lang="fr-FR" dirty="0"/>
                    </a:p>
                  </a:txBody>
                  <a:tcPr marL="68580" marR="68580"/>
                </a:tc>
              </a:tr>
              <a:tr h="383246">
                <a:tc>
                  <a:txBody>
                    <a:bodyPr/>
                    <a:lstStyle/>
                    <a:p>
                      <a:r>
                        <a:rPr lang="fr-FR" dirty="0" smtClean="0"/>
                        <a:t>9.1.5</a:t>
                      </a:r>
                      <a:endParaRPr lang="fr-FR" dirty="0"/>
                    </a:p>
                  </a:txBody>
                  <a:tcPr marL="68580" marR="68580"/>
                </a:tc>
                <a:tc>
                  <a:txBody>
                    <a:bodyPr/>
                    <a:lstStyle/>
                    <a:p>
                      <a:r>
                        <a:rPr lang="fr-FR" dirty="0" smtClean="0"/>
                        <a:t>RLAN 5 GHz (radars)</a:t>
                      </a:r>
                      <a:endParaRPr lang="fr-FR" dirty="0"/>
                    </a:p>
                  </a:txBody>
                  <a:tcPr marL="68580" marR="68580"/>
                </a:tc>
                <a:tc>
                  <a:txBody>
                    <a:bodyPr/>
                    <a:lstStyle/>
                    <a:p>
                      <a:pPr algn="ctr"/>
                      <a:r>
                        <a:rPr lang="fr-FR" dirty="0" smtClean="0"/>
                        <a:t>764</a:t>
                      </a:r>
                      <a:endParaRPr lang="fr-FR" dirty="0"/>
                    </a:p>
                  </a:txBody>
                  <a:tcPr marL="68580" marR="68580"/>
                </a:tc>
                <a:tc>
                  <a:txBody>
                    <a:bodyPr/>
                    <a:lstStyle/>
                    <a:p>
                      <a:pPr algn="ctr"/>
                      <a:r>
                        <a:rPr lang="fr-FR" dirty="0" smtClean="0"/>
                        <a:t>PTD</a:t>
                      </a:r>
                      <a:endParaRPr lang="fr-FR" dirty="0"/>
                    </a:p>
                  </a:txBody>
                  <a:tcPr marL="68580" marR="68580"/>
                </a:tc>
              </a:tr>
              <a:tr h="383246">
                <a:tc>
                  <a:txBody>
                    <a:bodyPr/>
                    <a:lstStyle/>
                    <a:p>
                      <a:r>
                        <a:rPr lang="fr-FR" dirty="0" smtClean="0"/>
                        <a:t>9.1.6</a:t>
                      </a:r>
                      <a:endParaRPr lang="fr-FR" dirty="0"/>
                    </a:p>
                  </a:txBody>
                  <a:tcPr marL="68580" marR="68580"/>
                </a:tc>
                <a:tc>
                  <a:txBody>
                    <a:bodyPr/>
                    <a:lstStyle/>
                    <a:p>
                      <a:r>
                        <a:rPr lang="fr-FR" dirty="0" smtClean="0"/>
                        <a:t>Wireless Power Transmission (WPT)</a:t>
                      </a:r>
                      <a:endParaRPr lang="fr-FR" dirty="0"/>
                    </a:p>
                  </a:txBody>
                  <a:tcPr marL="68580" marR="68580"/>
                </a:tc>
                <a:tc>
                  <a:txBody>
                    <a:bodyPr/>
                    <a:lstStyle/>
                    <a:p>
                      <a:pPr algn="ctr"/>
                      <a:r>
                        <a:rPr lang="fr-FR" dirty="0" smtClean="0"/>
                        <a:t>958</a:t>
                      </a:r>
                      <a:endParaRPr lang="fr-FR" dirty="0"/>
                    </a:p>
                  </a:txBody>
                  <a:tcPr marL="68580" marR="68580"/>
                </a:tc>
                <a:tc>
                  <a:txBody>
                    <a:bodyPr/>
                    <a:lstStyle/>
                    <a:p>
                      <a:pPr algn="ctr"/>
                      <a:r>
                        <a:rPr lang="fr-FR" dirty="0" smtClean="0"/>
                        <a:t>PTD</a:t>
                      </a:r>
                      <a:endParaRPr lang="fr-FR" dirty="0"/>
                    </a:p>
                  </a:txBody>
                  <a:tcPr marL="68580" marR="68580"/>
                </a:tc>
              </a:tr>
              <a:tr h="382772">
                <a:tc>
                  <a:txBody>
                    <a:bodyPr/>
                    <a:lstStyle/>
                    <a:p>
                      <a:r>
                        <a:rPr lang="fr-FR" dirty="0" smtClean="0"/>
                        <a:t>9.1.9</a:t>
                      </a:r>
                      <a:endParaRPr lang="fr-FR" dirty="0"/>
                    </a:p>
                  </a:txBody>
                  <a:tcPr marL="68580" marR="68580"/>
                </a:tc>
                <a:tc>
                  <a:txBody>
                    <a:bodyPr/>
                    <a:lstStyle/>
                    <a:p>
                      <a:r>
                        <a:rPr lang="fr-FR" dirty="0" smtClean="0"/>
                        <a:t>FSS at 51.4-52.4 GHz</a:t>
                      </a:r>
                      <a:endParaRPr lang="fr-FR" dirty="0"/>
                    </a:p>
                  </a:txBody>
                  <a:tcPr marL="68580" marR="68580"/>
                </a:tc>
                <a:tc>
                  <a:txBody>
                    <a:bodyPr/>
                    <a:lstStyle/>
                    <a:p>
                      <a:pPr algn="ctr"/>
                      <a:r>
                        <a:rPr lang="fr-FR" dirty="0" smtClean="0"/>
                        <a:t>162</a:t>
                      </a:r>
                      <a:endParaRPr lang="fr-FR" dirty="0"/>
                    </a:p>
                  </a:txBody>
                  <a:tcPr marL="68580" marR="68580"/>
                </a:tc>
                <a:tc>
                  <a:txBody>
                    <a:bodyPr/>
                    <a:lstStyle/>
                    <a:p>
                      <a:pPr algn="ctr"/>
                      <a:r>
                        <a:rPr lang="fr-FR" dirty="0" smtClean="0"/>
                        <a:t>PTB</a:t>
                      </a:r>
                      <a:endParaRPr lang="fr-FR" dirty="0"/>
                    </a:p>
                  </a:txBody>
                  <a:tcPr marL="68580" marR="68580"/>
                </a:tc>
              </a:tr>
            </a:tbl>
          </a:graphicData>
        </a:graphic>
      </p:graphicFrame>
    </p:spTree>
    <p:extLst>
      <p:ext uri="{BB962C8B-B14F-4D97-AF65-F5344CB8AC3E}">
        <p14:creationId xmlns:p14="http://schemas.microsoft.com/office/powerpoint/2010/main" val="139692271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1227533" y="358588"/>
            <a:ext cx="7514035" cy="6239437"/>
          </a:xfrm>
        </p:spPr>
        <p:txBody>
          <a:bodyPr anchor="t">
            <a:normAutofit/>
          </a:bodyPr>
          <a:lstStyle/>
          <a:p>
            <a:pPr marL="0" indent="0">
              <a:buNone/>
            </a:pPr>
            <a:r>
              <a:rPr lang="en-US" sz="2000" b="1" dirty="0" smtClean="0"/>
              <a:t>Agenda item 1.1 : to </a:t>
            </a:r>
            <a:r>
              <a:rPr lang="en-US" sz="2000" b="1" dirty="0"/>
              <a:t>consider an allocation of the frequency band 50-54 MHz to the amateur service in Region 1, in accordance with Resolution 658 (WRC-15)</a:t>
            </a:r>
            <a:endParaRPr lang="en-GB" sz="2000" b="1" dirty="0"/>
          </a:p>
          <a:p>
            <a:r>
              <a:rPr lang="en-GB" sz="2000" b="1" noProof="0" dirty="0" smtClean="0"/>
              <a:t>Studies required</a:t>
            </a:r>
          </a:p>
          <a:p>
            <a:pPr lvl="1"/>
            <a:r>
              <a:rPr lang="en-GB" sz="2000" noProof="0" dirty="0" smtClean="0"/>
              <a:t>Sharing between Amateur service and radiolocation limited to Wind Profilers in the 50-54 MHz band</a:t>
            </a:r>
          </a:p>
          <a:p>
            <a:r>
              <a:rPr lang="en-GB" sz="2000" b="1" noProof="0" dirty="0" smtClean="0"/>
              <a:t>Difficulties foreseen</a:t>
            </a:r>
          </a:p>
          <a:p>
            <a:pPr lvl="1"/>
            <a:r>
              <a:rPr lang="en-GB" sz="2000" noProof="0" dirty="0" smtClean="0"/>
              <a:t>Primary status for amateur service against secondary status for radiolocation</a:t>
            </a:r>
          </a:p>
          <a:p>
            <a:pPr lvl="1"/>
            <a:r>
              <a:rPr lang="en-GB" sz="2000" noProof="0" dirty="0" smtClean="0"/>
              <a:t>Potential willingness to also include amateur-satellite service</a:t>
            </a:r>
          </a:p>
          <a:p>
            <a:r>
              <a:rPr lang="en-GB" sz="2000" b="1" noProof="0" dirty="0" smtClean="0"/>
              <a:t>CPG responsible group</a:t>
            </a:r>
          </a:p>
          <a:p>
            <a:pPr lvl="1"/>
            <a:r>
              <a:rPr lang="en-GB" sz="2000" noProof="0" dirty="0" smtClean="0"/>
              <a:t>CPG/PTD</a:t>
            </a:r>
          </a:p>
          <a:p>
            <a:r>
              <a:rPr lang="en-GB" sz="2000" b="1" noProof="0" dirty="0" smtClean="0"/>
              <a:t>EUMETNET position</a:t>
            </a:r>
          </a:p>
          <a:p>
            <a:pPr lvl="1"/>
            <a:r>
              <a:rPr lang="en-GB" sz="2000" dirty="0" smtClean="0"/>
              <a:t>No opposition to</a:t>
            </a:r>
            <a:r>
              <a:rPr lang="en-GB" sz="2000" noProof="0" dirty="0" smtClean="0"/>
              <a:t> an allocation to amateur service in the 50-54 MHz under the condition of protection of radiolocation service and provided it is made at equal status with radiolocation </a:t>
            </a:r>
          </a:p>
          <a:p>
            <a:pPr lvl="1"/>
            <a:r>
              <a:rPr lang="en-GB" sz="2000" dirty="0" smtClean="0"/>
              <a:t>Opposition to any amateur-satellite service in the band</a:t>
            </a:r>
            <a:endParaRPr lang="en-GB" sz="2000" noProof="0" dirty="0" smtClean="0"/>
          </a:p>
          <a:p>
            <a:endParaRPr lang="en-GB" sz="1400" b="1" dirty="0">
              <a:latin typeface="+mn-lt"/>
            </a:endParaRPr>
          </a:p>
          <a:p>
            <a:pPr lvl="1"/>
            <a:endParaRPr lang="en-GB" sz="1400" noProof="0" dirty="0">
              <a:latin typeface="+mn-lt"/>
            </a:endParaRPr>
          </a:p>
        </p:txBody>
      </p:sp>
    </p:spTree>
    <p:extLst>
      <p:ext uri="{BB962C8B-B14F-4D97-AF65-F5344CB8AC3E}">
        <p14:creationId xmlns:p14="http://schemas.microsoft.com/office/powerpoint/2010/main" val="276947021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1227533" y="358588"/>
            <a:ext cx="7514035" cy="6239437"/>
          </a:xfrm>
        </p:spPr>
        <p:txBody>
          <a:bodyPr anchor="t">
            <a:normAutofit lnSpcReduction="10000"/>
          </a:bodyPr>
          <a:lstStyle/>
          <a:p>
            <a:pPr marL="0" indent="0">
              <a:buNone/>
            </a:pPr>
            <a:r>
              <a:rPr lang="en-GB" sz="2000" b="1" dirty="0" smtClean="0"/>
              <a:t>Agenda item 1.2 : to </a:t>
            </a:r>
            <a:r>
              <a:rPr lang="en-GB" sz="2000" b="1" dirty="0"/>
              <a:t>consider in-band power limits for earth stations operating in the mobile-satellite service, meteorological-satellite service and Earth exploration-satellite service in the frequency bands 401-403 MHz and 399.9-400.05 MHz, in accordance with Resolution 765 (WRC-15)</a:t>
            </a:r>
            <a:endParaRPr lang="en-GB" sz="2000" dirty="0"/>
          </a:p>
          <a:p>
            <a:r>
              <a:rPr lang="en-GB" sz="2000" b="1" noProof="0" dirty="0" smtClean="0"/>
              <a:t>Studies required</a:t>
            </a:r>
          </a:p>
          <a:p>
            <a:pPr lvl="1"/>
            <a:r>
              <a:rPr lang="en-GB" sz="2000" noProof="0" dirty="0" smtClean="0"/>
              <a:t>Sharing between </a:t>
            </a:r>
            <a:r>
              <a:rPr lang="en-GB" sz="2000" noProof="0" dirty="0" err="1" smtClean="0"/>
              <a:t>telecommand</a:t>
            </a:r>
            <a:r>
              <a:rPr lang="en-GB" sz="2000" noProof="0" dirty="0" smtClean="0"/>
              <a:t> links using these allocations and the current systems operating in this band for data collection within the METSAT (A-DCS) and the EESS (ARGOS) to ensure the proper continuation of their operations</a:t>
            </a:r>
          </a:p>
          <a:p>
            <a:r>
              <a:rPr lang="en-GB" sz="2000" b="1" noProof="0" dirty="0" smtClean="0"/>
              <a:t>Difficulties foreseen</a:t>
            </a:r>
          </a:p>
          <a:p>
            <a:pPr lvl="1"/>
            <a:r>
              <a:rPr lang="en-GB" sz="2000" noProof="0" dirty="0" smtClean="0"/>
              <a:t>Cross-linkage with AI 1.7 on SOS allocation for small satellites for the band 401-403 </a:t>
            </a:r>
            <a:r>
              <a:rPr lang="en-GB" sz="2000" noProof="0" dirty="0" err="1" smtClean="0"/>
              <a:t>MHz.</a:t>
            </a:r>
            <a:endParaRPr lang="en-GB" sz="2000" noProof="0" dirty="0" smtClean="0"/>
          </a:p>
          <a:p>
            <a:r>
              <a:rPr lang="en-GB" sz="2000" b="1" dirty="0"/>
              <a:t>CPG responsible group</a:t>
            </a:r>
          </a:p>
          <a:p>
            <a:pPr lvl="1"/>
            <a:r>
              <a:rPr lang="en-GB" sz="2000" dirty="0" smtClean="0"/>
              <a:t>CPG/PTA</a:t>
            </a:r>
            <a:endParaRPr lang="en-GB" sz="2000" dirty="0"/>
          </a:p>
          <a:p>
            <a:r>
              <a:rPr lang="en-GB" sz="2000" b="1" dirty="0"/>
              <a:t>EUMETNET position</a:t>
            </a:r>
          </a:p>
          <a:p>
            <a:pPr lvl="1"/>
            <a:r>
              <a:rPr lang="en-GB" sz="2000" dirty="0"/>
              <a:t>Support </a:t>
            </a:r>
            <a:r>
              <a:rPr lang="en-GB" sz="2000" dirty="0" smtClean="0"/>
              <a:t>the establishment of in band power limits </a:t>
            </a:r>
            <a:r>
              <a:rPr lang="en-GB" sz="2000" dirty="0"/>
              <a:t>to ensure the proper continuation of </a:t>
            </a:r>
            <a:r>
              <a:rPr lang="en-GB" sz="2000" dirty="0" smtClean="0"/>
              <a:t>METSAT and EESS</a:t>
            </a:r>
            <a:r>
              <a:rPr lang="en-GB" sz="2000" dirty="0"/>
              <a:t> (Earth-to-space)</a:t>
            </a:r>
            <a:r>
              <a:rPr lang="en-GB" sz="2000" dirty="0" smtClean="0"/>
              <a:t> operations in the 401-403 MHz</a:t>
            </a:r>
            <a:endParaRPr lang="en-GB" sz="2000" dirty="0"/>
          </a:p>
          <a:p>
            <a:endParaRPr lang="en-GB" sz="1400" b="1" dirty="0">
              <a:latin typeface="+mn-lt"/>
            </a:endParaRPr>
          </a:p>
          <a:p>
            <a:pPr lvl="1"/>
            <a:endParaRPr lang="en-GB" sz="1400" noProof="0" dirty="0">
              <a:latin typeface="+mn-lt"/>
            </a:endParaRPr>
          </a:p>
        </p:txBody>
      </p:sp>
    </p:spTree>
    <p:extLst>
      <p:ext uri="{BB962C8B-B14F-4D97-AF65-F5344CB8AC3E}">
        <p14:creationId xmlns:p14="http://schemas.microsoft.com/office/powerpoint/2010/main" val="179267288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528638" y="28575"/>
            <a:ext cx="8458199" cy="6212262"/>
          </a:xfrm>
        </p:spPr>
        <p:txBody>
          <a:bodyPr anchor="t">
            <a:noAutofit/>
          </a:bodyPr>
          <a:lstStyle/>
          <a:p>
            <a:pPr marL="0" indent="0">
              <a:buNone/>
            </a:pPr>
            <a:r>
              <a:rPr lang="en-GB" sz="1800" b="1" dirty="0" smtClean="0"/>
              <a:t>Agenda item 1.3 : to </a:t>
            </a:r>
            <a:r>
              <a:rPr lang="en-GB" sz="1800" b="1" dirty="0"/>
              <a:t>consider possible upgrading of the secondary allocation to the meteorological satellite service (space-to-Earth) to primary status and a possible primary allocation to the Earth exploration-satellite service (space-to-Earth) in the frequency band 460-470 MHz, in accordance with Resolution 766 (WRC-15)</a:t>
            </a:r>
            <a:endParaRPr lang="en-GB" sz="1800" dirty="0"/>
          </a:p>
          <a:p>
            <a:r>
              <a:rPr lang="en-GB" sz="1800" b="1" noProof="0" dirty="0" smtClean="0"/>
              <a:t>Studies required</a:t>
            </a:r>
          </a:p>
          <a:p>
            <a:pPr lvl="1"/>
            <a:r>
              <a:rPr lang="en-GB" sz="1800" noProof="0" dirty="0" smtClean="0"/>
              <a:t>Sharing of EESS (s-E) and METSAT (s-E) with FS and MS</a:t>
            </a:r>
          </a:p>
          <a:p>
            <a:pPr lvl="1"/>
            <a:r>
              <a:rPr lang="en-GB" sz="1800" noProof="0" dirty="0" smtClean="0"/>
              <a:t>Sharing between EESS (s-E) and METSAT (s-E)</a:t>
            </a:r>
          </a:p>
          <a:p>
            <a:r>
              <a:rPr lang="en-GB" sz="1800" b="1" noProof="0" dirty="0" smtClean="0"/>
              <a:t>Difficulties foreseen</a:t>
            </a:r>
          </a:p>
          <a:p>
            <a:pPr lvl="1"/>
            <a:r>
              <a:rPr lang="en-GB" sz="1800" noProof="0" dirty="0" smtClean="0"/>
              <a:t>The use of the 460-470 MHz band is already primary in some countries as per 5.290 subject to agreement obtained under 9.21, without any </a:t>
            </a:r>
            <a:r>
              <a:rPr lang="en-GB" sz="1800" noProof="0" dirty="0" err="1" smtClean="0"/>
              <a:t>pfd</a:t>
            </a:r>
            <a:r>
              <a:rPr lang="en-GB" sz="1800" noProof="0" dirty="0" smtClean="0"/>
              <a:t> limit. This includes China, Japan, Russia. Potential conflict for systems using this band and not respecting the -152 </a:t>
            </a:r>
            <a:r>
              <a:rPr lang="en-GB" sz="1800" noProof="0" dirty="0" err="1" smtClean="0"/>
              <a:t>dBW</a:t>
            </a:r>
            <a:r>
              <a:rPr lang="en-GB" sz="1800" noProof="0" dirty="0" smtClean="0"/>
              <a:t>/m²/4 kHz limit. </a:t>
            </a:r>
          </a:p>
          <a:p>
            <a:pPr lvl="1"/>
            <a:r>
              <a:rPr lang="en-GB" sz="1800" noProof="0" dirty="0" smtClean="0"/>
              <a:t>Possibility of results of studies giving an even lower </a:t>
            </a:r>
            <a:r>
              <a:rPr lang="en-GB" sz="1800" noProof="0" dirty="0" err="1" smtClean="0"/>
              <a:t>pfd</a:t>
            </a:r>
            <a:r>
              <a:rPr lang="en-GB" sz="1800" noProof="0" dirty="0" smtClean="0"/>
              <a:t> value difficult to meet.</a:t>
            </a:r>
          </a:p>
          <a:p>
            <a:pPr lvl="1"/>
            <a:r>
              <a:rPr lang="en-GB" sz="1800" dirty="0" smtClean="0"/>
              <a:t>Band identified for IMT</a:t>
            </a:r>
            <a:endParaRPr lang="en-GB" sz="1800" noProof="0" dirty="0" smtClean="0"/>
          </a:p>
          <a:p>
            <a:r>
              <a:rPr lang="en-GB" sz="1800" b="1" dirty="0"/>
              <a:t>CPG responsible group</a:t>
            </a:r>
          </a:p>
          <a:p>
            <a:pPr lvl="1"/>
            <a:r>
              <a:rPr lang="en-GB" sz="1800" dirty="0" smtClean="0"/>
              <a:t>CPG/PTA</a:t>
            </a:r>
            <a:endParaRPr lang="en-GB" sz="1800" dirty="0"/>
          </a:p>
          <a:p>
            <a:r>
              <a:rPr lang="en-GB" sz="1800" b="1" dirty="0"/>
              <a:t>EUMETNET position</a:t>
            </a:r>
          </a:p>
          <a:p>
            <a:pPr lvl="1"/>
            <a:r>
              <a:rPr lang="en-GB" sz="1800" dirty="0"/>
              <a:t>Support </a:t>
            </a:r>
            <a:r>
              <a:rPr lang="en-GB" sz="1800" dirty="0" smtClean="0"/>
              <a:t>the upgrading to primary of the METSAT (space-to-Earth) allocation</a:t>
            </a:r>
            <a:r>
              <a:rPr lang="en-GB" sz="1800" dirty="0"/>
              <a:t> in the frequency band 460-470 MHz</a:t>
            </a:r>
            <a:endParaRPr lang="en-GB" sz="1800" dirty="0" smtClean="0"/>
          </a:p>
          <a:p>
            <a:pPr lvl="1"/>
            <a:r>
              <a:rPr lang="en-GB" sz="1800" dirty="0" smtClean="0"/>
              <a:t>Support a primary </a:t>
            </a:r>
            <a:r>
              <a:rPr lang="en-GB" sz="1800" dirty="0"/>
              <a:t>allocation to the </a:t>
            </a:r>
            <a:r>
              <a:rPr lang="en-GB" sz="1800" dirty="0" smtClean="0"/>
              <a:t>EESS (</a:t>
            </a:r>
            <a:r>
              <a:rPr lang="en-GB" sz="1800" dirty="0"/>
              <a:t>space-to-Earth) in the frequency band 460-470 MHz </a:t>
            </a:r>
            <a:r>
              <a:rPr lang="en-GB" sz="1800" dirty="0" smtClean="0"/>
              <a:t>provided the priority of METSAT is maintained.</a:t>
            </a:r>
          </a:p>
        </p:txBody>
      </p:sp>
    </p:spTree>
    <p:extLst>
      <p:ext uri="{BB962C8B-B14F-4D97-AF65-F5344CB8AC3E}">
        <p14:creationId xmlns:p14="http://schemas.microsoft.com/office/powerpoint/2010/main" val="201469894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85775" y="317125"/>
            <a:ext cx="8429625" cy="6239437"/>
          </a:xfrm>
        </p:spPr>
        <p:txBody>
          <a:bodyPr anchor="t">
            <a:noAutofit/>
          </a:bodyPr>
          <a:lstStyle/>
          <a:p>
            <a:pPr marL="0" indent="0">
              <a:buNone/>
            </a:pPr>
            <a:r>
              <a:rPr lang="en-GB" sz="1800" b="1" dirty="0" smtClean="0"/>
              <a:t>Agenda item 1.6 : to </a:t>
            </a:r>
            <a:r>
              <a:rPr lang="en-GB" sz="1800" b="1" dirty="0"/>
              <a:t>consider the development of a regulatory framework for non-GSO FSS satellite systems that may operate in the frequency bands 37.5-39.5 GHz (space-to-Earth), 39.5-42.5 GHz (space-to-Earth), 47.2-50.2 GHz (Earth-to-space) and 50.4-51.4 GHz (Earth-to-space), in accordance with Resolution 159 (WRC-15</a:t>
            </a:r>
            <a:r>
              <a:rPr lang="en-GB" sz="1800" b="1" dirty="0" smtClean="0"/>
              <a:t>)</a:t>
            </a:r>
          </a:p>
          <a:p>
            <a:r>
              <a:rPr lang="en-GB" sz="1800" b="1" dirty="0"/>
              <a:t>Studies required</a:t>
            </a:r>
          </a:p>
          <a:p>
            <a:pPr lvl="1"/>
            <a:r>
              <a:rPr lang="en-GB" sz="1800" noProof="0" dirty="0" smtClean="0"/>
              <a:t>Compatibility between non GSO FSS (s-E) in the band 37.5-42.5 GHz and EESS (passive) in the band 36-37 GHz. </a:t>
            </a:r>
          </a:p>
          <a:p>
            <a:pPr lvl="1"/>
            <a:r>
              <a:rPr lang="en-GB" sz="1800" noProof="0" dirty="0" smtClean="0"/>
              <a:t>Compatibility between non GSO FSS (E-s) in the bands 47.2-50.2 GHz and 50.4-51.4 GHz and EESS (passive) in the band 50.2-50.4 GHz. </a:t>
            </a:r>
          </a:p>
          <a:p>
            <a:pPr lvl="1"/>
            <a:r>
              <a:rPr lang="en-GB" sz="1800" noProof="0" dirty="0" smtClean="0"/>
              <a:t>Sharing between non GSO FSS (s-E) and EESS (E-s) in the band 40-40.5 GHz.</a:t>
            </a:r>
          </a:p>
          <a:p>
            <a:r>
              <a:rPr lang="en-GB" sz="1800" b="1" noProof="0" dirty="0" smtClean="0"/>
              <a:t>Difficulties foreseen</a:t>
            </a:r>
          </a:p>
          <a:p>
            <a:pPr lvl="1"/>
            <a:r>
              <a:rPr lang="en-GB" sz="1800" noProof="0" dirty="0" smtClean="0"/>
              <a:t>Availability of the FSS earth stations deployment model.</a:t>
            </a:r>
          </a:p>
          <a:p>
            <a:pPr lvl="1"/>
            <a:r>
              <a:rPr lang="en-GB" sz="1800" noProof="0" dirty="0" smtClean="0"/>
              <a:t>There is no guard band available around the passive band 50.2-50.4 GHz.</a:t>
            </a:r>
          </a:p>
          <a:p>
            <a:pPr lvl="1"/>
            <a:r>
              <a:rPr lang="en-GB" sz="1800" dirty="0" smtClean="0"/>
              <a:t>Problem of compatibility with ground-based radiometers in 50.4-51.4 GHz band in relation with the low status of radiometers</a:t>
            </a:r>
            <a:endParaRPr lang="en-GB" sz="1800" noProof="0" dirty="0" smtClean="0"/>
          </a:p>
          <a:p>
            <a:r>
              <a:rPr lang="en-GB" sz="1800" b="1" dirty="0"/>
              <a:t>CPG responsible group</a:t>
            </a:r>
          </a:p>
          <a:p>
            <a:pPr lvl="1"/>
            <a:r>
              <a:rPr lang="en-GB" sz="1800" dirty="0" smtClean="0"/>
              <a:t>CPG/PTB</a:t>
            </a:r>
            <a:endParaRPr lang="en-GB" sz="1800" dirty="0"/>
          </a:p>
          <a:p>
            <a:r>
              <a:rPr lang="en-GB" sz="1800" b="1" dirty="0"/>
              <a:t>EUMETNET position</a:t>
            </a:r>
          </a:p>
          <a:p>
            <a:pPr lvl="1"/>
            <a:r>
              <a:rPr lang="en-GB" sz="1800" dirty="0" smtClean="0"/>
              <a:t>No opposition to the </a:t>
            </a:r>
            <a:r>
              <a:rPr lang="en-GB" sz="1800" dirty="0"/>
              <a:t>development of a regulatory framework for non-GSO FSS satellite systems </a:t>
            </a:r>
            <a:r>
              <a:rPr lang="en-GB" sz="1800" dirty="0" smtClean="0"/>
              <a:t>in the 37.5-51.4 GHz range provided that protection of EESS (Earth-to-space), EESS (passive) and ground-based radiometers is ensured.</a:t>
            </a:r>
          </a:p>
        </p:txBody>
      </p:sp>
    </p:spTree>
    <p:extLst>
      <p:ext uri="{BB962C8B-B14F-4D97-AF65-F5344CB8AC3E}">
        <p14:creationId xmlns:p14="http://schemas.microsoft.com/office/powerpoint/2010/main" val="113689747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28625" y="358588"/>
            <a:ext cx="8312943" cy="6239437"/>
          </a:xfrm>
        </p:spPr>
        <p:txBody>
          <a:bodyPr anchor="t">
            <a:noAutofit/>
          </a:bodyPr>
          <a:lstStyle/>
          <a:p>
            <a:pPr marL="0" indent="0">
              <a:buNone/>
            </a:pPr>
            <a:r>
              <a:rPr lang="en-GB" sz="1800" b="1" dirty="0" smtClean="0"/>
              <a:t>Agenda item 1.7 : to </a:t>
            </a:r>
            <a:r>
              <a:rPr lang="en-GB" sz="1800" b="1" dirty="0"/>
              <a:t>study the spectrum needs for telemetry, tracking and command in the space operation service for non-GSO satellites with short duration missions, to assess the suitability of existing allocations to the space operation service and, if necessary, to consider new allocations, in accordance with Resolution 659 (WRC-15) </a:t>
            </a:r>
            <a:endParaRPr lang="en-GB" sz="1800" b="1" dirty="0" smtClean="0"/>
          </a:p>
          <a:p>
            <a:r>
              <a:rPr lang="en-GB" sz="1800" b="1" dirty="0" smtClean="0"/>
              <a:t>Studies </a:t>
            </a:r>
            <a:r>
              <a:rPr lang="en-GB" sz="1800" b="1" noProof="0" dirty="0" smtClean="0"/>
              <a:t>required</a:t>
            </a:r>
          </a:p>
          <a:p>
            <a:pPr lvl="1"/>
            <a:r>
              <a:rPr lang="en-GB" sz="1800" noProof="0" dirty="0" smtClean="0"/>
              <a:t>Suitability of existing SOS allocation below 1 GHz</a:t>
            </a:r>
          </a:p>
          <a:p>
            <a:pPr lvl="1"/>
            <a:r>
              <a:rPr lang="en-GB" sz="1800" noProof="0" dirty="0" smtClean="0"/>
              <a:t>If no SOS existing allocation below 1 GHz is suitable, sharing of SOS with METAIDS, </a:t>
            </a:r>
            <a:r>
              <a:rPr lang="en-GB" sz="1800" dirty="0" smtClean="0"/>
              <a:t>METSAT</a:t>
            </a:r>
            <a:r>
              <a:rPr lang="en-GB" sz="1800" dirty="0"/>
              <a:t> (E-s</a:t>
            </a:r>
            <a:r>
              <a:rPr lang="en-GB" sz="1800" dirty="0" smtClean="0"/>
              <a:t>) and </a:t>
            </a:r>
            <a:r>
              <a:rPr lang="en-GB" sz="1800" dirty="0"/>
              <a:t>EESS (E-s) </a:t>
            </a:r>
            <a:r>
              <a:rPr lang="en-GB" sz="1800" noProof="0" dirty="0" smtClean="0"/>
              <a:t>in the 400.15-406 MHz band</a:t>
            </a:r>
          </a:p>
          <a:p>
            <a:r>
              <a:rPr lang="en-GB" sz="1800" b="1" noProof="0" dirty="0" smtClean="0"/>
              <a:t>Difficulties foreseen</a:t>
            </a:r>
          </a:p>
          <a:p>
            <a:pPr lvl="1"/>
            <a:r>
              <a:rPr lang="en-GB" sz="1800" noProof="0" dirty="0" smtClean="0"/>
              <a:t>Double interest for scientific community</a:t>
            </a:r>
            <a:r>
              <a:rPr lang="en-GB" sz="1800" dirty="0"/>
              <a:t>, protection of </a:t>
            </a:r>
            <a:r>
              <a:rPr lang="en-GB" sz="1800" dirty="0" smtClean="0"/>
              <a:t>METAIDS, EESS </a:t>
            </a:r>
            <a:r>
              <a:rPr lang="en-GB" sz="1800" dirty="0"/>
              <a:t>and </a:t>
            </a:r>
            <a:r>
              <a:rPr lang="en-GB" sz="1800" dirty="0" smtClean="0"/>
              <a:t>METSAT and possible </a:t>
            </a:r>
            <a:r>
              <a:rPr lang="en-GB" sz="1800" noProof="0" dirty="0" smtClean="0"/>
              <a:t>development of </a:t>
            </a:r>
            <a:r>
              <a:rPr lang="en-GB" sz="1800" noProof="0" dirty="0" err="1" smtClean="0"/>
              <a:t>pico</a:t>
            </a:r>
            <a:r>
              <a:rPr lang="en-GB" sz="1800" noProof="0" dirty="0" smtClean="0"/>
              <a:t> and </a:t>
            </a:r>
            <a:r>
              <a:rPr lang="en-GB" sz="1800" noProof="0" dirty="0" err="1" smtClean="0"/>
              <a:t>nano</a:t>
            </a:r>
            <a:r>
              <a:rPr lang="en-GB" sz="1800" noProof="0" dirty="0" smtClean="0"/>
              <a:t> satellites</a:t>
            </a:r>
          </a:p>
          <a:p>
            <a:pPr lvl="1"/>
            <a:r>
              <a:rPr lang="en-GB" sz="1800" noProof="0" dirty="0" smtClean="0"/>
              <a:t>Risk of focus on the 400 MHz band</a:t>
            </a:r>
          </a:p>
          <a:p>
            <a:r>
              <a:rPr lang="en-GB" sz="1800" b="1" dirty="0"/>
              <a:t>CPG responsible group</a:t>
            </a:r>
          </a:p>
          <a:p>
            <a:pPr lvl="1"/>
            <a:r>
              <a:rPr lang="en-GB" sz="1800" dirty="0" smtClean="0"/>
              <a:t>CPG/PTA</a:t>
            </a:r>
            <a:endParaRPr lang="en-GB" sz="1800" dirty="0"/>
          </a:p>
          <a:p>
            <a:r>
              <a:rPr lang="en-GB" sz="1800" b="1" dirty="0"/>
              <a:t>EUMETNET position</a:t>
            </a:r>
          </a:p>
          <a:p>
            <a:pPr lvl="1"/>
            <a:r>
              <a:rPr lang="en-GB" sz="1800" dirty="0"/>
              <a:t>Support </a:t>
            </a:r>
            <a:r>
              <a:rPr lang="en-GB" sz="1800" dirty="0" smtClean="0"/>
              <a:t>to specific SOS allocations for </a:t>
            </a:r>
            <a:r>
              <a:rPr lang="en-GB" sz="1800" dirty="0"/>
              <a:t>non-GSO satellites with short duration missions </a:t>
            </a:r>
            <a:r>
              <a:rPr lang="en-GB" sz="1800" dirty="0" smtClean="0"/>
              <a:t>provided it does not impair the current and future use of METAIDS, METSAT and EESS</a:t>
            </a:r>
            <a:r>
              <a:rPr lang="en-GB" sz="1800" dirty="0"/>
              <a:t> (</a:t>
            </a:r>
            <a:r>
              <a:rPr lang="en-GB" sz="1800" dirty="0" smtClean="0"/>
              <a:t>Earth-to-space) services in the 400.15-406 MHz band</a:t>
            </a:r>
          </a:p>
        </p:txBody>
      </p:sp>
    </p:spTree>
    <p:extLst>
      <p:ext uri="{BB962C8B-B14F-4D97-AF65-F5344CB8AC3E}">
        <p14:creationId xmlns:p14="http://schemas.microsoft.com/office/powerpoint/2010/main" val="326890499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257175" y="200028"/>
            <a:ext cx="8601075" cy="6498012"/>
          </a:xfrm>
        </p:spPr>
        <p:txBody>
          <a:bodyPr anchor="t">
            <a:noAutofit/>
          </a:bodyPr>
          <a:lstStyle/>
          <a:p>
            <a:pPr marL="0" indent="0">
              <a:buNone/>
            </a:pPr>
            <a:r>
              <a:rPr lang="en-GB" sz="1600" b="1" dirty="0" smtClean="0"/>
              <a:t>Agenda item 1.13 : to </a:t>
            </a:r>
            <a:r>
              <a:rPr lang="en-GB" sz="1600" b="1" dirty="0"/>
              <a:t>consider identification of frequency bands for the future development of International Mobile Telecommunications (IMT), including possible additional allocations to the mobile service on a primary basis, in accordance with Resolution 238 (</a:t>
            </a:r>
            <a:r>
              <a:rPr lang="en-GB" sz="1600" b="1" dirty="0" smtClean="0"/>
              <a:t>WRC-15)</a:t>
            </a:r>
          </a:p>
          <a:p>
            <a:r>
              <a:rPr lang="en-GB" sz="1600" b="1" dirty="0"/>
              <a:t>Studies required</a:t>
            </a:r>
          </a:p>
          <a:p>
            <a:pPr lvl="1"/>
            <a:r>
              <a:rPr lang="en-GB" sz="1600" noProof="0" dirty="0" smtClean="0"/>
              <a:t>Sharing with ISS and EESS (s-E) in the band 25.25 – 27.5 GHz</a:t>
            </a:r>
          </a:p>
          <a:p>
            <a:pPr lvl="1"/>
            <a:r>
              <a:rPr lang="en-GB" sz="1600" noProof="0" dirty="0" smtClean="0"/>
              <a:t>Sharing with EESS (E-s) in the band 40-40.5 GHz</a:t>
            </a:r>
          </a:p>
          <a:p>
            <a:pPr lvl="1"/>
            <a:r>
              <a:rPr lang="en-GB" sz="1600" noProof="0" dirty="0" smtClean="0"/>
              <a:t>Compatibility between IMT and EESS (passive) in the </a:t>
            </a:r>
            <a:r>
              <a:rPr lang="en-GB" sz="1600" dirty="0"/>
              <a:t>bands 31.5-31.8 </a:t>
            </a:r>
            <a:r>
              <a:rPr lang="en-GB" sz="1600" dirty="0" smtClean="0"/>
              <a:t>GHz, </a:t>
            </a:r>
            <a:r>
              <a:rPr lang="en-GB" sz="1600" dirty="0"/>
              <a:t>36-37 </a:t>
            </a:r>
            <a:r>
              <a:rPr lang="en-GB" sz="1600" dirty="0" smtClean="0"/>
              <a:t>GHz,  50.2-50.4 </a:t>
            </a:r>
            <a:r>
              <a:rPr lang="en-GB" sz="1600" noProof="0" dirty="0" smtClean="0"/>
              <a:t>GHz, 52.6 - 54.25 GHz and 86-92 GHz</a:t>
            </a:r>
          </a:p>
          <a:p>
            <a:r>
              <a:rPr lang="en-GB" sz="1600" b="1" dirty="0"/>
              <a:t>Difficulties foreseen</a:t>
            </a:r>
          </a:p>
          <a:p>
            <a:pPr lvl="1"/>
            <a:r>
              <a:rPr lang="en-GB" sz="1600" dirty="0"/>
              <a:t>Availability of the IMT characteristics not available before the 31</a:t>
            </a:r>
            <a:r>
              <a:rPr lang="en-GB" sz="1600" baseline="30000" dirty="0"/>
              <a:t>st</a:t>
            </a:r>
            <a:r>
              <a:rPr lang="en-GB" sz="1600" dirty="0"/>
              <a:t> March 2017</a:t>
            </a:r>
          </a:p>
          <a:p>
            <a:pPr lvl="1"/>
            <a:r>
              <a:rPr lang="en-GB" sz="1600" dirty="0"/>
              <a:t>Footnotes in the band 25.5-27 GHz mentioning that EESS </a:t>
            </a:r>
            <a:r>
              <a:rPr lang="en-GB" sz="1600" dirty="0" smtClean="0"/>
              <a:t>earth </a:t>
            </a:r>
            <a:r>
              <a:rPr lang="en-GB" sz="1600" dirty="0"/>
              <a:t>stations shall not claim protection from MS, and de facto, from IMT. </a:t>
            </a:r>
          </a:p>
          <a:p>
            <a:pPr lvl="1"/>
            <a:r>
              <a:rPr lang="en-GB" sz="1600" dirty="0"/>
              <a:t>Nothing guarantees that the Administrations will still accept to give licensees in the future to deploy new, or even continue to operate current transmitting or receiving earth stations.</a:t>
            </a:r>
          </a:p>
          <a:p>
            <a:pPr lvl="1"/>
            <a:r>
              <a:rPr lang="en-GB" sz="1600" dirty="0"/>
              <a:t>No guard band available around the passive band 50.2-50.4 GHz</a:t>
            </a:r>
            <a:r>
              <a:rPr lang="en-GB" sz="1600" dirty="0" smtClean="0"/>
              <a:t>.</a:t>
            </a:r>
          </a:p>
          <a:p>
            <a:pPr lvl="1"/>
            <a:r>
              <a:rPr lang="en-GB" sz="1600" dirty="0"/>
              <a:t>Problem of compatibility with ground-based radiometers </a:t>
            </a:r>
            <a:r>
              <a:rPr lang="en-GB" sz="1600" dirty="0" smtClean="0"/>
              <a:t>in </a:t>
            </a:r>
            <a:r>
              <a:rPr lang="en-GB" sz="1600" dirty="0"/>
              <a:t>relation with the low status of </a:t>
            </a:r>
            <a:r>
              <a:rPr lang="en-GB" sz="1600" dirty="0" smtClean="0"/>
              <a:t>radiometers</a:t>
            </a:r>
            <a:endParaRPr lang="en-GB" sz="1600" dirty="0"/>
          </a:p>
          <a:p>
            <a:r>
              <a:rPr lang="en-GB" sz="1600" b="1" dirty="0" smtClean="0"/>
              <a:t>CPG </a:t>
            </a:r>
            <a:r>
              <a:rPr lang="en-GB" sz="1600" b="1" dirty="0"/>
              <a:t>responsible group</a:t>
            </a:r>
          </a:p>
          <a:p>
            <a:pPr lvl="1"/>
            <a:r>
              <a:rPr lang="en-GB" sz="1600" dirty="0" smtClean="0"/>
              <a:t>ECC/PT1</a:t>
            </a:r>
            <a:endParaRPr lang="en-GB" sz="1600" dirty="0"/>
          </a:p>
          <a:p>
            <a:r>
              <a:rPr lang="en-GB" sz="1600" b="1" dirty="0"/>
              <a:t>EUMETNET position</a:t>
            </a:r>
          </a:p>
          <a:p>
            <a:pPr lvl="1"/>
            <a:r>
              <a:rPr lang="en-GB" sz="1600" dirty="0" smtClean="0"/>
              <a:t>No opposition to new IMT 5G identification/allocations provided that protection </a:t>
            </a:r>
            <a:r>
              <a:rPr lang="en-GB" sz="1600" dirty="0"/>
              <a:t>of </a:t>
            </a:r>
            <a:r>
              <a:rPr lang="en-GB" sz="1600" dirty="0" smtClean="0"/>
              <a:t>ISS, EESS</a:t>
            </a:r>
            <a:r>
              <a:rPr lang="en-GB" sz="1600" dirty="0"/>
              <a:t> (</a:t>
            </a:r>
            <a:r>
              <a:rPr lang="en-GB" sz="1600" dirty="0" smtClean="0"/>
              <a:t>Earth-to-space and space-to-Earth), EESS (passive) and ground based radiometers is ensured</a:t>
            </a:r>
            <a:r>
              <a:rPr lang="en-GB" sz="1600" dirty="0"/>
              <a:t> </a:t>
            </a:r>
            <a:r>
              <a:rPr lang="en-GB" sz="1600" dirty="0" smtClean="0"/>
              <a:t>and that guarantees is given on the long-term usage of transmitting </a:t>
            </a:r>
            <a:r>
              <a:rPr lang="en-GB" sz="1600" dirty="0"/>
              <a:t>or receiving </a:t>
            </a:r>
            <a:r>
              <a:rPr lang="en-GB" sz="1600" dirty="0" smtClean="0"/>
              <a:t>EESS earth stations (in particular in the 25.5-27 GHz band)</a:t>
            </a:r>
            <a:endParaRPr lang="en-GB" sz="1600" dirty="0"/>
          </a:p>
        </p:txBody>
      </p:sp>
    </p:spTree>
    <p:extLst>
      <p:ext uri="{BB962C8B-B14F-4D97-AF65-F5344CB8AC3E}">
        <p14:creationId xmlns:p14="http://schemas.microsoft.com/office/powerpoint/2010/main" val="390424035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214313" y="471488"/>
            <a:ext cx="8701087" cy="6126537"/>
          </a:xfrm>
        </p:spPr>
        <p:txBody>
          <a:bodyPr anchor="t">
            <a:noAutofit/>
          </a:bodyPr>
          <a:lstStyle/>
          <a:p>
            <a:pPr marL="0" indent="0">
              <a:buNone/>
            </a:pPr>
            <a:r>
              <a:rPr lang="en-GB" sz="1600" b="1" dirty="0" smtClean="0"/>
              <a:t>Agenda item 1.14 : to </a:t>
            </a:r>
            <a:r>
              <a:rPr lang="en-GB" sz="1600" b="1" dirty="0"/>
              <a:t>consider, on the basis of ITU-R studies in accordance with Resolution 160 (WRC-15), appropriate regulatory actions for high-altitude platform stations (HAPS), within existing fixed-service allocations </a:t>
            </a:r>
            <a:endParaRPr lang="en-GB" sz="1600" b="1" dirty="0" smtClean="0"/>
          </a:p>
          <a:p>
            <a:r>
              <a:rPr lang="en-GB" sz="1600" b="1" dirty="0" smtClean="0"/>
              <a:t>Studies </a:t>
            </a:r>
            <a:r>
              <a:rPr lang="en-GB" sz="1600" b="1" noProof="0" dirty="0" smtClean="0"/>
              <a:t>required</a:t>
            </a:r>
          </a:p>
          <a:p>
            <a:pPr lvl="1"/>
            <a:r>
              <a:rPr lang="en-GB" sz="1600" noProof="0" dirty="0" smtClean="0"/>
              <a:t>Compatibility between HAPS in the band 21.4-22 GHz and EESS (passive) and radiometers in the band 21.2-21.4 GHz</a:t>
            </a:r>
          </a:p>
          <a:p>
            <a:pPr lvl="1"/>
            <a:r>
              <a:rPr lang="en-GB" sz="1600" dirty="0"/>
              <a:t>Sharing with </a:t>
            </a:r>
            <a:r>
              <a:rPr lang="en-GB" sz="1600" dirty="0" smtClean="0"/>
              <a:t>ISS, </a:t>
            </a:r>
            <a:r>
              <a:rPr lang="en-GB" sz="1600" dirty="0"/>
              <a:t>EESS (s-E) and </a:t>
            </a:r>
            <a:r>
              <a:rPr lang="en-GB" sz="1600" dirty="0" smtClean="0"/>
              <a:t>ground-based radiometers in </a:t>
            </a:r>
            <a:r>
              <a:rPr lang="en-GB" sz="1600" dirty="0"/>
              <a:t>the band 25.25 – 27.5 GHz</a:t>
            </a:r>
          </a:p>
          <a:p>
            <a:r>
              <a:rPr lang="en-GB" sz="1600" b="1" noProof="0" dirty="0" smtClean="0"/>
              <a:t>Difficulties foreseen</a:t>
            </a:r>
          </a:p>
          <a:p>
            <a:pPr lvl="1"/>
            <a:r>
              <a:rPr lang="en-GB" sz="1600" noProof="0" dirty="0" smtClean="0"/>
              <a:t>The frequency band 24.25-27.5 GHz is also considered for IMT. It is therefore likely that either one or the other will enter into the band 25.25-27.5 GHz used by scientific services. </a:t>
            </a:r>
          </a:p>
          <a:p>
            <a:pPr lvl="1"/>
            <a:r>
              <a:rPr lang="en-GB" sz="1600" noProof="0" dirty="0" smtClean="0"/>
              <a:t>HAPS </a:t>
            </a:r>
            <a:r>
              <a:rPr lang="en-GB" sz="1600" noProof="0" dirty="0" err="1" smtClean="0"/>
              <a:t>donwlinks</a:t>
            </a:r>
            <a:r>
              <a:rPr lang="en-GB" sz="1600" noProof="0" dirty="0" smtClean="0"/>
              <a:t> will have a more severe impact in EESS receiving earth stations than HAPS uplinks or IMT.</a:t>
            </a:r>
          </a:p>
          <a:p>
            <a:pPr lvl="1"/>
            <a:r>
              <a:rPr lang="en-GB" sz="1600" dirty="0"/>
              <a:t>Problem of compatibility with ground-based radiometers in relation with the low status of </a:t>
            </a:r>
            <a:r>
              <a:rPr lang="en-GB" sz="1600" dirty="0" smtClean="0"/>
              <a:t>radiometers</a:t>
            </a:r>
            <a:endParaRPr lang="en-GB" sz="1600" noProof="0" dirty="0" smtClean="0"/>
          </a:p>
          <a:p>
            <a:r>
              <a:rPr lang="en-GB" sz="1600" b="1" dirty="0"/>
              <a:t>CPG responsible group</a:t>
            </a:r>
          </a:p>
          <a:p>
            <a:pPr lvl="1"/>
            <a:r>
              <a:rPr lang="en-GB" sz="1600" dirty="0" smtClean="0"/>
              <a:t>CPG/PTA</a:t>
            </a:r>
            <a:endParaRPr lang="en-GB" sz="1600" dirty="0"/>
          </a:p>
          <a:p>
            <a:r>
              <a:rPr lang="en-GB" sz="1600" b="1" dirty="0"/>
              <a:t>EUMETNET position</a:t>
            </a:r>
          </a:p>
          <a:p>
            <a:pPr lvl="1"/>
            <a:r>
              <a:rPr lang="en-GB" sz="1600" dirty="0"/>
              <a:t>No opposition to new </a:t>
            </a:r>
            <a:r>
              <a:rPr lang="en-GB" sz="1600" dirty="0" smtClean="0"/>
              <a:t>HAPS identification provided </a:t>
            </a:r>
            <a:r>
              <a:rPr lang="en-GB" sz="1600" dirty="0"/>
              <a:t>that protection of </a:t>
            </a:r>
            <a:r>
              <a:rPr lang="en-GB" sz="1600" dirty="0" smtClean="0"/>
              <a:t>ISS, </a:t>
            </a:r>
            <a:r>
              <a:rPr lang="en-GB" sz="1600" dirty="0"/>
              <a:t>EESS </a:t>
            </a:r>
            <a:r>
              <a:rPr lang="en-GB" sz="1600" dirty="0" smtClean="0"/>
              <a:t>(space-to-Earth</a:t>
            </a:r>
            <a:r>
              <a:rPr lang="en-GB" sz="1600" dirty="0"/>
              <a:t>), EESS (passive) </a:t>
            </a:r>
            <a:r>
              <a:rPr lang="en-GB" sz="1600" dirty="0" smtClean="0"/>
              <a:t>and ground-based radiometers </a:t>
            </a:r>
            <a:r>
              <a:rPr lang="en-GB" sz="1600" dirty="0"/>
              <a:t>is ensured and that guarantees is given on the long-term usage of transmitting or receiving EESS earth stations (in particular in the 25.5-27 </a:t>
            </a:r>
            <a:r>
              <a:rPr lang="en-GB" sz="1600" dirty="0" smtClean="0"/>
              <a:t>GHz </a:t>
            </a:r>
            <a:r>
              <a:rPr lang="en-GB" sz="1600" dirty="0"/>
              <a:t>band</a:t>
            </a:r>
            <a:r>
              <a:rPr lang="en-GB" sz="1600" dirty="0" smtClean="0"/>
              <a:t>)</a:t>
            </a:r>
          </a:p>
        </p:txBody>
      </p:sp>
    </p:spTree>
    <p:extLst>
      <p:ext uri="{BB962C8B-B14F-4D97-AF65-F5344CB8AC3E}">
        <p14:creationId xmlns:p14="http://schemas.microsoft.com/office/powerpoint/2010/main" val="360847884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257175" y="358588"/>
            <a:ext cx="8484393" cy="6239437"/>
          </a:xfrm>
        </p:spPr>
        <p:txBody>
          <a:bodyPr anchor="t">
            <a:noAutofit/>
          </a:bodyPr>
          <a:lstStyle/>
          <a:p>
            <a:pPr marL="0" indent="0">
              <a:buNone/>
            </a:pPr>
            <a:r>
              <a:rPr lang="en-GB" sz="2000" b="1" dirty="0" smtClean="0"/>
              <a:t>Agenda item 1.15 : to </a:t>
            </a:r>
            <a:r>
              <a:rPr lang="en-GB" sz="2000" b="1" dirty="0"/>
              <a:t>consider identification of frequency bands for use by administrations for the land mobile and fixed services applications operating in the frequency range 275-450 GHz, in accordance with Resolution 767 (WRC-15) </a:t>
            </a:r>
            <a:endParaRPr lang="en-GB" sz="2000" b="1" dirty="0" smtClean="0"/>
          </a:p>
          <a:p>
            <a:r>
              <a:rPr lang="en-GB" sz="2000" b="1" dirty="0" smtClean="0"/>
              <a:t>Studies </a:t>
            </a:r>
            <a:r>
              <a:rPr lang="en-GB" sz="2000" b="1" noProof="0" dirty="0" smtClean="0"/>
              <a:t>required</a:t>
            </a:r>
          </a:p>
          <a:p>
            <a:pPr lvl="1"/>
            <a:r>
              <a:rPr lang="en-GB" sz="2000" noProof="0" dirty="0" smtClean="0"/>
              <a:t>Sharing and compatibility studies between the land-mobile, fixed and passive services operating in the frequency range 275-450 GHz depending on the exact bands targeted.</a:t>
            </a:r>
          </a:p>
          <a:p>
            <a:r>
              <a:rPr lang="en-GB" sz="2000" b="1" noProof="0" dirty="0" smtClean="0"/>
              <a:t>Difficulties foreseen</a:t>
            </a:r>
          </a:p>
          <a:p>
            <a:pPr lvl="1"/>
            <a:r>
              <a:rPr lang="en-GB" sz="2000" noProof="0" dirty="0" smtClean="0"/>
              <a:t>Radio-astronomy has identified in 5.565 bands which are not identical to EESS (passive) ones, leaving no empty band in this frequency range for FS or MS, and therefore requiring sharing.</a:t>
            </a:r>
          </a:p>
          <a:p>
            <a:r>
              <a:rPr lang="en-GB" sz="2000" b="1" dirty="0"/>
              <a:t>CPG responsible group</a:t>
            </a:r>
          </a:p>
          <a:p>
            <a:pPr lvl="1"/>
            <a:r>
              <a:rPr lang="en-GB" sz="2000" dirty="0" smtClean="0"/>
              <a:t>CPG/PTA</a:t>
            </a:r>
            <a:endParaRPr lang="en-GB" sz="2000" dirty="0"/>
          </a:p>
          <a:p>
            <a:r>
              <a:rPr lang="en-GB" sz="2000" b="1" dirty="0"/>
              <a:t>EUMETNET position</a:t>
            </a:r>
          </a:p>
          <a:p>
            <a:pPr lvl="1"/>
            <a:r>
              <a:rPr lang="en-GB" sz="2000" dirty="0"/>
              <a:t>No opposition to </a:t>
            </a:r>
            <a:r>
              <a:rPr lang="en-GB" sz="2000" dirty="0" smtClean="0"/>
              <a:t>FS/MS identification in the 275-450 GHz band provided </a:t>
            </a:r>
            <a:r>
              <a:rPr lang="en-GB" sz="2000" dirty="0"/>
              <a:t>that protection of </a:t>
            </a:r>
            <a:r>
              <a:rPr lang="en-GB" sz="2000" dirty="0" smtClean="0"/>
              <a:t>EESS (passive) is ensured</a:t>
            </a:r>
            <a:endParaRPr lang="en-GB" sz="2000" dirty="0"/>
          </a:p>
        </p:txBody>
      </p:sp>
    </p:spTree>
    <p:extLst>
      <p:ext uri="{BB962C8B-B14F-4D97-AF65-F5344CB8AC3E}">
        <p14:creationId xmlns:p14="http://schemas.microsoft.com/office/powerpoint/2010/main" val="381856087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328613" y="400050"/>
            <a:ext cx="8672511" cy="6197975"/>
          </a:xfrm>
        </p:spPr>
        <p:txBody>
          <a:bodyPr anchor="t">
            <a:noAutofit/>
          </a:bodyPr>
          <a:lstStyle/>
          <a:p>
            <a:pPr marL="0" indent="0">
              <a:buNone/>
            </a:pPr>
            <a:r>
              <a:rPr lang="en-GB" sz="1600" b="1" dirty="0" smtClean="0"/>
              <a:t>Agenda item 1.16 : to </a:t>
            </a:r>
            <a:r>
              <a:rPr lang="en-GB" sz="1600" b="1" dirty="0"/>
              <a:t>consider issues related to wireless access systems, including radio local area networks (WAS/RLAN), in the frequency bands between 5 150 MHz and 5 925 MHz, and take the appropriate regulatory actions, including additional spectrum allocations to the mobile service, in accordance with Resolution 239 (WRC-15) </a:t>
            </a:r>
            <a:endParaRPr lang="en-GB" sz="1600" b="1" dirty="0" smtClean="0"/>
          </a:p>
          <a:p>
            <a:r>
              <a:rPr lang="en-GB" sz="1600" b="1" dirty="0" smtClean="0"/>
              <a:t>Studies </a:t>
            </a:r>
            <a:r>
              <a:rPr lang="en-GB" sz="1600" b="1" noProof="0" dirty="0" smtClean="0"/>
              <a:t>required</a:t>
            </a:r>
          </a:p>
          <a:p>
            <a:pPr lvl="1"/>
            <a:r>
              <a:rPr lang="en-GB" sz="1600" noProof="0" dirty="0" smtClean="0"/>
              <a:t>Participate in the RLAN requirements studies in order to verify the consistency of spectrum requirements with real needs as well as deployment scenarios.</a:t>
            </a:r>
          </a:p>
          <a:p>
            <a:pPr lvl="1"/>
            <a:r>
              <a:rPr lang="en-GB" sz="1600" noProof="0" dirty="0" smtClean="0"/>
              <a:t>Studies to counter the rationales provided by the RLAN industry with regard to the applicability, efficiency and enforcement possibility of the proposed mitigation techniques.</a:t>
            </a:r>
          </a:p>
          <a:p>
            <a:pPr lvl="1"/>
            <a:r>
              <a:rPr lang="en-GB" sz="1600" noProof="0" dirty="0" err="1" smtClean="0"/>
              <a:t>Additiona</a:t>
            </a:r>
            <a:r>
              <a:rPr lang="en-GB" sz="1600" dirty="0" smtClean="0"/>
              <a:t>l s</a:t>
            </a:r>
            <a:r>
              <a:rPr lang="en-GB" sz="1600" noProof="0" dirty="0" err="1" smtClean="0"/>
              <a:t>tudies</a:t>
            </a:r>
            <a:r>
              <a:rPr lang="en-GB" sz="1600" noProof="0" dirty="0" smtClean="0"/>
              <a:t> on the compatibility between RLANs and altimeters/</a:t>
            </a:r>
            <a:r>
              <a:rPr lang="en-GB" sz="1600" noProof="0" dirty="0" err="1" smtClean="0"/>
              <a:t>scatterometers</a:t>
            </a:r>
            <a:r>
              <a:rPr lang="en-GB" sz="1600" noProof="0" dirty="0" smtClean="0"/>
              <a:t> (including revisiting studies performed </a:t>
            </a:r>
            <a:r>
              <a:rPr lang="en-GB" sz="1600" dirty="0" smtClean="0"/>
              <a:t>prior WRC-03)</a:t>
            </a:r>
            <a:r>
              <a:rPr lang="en-GB" sz="1600" noProof="0" dirty="0" smtClean="0"/>
              <a:t>.</a:t>
            </a:r>
          </a:p>
          <a:p>
            <a:pPr lvl="1"/>
            <a:r>
              <a:rPr lang="en-GB" sz="1600" dirty="0" smtClean="0"/>
              <a:t>Compatibility with meteorological radars in the 5350-5470 MHz, including assessment of DFS requirements</a:t>
            </a:r>
            <a:endParaRPr lang="en-GB" sz="1600" noProof="0" dirty="0" smtClean="0"/>
          </a:p>
          <a:p>
            <a:r>
              <a:rPr lang="en-GB" sz="1600" b="1" noProof="0" dirty="0" smtClean="0"/>
              <a:t>Difficulties foreseen</a:t>
            </a:r>
          </a:p>
          <a:p>
            <a:pPr lvl="1"/>
            <a:r>
              <a:rPr lang="en-GB" sz="1600" noProof="0" dirty="0" smtClean="0"/>
              <a:t>Same as for WRC-15 (high pressure from RLAN industry, conflict with EC Mandate, …).</a:t>
            </a:r>
          </a:p>
          <a:p>
            <a:pPr lvl="1"/>
            <a:r>
              <a:rPr lang="en-GB" sz="1600" dirty="0" smtClean="0"/>
              <a:t>Ambiguity for altimeters also covering the band 5470-5570 MHz</a:t>
            </a:r>
            <a:endParaRPr lang="en-GB" sz="1600" noProof="0" dirty="0" smtClean="0"/>
          </a:p>
          <a:p>
            <a:r>
              <a:rPr lang="en-GB" sz="1600" b="1" dirty="0"/>
              <a:t>CPG responsible group</a:t>
            </a:r>
          </a:p>
          <a:p>
            <a:pPr lvl="1"/>
            <a:r>
              <a:rPr lang="en-GB" sz="1600" dirty="0"/>
              <a:t>CPG/PTD</a:t>
            </a:r>
          </a:p>
          <a:p>
            <a:r>
              <a:rPr lang="en-GB" sz="1600" b="1" dirty="0"/>
              <a:t>EUMETNET position</a:t>
            </a:r>
          </a:p>
          <a:p>
            <a:pPr lvl="1"/>
            <a:r>
              <a:rPr lang="en-GB" sz="1600" dirty="0" smtClean="0"/>
              <a:t>Opposition to new RLAN identification/allocation in the 5350-5470 MHz band</a:t>
            </a:r>
          </a:p>
          <a:p>
            <a:pPr lvl="1"/>
            <a:r>
              <a:rPr lang="en-GB" sz="1600" dirty="0"/>
              <a:t>Opposition to the outdoor usage of RLAN in the 5250-5350 MHz band</a:t>
            </a:r>
            <a:endParaRPr lang="en-GB" sz="1600" dirty="0" smtClean="0"/>
          </a:p>
        </p:txBody>
      </p:sp>
    </p:spTree>
    <p:extLst>
      <p:ext uri="{BB962C8B-B14F-4D97-AF65-F5344CB8AC3E}">
        <p14:creationId xmlns:p14="http://schemas.microsoft.com/office/powerpoint/2010/main" val="689777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357189" y="358588"/>
            <a:ext cx="8384380" cy="6239437"/>
          </a:xfrm>
        </p:spPr>
        <p:txBody>
          <a:bodyPr anchor="t">
            <a:noAutofit/>
          </a:bodyPr>
          <a:lstStyle/>
          <a:p>
            <a:pPr marL="0" indent="0">
              <a:buNone/>
            </a:pPr>
            <a:r>
              <a:rPr lang="en-GB" sz="2000" b="1" dirty="0" smtClean="0"/>
              <a:t>Agenda item 9.1.5 : consideration </a:t>
            </a:r>
            <a:r>
              <a:rPr lang="en-GB" sz="2000" b="1" dirty="0"/>
              <a:t>of the technical and regulatory impacts of referencing Recommendations ITU-R M.1638-1 and ITU-R M.1849-1 in Nos. 5.447F and 5.450A of the Radio Regulations (Resolution 764 (WRC-15)) </a:t>
            </a:r>
            <a:endParaRPr lang="en-GB" sz="2000" b="1" dirty="0" smtClean="0"/>
          </a:p>
          <a:p>
            <a:r>
              <a:rPr lang="en-GB" sz="2000" b="1" dirty="0" smtClean="0"/>
              <a:t>Studies </a:t>
            </a:r>
            <a:r>
              <a:rPr lang="en-GB" sz="2000" b="1" noProof="0" dirty="0" smtClean="0"/>
              <a:t>required</a:t>
            </a:r>
          </a:p>
          <a:p>
            <a:pPr lvl="1"/>
            <a:r>
              <a:rPr lang="en-GB" sz="2000" noProof="0" dirty="0" smtClean="0"/>
              <a:t>To show that reference to </a:t>
            </a:r>
            <a:r>
              <a:rPr lang="en-GB" sz="2000" dirty="0" smtClean="0"/>
              <a:t>Recommendation </a:t>
            </a:r>
            <a:r>
              <a:rPr lang="en-GB" sz="2000" dirty="0"/>
              <a:t>ITU-R M.1849-1 </a:t>
            </a:r>
            <a:r>
              <a:rPr lang="en-GB" sz="2000" dirty="0" smtClean="0"/>
              <a:t>will have no impact on the conditions of use of the 5600-5650 MHz band</a:t>
            </a:r>
            <a:r>
              <a:rPr lang="en-GB" sz="2000" noProof="0" dirty="0" smtClean="0"/>
              <a:t> for RLAN and meteorological radars </a:t>
            </a:r>
          </a:p>
          <a:p>
            <a:r>
              <a:rPr lang="en-GB" sz="2000" b="1" noProof="0" dirty="0" smtClean="0"/>
              <a:t>Difficulties foreseen</a:t>
            </a:r>
          </a:p>
          <a:p>
            <a:pPr lvl="1"/>
            <a:r>
              <a:rPr lang="en-GB" sz="2000" noProof="0" dirty="0" smtClean="0"/>
              <a:t>May have an impact on the decisions related to agenda item 1.16.</a:t>
            </a:r>
          </a:p>
          <a:p>
            <a:r>
              <a:rPr lang="en-GB" sz="2000" b="1" dirty="0"/>
              <a:t>CPG responsible group</a:t>
            </a:r>
          </a:p>
          <a:p>
            <a:pPr lvl="1"/>
            <a:r>
              <a:rPr lang="en-GB" sz="2000" dirty="0"/>
              <a:t>CPG/PTD</a:t>
            </a:r>
          </a:p>
          <a:p>
            <a:r>
              <a:rPr lang="en-GB" sz="2000" b="1" dirty="0"/>
              <a:t>EUMETNET position</a:t>
            </a:r>
          </a:p>
          <a:p>
            <a:pPr lvl="1"/>
            <a:r>
              <a:rPr lang="en-GB" sz="2000" dirty="0" smtClean="0"/>
              <a:t>Support referencing Recommendation ITU-R M.1849-1 in No 5.450A of the Radio Regulations</a:t>
            </a:r>
          </a:p>
        </p:txBody>
      </p:sp>
    </p:spTree>
    <p:extLst>
      <p:ext uri="{BB962C8B-B14F-4D97-AF65-F5344CB8AC3E}">
        <p14:creationId xmlns:p14="http://schemas.microsoft.com/office/powerpoint/2010/main" val="73690164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358588"/>
            <a:ext cx="8284368" cy="6239437"/>
          </a:xfrm>
        </p:spPr>
        <p:txBody>
          <a:bodyPr anchor="t">
            <a:noAutofit/>
          </a:bodyPr>
          <a:lstStyle/>
          <a:p>
            <a:pPr marL="0" indent="0">
              <a:buNone/>
            </a:pPr>
            <a:r>
              <a:rPr lang="en-GB" sz="2000" b="1" dirty="0" smtClean="0"/>
              <a:t>Agenda item 9.1.6 : </a:t>
            </a:r>
            <a:r>
              <a:rPr lang="en-GB" sz="2000" b="1" dirty="0"/>
              <a:t>Studies concerning Wireless Power Transmission (WPT) for electric vehicles</a:t>
            </a:r>
            <a:r>
              <a:rPr lang="en-GB" sz="2000" b="1" dirty="0" smtClean="0"/>
              <a:t> </a:t>
            </a:r>
          </a:p>
          <a:p>
            <a:r>
              <a:rPr lang="en-GB" sz="2000" b="1" dirty="0" smtClean="0"/>
              <a:t>Studies </a:t>
            </a:r>
            <a:r>
              <a:rPr lang="en-GB" sz="2000" b="1" noProof="0" dirty="0" smtClean="0"/>
              <a:t>required</a:t>
            </a:r>
          </a:p>
          <a:p>
            <a:pPr lvl="1"/>
            <a:r>
              <a:rPr lang="en-GB" sz="2000" noProof="0" dirty="0" smtClean="0"/>
              <a:t>To better understand the WPT principles and related propagation conditions</a:t>
            </a:r>
          </a:p>
          <a:p>
            <a:pPr lvl="1"/>
            <a:r>
              <a:rPr lang="en-GB" sz="2000" dirty="0" smtClean="0"/>
              <a:t>To confirm the frequency range under considerations for WPT (i.e. </a:t>
            </a:r>
            <a:r>
              <a:rPr lang="fr-FR" sz="2000" dirty="0"/>
              <a:t>20 to 6800 kHz </a:t>
            </a:r>
            <a:r>
              <a:rPr lang="fr-FR" sz="2000" dirty="0" smtClean="0"/>
              <a:t>range)</a:t>
            </a:r>
            <a:endParaRPr lang="en-GB" sz="2000" noProof="0" dirty="0" smtClean="0"/>
          </a:p>
          <a:p>
            <a:pPr lvl="1"/>
            <a:r>
              <a:rPr lang="en-GB" sz="2000" noProof="0" dirty="0" smtClean="0"/>
              <a:t>To assess the potential impact of WPT on lightning detection networks</a:t>
            </a:r>
          </a:p>
          <a:p>
            <a:r>
              <a:rPr lang="en-GB" sz="2000" b="1" noProof="0" dirty="0" smtClean="0"/>
              <a:t>Difficulties foreseen</a:t>
            </a:r>
          </a:p>
          <a:p>
            <a:pPr lvl="1"/>
            <a:r>
              <a:rPr lang="en-GB" sz="2000" noProof="0" dirty="0" smtClean="0"/>
              <a:t>WPT characteristics are currently not known</a:t>
            </a:r>
          </a:p>
          <a:p>
            <a:r>
              <a:rPr lang="en-GB" sz="2000" b="1" dirty="0"/>
              <a:t>CPG responsible group</a:t>
            </a:r>
          </a:p>
          <a:p>
            <a:pPr lvl="1"/>
            <a:r>
              <a:rPr lang="en-GB" sz="2000" dirty="0" smtClean="0"/>
              <a:t>CPG/PTD</a:t>
            </a:r>
            <a:endParaRPr lang="en-GB" sz="2000" dirty="0"/>
          </a:p>
          <a:p>
            <a:r>
              <a:rPr lang="en-GB" sz="2000" b="1" dirty="0"/>
              <a:t>EUMETNET position</a:t>
            </a:r>
          </a:p>
          <a:p>
            <a:pPr lvl="1"/>
            <a:r>
              <a:rPr lang="en-GB" sz="2000" dirty="0"/>
              <a:t>No opposition to </a:t>
            </a:r>
            <a:r>
              <a:rPr lang="en-GB" sz="2000" dirty="0" smtClean="0"/>
              <a:t>study </a:t>
            </a:r>
            <a:r>
              <a:rPr lang="en-GB" sz="2000" dirty="0"/>
              <a:t>suitable harmonized frequency ranges </a:t>
            </a:r>
            <a:r>
              <a:rPr lang="en-GB" sz="2000" dirty="0" smtClean="0"/>
              <a:t>for WPT provided </a:t>
            </a:r>
            <a:r>
              <a:rPr lang="en-GB" sz="2000" dirty="0"/>
              <a:t>that </a:t>
            </a:r>
            <a:r>
              <a:rPr lang="en-GB" sz="2000" dirty="0" smtClean="0"/>
              <a:t>it does not impact operation of lightning detection networks operating in the 20-300 kHz range.</a:t>
            </a:r>
          </a:p>
        </p:txBody>
      </p:sp>
    </p:spTree>
    <p:extLst>
      <p:ext uri="{BB962C8B-B14F-4D97-AF65-F5344CB8AC3E}">
        <p14:creationId xmlns:p14="http://schemas.microsoft.com/office/powerpoint/2010/main" val="383152020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42913" y="358588"/>
            <a:ext cx="8298655" cy="6239437"/>
          </a:xfrm>
        </p:spPr>
        <p:txBody>
          <a:bodyPr anchor="t">
            <a:noAutofit/>
          </a:bodyPr>
          <a:lstStyle/>
          <a:p>
            <a:pPr marL="0" indent="0">
              <a:buNone/>
            </a:pPr>
            <a:r>
              <a:rPr lang="en-GB" sz="2000" b="1" dirty="0" smtClean="0"/>
              <a:t>Agenda item 9.1.9 : studies </a:t>
            </a:r>
            <a:r>
              <a:rPr lang="en-GB" sz="2000" b="1" dirty="0"/>
              <a:t>relating to spectrum needs and possible allocation of the frequency band 51.4-52.4 GHz to the fixed-satellite service (Earth-to-space) (Resolution 162 (WRC-15))</a:t>
            </a:r>
            <a:endParaRPr lang="en-GB" sz="2000" dirty="0"/>
          </a:p>
          <a:p>
            <a:r>
              <a:rPr lang="en-GB" sz="2000" b="1" noProof="0" dirty="0" smtClean="0"/>
              <a:t>Studies required</a:t>
            </a:r>
          </a:p>
          <a:p>
            <a:pPr lvl="1"/>
            <a:r>
              <a:rPr lang="en-GB" sz="2000" noProof="0" dirty="0" smtClean="0"/>
              <a:t>Compatibility between GSO FSS (E-s) in the band 51.4-52.4 GHz and EESS (passive) and ground based radiometers in the bands 50.2-50.4 GHz and 52.6-54.25 GHz . </a:t>
            </a:r>
          </a:p>
          <a:p>
            <a:r>
              <a:rPr lang="en-GB" sz="2000" b="1" noProof="0" dirty="0" smtClean="0"/>
              <a:t>Difficulties foreseen</a:t>
            </a:r>
          </a:p>
          <a:p>
            <a:pPr lvl="1"/>
            <a:r>
              <a:rPr lang="en-GB" sz="2000" noProof="0" dirty="0" smtClean="0"/>
              <a:t>Contrary to the band 52.6-54.25 GHz, the band 50.2-50.4 GHz is not identified in the Resolution resolves 3, but studies can also be envisaged through resolves 2 depending on the interpretation of the term ‘adjacent’. </a:t>
            </a:r>
          </a:p>
          <a:p>
            <a:r>
              <a:rPr lang="en-GB" sz="2000" b="1" dirty="0"/>
              <a:t>CPG responsible group</a:t>
            </a:r>
          </a:p>
          <a:p>
            <a:pPr lvl="1"/>
            <a:r>
              <a:rPr lang="en-GB" sz="2000" dirty="0" smtClean="0"/>
              <a:t>CPG/PTB</a:t>
            </a:r>
            <a:endParaRPr lang="en-GB" sz="2000" dirty="0"/>
          </a:p>
          <a:p>
            <a:r>
              <a:rPr lang="en-GB" sz="2000" b="1" dirty="0"/>
              <a:t>EUMETNET position</a:t>
            </a:r>
          </a:p>
          <a:p>
            <a:pPr lvl="1"/>
            <a:r>
              <a:rPr lang="en-GB" sz="2000" dirty="0"/>
              <a:t>No opposition to the possible allocation of the frequency band 51.4-52.4 GHz to the </a:t>
            </a:r>
            <a:r>
              <a:rPr lang="en-GB" sz="2000" dirty="0" smtClean="0"/>
              <a:t>FSS (E-s) </a:t>
            </a:r>
            <a:r>
              <a:rPr lang="en-GB" sz="2000" dirty="0"/>
              <a:t>provided that protection of EESS </a:t>
            </a:r>
            <a:r>
              <a:rPr lang="en-GB" sz="2000" dirty="0" smtClean="0"/>
              <a:t>(passive) and ground-based radiometers is </a:t>
            </a:r>
            <a:r>
              <a:rPr lang="en-GB" sz="2000" dirty="0"/>
              <a:t>ensured.</a:t>
            </a:r>
          </a:p>
        </p:txBody>
      </p:sp>
    </p:spTree>
    <p:extLst>
      <p:ext uri="{BB962C8B-B14F-4D97-AF65-F5344CB8AC3E}">
        <p14:creationId xmlns:p14="http://schemas.microsoft.com/office/powerpoint/2010/main" val="95017830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Draft Text for Report</a:t>
            </a:r>
            <a:endParaRPr lang="en-US" dirty="0"/>
          </a:p>
        </p:txBody>
      </p:sp>
      <p:sp>
        <p:nvSpPr>
          <p:cNvPr id="4" name="Content Placeholder 3"/>
          <p:cNvSpPr>
            <a:spLocks noGrp="1"/>
          </p:cNvSpPr>
          <p:nvPr>
            <p:ph idx="1"/>
          </p:nvPr>
        </p:nvSpPr>
        <p:spPr/>
        <p:txBody>
          <a:bodyPr/>
          <a:lstStyle/>
          <a:p>
            <a:r>
              <a:rPr lang="en-GB" dirty="0" smtClean="0"/>
              <a:t>The meeting noted the input from EUMETNET presented by Mr </a:t>
            </a:r>
            <a:r>
              <a:rPr lang="en-GB" dirty="0" err="1" smtClean="0"/>
              <a:t>Tristant</a:t>
            </a:r>
            <a:r>
              <a:rPr lang="en-GB" dirty="0" smtClean="0"/>
              <a:t> (Doc06.1) describing their position on WRC-19 Agenda</a:t>
            </a:r>
            <a:endParaRPr lang="en-US" dirty="0"/>
          </a:p>
        </p:txBody>
      </p:sp>
    </p:spTree>
    <p:extLst>
      <p:ext uri="{BB962C8B-B14F-4D97-AF65-F5344CB8AC3E}">
        <p14:creationId xmlns:p14="http://schemas.microsoft.com/office/powerpoint/2010/main" val="18217659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wmo2016_powerpoint_standard_v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7" name="Title 1"/>
          <p:cNvSpPr txBox="1">
            <a:spLocks/>
          </p:cNvSpPr>
          <p:nvPr/>
        </p:nvSpPr>
        <p:spPr>
          <a:xfrm>
            <a:off x="457200" y="2002370"/>
            <a:ext cx="8229600" cy="1840813"/>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4800" dirty="0">
                <a:solidFill>
                  <a:srgbClr val="000090"/>
                </a:solidFill>
              </a:rPr>
              <a:t>Thank you</a:t>
            </a:r>
          </a:p>
          <a:p>
            <a:r>
              <a:rPr lang="en-US" sz="4800" dirty="0">
                <a:solidFill>
                  <a:srgbClr val="000090"/>
                </a:solidFill>
              </a:rPr>
              <a:t>Merci</a:t>
            </a:r>
          </a:p>
        </p:txBody>
      </p:sp>
    </p:spTree>
    <p:extLst>
      <p:ext uri="{BB962C8B-B14F-4D97-AF65-F5344CB8AC3E}">
        <p14:creationId xmlns:p14="http://schemas.microsoft.com/office/powerpoint/2010/main" val="380228457"/>
      </p:ext>
    </p:extLst>
  </p:cSld>
  <p:clrMapOvr>
    <a:masterClrMapping/>
  </p:clrMapOvr>
</p:sld>
</file>

<file path=ppt/theme/theme1.xml><?xml version="1.0" encoding="utf-8"?>
<a:theme xmlns:a="http://schemas.openxmlformats.org/drawingml/2006/main" name="WMO_WHITE_Powerpoint_en_fr">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WMO_WHITE_Powerpoint_en_fr</Template>
  <TotalTime>14</TotalTime>
  <Words>1992</Words>
  <Application>Microsoft Office PowerPoint</Application>
  <PresentationFormat>On-screen Show (4:3)</PresentationFormat>
  <Paragraphs>197</Paragraphs>
  <Slides>16</Slides>
  <Notes>0</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WMO_WHITE_Powerpoint_en_fr</vt:lpstr>
      <vt:lpstr>PowerPoint Presentation</vt:lpstr>
      <vt:lpstr>      Agenda Items of interest for EUMETNET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Draft Text for Report</vt:lpstr>
      <vt:lpstr>PowerPoint Presentation</vt:lpstr>
    </vt:vector>
  </TitlesOfParts>
  <Company>World Meteorological Organization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David Thomas</dc:creator>
  <cp:lastModifiedBy>David Thomas</cp:lastModifiedBy>
  <cp:revision>4</cp:revision>
  <dcterms:created xsi:type="dcterms:W3CDTF">2016-08-30T12:19:07Z</dcterms:created>
  <dcterms:modified xsi:type="dcterms:W3CDTF">2016-11-21T17:15:59Z</dcterms:modified>
</cp:coreProperties>
</file>