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50" r:id="rId2"/>
  </p:sldMasterIdLst>
  <p:notesMasterIdLst>
    <p:notesMasterId r:id="rId16"/>
  </p:notesMasterIdLst>
  <p:handoutMasterIdLst>
    <p:handoutMasterId r:id="rId17"/>
  </p:handoutMasterIdLst>
  <p:sldIdLst>
    <p:sldId id="285" r:id="rId3"/>
    <p:sldId id="288" r:id="rId4"/>
    <p:sldId id="289" r:id="rId5"/>
    <p:sldId id="291" r:id="rId6"/>
    <p:sldId id="295" r:id="rId7"/>
    <p:sldId id="290" r:id="rId8"/>
    <p:sldId id="294" r:id="rId9"/>
    <p:sldId id="292" r:id="rId10"/>
    <p:sldId id="298" r:id="rId11"/>
    <p:sldId id="293" r:id="rId12"/>
    <p:sldId id="296" r:id="rId13"/>
    <p:sldId id="297" r:id="rId14"/>
    <p:sldId id="299" r:id="rId15"/>
  </p:sldIdLst>
  <p:sldSz cx="9144000" cy="6858000" type="screen4x3"/>
  <p:notesSz cx="9928225" cy="6797675"/>
  <p:defaultTextStyle>
    <a:defPPr>
      <a:defRPr lang="en-US"/>
    </a:defPPr>
    <a:lvl1pPr algn="l" rtl="0" fontAlgn="base">
      <a:spcBef>
        <a:spcPct val="0"/>
      </a:spcBef>
      <a:spcAft>
        <a:spcPct val="20000"/>
      </a:spcAft>
      <a:buClr>
        <a:schemeClr val="accent2"/>
      </a:buClr>
      <a:buChar char="-"/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1pPr>
    <a:lvl2pPr marL="457200" algn="l" rtl="0" fontAlgn="base">
      <a:spcBef>
        <a:spcPct val="0"/>
      </a:spcBef>
      <a:spcAft>
        <a:spcPct val="20000"/>
      </a:spcAft>
      <a:buClr>
        <a:schemeClr val="accent2"/>
      </a:buClr>
      <a:buChar char="-"/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2pPr>
    <a:lvl3pPr marL="914400" algn="l" rtl="0" fontAlgn="base">
      <a:spcBef>
        <a:spcPct val="0"/>
      </a:spcBef>
      <a:spcAft>
        <a:spcPct val="20000"/>
      </a:spcAft>
      <a:buClr>
        <a:schemeClr val="accent2"/>
      </a:buClr>
      <a:buChar char="-"/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3pPr>
    <a:lvl4pPr marL="1371600" algn="l" rtl="0" fontAlgn="base">
      <a:spcBef>
        <a:spcPct val="0"/>
      </a:spcBef>
      <a:spcAft>
        <a:spcPct val="20000"/>
      </a:spcAft>
      <a:buClr>
        <a:schemeClr val="accent2"/>
      </a:buClr>
      <a:buChar char="-"/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4pPr>
    <a:lvl5pPr marL="1828800" algn="l" rtl="0" fontAlgn="base">
      <a:spcBef>
        <a:spcPct val="0"/>
      </a:spcBef>
      <a:spcAft>
        <a:spcPct val="20000"/>
      </a:spcAft>
      <a:buClr>
        <a:schemeClr val="accent2"/>
      </a:buClr>
      <a:buChar char="-"/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0034"/>
    <a:srgbClr val="8C6464"/>
    <a:srgbClr val="AA4664"/>
    <a:srgbClr val="AD757A"/>
    <a:srgbClr val="CCCCCC"/>
    <a:srgbClr val="780014"/>
    <a:srgbClr val="500014"/>
    <a:srgbClr val="646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73" autoAdjust="0"/>
    <p:restoredTop sz="94682" autoAdjust="0"/>
  </p:normalViewPr>
  <p:slideViewPr>
    <p:cSldViewPr snapToObjects="1" showGuides="1">
      <p:cViewPr varScale="1">
        <p:scale>
          <a:sx n="70" d="100"/>
          <a:sy n="70" d="100"/>
        </p:scale>
        <p:origin x="14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925" y="0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6363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925" y="6456363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fld id="{5A1CB0F6-A4EC-45C5-9DBE-655599D4D0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2763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4513" y="0"/>
            <a:ext cx="43037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3900" y="509588"/>
            <a:ext cx="3400425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3975" y="3228975"/>
            <a:ext cx="7280275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7950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4513" y="6457950"/>
            <a:ext cx="43037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fld id="{99F7711E-0BD8-4A51-A60C-8A41068A0B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99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BCE51F-3EAF-4995-B9B4-43B3C279860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008230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179388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956550" y="6149975"/>
            <a:ext cx="661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B20034"/>
                </a:solidFill>
              </a:rPr>
              <a:t>©TTP 2016</a:t>
            </a:r>
          </a:p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endParaRPr lang="en-GB" sz="800" dirty="0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0" y="898525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0" y="6016625"/>
            <a:ext cx="9144000" cy="0"/>
          </a:xfrm>
          <a:prstGeom prst="line">
            <a:avLst/>
          </a:prstGeom>
          <a:noFill/>
          <a:ln w="6350">
            <a:solidFill>
              <a:srgbClr val="C01435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62000" y="6145213"/>
            <a:ext cx="21336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B20034"/>
                </a:solidFill>
              </a:rPr>
              <a:t>The Technology Partnership plc</a:t>
            </a:r>
          </a:p>
          <a:p>
            <a:pPr defTabSz="957263">
              <a:lnSpc>
                <a:spcPct val="140000"/>
              </a:lnSpc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B20034"/>
                </a:solidFill>
              </a:rPr>
              <a:t>+44 1763 262626</a:t>
            </a:r>
          </a:p>
          <a:p>
            <a:pPr defTabSz="957263">
              <a:lnSpc>
                <a:spcPct val="80000"/>
              </a:lnSpc>
              <a:spcAft>
                <a:spcPct val="0"/>
              </a:spcAft>
              <a:buClrTx/>
              <a:buFontTx/>
              <a:buNone/>
              <a:defRPr/>
            </a:pPr>
            <a:endParaRPr lang="en-GB" sz="800" dirty="0">
              <a:solidFill>
                <a:srgbClr val="B20034"/>
              </a:solidFill>
            </a:endParaRPr>
          </a:p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B20034"/>
                </a:solidFill>
              </a:rPr>
              <a:t>www.ttp.com</a:t>
            </a:r>
          </a:p>
        </p:txBody>
      </p:sp>
      <p:pic>
        <p:nvPicPr>
          <p:cNvPr id="9" name="Picture 16" descr="ttp strap rgb.jpg"/>
          <p:cNvPicPr>
            <a:picLocks noChangeAspect="1"/>
          </p:cNvPicPr>
          <p:nvPr userDrawn="1"/>
        </p:nvPicPr>
        <p:blipFill>
          <a:blip r:embed="rId2" cstate="print"/>
          <a:srcRect t="17421" b="19496"/>
          <a:stretch>
            <a:fillRect/>
          </a:stretch>
        </p:blipFill>
        <p:spPr bwMode="auto">
          <a:xfrm>
            <a:off x="611188" y="298450"/>
            <a:ext cx="29527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3589" y="1371600"/>
            <a:ext cx="7737475" cy="3786188"/>
          </a:xfrm>
        </p:spPr>
        <p:txBody>
          <a:bodyPr/>
          <a:lstStyle>
            <a:lvl1pPr>
              <a:spcAft>
                <a:spcPct val="20000"/>
              </a:spcAft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73114" y="5181600"/>
            <a:ext cx="7723187" cy="695672"/>
          </a:xfrm>
          <a:noFill/>
          <a:ln>
            <a:noFill/>
          </a:ln>
        </p:spPr>
        <p:txBody>
          <a:bodyPr/>
          <a:lstStyle>
            <a:lvl1pPr marL="0" indent="0">
              <a:buFontTx/>
              <a:buNone/>
              <a:defRPr>
                <a:solidFill>
                  <a:srgbClr val="B20034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>
              <a:buFontTx/>
              <a:buNone/>
              <a:defRPr sz="800">
                <a:solidFill>
                  <a:srgbClr val="B20034"/>
                </a:solidFill>
              </a:defRPr>
            </a:lvl1pPr>
          </a:lstStyle>
          <a:p>
            <a:pPr>
              <a:defRPr/>
            </a:pPr>
            <a:fld id="{37BEF265-0E2D-4F1F-8450-54FB102A689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EDCD2-4610-4C89-9B60-689CDA8342D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B3FB4-E1DE-45A3-81A4-56BE021FF51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4225" y="1268413"/>
            <a:ext cx="37655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268413"/>
            <a:ext cx="37655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DA34E-3A8D-459E-85ED-005F6713B0D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1142B-8B2A-49DD-8742-73E672CB1FD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84430-1745-4E84-8861-7A453FDC29D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A747E-F6E2-4E2D-A0F9-BE04E386F86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E6854-E082-4293-B0C3-5297A6A1888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64D16-8FF8-4B93-87DD-F0BE6321A96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45B57-487E-4B72-837C-A0CB46BCDCE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296863"/>
            <a:ext cx="1933575" cy="56959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0250" y="296863"/>
            <a:ext cx="5651500" cy="56959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A4043-9BAA-4172-9BB6-A49D6C3D9DD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>
            <a:lvl1pPr>
              <a:defRPr>
                <a:solidFill>
                  <a:srgbClr val="B20034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FD8C5-224F-439E-AD24-37F4E9B9419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6AF08-04F6-4D83-A797-9A5FAA400FC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336C2-9B59-4C13-A942-CCCD546E885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4225" y="1268413"/>
            <a:ext cx="37655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268413"/>
            <a:ext cx="37655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73899-4F0E-4024-8A2E-45FD6BDF3A4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3F9DF-7C13-4314-8544-EE3F9C44CC6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CB7E2-A76E-4F74-8861-71A9FD2DD90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D361B-38B3-461D-A372-21D98D11006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EB9BA-F2DA-4280-B9A5-E519A4EB8EE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8DBC3-4F7F-4A80-878F-A7E38267312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B5E47-CC8A-40B6-BB79-AB7977B2A0E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296863"/>
            <a:ext cx="1933575" cy="5695950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0250" y="296863"/>
            <a:ext cx="5651500" cy="56959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2DF3F-177B-437A-ADBF-004972CA181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ttp strap rgb.jpg"/>
          <p:cNvPicPr>
            <a:picLocks noChangeAspect="1"/>
          </p:cNvPicPr>
          <p:nvPr/>
        </p:nvPicPr>
        <p:blipFill>
          <a:blip r:embed="rId13" cstate="print"/>
          <a:srcRect t="17421"/>
          <a:stretch>
            <a:fillRect/>
          </a:stretch>
        </p:blipFill>
        <p:spPr bwMode="auto">
          <a:xfrm>
            <a:off x="611188" y="6149975"/>
            <a:ext cx="29527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30250" y="296863"/>
            <a:ext cx="77374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enter title(lower case)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4225" y="1268413"/>
            <a:ext cx="76835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6" name="Line 12"/>
          <p:cNvSpPr>
            <a:spLocks noChangeShapeType="1"/>
          </p:cNvSpPr>
          <p:nvPr/>
        </p:nvSpPr>
        <p:spPr bwMode="auto">
          <a:xfrm>
            <a:off x="0" y="179388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0" y="898525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0" y="6016625"/>
            <a:ext cx="9144000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8626475" y="2924175"/>
            <a:ext cx="265113" cy="1009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7956550" y="6149975"/>
            <a:ext cx="661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B20034"/>
                </a:solidFill>
              </a:rPr>
              <a:t>©TTP 2016</a:t>
            </a:r>
          </a:p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endParaRPr lang="en-GB" sz="800" dirty="0"/>
          </a:p>
        </p:txBody>
      </p:sp>
      <p:sp>
        <p:nvSpPr>
          <p:cNvPr id="11" name="Slide Number Placeholder 12"/>
          <p:cNvSpPr>
            <a:spLocks noGrp="1"/>
          </p:cNvSpPr>
          <p:nvPr>
            <p:ph type="sldNum" sz="quarter" idx="4"/>
          </p:nvPr>
        </p:nvSpPr>
        <p:spPr>
          <a:xfrm>
            <a:off x="647065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buFontTx/>
              <a:buNone/>
              <a:defRPr sz="800">
                <a:solidFill>
                  <a:srgbClr val="B20034"/>
                </a:solidFill>
              </a:defRPr>
            </a:lvl1pPr>
          </a:lstStyle>
          <a:p>
            <a:pPr>
              <a:defRPr/>
            </a:pPr>
            <a:fld id="{8F342ADE-AAE9-4396-9E1C-4CA98FF9E0B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  <p:sldLayoutId id="2147484126" r:id="rId2"/>
    <p:sldLayoutId id="2147484127" r:id="rId3"/>
    <p:sldLayoutId id="2147484128" r:id="rId4"/>
    <p:sldLayoutId id="2147484129" r:id="rId5"/>
    <p:sldLayoutId id="2147484130" r:id="rId6"/>
    <p:sldLayoutId id="2147484131" r:id="rId7"/>
    <p:sldLayoutId id="2147484132" r:id="rId8"/>
    <p:sldLayoutId id="2147484133" r:id="rId9"/>
    <p:sldLayoutId id="2147484134" r:id="rId10"/>
    <p:sldLayoutId id="214748413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9pPr>
    </p:titleStyle>
    <p:bodyStyle>
      <a:lvl1pPr marL="180975" indent="-180975" algn="l" rtl="0" eaLnBrk="1" fontAlgn="base" hangingPunct="1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541338" indent="-180975" algn="l" rtl="0" eaLnBrk="1" fontAlgn="base" hangingPunct="1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2pPr>
      <a:lvl3pPr marL="895350" indent="-174625" algn="l" rtl="0" eaLnBrk="1" fontAlgn="base" hangingPunct="1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3pPr>
      <a:lvl4pPr marL="1257300" indent="-180975" algn="l" rtl="0" eaLnBrk="1" fontAlgn="base" hangingPunct="1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4pPr>
      <a:lvl5pPr marL="1619250" indent="-180975" algn="l" rtl="0" eaLnBrk="1" fontAlgn="base" hangingPunct="1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5pPr>
      <a:lvl6pPr marL="2076450" indent="-18097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6pPr>
      <a:lvl7pPr marL="2533650" indent="-18097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7pPr>
      <a:lvl8pPr marL="2990850" indent="-18097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8pPr>
      <a:lvl9pPr marL="3448050" indent="-18097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1" descr="ttp strap rgb.jpg"/>
          <p:cNvPicPr>
            <a:picLocks noChangeAspect="1"/>
          </p:cNvPicPr>
          <p:nvPr/>
        </p:nvPicPr>
        <p:blipFill>
          <a:blip r:embed="rId13" cstate="print"/>
          <a:srcRect t="17421"/>
          <a:stretch>
            <a:fillRect/>
          </a:stretch>
        </p:blipFill>
        <p:spPr bwMode="auto">
          <a:xfrm>
            <a:off x="611188" y="6149975"/>
            <a:ext cx="29527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30250" y="296863"/>
            <a:ext cx="77374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enter title(lower case)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4225" y="1268413"/>
            <a:ext cx="76835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6197" name="Line 5"/>
          <p:cNvSpPr>
            <a:spLocks noChangeShapeType="1"/>
          </p:cNvSpPr>
          <p:nvPr/>
        </p:nvSpPr>
        <p:spPr bwMode="auto">
          <a:xfrm>
            <a:off x="0" y="179388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36198" name="Line 6"/>
          <p:cNvSpPr>
            <a:spLocks noChangeShapeType="1"/>
          </p:cNvSpPr>
          <p:nvPr/>
        </p:nvSpPr>
        <p:spPr bwMode="auto">
          <a:xfrm>
            <a:off x="0" y="898525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36199" name="Line 7"/>
          <p:cNvSpPr>
            <a:spLocks noChangeShapeType="1"/>
          </p:cNvSpPr>
          <p:nvPr/>
        </p:nvSpPr>
        <p:spPr bwMode="auto">
          <a:xfrm>
            <a:off x="0" y="6016625"/>
            <a:ext cx="9144000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36202" name="Rectangle 10"/>
          <p:cNvSpPr>
            <a:spLocks noChangeArrowheads="1"/>
          </p:cNvSpPr>
          <p:nvPr/>
        </p:nvSpPr>
        <p:spPr bwMode="auto">
          <a:xfrm>
            <a:off x="8626475" y="2924175"/>
            <a:ext cx="265113" cy="1009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>
              <a:defRPr/>
            </a:pPr>
            <a:endParaRPr lang="en-GB"/>
          </a:p>
        </p:txBody>
      </p:sp>
      <p:sp>
        <p:nvSpPr>
          <p:cNvPr id="136204" name="Text Box 12"/>
          <p:cNvSpPr txBox="1">
            <a:spLocks noChangeArrowheads="1"/>
          </p:cNvSpPr>
          <p:nvPr/>
        </p:nvSpPr>
        <p:spPr bwMode="auto">
          <a:xfrm>
            <a:off x="5278438" y="3384550"/>
            <a:ext cx="3189287" cy="2632075"/>
          </a:xfrm>
          <a:prstGeom prst="rect">
            <a:avLst/>
          </a:prstGeom>
          <a:noFill/>
          <a:ln w="6350" algn="ctr">
            <a:solidFill>
              <a:srgbClr val="B20034"/>
            </a:solidFill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>
              <a:spcBef>
                <a:spcPct val="50000"/>
              </a:spcBef>
              <a:buFontTx/>
              <a:buNone/>
              <a:defRPr/>
            </a:pPr>
            <a:endParaRPr lang="en-GB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956550" y="6149975"/>
            <a:ext cx="661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C01435"/>
                </a:solidFill>
              </a:rPr>
              <a:t>©TTP 2016</a:t>
            </a:r>
          </a:p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endParaRPr lang="en-GB" sz="800" dirty="0"/>
          </a:p>
        </p:txBody>
      </p:sp>
      <p:sp>
        <p:nvSpPr>
          <p:cNvPr id="12" name="Slide Number Placeholder 12"/>
          <p:cNvSpPr>
            <a:spLocks noGrp="1"/>
          </p:cNvSpPr>
          <p:nvPr>
            <p:ph type="sldNum" sz="quarter" idx="4"/>
          </p:nvPr>
        </p:nvSpPr>
        <p:spPr>
          <a:xfrm>
            <a:off x="647065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buFontTx/>
              <a:buNone/>
              <a:defRPr sz="800">
                <a:solidFill>
                  <a:srgbClr val="B20034"/>
                </a:solidFill>
              </a:defRPr>
            </a:lvl1pPr>
          </a:lstStyle>
          <a:p>
            <a:pPr>
              <a:defRPr/>
            </a:pPr>
            <a:fld id="{19163353-945B-420C-A107-97C227B9C54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6" r:id="rId1"/>
    <p:sldLayoutId id="2147484137" r:id="rId2"/>
    <p:sldLayoutId id="2147484138" r:id="rId3"/>
    <p:sldLayoutId id="2147484139" r:id="rId4"/>
    <p:sldLayoutId id="2147484140" r:id="rId5"/>
    <p:sldLayoutId id="2147484141" r:id="rId6"/>
    <p:sldLayoutId id="2147484142" r:id="rId7"/>
    <p:sldLayoutId id="2147484143" r:id="rId8"/>
    <p:sldLayoutId id="2147484144" r:id="rId9"/>
    <p:sldLayoutId id="2147484145" r:id="rId10"/>
    <p:sldLayoutId id="2147484146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541338" indent="-180975" algn="l" rtl="0" eaLnBrk="0" fontAlgn="base" hangingPunct="0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2pPr>
      <a:lvl3pPr marL="895350" indent="-174625" algn="l" rtl="0" eaLnBrk="0" fontAlgn="base" hangingPunct="0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3pPr>
      <a:lvl4pPr marL="1257300" indent="-180975" algn="l" rtl="0" eaLnBrk="0" fontAlgn="base" hangingPunct="0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4pPr>
      <a:lvl5pPr marL="1619250" indent="-180975" algn="l" rtl="0" eaLnBrk="0" fontAlgn="base" hangingPunct="0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5pPr>
      <a:lvl6pPr marL="2076450" indent="-180975" algn="l" rtl="0" fontAlgn="base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6pPr>
      <a:lvl7pPr marL="2533650" indent="-180975" algn="l" rtl="0" fontAlgn="base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7pPr>
      <a:lvl8pPr marL="2990850" indent="-180975" algn="l" rtl="0" fontAlgn="base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8pPr>
      <a:lvl9pPr marL="3448050" indent="-180975" algn="l" rtl="0" fontAlgn="base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73113" y="5181600"/>
            <a:ext cx="7723187" cy="838200"/>
          </a:xfrm>
        </p:spPr>
        <p:txBody>
          <a:bodyPr/>
          <a:lstStyle/>
          <a:p>
            <a:endParaRPr lang="en-GB" smtClean="0"/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63588" y="3313176"/>
            <a:ext cx="7737475" cy="1844612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workplan</a:t>
            </a:r>
            <a:r>
              <a:rPr lang="en-GB" dirty="0" smtClean="0"/>
              <a:t> discussion</a:t>
            </a:r>
          </a:p>
        </p:txBody>
      </p:sp>
      <p:sp>
        <p:nvSpPr>
          <p:cNvPr id="4100" name="Line 8"/>
          <p:cNvSpPr>
            <a:spLocks noChangeShapeType="1"/>
          </p:cNvSpPr>
          <p:nvPr/>
        </p:nvSpPr>
        <p:spPr bwMode="auto">
          <a:xfrm>
            <a:off x="0" y="6016625"/>
            <a:ext cx="9151938" cy="0"/>
          </a:xfrm>
          <a:prstGeom prst="line">
            <a:avLst/>
          </a:prstGeom>
          <a:noFill/>
          <a:ln w="6350">
            <a:solidFill>
              <a:srgbClr val="C01435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1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80628D-B362-4449-A7F5-29CF23E6030B}" type="slidenum">
              <a:rPr lang="en-GB" smtClean="0"/>
              <a:pPr/>
              <a:t>1</a:t>
            </a:fld>
            <a:endParaRPr lang="en-GB" smtClean="0"/>
          </a:p>
        </p:txBody>
      </p:sp>
      <p:pic>
        <p:nvPicPr>
          <p:cNvPr id="6" name="Picture 5" descr="satcom_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21072" y="1124744"/>
            <a:ext cx="4501856" cy="2695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workplan</a:t>
            </a:r>
            <a:r>
              <a:rPr lang="en-GB" dirty="0" smtClean="0"/>
              <a:t>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400" dirty="0" smtClean="0"/>
              <a:t>what work will the Forum do for the next four years?</a:t>
            </a:r>
          </a:p>
          <a:p>
            <a:pPr lvl="1"/>
            <a:r>
              <a:rPr lang="en-GB" sz="2400" dirty="0" smtClean="0"/>
              <a:t>some broad aims</a:t>
            </a:r>
          </a:p>
          <a:p>
            <a:pPr lvl="1"/>
            <a:r>
              <a:rPr lang="en-GB" sz="2400" dirty="0" smtClean="0"/>
              <a:t>some specific objectives</a:t>
            </a:r>
          </a:p>
          <a:p>
            <a:pPr lvl="1"/>
            <a:r>
              <a:rPr lang="en-GB" sz="2400" dirty="0" smtClean="0"/>
              <a:t>some immediate actions</a:t>
            </a:r>
          </a:p>
          <a:p>
            <a:endParaRPr lang="en-GB" sz="2400" dirty="0" smtClean="0"/>
          </a:p>
          <a:p>
            <a:r>
              <a:rPr lang="en-GB" sz="2400" dirty="0" smtClean="0"/>
              <a:t>who will do the work?</a:t>
            </a:r>
          </a:p>
          <a:p>
            <a:pPr lvl="1"/>
            <a:r>
              <a:rPr lang="en-GB" sz="2400" dirty="0" smtClean="0"/>
              <a:t>Executive Committee</a:t>
            </a:r>
          </a:p>
          <a:p>
            <a:pPr lvl="1"/>
            <a:r>
              <a:rPr lang="en-GB" sz="2400" dirty="0" smtClean="0"/>
              <a:t>Secretariat</a:t>
            </a:r>
          </a:p>
          <a:p>
            <a:pPr lvl="1"/>
            <a:r>
              <a:rPr lang="en-GB" sz="2400" dirty="0" smtClean="0"/>
              <a:t>Volunteers</a:t>
            </a: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7E23B39-AD05-4B0E-A942-EAB9AD5E96B6}" type="slidenum">
              <a:rPr lang="en-GB" smtClean="0"/>
              <a:pPr/>
              <a:t>2</a:t>
            </a:fld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ideas already raised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a market survey</a:t>
            </a:r>
          </a:p>
          <a:p>
            <a:pPr lvl="1"/>
            <a:r>
              <a:rPr lang="en-GB" sz="2400" dirty="0" smtClean="0"/>
              <a:t>via </a:t>
            </a:r>
            <a:r>
              <a:rPr lang="en-GB" sz="2400" dirty="0" smtClean="0"/>
              <a:t>WMO </a:t>
            </a:r>
            <a:r>
              <a:rPr lang="en-GB" sz="2400" dirty="0" smtClean="0"/>
              <a:t>and IOC contact points</a:t>
            </a:r>
          </a:p>
          <a:p>
            <a:pPr lvl="1"/>
            <a:r>
              <a:rPr lang="en-GB" sz="2400" dirty="0" smtClean="0"/>
              <a:t>determine how much is spent on </a:t>
            </a:r>
            <a:r>
              <a:rPr lang="en-GB" sz="2400" dirty="0" err="1" smtClean="0"/>
              <a:t>satcom</a:t>
            </a:r>
            <a:r>
              <a:rPr lang="en-GB" sz="2400" dirty="0" smtClean="0"/>
              <a:t> worldwide</a:t>
            </a:r>
          </a:p>
          <a:p>
            <a:pPr lvl="1"/>
            <a:r>
              <a:rPr lang="en-GB" sz="2400" dirty="0" smtClean="0"/>
              <a:t>ideally with a breakdown by type of </a:t>
            </a:r>
            <a:r>
              <a:rPr lang="en-GB" sz="2400" dirty="0" smtClean="0"/>
              <a:t>sitcom (voice </a:t>
            </a:r>
            <a:r>
              <a:rPr lang="en-GB" sz="2400" dirty="0" err="1" smtClean="0"/>
              <a:t>vs</a:t>
            </a:r>
            <a:r>
              <a:rPr lang="en-GB" sz="2400" dirty="0" smtClean="0"/>
              <a:t> data, stream data </a:t>
            </a:r>
            <a:r>
              <a:rPr lang="en-GB" sz="2400" dirty="0" err="1" smtClean="0"/>
              <a:t>vs</a:t>
            </a:r>
            <a:r>
              <a:rPr lang="en-GB" sz="2400" dirty="0" smtClean="0"/>
              <a:t> message data, simplex/duplex, DCP </a:t>
            </a:r>
            <a:r>
              <a:rPr lang="en-GB" sz="2400" dirty="0" err="1" smtClean="0"/>
              <a:t>vs</a:t>
            </a:r>
            <a:r>
              <a:rPr lang="en-GB" sz="2400" dirty="0" smtClean="0"/>
              <a:t> commercial, volumes)</a:t>
            </a:r>
            <a:endParaRPr lang="en-GB" sz="2400" dirty="0" smtClean="0"/>
          </a:p>
          <a:p>
            <a:r>
              <a:rPr lang="en-GB" sz="2400" dirty="0" smtClean="0"/>
              <a:t>a “guidebook” </a:t>
            </a:r>
          </a:p>
          <a:p>
            <a:pPr lvl="1"/>
            <a:r>
              <a:rPr lang="en-GB" sz="2400" dirty="0" smtClean="0"/>
              <a:t>factual guide to networks and their </a:t>
            </a:r>
            <a:r>
              <a:rPr lang="en-GB" sz="2400" dirty="0" smtClean="0"/>
              <a:t>services – intro for new users</a:t>
            </a:r>
            <a:endParaRPr lang="en-GB" sz="2400" dirty="0" smtClean="0"/>
          </a:p>
          <a:p>
            <a:pPr lvl="1"/>
            <a:r>
              <a:rPr lang="en-GB" sz="2400" dirty="0" smtClean="0"/>
              <a:t>directory of suppliers</a:t>
            </a:r>
          </a:p>
          <a:p>
            <a:pPr lvl="1"/>
            <a:r>
              <a:rPr lang="en-GB" sz="2400" dirty="0" smtClean="0"/>
              <a:t>WMO publication and website</a:t>
            </a: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call for case studies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case studies of systems in service:</a:t>
            </a:r>
          </a:p>
          <a:p>
            <a:pPr lvl="1"/>
            <a:r>
              <a:rPr lang="en-GB" sz="2400" dirty="0" smtClean="0"/>
              <a:t>what is being measured/monitored?</a:t>
            </a:r>
          </a:p>
          <a:p>
            <a:pPr lvl="1"/>
            <a:r>
              <a:rPr lang="en-GB" sz="2400" dirty="0" smtClean="0"/>
              <a:t>which </a:t>
            </a:r>
            <a:r>
              <a:rPr lang="en-GB" sz="2400" dirty="0" err="1" smtClean="0"/>
              <a:t>satcom</a:t>
            </a:r>
            <a:r>
              <a:rPr lang="en-GB" sz="2400" dirty="0" smtClean="0"/>
              <a:t> systems are being used?</a:t>
            </a:r>
          </a:p>
          <a:p>
            <a:pPr lvl="1"/>
            <a:r>
              <a:rPr lang="en-GB" sz="2400" dirty="0" smtClean="0"/>
              <a:t>what equipment was purchased?</a:t>
            </a:r>
          </a:p>
          <a:p>
            <a:pPr lvl="1"/>
            <a:r>
              <a:rPr lang="en-GB" sz="2400" dirty="0" smtClean="0"/>
              <a:t>any comments, issues, lessons?</a:t>
            </a:r>
          </a:p>
          <a:p>
            <a:pPr lvl="1"/>
            <a:r>
              <a:rPr lang="en-GB" sz="2400" dirty="0" smtClean="0"/>
              <a:t>photographs, maps, short description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call for case studies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case studies of </a:t>
            </a:r>
            <a:r>
              <a:rPr lang="en-GB" sz="2400" dirty="0" smtClean="0"/>
              <a:t>proposed systems:</a:t>
            </a:r>
            <a:endParaRPr lang="en-GB" sz="2400" dirty="0" smtClean="0"/>
          </a:p>
          <a:p>
            <a:pPr lvl="1"/>
            <a:r>
              <a:rPr lang="en-GB" sz="2400" dirty="0" smtClean="0"/>
              <a:t>how many terminals?</a:t>
            </a:r>
          </a:p>
          <a:p>
            <a:pPr lvl="1"/>
            <a:r>
              <a:rPr lang="en-GB" sz="2400" dirty="0" smtClean="0"/>
              <a:t>what projected data volume?</a:t>
            </a:r>
          </a:p>
          <a:p>
            <a:pPr lvl="1"/>
            <a:r>
              <a:rPr lang="en-GB" sz="2400" dirty="0" smtClean="0"/>
              <a:t>how is it to be paid for?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tariff ideas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“Disaster alerting tariff” – for sensors that raise the alarm</a:t>
            </a:r>
          </a:p>
          <a:p>
            <a:pPr lvl="1"/>
            <a:r>
              <a:rPr lang="en-GB" sz="2400" dirty="0" smtClean="0"/>
              <a:t>upfront charge for registration</a:t>
            </a:r>
          </a:p>
          <a:p>
            <a:pPr lvl="1"/>
            <a:r>
              <a:rPr lang="en-GB" sz="2400" dirty="0" smtClean="0"/>
              <a:t>zero standing charge</a:t>
            </a:r>
          </a:p>
          <a:p>
            <a:pPr lvl="1"/>
            <a:r>
              <a:rPr lang="en-GB" sz="2400" dirty="0" smtClean="0"/>
              <a:t>limited number of messages permitted</a:t>
            </a:r>
          </a:p>
          <a:p>
            <a:pPr lvl="1"/>
            <a:r>
              <a:rPr lang="en-GB" sz="2400" dirty="0" smtClean="0"/>
              <a:t>(if necessary) high per-message charge when </a:t>
            </a:r>
            <a:r>
              <a:rPr lang="en-GB" sz="2400" dirty="0" smtClean="0"/>
              <a:t>activated</a:t>
            </a:r>
          </a:p>
          <a:p>
            <a:pPr lvl="1"/>
            <a:endParaRPr lang="en-GB" sz="2400" dirty="0"/>
          </a:p>
          <a:p>
            <a:pPr lvl="1"/>
            <a:r>
              <a:rPr lang="en-GB" sz="2400" dirty="0"/>
              <a:t>c</a:t>
            </a:r>
            <a:r>
              <a:rPr lang="en-GB" sz="2400" dirty="0" smtClean="0"/>
              <a:t>ollective purchase</a:t>
            </a:r>
            <a:endParaRPr lang="en-GB" sz="2400" dirty="0" smtClean="0"/>
          </a:p>
          <a:p>
            <a:pPr lvl="1"/>
            <a:endParaRPr lang="en-GB" sz="2400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tariff ideas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“low data usage” tariffs for messaging systems</a:t>
            </a:r>
          </a:p>
          <a:p>
            <a:pPr lvl="1"/>
            <a:r>
              <a:rPr lang="en-GB" sz="2400" dirty="0" smtClean="0"/>
              <a:t>low service charges, data caps</a:t>
            </a:r>
          </a:p>
          <a:p>
            <a:pPr lvl="1"/>
            <a:r>
              <a:rPr lang="en-GB" sz="2400" dirty="0" smtClean="0"/>
              <a:t>collectivised over multiple terminals</a:t>
            </a:r>
          </a:p>
          <a:p>
            <a:pPr lvl="1"/>
            <a:r>
              <a:rPr lang="en-GB" sz="2400" dirty="0" smtClean="0"/>
              <a:t>multiyear upfront service charge payment?</a:t>
            </a:r>
          </a:p>
          <a:p>
            <a:pPr lvl="1"/>
            <a:r>
              <a:rPr lang="en-GB" sz="2400" dirty="0" smtClean="0"/>
              <a:t>demonstrate opportunity for networks/VARs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random activation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suggestion of mechanism to allow random activation:</a:t>
            </a:r>
          </a:p>
          <a:p>
            <a:endParaRPr lang="en-GB" sz="2400" dirty="0" smtClean="0"/>
          </a:p>
          <a:p>
            <a:r>
              <a:rPr lang="en-GB" sz="2400" dirty="0" smtClean="0"/>
              <a:t>user pays upfront registration charge</a:t>
            </a:r>
          </a:p>
          <a:p>
            <a:r>
              <a:rPr lang="en-GB" sz="2400" dirty="0" smtClean="0"/>
              <a:t>upfront payment includes a small number of prepaid messages for testing</a:t>
            </a:r>
          </a:p>
          <a:p>
            <a:r>
              <a:rPr lang="en-GB" sz="2400" dirty="0" smtClean="0"/>
              <a:t>standing charge does not start charging until prepaid messages have been used up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</a:t>
            </a:r>
            <a:r>
              <a:rPr lang="en-US" dirty="0" smtClean="0"/>
              <a:t>pectrum allocation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meterological</a:t>
            </a:r>
            <a:r>
              <a:rPr lang="en-US" dirty="0" smtClean="0"/>
              <a:t> satellites need to retain their spectrum allocation</a:t>
            </a:r>
          </a:p>
          <a:p>
            <a:endParaRPr lang="en-US" dirty="0" smtClean="0"/>
          </a:p>
          <a:p>
            <a:r>
              <a:rPr lang="en-US" dirty="0"/>
              <a:t>f</a:t>
            </a:r>
            <a:r>
              <a:rPr lang="en-US" dirty="0" smtClean="0"/>
              <a:t>requency clearances </a:t>
            </a:r>
          </a:p>
          <a:p>
            <a:endParaRPr lang="en-US" dirty="0" smtClean="0"/>
          </a:p>
          <a:p>
            <a:r>
              <a:rPr lang="en-US" dirty="0" smtClean="0"/>
              <a:t>Should SATCOM interact with frequency allocation bodies? If so, how?</a:t>
            </a:r>
          </a:p>
          <a:p>
            <a:r>
              <a:rPr lang="en-US" dirty="0" smtClean="0"/>
              <a:t>What’s the impact on SATCOM users of frequency allocation issues?</a:t>
            </a:r>
          </a:p>
          <a:p>
            <a:endParaRPr lang="en-US" dirty="0"/>
          </a:p>
          <a:p>
            <a:r>
              <a:rPr lang="en-US" dirty="0" smtClean="0"/>
              <a:t>Horizon scanning for frequency management issues?</a:t>
            </a:r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1738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market survey</a:t>
            </a:r>
          </a:p>
          <a:p>
            <a:pPr lvl="1"/>
            <a:r>
              <a:rPr lang="en-GB" sz="2400" dirty="0" smtClean="0"/>
              <a:t>draw up draft questionnaire and circulate to EC</a:t>
            </a:r>
          </a:p>
          <a:p>
            <a:pPr lvl="1"/>
            <a:r>
              <a:rPr lang="en-GB" sz="2400" dirty="0" smtClean="0"/>
              <a:t>send out via WMO/IOC official channels</a:t>
            </a:r>
          </a:p>
          <a:p>
            <a:r>
              <a:rPr lang="en-GB" sz="2400" dirty="0" smtClean="0"/>
              <a:t>case studies</a:t>
            </a:r>
          </a:p>
          <a:p>
            <a:pPr lvl="1"/>
            <a:r>
              <a:rPr lang="en-GB" sz="2400" dirty="0" smtClean="0"/>
              <a:t>draw up call for case studies and example template</a:t>
            </a:r>
          </a:p>
          <a:p>
            <a:pPr lvl="1"/>
            <a:r>
              <a:rPr lang="en-GB" sz="2400" dirty="0" smtClean="0"/>
              <a:t>send out via official channels and via personal contacts</a:t>
            </a:r>
          </a:p>
          <a:p>
            <a:r>
              <a:rPr lang="en-GB" sz="2400" dirty="0" smtClean="0"/>
              <a:t>guidebook</a:t>
            </a:r>
          </a:p>
          <a:p>
            <a:pPr lvl="1"/>
            <a:r>
              <a:rPr lang="en-GB" sz="2400" dirty="0" smtClean="0"/>
              <a:t>draft new version (action MP-J)</a:t>
            </a:r>
          </a:p>
          <a:p>
            <a:pPr lvl="1"/>
            <a:r>
              <a:rPr lang="en-GB" sz="2400" dirty="0" smtClean="0"/>
              <a:t>look at web hosting options </a:t>
            </a:r>
            <a:r>
              <a:rPr lang="en-GB" sz="2400" dirty="0" smtClean="0"/>
              <a:t>(WMO to host, IOC to link or mirror)</a:t>
            </a:r>
            <a:endParaRPr lang="en-GB" sz="2400" dirty="0" smtClean="0"/>
          </a:p>
          <a:p>
            <a:pPr lvl="1"/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“disaster alerting tariff”</a:t>
            </a:r>
          </a:p>
          <a:p>
            <a:pPr lvl="1"/>
            <a:r>
              <a:rPr lang="en-GB" sz="2400" dirty="0" smtClean="0"/>
              <a:t>consider hydrological community (flood warnings) as a test case – find candidate projects</a:t>
            </a:r>
          </a:p>
          <a:p>
            <a:pPr lvl="1"/>
            <a:r>
              <a:rPr lang="en-GB" sz="2400" dirty="0" smtClean="0"/>
              <a:t>make contacts with networks at senior level (use WMO brand)</a:t>
            </a:r>
          </a:p>
          <a:p>
            <a:pPr lvl="1"/>
            <a:r>
              <a:rPr lang="en-GB" sz="2400" dirty="0" smtClean="0"/>
              <a:t>try and build a consensus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roadmap - tariffs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467544" y="1268413"/>
            <a:ext cx="3024336" cy="720427"/>
          </a:xfrm>
          <a:prstGeom prst="roundRect">
            <a:avLst/>
          </a:prstGeom>
          <a:noFill/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20000"/>
              </a:spcAft>
              <a:buClr>
                <a:schemeClr val="accent2"/>
              </a:buClr>
              <a:buSzTx/>
              <a:buNone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64" charset="-128"/>
              </a:rPr>
              <a:t>results of market survey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467544" y="2348880"/>
            <a:ext cx="1872208" cy="720427"/>
          </a:xfrm>
          <a:prstGeom prst="roundRect">
            <a:avLst/>
          </a:prstGeom>
          <a:noFill/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20000"/>
              </a:spcAft>
              <a:buClr>
                <a:schemeClr val="accent2"/>
              </a:buClr>
              <a:buSzTx/>
              <a:buNone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64" charset="-128"/>
              </a:rPr>
              <a:t>case studies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3923928" y="1988840"/>
            <a:ext cx="1872208" cy="1080467"/>
          </a:xfrm>
          <a:prstGeom prst="roundRect">
            <a:avLst/>
          </a:prstGeom>
          <a:noFill/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20000"/>
              </a:spcAft>
              <a:buClr>
                <a:schemeClr val="accent2"/>
              </a:buClr>
              <a:buSzTx/>
              <a:buNone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64" charset="-128"/>
              </a:rPr>
              <a:t>business proposition to networks/VARs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7164288" y="4149080"/>
            <a:ext cx="1872208" cy="1656531"/>
          </a:xfrm>
          <a:prstGeom prst="roundRect">
            <a:avLst/>
          </a:prstGeom>
          <a:noFill/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20000"/>
              </a:spcAft>
              <a:buClr>
                <a:schemeClr val="accent2"/>
              </a:buClr>
              <a:buSzTx/>
              <a:buNone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64" charset="-128"/>
              </a:rPr>
              <a:t>new services enabled by new 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64" charset="-128"/>
              </a:rPr>
              <a:t>tariff</a:t>
            </a:r>
            <a:r>
              <a:rPr kumimoji="0" lang="en-GB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64" charset="-128"/>
              </a:rPr>
              <a:t> models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64" charset="-128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5292080" y="3429000"/>
            <a:ext cx="1872208" cy="1080467"/>
          </a:xfrm>
          <a:prstGeom prst="roundRect">
            <a:avLst/>
          </a:prstGeom>
          <a:noFill/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20000"/>
              </a:spcAft>
              <a:buClr>
                <a:schemeClr val="accent2"/>
              </a:buClr>
              <a:buSzTx/>
              <a:buNone/>
              <a:tabLst/>
            </a:pPr>
            <a:r>
              <a:rPr lang="en-GB" dirty="0" smtClean="0"/>
              <a:t>user willingness to buy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64" charset="-128"/>
            </a:endParaRPr>
          </a:p>
        </p:txBody>
      </p:sp>
      <p:cxnSp>
        <p:nvCxnSpPr>
          <p:cNvPr id="11" name="Elbow Connector 10"/>
          <p:cNvCxnSpPr>
            <a:stCxn id="5" idx="3"/>
            <a:endCxn id="7" idx="1"/>
          </p:cNvCxnSpPr>
          <p:nvPr/>
        </p:nvCxnSpPr>
        <p:spPr bwMode="auto">
          <a:xfrm>
            <a:off x="3491880" y="1628627"/>
            <a:ext cx="432048" cy="900447"/>
          </a:xfrm>
          <a:prstGeom prst="bentConnector3">
            <a:avLst>
              <a:gd name="adj1" fmla="val 50000"/>
            </a:avLst>
          </a:prstGeom>
          <a:noFill/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Elbow Connector 13"/>
          <p:cNvCxnSpPr>
            <a:stCxn id="6" idx="3"/>
          </p:cNvCxnSpPr>
          <p:nvPr/>
        </p:nvCxnSpPr>
        <p:spPr bwMode="auto">
          <a:xfrm flipV="1">
            <a:off x="2339752" y="2529421"/>
            <a:ext cx="1584176" cy="179673"/>
          </a:xfrm>
          <a:prstGeom prst="bentConnector3">
            <a:avLst>
              <a:gd name="adj1" fmla="val 50000"/>
            </a:avLst>
          </a:prstGeom>
          <a:noFill/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Shape 15"/>
          <p:cNvCxnSpPr>
            <a:stCxn id="7" idx="2"/>
            <a:endCxn id="9" idx="1"/>
          </p:cNvCxnSpPr>
          <p:nvPr/>
        </p:nvCxnSpPr>
        <p:spPr bwMode="auto">
          <a:xfrm rot="16200000" flipH="1">
            <a:off x="4626093" y="3303246"/>
            <a:ext cx="899927" cy="432048"/>
          </a:xfrm>
          <a:prstGeom prst="bentConnector2">
            <a:avLst/>
          </a:prstGeom>
          <a:noFill/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8" name="Shape 17"/>
          <p:cNvCxnSpPr>
            <a:stCxn id="9" idx="2"/>
            <a:endCxn id="8" idx="1"/>
          </p:cNvCxnSpPr>
          <p:nvPr/>
        </p:nvCxnSpPr>
        <p:spPr bwMode="auto">
          <a:xfrm rot="16200000" flipH="1">
            <a:off x="6462297" y="4275354"/>
            <a:ext cx="467879" cy="936104"/>
          </a:xfrm>
          <a:prstGeom prst="bentConnector2">
            <a:avLst/>
          </a:prstGeom>
          <a:noFill/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Training	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Presentation deck about </a:t>
            </a:r>
            <a:r>
              <a:rPr lang="en-US" dirty="0" err="1" smtClean="0"/>
              <a:t>Satcom</a:t>
            </a:r>
            <a:r>
              <a:rPr lang="en-US" dirty="0" smtClean="0"/>
              <a:t> Forum</a:t>
            </a:r>
          </a:p>
          <a:p>
            <a:endParaRPr lang="en-US" dirty="0" smtClean="0"/>
          </a:p>
          <a:p>
            <a:r>
              <a:rPr lang="en-US" dirty="0" smtClean="0"/>
              <a:t>Electronic seminar on </a:t>
            </a:r>
            <a:r>
              <a:rPr lang="en-US" dirty="0" err="1" smtClean="0"/>
              <a:t>satcom</a:t>
            </a:r>
            <a:r>
              <a:rPr lang="en-US" dirty="0" smtClean="0"/>
              <a:t> for new users?</a:t>
            </a:r>
            <a:endParaRPr lang="es-ES" dirty="0"/>
          </a:p>
          <a:p>
            <a:endParaRPr lang="en-US" dirty="0" smtClean="0"/>
          </a:p>
          <a:p>
            <a:r>
              <a:rPr lang="en-US" dirty="0" smtClean="0"/>
              <a:t>“</a:t>
            </a:r>
            <a:r>
              <a:rPr lang="en-US" dirty="0" err="1" smtClean="0"/>
              <a:t>Satcom</a:t>
            </a:r>
            <a:r>
              <a:rPr lang="en-US" dirty="0" smtClean="0"/>
              <a:t> Clinic?”</a:t>
            </a:r>
          </a:p>
          <a:p>
            <a:endParaRPr lang="en-US" dirty="0"/>
          </a:p>
          <a:p>
            <a:r>
              <a:rPr lang="en-US" dirty="0" smtClean="0"/>
              <a:t>Helpdesk? wis-help@wmo.int</a:t>
            </a:r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2EDCD2-4610-4C89-9B60-689CDA8342D9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081580"/>
      </p:ext>
    </p:extLst>
  </p:cSld>
  <p:clrMapOvr>
    <a:masterClrMapping/>
  </p:clrMapOvr>
</p:sld>
</file>

<file path=ppt/theme/theme1.xml><?xml version="1.0" encoding="utf-8"?>
<a:theme xmlns:a="http://schemas.openxmlformats.org/drawingml/2006/main" name="ttp_2016_pagenumbers">
  <a:themeElements>
    <a:clrScheme name="">
      <a:dk1>
        <a:srgbClr val="000000"/>
      </a:dk1>
      <a:lt1>
        <a:srgbClr val="FFFFFF"/>
      </a:lt1>
      <a:dk2>
        <a:srgbClr val="C01435"/>
      </a:dk2>
      <a:lt2>
        <a:srgbClr val="808080"/>
      </a:lt2>
      <a:accent1>
        <a:srgbClr val="CCCCCC"/>
      </a:accent1>
      <a:accent2>
        <a:srgbClr val="C01435"/>
      </a:accent2>
      <a:accent3>
        <a:srgbClr val="FFFFFF"/>
      </a:accent3>
      <a:accent4>
        <a:srgbClr val="000000"/>
      </a:accent4>
      <a:accent5>
        <a:srgbClr val="E2E2E2"/>
      </a:accent5>
      <a:accent6>
        <a:srgbClr val="AE112F"/>
      </a:accent6>
      <a:hlink>
        <a:srgbClr val="CCCCCC"/>
      </a:hlink>
      <a:folHlink>
        <a:srgbClr val="808080"/>
      </a:folHlink>
    </a:clrScheme>
    <a:fontScheme name="TTP Overhead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20000"/>
          </a:spcAft>
          <a:buClr>
            <a:schemeClr val="accent2"/>
          </a:buClr>
          <a:buSzTx/>
          <a:buFontTx/>
          <a:buChar char="-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6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20000"/>
          </a:spcAft>
          <a:buClr>
            <a:schemeClr val="accent2"/>
          </a:buClr>
          <a:buSzTx/>
          <a:buFontTx/>
          <a:buChar char="-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64" charset="-128"/>
          </a:defRPr>
        </a:defPPr>
      </a:lstStyle>
    </a:lnDef>
  </a:objectDefaults>
  <a:extraClrSchemeLst>
    <a:extraClrScheme>
      <a:clrScheme name="TTP Overhead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ith main picture">
  <a:themeElements>
    <a:clrScheme name="">
      <a:dk1>
        <a:srgbClr val="000000"/>
      </a:dk1>
      <a:lt1>
        <a:srgbClr val="FFFFFF"/>
      </a:lt1>
      <a:dk2>
        <a:srgbClr val="C01435"/>
      </a:dk2>
      <a:lt2>
        <a:srgbClr val="808080"/>
      </a:lt2>
      <a:accent1>
        <a:srgbClr val="CCCCCC"/>
      </a:accent1>
      <a:accent2>
        <a:srgbClr val="C01435"/>
      </a:accent2>
      <a:accent3>
        <a:srgbClr val="FFFFFF"/>
      </a:accent3>
      <a:accent4>
        <a:srgbClr val="000000"/>
      </a:accent4>
      <a:accent5>
        <a:srgbClr val="E2E2E2"/>
      </a:accent5>
      <a:accent6>
        <a:srgbClr val="AE112F"/>
      </a:accent6>
      <a:hlink>
        <a:srgbClr val="CCCCCC"/>
      </a:hlink>
      <a:folHlink>
        <a:srgbClr val="808080"/>
      </a:folHlink>
    </a:clrScheme>
    <a:fontScheme name="with main pictur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20000"/>
          </a:spcAft>
          <a:buClr>
            <a:schemeClr val="accent2"/>
          </a:buClr>
          <a:buSzTx/>
          <a:buFontTx/>
          <a:buChar char="-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6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20000"/>
          </a:spcAft>
          <a:buClr>
            <a:schemeClr val="accent2"/>
          </a:buClr>
          <a:buSzTx/>
          <a:buFontTx/>
          <a:buChar char="-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64" charset="-128"/>
          </a:defRPr>
        </a:defPPr>
      </a:lstStyle>
    </a:lnDef>
  </a:objectDefaults>
  <a:extraClrSchemeLst>
    <a:extraClrScheme>
      <a:clrScheme name="with main pictu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ttp_2016_pagenumbers</Template>
  <TotalTime>204</TotalTime>
  <Words>479</Words>
  <Application>Microsoft Office PowerPoint</Application>
  <PresentationFormat>On-screen Show (4:3)</PresentationFormat>
  <Paragraphs>105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ＭＳ Ｐゴシック</vt:lpstr>
      <vt:lpstr>Arial</vt:lpstr>
      <vt:lpstr>ttp_2016_pagenumbers</vt:lpstr>
      <vt:lpstr>with main picture</vt:lpstr>
      <vt:lpstr>  workplan discussion</vt:lpstr>
      <vt:lpstr>workplan?</vt:lpstr>
      <vt:lpstr>ideas already raised</vt:lpstr>
      <vt:lpstr>call for case studies</vt:lpstr>
      <vt:lpstr>call for case studies</vt:lpstr>
      <vt:lpstr>tariff ideas</vt:lpstr>
      <vt:lpstr>tariff ideas</vt:lpstr>
      <vt:lpstr>random activation</vt:lpstr>
      <vt:lpstr>spectrum allocation</vt:lpstr>
      <vt:lpstr>actions</vt:lpstr>
      <vt:lpstr>actions</vt:lpstr>
      <vt:lpstr>roadmap - tariffs</vt:lpstr>
      <vt:lpstr>Training </vt:lpstr>
    </vt:vector>
  </TitlesOfParts>
  <Manager>roy hague</Manager>
  <Company>TTP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workplan discussion</dc:title>
  <dc:subject>design template</dc:subject>
  <dc:creator>mike.prior-jones</dc:creator>
  <cp:lastModifiedBy>CTSPAIN</cp:lastModifiedBy>
  <cp:revision>25</cp:revision>
  <dcterms:created xsi:type="dcterms:W3CDTF">2016-09-29T05:50:20Z</dcterms:created>
  <dcterms:modified xsi:type="dcterms:W3CDTF">2016-09-29T10:02:22Z</dcterms:modified>
</cp:coreProperties>
</file>