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1"/>
  </p:notesMasterIdLst>
  <p:sldIdLst>
    <p:sldId id="256" r:id="rId2"/>
    <p:sldId id="302" r:id="rId3"/>
    <p:sldId id="259" r:id="rId4"/>
    <p:sldId id="299" r:id="rId5"/>
    <p:sldId id="261" r:id="rId6"/>
    <p:sldId id="284" r:id="rId7"/>
    <p:sldId id="285" r:id="rId8"/>
    <p:sldId id="286" r:id="rId9"/>
    <p:sldId id="287" r:id="rId10"/>
    <p:sldId id="304" r:id="rId11"/>
    <p:sldId id="303" r:id="rId12"/>
    <p:sldId id="289" r:id="rId13"/>
    <p:sldId id="290" r:id="rId14"/>
    <p:sldId id="268" r:id="rId15"/>
    <p:sldId id="270" r:id="rId16"/>
    <p:sldId id="271" r:id="rId17"/>
    <p:sldId id="297" r:id="rId18"/>
    <p:sldId id="293" r:id="rId19"/>
    <p:sldId id="312" r:id="rId20"/>
    <p:sldId id="305" r:id="rId21"/>
    <p:sldId id="306" r:id="rId22"/>
    <p:sldId id="307" r:id="rId23"/>
    <p:sldId id="308" r:id="rId24"/>
    <p:sldId id="309" r:id="rId25"/>
    <p:sldId id="310" r:id="rId26"/>
    <p:sldId id="311" r:id="rId27"/>
    <p:sldId id="313" r:id="rId28"/>
    <p:sldId id="292" r:id="rId29"/>
    <p:sldId id="258"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p:scale>
          <a:sx n="62" d="100"/>
          <a:sy n="62" d="100"/>
        </p:scale>
        <p:origin x="-1596" y="-25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C280B3-341D-425F-B6EE-C28E3BAB736F}" type="datetimeFigureOut">
              <a:rPr lang="en-US" smtClean="0"/>
              <a:t>28/09/2016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82BE11-E016-4B97-B471-3C6162CBF35F}" type="slidenum">
              <a:rPr lang="en-US" smtClean="0"/>
              <a:t>‹#›</a:t>
            </a:fld>
            <a:endParaRPr lang="en-US"/>
          </a:p>
        </p:txBody>
      </p:sp>
    </p:spTree>
    <p:extLst>
      <p:ext uri="{BB962C8B-B14F-4D97-AF65-F5344CB8AC3E}">
        <p14:creationId xmlns:p14="http://schemas.microsoft.com/office/powerpoint/2010/main" val="23899583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altLang="is-IS" smtClean="0">
                <a:latin typeface="Calibri" pitchFamily="34" charset="0"/>
                <a:ea typeface="MS PGothic" pitchFamily="34" charset="-128"/>
              </a:rPr>
              <a:t>Manhattan figure from http://freegeographytools.com/2007/high-resolution-sea-level-rise-effects-in-google-earth</a:t>
            </a: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pitchFamily="18" charset="0"/>
              </a:defRPr>
            </a:lvl1pPr>
            <a:lvl2pPr marL="742950" indent="-285750" eaLnBrk="0" hangingPunct="0">
              <a:spcBef>
                <a:spcPct val="30000"/>
              </a:spcBef>
              <a:defRPr sz="1200">
                <a:solidFill>
                  <a:schemeClr val="tx1"/>
                </a:solidFill>
                <a:latin typeface="Times" pitchFamily="18" charset="0"/>
              </a:defRPr>
            </a:lvl2pPr>
            <a:lvl3pPr marL="1143000" indent="-228600" eaLnBrk="0" hangingPunct="0">
              <a:spcBef>
                <a:spcPct val="30000"/>
              </a:spcBef>
              <a:defRPr sz="1200">
                <a:solidFill>
                  <a:schemeClr val="tx1"/>
                </a:solidFill>
                <a:latin typeface="Times" pitchFamily="18" charset="0"/>
              </a:defRPr>
            </a:lvl3pPr>
            <a:lvl4pPr marL="1600200" indent="-228600" eaLnBrk="0" hangingPunct="0">
              <a:spcBef>
                <a:spcPct val="30000"/>
              </a:spcBef>
              <a:defRPr sz="1200">
                <a:solidFill>
                  <a:schemeClr val="tx1"/>
                </a:solidFill>
                <a:latin typeface="Times" pitchFamily="18" charset="0"/>
              </a:defRPr>
            </a:lvl4pPr>
            <a:lvl5pPr marL="2057400" indent="-228600" eaLnBrk="0" hangingPunct="0">
              <a:spcBef>
                <a:spcPct val="30000"/>
              </a:spcBef>
              <a:defRPr sz="1200">
                <a:solidFill>
                  <a:schemeClr val="tx1"/>
                </a:solidFill>
                <a:latin typeface="Times" pitchFamily="18" charset="0"/>
              </a:defRPr>
            </a:lvl5pPr>
            <a:lvl6pPr marL="2514600" indent="-228600" eaLnBrk="0" fontAlgn="base" hangingPunct="0">
              <a:spcBef>
                <a:spcPct val="30000"/>
              </a:spcBef>
              <a:spcAft>
                <a:spcPct val="0"/>
              </a:spcAft>
              <a:defRPr sz="1200">
                <a:solidFill>
                  <a:schemeClr val="tx1"/>
                </a:solidFill>
                <a:latin typeface="Times" pitchFamily="18" charset="0"/>
              </a:defRPr>
            </a:lvl6pPr>
            <a:lvl7pPr marL="2971800" indent="-228600" eaLnBrk="0" fontAlgn="base" hangingPunct="0">
              <a:spcBef>
                <a:spcPct val="30000"/>
              </a:spcBef>
              <a:spcAft>
                <a:spcPct val="0"/>
              </a:spcAft>
              <a:defRPr sz="1200">
                <a:solidFill>
                  <a:schemeClr val="tx1"/>
                </a:solidFill>
                <a:latin typeface="Times" pitchFamily="18" charset="0"/>
              </a:defRPr>
            </a:lvl7pPr>
            <a:lvl8pPr marL="3429000" indent="-228600" eaLnBrk="0" fontAlgn="base" hangingPunct="0">
              <a:spcBef>
                <a:spcPct val="30000"/>
              </a:spcBef>
              <a:spcAft>
                <a:spcPct val="0"/>
              </a:spcAft>
              <a:defRPr sz="1200">
                <a:solidFill>
                  <a:schemeClr val="tx1"/>
                </a:solidFill>
                <a:latin typeface="Times" pitchFamily="18" charset="0"/>
              </a:defRPr>
            </a:lvl8pPr>
            <a:lvl9pPr marL="3886200" indent="-228600" eaLnBrk="0" fontAlgn="base" hangingPunct="0">
              <a:spcBef>
                <a:spcPct val="30000"/>
              </a:spcBef>
              <a:spcAft>
                <a:spcPct val="0"/>
              </a:spcAft>
              <a:defRPr sz="1200">
                <a:solidFill>
                  <a:schemeClr val="tx1"/>
                </a:solidFill>
                <a:latin typeface="Times" pitchFamily="18" charset="0"/>
              </a:defRPr>
            </a:lvl9pPr>
          </a:lstStyle>
          <a:p>
            <a:pPr>
              <a:spcBef>
                <a:spcPct val="0"/>
              </a:spcBef>
            </a:pPr>
            <a:fld id="{9652079F-D3D2-4721-89DA-AB5634ACD8A5}" type="slidenum">
              <a:rPr lang="en-US" altLang="is-IS">
                <a:solidFill>
                  <a:srgbClr val="000000"/>
                </a:solidFill>
                <a:ea typeface="MS PGothic" pitchFamily="34" charset="-128"/>
              </a:rPr>
              <a:pPr>
                <a:spcBef>
                  <a:spcPct val="0"/>
                </a:spcBef>
              </a:pPr>
              <a:t>3</a:t>
            </a:fld>
            <a:endParaRPr lang="en-US" altLang="is-IS">
              <a:solidFill>
                <a:srgbClr val="000000"/>
              </a:solidFill>
              <a:ea typeface="MS PGothic"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2">
              <a:spcBef>
                <a:spcPts val="200"/>
              </a:spcBef>
            </a:pPr>
            <a:r>
              <a:rPr lang="en-US" altLang="en-US" sz="1600" i="1" smtClean="0">
                <a:latin typeface="Calibri" pitchFamily="34" charset="0"/>
              </a:rPr>
              <a:t>Observations WG</a:t>
            </a:r>
            <a:r>
              <a:rPr lang="en-US" altLang="en-US" sz="1600" i="1" smtClean="0">
                <a:solidFill>
                  <a:srgbClr val="FF0000"/>
                </a:solidFill>
                <a:latin typeface="Calibri" pitchFamily="34" charset="0"/>
              </a:rPr>
              <a:t>: </a:t>
            </a:r>
            <a:r>
              <a:rPr lang="en-US" altLang="en-US" sz="1600" smtClean="0">
                <a:latin typeface="Calibri" pitchFamily="34" charset="0"/>
              </a:rPr>
              <a:t>CryoNet Team, Best Practices Team, Solid Precipitation Team</a:t>
            </a:r>
          </a:p>
          <a:p>
            <a:pPr lvl="2">
              <a:spcBef>
                <a:spcPts val="200"/>
              </a:spcBef>
            </a:pPr>
            <a:r>
              <a:rPr lang="en-US" altLang="en-US" sz="1600" i="1" smtClean="0">
                <a:latin typeface="Calibri" pitchFamily="34" charset="0"/>
              </a:rPr>
              <a:t>Integrated products WG: </a:t>
            </a:r>
            <a:r>
              <a:rPr lang="en-US" altLang="en-US" sz="1600" smtClean="0">
                <a:latin typeface="Calibri" pitchFamily="34" charset="0"/>
              </a:rPr>
              <a:t>Snow Watch Team</a:t>
            </a:r>
          </a:p>
          <a:p>
            <a:pPr lvl="2">
              <a:spcBef>
                <a:spcPts val="200"/>
              </a:spcBef>
            </a:pPr>
            <a:r>
              <a:rPr lang="en-US" altLang="en-US" sz="1600" i="1" smtClean="0">
                <a:latin typeface="Calibri" pitchFamily="34" charset="0"/>
              </a:rPr>
              <a:t>Information and Services WG</a:t>
            </a:r>
            <a:r>
              <a:rPr lang="en-US" altLang="en-US" sz="1600" smtClean="0">
                <a:latin typeface="Calibri" pitchFamily="34" charset="0"/>
              </a:rPr>
              <a:t>: Portal Team, Terminology Team, Website and Outreach Team</a:t>
            </a:r>
          </a:p>
          <a:p>
            <a:endParaRPr lang="en-CA" altLang="en-US" smtClean="0">
              <a:latin typeface="Times" pitchFamily="18" charset="0"/>
            </a:endParaRP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pitchFamily="18" charset="0"/>
              </a:defRPr>
            </a:lvl1pPr>
            <a:lvl2pPr marL="742950" indent="-285750" eaLnBrk="0" hangingPunct="0">
              <a:spcBef>
                <a:spcPct val="30000"/>
              </a:spcBef>
              <a:defRPr sz="1200">
                <a:solidFill>
                  <a:schemeClr val="tx1"/>
                </a:solidFill>
                <a:latin typeface="Times" pitchFamily="18" charset="0"/>
              </a:defRPr>
            </a:lvl2pPr>
            <a:lvl3pPr marL="1143000" indent="-228600" eaLnBrk="0" hangingPunct="0">
              <a:spcBef>
                <a:spcPct val="30000"/>
              </a:spcBef>
              <a:defRPr sz="1200">
                <a:solidFill>
                  <a:schemeClr val="tx1"/>
                </a:solidFill>
                <a:latin typeface="Times" pitchFamily="18" charset="0"/>
              </a:defRPr>
            </a:lvl3pPr>
            <a:lvl4pPr marL="1600200" indent="-228600" eaLnBrk="0" hangingPunct="0">
              <a:spcBef>
                <a:spcPct val="30000"/>
              </a:spcBef>
              <a:defRPr sz="1200">
                <a:solidFill>
                  <a:schemeClr val="tx1"/>
                </a:solidFill>
                <a:latin typeface="Times" pitchFamily="18" charset="0"/>
              </a:defRPr>
            </a:lvl4pPr>
            <a:lvl5pPr marL="2057400" indent="-228600" eaLnBrk="0" hangingPunct="0">
              <a:spcBef>
                <a:spcPct val="30000"/>
              </a:spcBef>
              <a:defRPr sz="1200">
                <a:solidFill>
                  <a:schemeClr val="tx1"/>
                </a:solidFill>
                <a:latin typeface="Times" pitchFamily="18" charset="0"/>
              </a:defRPr>
            </a:lvl5pPr>
            <a:lvl6pPr marL="2514600" indent="-228600" eaLnBrk="0" fontAlgn="base" hangingPunct="0">
              <a:spcBef>
                <a:spcPct val="30000"/>
              </a:spcBef>
              <a:spcAft>
                <a:spcPct val="0"/>
              </a:spcAft>
              <a:defRPr sz="1200">
                <a:solidFill>
                  <a:schemeClr val="tx1"/>
                </a:solidFill>
                <a:latin typeface="Times" pitchFamily="18" charset="0"/>
              </a:defRPr>
            </a:lvl6pPr>
            <a:lvl7pPr marL="2971800" indent="-228600" eaLnBrk="0" fontAlgn="base" hangingPunct="0">
              <a:spcBef>
                <a:spcPct val="30000"/>
              </a:spcBef>
              <a:spcAft>
                <a:spcPct val="0"/>
              </a:spcAft>
              <a:defRPr sz="1200">
                <a:solidFill>
                  <a:schemeClr val="tx1"/>
                </a:solidFill>
                <a:latin typeface="Times" pitchFamily="18" charset="0"/>
              </a:defRPr>
            </a:lvl7pPr>
            <a:lvl8pPr marL="3429000" indent="-228600" eaLnBrk="0" fontAlgn="base" hangingPunct="0">
              <a:spcBef>
                <a:spcPct val="30000"/>
              </a:spcBef>
              <a:spcAft>
                <a:spcPct val="0"/>
              </a:spcAft>
              <a:defRPr sz="1200">
                <a:solidFill>
                  <a:schemeClr val="tx1"/>
                </a:solidFill>
                <a:latin typeface="Times" pitchFamily="18" charset="0"/>
              </a:defRPr>
            </a:lvl8pPr>
            <a:lvl9pPr marL="3886200" indent="-228600" eaLnBrk="0" fontAlgn="base" hangingPunct="0">
              <a:spcBef>
                <a:spcPct val="30000"/>
              </a:spcBef>
              <a:spcAft>
                <a:spcPct val="0"/>
              </a:spcAft>
              <a:defRPr sz="1200">
                <a:solidFill>
                  <a:schemeClr val="tx1"/>
                </a:solidFill>
                <a:latin typeface="Times" pitchFamily="18" charset="0"/>
              </a:defRPr>
            </a:lvl9pPr>
          </a:lstStyle>
          <a:p>
            <a:pPr>
              <a:spcBef>
                <a:spcPct val="0"/>
              </a:spcBef>
            </a:pPr>
            <a:fld id="{325C6479-3830-450E-8C9D-877CE6878721}" type="slidenum">
              <a:rPr lang="en-US" altLang="en-US"/>
              <a:pPr>
                <a:spcBef>
                  <a:spcPct val="0"/>
                </a:spcBef>
              </a:pPr>
              <a:t>5</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Slide Image Placeholder 1"/>
          <p:cNvSpPr>
            <a:spLocks noGrp="1" noRot="1" noChangeAspect="1" noTextEdit="1"/>
          </p:cNvSpPr>
          <p:nvPr>
            <p:ph type="sldImg"/>
          </p:nvPr>
        </p:nvSpPr>
        <p:spPr>
          <a:ln/>
        </p:spPr>
      </p:sp>
      <p:sp>
        <p:nvSpPr>
          <p:cNvPr id="2293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endParaRPr lang="en-US"/>
          </a:p>
        </p:txBody>
      </p:sp>
      <p:sp>
        <p:nvSpPr>
          <p:cNvPr id="4" name="Slide Number Placeholder 3"/>
          <p:cNvSpPr txBox="1">
            <a:spLocks noGrp="1"/>
          </p:cNvSpPr>
          <p:nvPr/>
        </p:nvSpPr>
        <p:spPr>
          <a:xfrm>
            <a:off x="3884613" y="8685213"/>
            <a:ext cx="2971800" cy="457200"/>
          </a:xfrm>
          <a:prstGeom prst="rect">
            <a:avLst/>
          </a:prstGeom>
          <a:noFill/>
        </p:spPr>
        <p:txBody>
          <a:bodyPr anchor="b"/>
          <a:lstStyle>
            <a:lvl1pPr>
              <a:spcBef>
                <a:spcPct val="0"/>
              </a:spcBef>
              <a:defRPr sz="2400">
                <a:solidFill>
                  <a:schemeClr val="tx1"/>
                </a:solidFill>
                <a:latin typeface="Times" charset="0"/>
                <a:ea typeface="ＭＳ Ｐゴシック" charset="0"/>
              </a:defRPr>
            </a:lvl1pPr>
            <a:lvl2pPr marL="742950" indent="-285750">
              <a:spcBef>
                <a:spcPct val="0"/>
              </a:spcBef>
              <a:defRPr sz="2400">
                <a:solidFill>
                  <a:schemeClr val="tx1"/>
                </a:solidFill>
                <a:latin typeface="Times" charset="0"/>
                <a:ea typeface="ＭＳ Ｐゴシック" charset="0"/>
              </a:defRPr>
            </a:lvl2pPr>
            <a:lvl3pPr marL="1143000" indent="-228600">
              <a:spcBef>
                <a:spcPct val="0"/>
              </a:spcBef>
              <a:defRPr sz="2400">
                <a:solidFill>
                  <a:schemeClr val="tx1"/>
                </a:solidFill>
                <a:latin typeface="Times" charset="0"/>
                <a:ea typeface="ＭＳ Ｐゴシック" charset="0"/>
              </a:defRPr>
            </a:lvl3pPr>
            <a:lvl4pPr marL="1600200" indent="-228600">
              <a:spcBef>
                <a:spcPct val="0"/>
              </a:spcBef>
              <a:defRPr sz="2400">
                <a:solidFill>
                  <a:schemeClr val="tx1"/>
                </a:solidFill>
                <a:latin typeface="Times" charset="0"/>
                <a:ea typeface="ＭＳ Ｐゴシック" charset="0"/>
              </a:defRPr>
            </a:lvl4pPr>
            <a:lvl5pPr marL="2057400" indent="-228600">
              <a:spcBef>
                <a:spcPct val="0"/>
              </a:spcBef>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gn="r" eaLnBrk="1" hangingPunct="1"/>
            <a:fld id="{6283EBE5-AB3B-3D42-B232-760965AF21EA}" type="slidenum">
              <a:rPr lang="en-CA" sz="1200" smtClean="0">
                <a:solidFill>
                  <a:prstClr val="black"/>
                </a:solidFill>
                <a:latin typeface="Calibri" charset="0"/>
                <a:cs typeface="Arial" charset="0"/>
              </a:rPr>
              <a:pPr algn="r" eaLnBrk="1" hangingPunct="1"/>
              <a:t>6</a:t>
            </a:fld>
            <a:endParaRPr lang="en-CA" sz="1200" smtClean="0">
              <a:solidFill>
                <a:prstClr val="black"/>
              </a:solidFill>
              <a:latin typeface="Calibri"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http://</a:t>
            </a:r>
            <a:r>
              <a:rPr lang="en-US" baseline="0" dirty="0" err="1" smtClean="0"/>
              <a:t>globalcryospherewatch.org</a:t>
            </a:r>
            <a:r>
              <a:rPr lang="en-US" baseline="0" dirty="0" smtClean="0"/>
              <a:t>/</a:t>
            </a:r>
          </a:p>
          <a:p>
            <a:endParaRPr lang="en-US" dirty="0"/>
          </a:p>
        </p:txBody>
      </p:sp>
      <p:sp>
        <p:nvSpPr>
          <p:cNvPr id="4" name="Slide Number Placeholder 3"/>
          <p:cNvSpPr>
            <a:spLocks noGrp="1"/>
          </p:cNvSpPr>
          <p:nvPr>
            <p:ph type="sldNum" sz="quarter" idx="10"/>
          </p:nvPr>
        </p:nvSpPr>
        <p:spPr/>
        <p:txBody>
          <a:bodyPr/>
          <a:lstStyle/>
          <a:p>
            <a:fld id="{B7829E0C-4917-664E-BD3B-E3148FAF14C6}" type="slidenum">
              <a:rPr lang="en-US" smtClean="0">
                <a:solidFill>
                  <a:prstClr val="black"/>
                </a:solidFill>
                <a:latin typeface="Calibri"/>
              </a:rPr>
              <a:pPr/>
              <a:t>14</a:t>
            </a:fld>
            <a:endParaRPr lang="en-US">
              <a:solidFill>
                <a:prstClr val="black"/>
              </a:solidFill>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1F1379C-FF96-584F-9966-3CE410D994F1}" type="datetimeFigureOut">
              <a:rPr lang="en-US" smtClean="0"/>
              <a:t>28/09/2016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1F1379C-FF96-584F-9966-3CE410D994F1}" type="datetimeFigureOut">
              <a:rPr lang="en-US" smtClean="0"/>
              <a:t>28/09/2016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1F1379C-FF96-584F-9966-3CE410D994F1}" type="datetimeFigureOut">
              <a:rPr lang="en-US" smtClean="0"/>
              <a:t>28/09/2016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1F1379C-FF96-584F-9966-3CE410D994F1}" type="datetimeFigureOut">
              <a:rPr lang="en-US" smtClean="0"/>
              <a:t>28/09/2016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1F1379C-FF96-584F-9966-3CE410D994F1}" type="datetimeFigureOut">
              <a:rPr lang="en-US" smtClean="0"/>
              <a:t>28/09/2016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1F1379C-FF96-584F-9966-3CE410D994F1}" type="datetimeFigureOut">
              <a:rPr lang="en-US" smtClean="0"/>
              <a:t>28/09/2016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F1379C-FF96-584F-9966-3CE410D994F1}" type="datetimeFigureOut">
              <a:rPr lang="en-US" smtClean="0"/>
              <a:t>28/09/2016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F1379C-FF96-584F-9966-3CE410D994F1}" type="datetimeFigureOut">
              <a:rPr lang="en-US" smtClean="0"/>
              <a:t>28/09/2016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F1379C-FF96-584F-9966-3CE410D994F1}" type="datetimeFigureOut">
              <a:rPr lang="en-US" smtClean="0"/>
              <a:t>28/09/2016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484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1F1379C-FF96-584F-9966-3CE410D994F1}" type="datetimeFigureOut">
              <a:rPr lang="en-US" smtClean="0"/>
              <a:t>28/09/2016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674708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1F1379C-FF96-584F-9966-3CE410D994F1}" type="datetimeFigureOut">
              <a:rPr lang="en-US" smtClean="0"/>
              <a:t>28/09/2016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950251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F1379C-FF96-584F-9966-3CE410D994F1}" type="datetimeFigureOut">
              <a:rPr lang="en-US" smtClean="0"/>
              <a:t>28/09/2016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hyperlink" Target="http://globalcryospherewatch.or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google.co.uk/url?sa=i&amp;rct=j&amp;q=&amp;esrc=s&amp;source=images&amp;cd=&amp;cad=rja&amp;uact=8&amp;ved=0ahUKEwiQgdvojpvPAhWFXBQKHU2pBUkQjRwIBw&amp;url=http://www.bibliotecapleyades.net/ciencia/ciencia_earthchanges49.htm&amp;psig=AFQjCNGGpJOqOMstkt7kK2htPbVsYeEbdA&amp;ust=1474363620472698" TargetMode="Externa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itle 1"/>
          <p:cNvSpPr txBox="1">
            <a:spLocks/>
          </p:cNvSpPr>
          <p:nvPr/>
        </p:nvSpPr>
        <p:spPr>
          <a:xfrm>
            <a:off x="457200" y="324424"/>
            <a:ext cx="8229600" cy="5024816"/>
          </a:xfrm>
          <a:prstGeom prst="rect">
            <a:avLst/>
          </a:prstGeom>
        </p:spPr>
        <p:txBody>
          <a:bodyPr vert="horz" lIns="91440" tIns="45720" rIns="91440" bIns="45720" rtlCol="0" anchor="ctr">
            <a:normAutofit fontScale="92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fr-CH" sz="5200" dirty="0" err="1" smtClean="0">
                <a:solidFill>
                  <a:srgbClr val="000090"/>
                </a:solidFill>
              </a:rPr>
              <a:t>Satcom</a:t>
            </a:r>
            <a:r>
              <a:rPr lang="fr-CH" sz="5200" dirty="0" smtClean="0">
                <a:solidFill>
                  <a:srgbClr val="000090"/>
                </a:solidFill>
              </a:rPr>
              <a:t> Forum</a:t>
            </a:r>
            <a:endParaRPr lang="en-US" sz="5200" dirty="0">
              <a:solidFill>
                <a:srgbClr val="000090"/>
              </a:solidFill>
            </a:endParaRPr>
          </a:p>
          <a:p>
            <a:r>
              <a:rPr lang="en-US" sz="3900" i="1" dirty="0" smtClean="0">
                <a:solidFill>
                  <a:srgbClr val="000090"/>
                </a:solidFill>
              </a:rPr>
              <a:t>(Madrid, 27-29 September 2016)</a:t>
            </a:r>
          </a:p>
          <a:p>
            <a:endParaRPr lang="en-US" sz="5200" dirty="0" smtClean="0">
              <a:solidFill>
                <a:srgbClr val="000090"/>
              </a:solidFill>
            </a:endParaRPr>
          </a:p>
          <a:p>
            <a:r>
              <a:rPr lang="en-US" sz="5200" dirty="0" smtClean="0">
                <a:solidFill>
                  <a:srgbClr val="000090"/>
                </a:solidFill>
              </a:rPr>
              <a:t>Global </a:t>
            </a:r>
            <a:r>
              <a:rPr lang="en-US" sz="5200" dirty="0" err="1" smtClean="0">
                <a:solidFill>
                  <a:srgbClr val="000090"/>
                </a:solidFill>
              </a:rPr>
              <a:t>Cryosphere</a:t>
            </a:r>
            <a:r>
              <a:rPr lang="en-US" sz="5200" dirty="0" smtClean="0">
                <a:solidFill>
                  <a:srgbClr val="000090"/>
                </a:solidFill>
              </a:rPr>
              <a:t> Watch (GCW)</a:t>
            </a:r>
          </a:p>
          <a:p>
            <a:endParaRPr lang="en-US" sz="4800" dirty="0">
              <a:solidFill>
                <a:srgbClr val="000090"/>
              </a:solidFill>
            </a:endParaRPr>
          </a:p>
          <a:p>
            <a:r>
              <a:rPr lang="en-US" sz="3100" i="1" dirty="0" smtClean="0">
                <a:solidFill>
                  <a:srgbClr val="000090"/>
                </a:solidFill>
              </a:rPr>
              <a:t>Etienne </a:t>
            </a:r>
            <a:r>
              <a:rPr lang="en-US" sz="3100" i="1" dirty="0" err="1" smtClean="0">
                <a:solidFill>
                  <a:srgbClr val="000090"/>
                </a:solidFill>
              </a:rPr>
              <a:t>Charpentier</a:t>
            </a:r>
            <a:endParaRPr lang="en-US" sz="3100" i="1" dirty="0" smtClean="0">
              <a:solidFill>
                <a:srgbClr val="000090"/>
              </a:solidFill>
            </a:endParaRPr>
          </a:p>
          <a:p>
            <a:r>
              <a:rPr lang="en-US" sz="3100" i="1" dirty="0" smtClean="0">
                <a:solidFill>
                  <a:srgbClr val="000090"/>
                </a:solidFill>
              </a:rPr>
              <a:t>Chief, Observing Systems Division, WMO</a:t>
            </a:r>
          </a:p>
          <a:p>
            <a:endParaRPr lang="en-US" sz="3100" i="1" dirty="0" smtClean="0">
              <a:solidFill>
                <a:srgbClr val="000090"/>
              </a:solidFill>
            </a:endParaRPr>
          </a:p>
          <a:p>
            <a:r>
              <a:rPr lang="fr-CH" sz="3100" i="1" dirty="0" smtClean="0">
                <a:solidFill>
                  <a:srgbClr val="000090"/>
                </a:solidFill>
              </a:rPr>
              <a:t>David </a:t>
            </a:r>
            <a:r>
              <a:rPr lang="fr-CH" sz="3100" i="1" dirty="0" err="1" smtClean="0">
                <a:solidFill>
                  <a:srgbClr val="000090"/>
                </a:solidFill>
              </a:rPr>
              <a:t>Meldrum</a:t>
            </a:r>
            <a:r>
              <a:rPr lang="fr-CH" sz="3100" i="1" dirty="0">
                <a:solidFill>
                  <a:srgbClr val="000090"/>
                </a:solidFill>
              </a:rPr>
              <a:t>, </a:t>
            </a:r>
            <a:endParaRPr lang="fr-CH" sz="3100" i="1" dirty="0" smtClean="0">
              <a:solidFill>
                <a:srgbClr val="000090"/>
              </a:solidFill>
            </a:endParaRPr>
          </a:p>
          <a:p>
            <a:r>
              <a:rPr lang="en-US" sz="3100" i="1" dirty="0" smtClean="0">
                <a:solidFill>
                  <a:srgbClr val="000090"/>
                </a:solidFill>
              </a:rPr>
              <a:t>Scottish </a:t>
            </a:r>
            <a:r>
              <a:rPr lang="en-US" sz="3100" i="1" dirty="0">
                <a:solidFill>
                  <a:srgbClr val="000090"/>
                </a:solidFill>
              </a:rPr>
              <a:t>Marine Institute</a:t>
            </a:r>
            <a:endParaRPr lang="fr-CH" sz="3100" i="1" dirty="0">
              <a:solidFill>
                <a:srgbClr val="000090"/>
              </a:solidFill>
            </a:endParaRPr>
          </a:p>
          <a:p>
            <a:endParaRPr lang="en-US" sz="3100" i="1" dirty="0" smtClean="0">
              <a:solidFill>
                <a:srgbClr val="000090"/>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itle 1"/>
          <p:cNvSpPr txBox="1">
            <a:spLocks/>
          </p:cNvSpPr>
          <p:nvPr/>
        </p:nvSpPr>
        <p:spPr>
          <a:xfrm>
            <a:off x="457200" y="776613"/>
            <a:ext cx="8229600" cy="3194137"/>
          </a:xfrm>
          <a:prstGeom prst="rect">
            <a:avLst/>
          </a:prstGeom>
        </p:spPr>
        <p:txBody>
          <a:bodyPr vert="horz" lIns="91440" tIns="45720" rIns="91440" bIns="45720" rtlCol="0" anchor="ctr">
            <a:normAutofit fontScale="85000" lnSpcReduction="1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5200" dirty="0" smtClean="0">
                <a:solidFill>
                  <a:srgbClr val="000090"/>
                </a:solidFill>
              </a:rPr>
              <a:t>GCW Mission</a:t>
            </a:r>
          </a:p>
          <a:p>
            <a:endParaRPr lang="en-US" sz="4800" dirty="0" smtClean="0">
              <a:solidFill>
                <a:srgbClr val="000090"/>
              </a:solidFill>
            </a:endParaRPr>
          </a:p>
          <a:p>
            <a:r>
              <a:rPr lang="en-US" altLang="en-US" sz="3200" i="1" dirty="0" smtClean="0">
                <a:solidFill>
                  <a:srgbClr val="002060"/>
                </a:solidFill>
              </a:rPr>
              <a:t>To </a:t>
            </a:r>
            <a:r>
              <a:rPr lang="en-US" altLang="en-US" sz="3200" i="1" dirty="0">
                <a:solidFill>
                  <a:srgbClr val="002060"/>
                </a:solidFill>
              </a:rPr>
              <a:t>provide authoritative, understandable, and useable data, information, and analyses on the past, current and future state of the </a:t>
            </a:r>
            <a:r>
              <a:rPr lang="en-US" altLang="en-US" sz="3200" i="1" dirty="0" err="1">
                <a:solidFill>
                  <a:srgbClr val="002060"/>
                </a:solidFill>
              </a:rPr>
              <a:t>cryosphere</a:t>
            </a:r>
            <a:r>
              <a:rPr lang="en-US" altLang="en-US" sz="3200" i="1" dirty="0">
                <a:solidFill>
                  <a:srgbClr val="002060"/>
                </a:solidFill>
              </a:rPr>
              <a:t> to meet the needs of WMO Members and partners in delivering services to users, the media, public, decision and policy </a:t>
            </a:r>
            <a:r>
              <a:rPr lang="en-US" altLang="en-US" sz="3200" i="1" dirty="0" smtClean="0">
                <a:solidFill>
                  <a:srgbClr val="002060"/>
                </a:solidFill>
              </a:rPr>
              <a:t>makers.</a:t>
            </a:r>
            <a:endParaRPr lang="en-US" sz="3100" i="1" dirty="0" smtClean="0">
              <a:solidFill>
                <a:srgbClr val="000090"/>
              </a:solidFill>
            </a:endParaRPr>
          </a:p>
        </p:txBody>
      </p:sp>
    </p:spTree>
    <p:extLst>
      <p:ext uri="{BB962C8B-B14F-4D97-AF65-F5344CB8AC3E}">
        <p14:creationId xmlns:p14="http://schemas.microsoft.com/office/powerpoint/2010/main" val="13078725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2"/>
          <p:cNvSpPr>
            <a:spLocks noChangeArrowheads="1"/>
          </p:cNvSpPr>
          <p:nvPr/>
        </p:nvSpPr>
        <p:spPr bwMode="auto">
          <a:xfrm>
            <a:off x="2438400" y="1066800"/>
            <a:ext cx="4321175" cy="510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FF9900"/>
              </a:buClr>
              <a:buFont typeface="Wingdings" pitchFamily="2" charset="2"/>
              <a:buChar char="§"/>
              <a:defRPr sz="2800">
                <a:solidFill>
                  <a:schemeClr val="tx1"/>
                </a:solidFill>
                <a:latin typeface="Arial" pitchFamily="34" charset="0"/>
              </a:defRPr>
            </a:lvl1pPr>
            <a:lvl2pPr marL="742950" indent="-285750" eaLnBrk="0" hangingPunct="0">
              <a:spcBef>
                <a:spcPct val="20000"/>
              </a:spcBef>
              <a:buClr>
                <a:srgbClr val="FF9900"/>
              </a:buClr>
              <a:buFont typeface="Wingdings" pitchFamily="2" charset="2"/>
              <a:buChar char="§"/>
              <a:defRPr sz="2800">
                <a:solidFill>
                  <a:schemeClr val="tx1"/>
                </a:solidFill>
                <a:latin typeface="Arial" pitchFamily="34" charset="0"/>
              </a:defRPr>
            </a:lvl2pPr>
            <a:lvl3pPr marL="1143000" indent="-228600" eaLnBrk="0" hangingPunct="0">
              <a:spcBef>
                <a:spcPct val="20000"/>
              </a:spcBef>
              <a:buClr>
                <a:srgbClr val="FF9900"/>
              </a:buClr>
              <a:buFont typeface="Wingdings" pitchFamily="2" charset="2"/>
              <a:buChar char="§"/>
              <a:defRPr sz="2400">
                <a:solidFill>
                  <a:schemeClr val="tx1"/>
                </a:solidFill>
                <a:latin typeface="Arial" pitchFamily="34" charset="0"/>
              </a:defRPr>
            </a:lvl3pPr>
            <a:lvl4pPr marL="1600200" indent="-228600" eaLnBrk="0" hangingPunct="0">
              <a:spcBef>
                <a:spcPct val="20000"/>
              </a:spcBef>
              <a:buClr>
                <a:srgbClr val="FF9900"/>
              </a:buClr>
              <a:buFont typeface="Wingdings" pitchFamily="2" charset="2"/>
              <a:buChar char="§"/>
              <a:defRPr sz="2000">
                <a:solidFill>
                  <a:schemeClr val="tx1"/>
                </a:solidFill>
                <a:latin typeface="Arial" pitchFamily="34" charset="0"/>
              </a:defRPr>
            </a:lvl4pPr>
            <a:lvl5pPr marL="2057400" indent="-228600" eaLnBrk="0" hangingPunct="0">
              <a:spcBef>
                <a:spcPct val="20000"/>
              </a:spcBef>
              <a:buClr>
                <a:srgbClr val="FF9900"/>
              </a:buClr>
              <a:buFont typeface="Wingdings" pitchFamily="2" charset="2"/>
              <a:buChar char="§"/>
              <a:defRPr sz="2000">
                <a:solidFill>
                  <a:schemeClr val="tx1"/>
                </a:solidFill>
                <a:latin typeface="Arial" pitchFamily="34" charset="0"/>
              </a:defRPr>
            </a:lvl5pPr>
            <a:lvl6pPr marL="25146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6pPr>
            <a:lvl7pPr marL="29718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7pPr>
            <a:lvl8pPr marL="34290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8pPr>
            <a:lvl9pPr marL="38862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9pPr>
          </a:lstStyle>
          <a:p>
            <a:pPr>
              <a:spcBef>
                <a:spcPct val="50000"/>
              </a:spcBef>
              <a:buFontTx/>
              <a:buNone/>
            </a:pPr>
            <a:r>
              <a:rPr lang="en-US" altLang="is-IS" sz="2000" b="1">
                <a:solidFill>
                  <a:srgbClr val="FF0000"/>
                </a:solidFill>
              </a:rPr>
              <a:t>Changes in the cryosphere can have significant impacts on….</a:t>
            </a:r>
          </a:p>
          <a:p>
            <a:pPr>
              <a:spcBef>
                <a:spcPct val="50000"/>
              </a:spcBef>
              <a:buFontTx/>
              <a:buNone/>
            </a:pPr>
            <a:r>
              <a:rPr lang="en-US" altLang="is-IS" sz="2000" b="1">
                <a:solidFill>
                  <a:srgbClr val="2D2D8A"/>
                </a:solidFill>
              </a:rPr>
              <a:t>The Global Earth System:</a:t>
            </a:r>
            <a:endParaRPr lang="en-US" altLang="is-IS" sz="1000"/>
          </a:p>
          <a:p>
            <a:pPr>
              <a:spcBef>
                <a:spcPct val="0"/>
              </a:spcBef>
              <a:spcAft>
                <a:spcPts val="200"/>
              </a:spcAft>
              <a:buFont typeface="Arial" pitchFamily="34" charset="0"/>
              <a:buChar char="•"/>
            </a:pPr>
            <a:r>
              <a:rPr lang="en-US" altLang="is-IS" sz="1900">
                <a:solidFill>
                  <a:srgbClr val="002060"/>
                </a:solidFill>
              </a:rPr>
              <a:t>Sea level rise</a:t>
            </a:r>
          </a:p>
          <a:p>
            <a:pPr>
              <a:spcBef>
                <a:spcPct val="0"/>
              </a:spcBef>
              <a:spcAft>
                <a:spcPts val="200"/>
              </a:spcAft>
              <a:buFont typeface="Arial" pitchFamily="34" charset="0"/>
              <a:buChar char="•"/>
            </a:pPr>
            <a:r>
              <a:rPr lang="en-US" altLang="is-IS" sz="1900">
                <a:solidFill>
                  <a:srgbClr val="002060"/>
                </a:solidFill>
              </a:rPr>
              <a:t>Climate</a:t>
            </a:r>
          </a:p>
          <a:p>
            <a:pPr>
              <a:spcBef>
                <a:spcPct val="0"/>
              </a:spcBef>
              <a:spcAft>
                <a:spcPts val="200"/>
              </a:spcAft>
              <a:buFont typeface="Arial" pitchFamily="34" charset="0"/>
              <a:buChar char="•"/>
            </a:pPr>
            <a:r>
              <a:rPr lang="en-US" altLang="is-IS" sz="1900">
                <a:solidFill>
                  <a:srgbClr val="002060"/>
                </a:solidFill>
              </a:rPr>
              <a:t>Ocean circulation </a:t>
            </a:r>
          </a:p>
          <a:p>
            <a:pPr>
              <a:spcBef>
                <a:spcPct val="0"/>
              </a:spcBef>
              <a:spcAft>
                <a:spcPts val="200"/>
              </a:spcAft>
              <a:buFont typeface="Arial" pitchFamily="34" charset="0"/>
              <a:buChar char="•"/>
            </a:pPr>
            <a:r>
              <a:rPr lang="en-US" altLang="is-IS" sz="1900">
                <a:solidFill>
                  <a:srgbClr val="002060"/>
                </a:solidFill>
              </a:rPr>
              <a:t>Atmospheric circulation</a:t>
            </a:r>
          </a:p>
          <a:p>
            <a:pPr eaLnBrk="1" hangingPunct="1">
              <a:spcBef>
                <a:spcPct val="50000"/>
              </a:spcBef>
              <a:buFontTx/>
              <a:buNone/>
            </a:pPr>
            <a:r>
              <a:rPr lang="en-US" altLang="is-IS" sz="2000" b="1">
                <a:solidFill>
                  <a:srgbClr val="2D2D8A"/>
                </a:solidFill>
              </a:rPr>
              <a:t>Regional and local impacts:</a:t>
            </a:r>
          </a:p>
          <a:p>
            <a:pPr>
              <a:spcBef>
                <a:spcPct val="0"/>
              </a:spcBef>
              <a:spcAft>
                <a:spcPts val="200"/>
              </a:spcAft>
              <a:buFont typeface="Arial" pitchFamily="34" charset="0"/>
              <a:buChar char="•"/>
            </a:pPr>
            <a:r>
              <a:rPr lang="en-US" altLang="is-IS" sz="1900">
                <a:solidFill>
                  <a:srgbClr val="002060"/>
                </a:solidFill>
              </a:rPr>
              <a:t>Natural resources and hazards</a:t>
            </a:r>
          </a:p>
          <a:p>
            <a:pPr>
              <a:spcBef>
                <a:spcPct val="0"/>
              </a:spcBef>
              <a:spcAft>
                <a:spcPts val="200"/>
              </a:spcAft>
              <a:buFont typeface="Arial" pitchFamily="34" charset="0"/>
              <a:buChar char="•"/>
            </a:pPr>
            <a:r>
              <a:rPr lang="en-US" altLang="is-IS" sz="1900">
                <a:solidFill>
                  <a:srgbClr val="002060"/>
                </a:solidFill>
              </a:rPr>
              <a:t>Ecosystems</a:t>
            </a:r>
          </a:p>
          <a:p>
            <a:pPr>
              <a:spcBef>
                <a:spcPct val="0"/>
              </a:spcBef>
              <a:spcAft>
                <a:spcPts val="200"/>
              </a:spcAft>
              <a:buFont typeface="Arial" pitchFamily="34" charset="0"/>
              <a:buChar char="•"/>
            </a:pPr>
            <a:r>
              <a:rPr lang="en-US" altLang="is-IS" sz="1900">
                <a:solidFill>
                  <a:srgbClr val="002060"/>
                </a:solidFill>
              </a:rPr>
              <a:t>Food production and fisheries</a:t>
            </a:r>
          </a:p>
          <a:p>
            <a:pPr>
              <a:spcBef>
                <a:spcPct val="0"/>
              </a:spcBef>
              <a:spcAft>
                <a:spcPts val="200"/>
              </a:spcAft>
              <a:buFont typeface="Arial" pitchFamily="34" charset="0"/>
              <a:buChar char="•"/>
            </a:pPr>
            <a:r>
              <a:rPr lang="en-US" altLang="is-IS" sz="1900">
                <a:solidFill>
                  <a:srgbClr val="002060"/>
                </a:solidFill>
              </a:rPr>
              <a:t>Infrastructure</a:t>
            </a:r>
          </a:p>
          <a:p>
            <a:pPr>
              <a:spcBef>
                <a:spcPct val="0"/>
              </a:spcBef>
              <a:spcAft>
                <a:spcPts val="200"/>
              </a:spcAft>
              <a:buFont typeface="Arial" pitchFamily="34" charset="0"/>
              <a:buChar char="•"/>
            </a:pPr>
            <a:r>
              <a:rPr lang="en-US" altLang="is-IS" sz="1900">
                <a:solidFill>
                  <a:srgbClr val="002060"/>
                </a:solidFill>
              </a:rPr>
              <a:t>Transportation</a:t>
            </a:r>
          </a:p>
          <a:p>
            <a:pPr>
              <a:spcBef>
                <a:spcPct val="0"/>
              </a:spcBef>
              <a:spcAft>
                <a:spcPts val="200"/>
              </a:spcAft>
              <a:buFont typeface="Arial" pitchFamily="34" charset="0"/>
              <a:buChar char="•"/>
            </a:pPr>
            <a:r>
              <a:rPr lang="en-US" altLang="is-IS" sz="1900">
                <a:solidFill>
                  <a:srgbClr val="002060"/>
                </a:solidFill>
              </a:rPr>
              <a:t>Recreation</a:t>
            </a:r>
          </a:p>
          <a:p>
            <a:pPr>
              <a:spcBef>
                <a:spcPct val="0"/>
              </a:spcBef>
              <a:spcAft>
                <a:spcPts val="200"/>
              </a:spcAft>
              <a:buFont typeface="Arial" pitchFamily="34" charset="0"/>
              <a:buChar char="•"/>
            </a:pPr>
            <a:r>
              <a:rPr lang="en-US" altLang="is-IS" sz="1900">
                <a:solidFill>
                  <a:srgbClr val="002060"/>
                </a:solidFill>
              </a:rPr>
              <a:t>GHG emissions</a:t>
            </a:r>
          </a:p>
        </p:txBody>
      </p:sp>
      <p:sp>
        <p:nvSpPr>
          <p:cNvPr id="21507" name="Text Box 12"/>
          <p:cNvSpPr txBox="1">
            <a:spLocks noChangeArrowheads="1"/>
          </p:cNvSpPr>
          <p:nvPr/>
        </p:nvSpPr>
        <p:spPr bwMode="auto">
          <a:xfrm>
            <a:off x="361950" y="96838"/>
            <a:ext cx="8172450" cy="99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FF9900"/>
              </a:buClr>
              <a:buFont typeface="Wingdings" pitchFamily="2" charset="2"/>
              <a:buChar char="§"/>
              <a:defRPr sz="2800">
                <a:solidFill>
                  <a:schemeClr val="tx1"/>
                </a:solidFill>
                <a:latin typeface="Arial" pitchFamily="34" charset="0"/>
              </a:defRPr>
            </a:lvl1pPr>
            <a:lvl2pPr marL="742950" indent="-285750" eaLnBrk="0" hangingPunct="0">
              <a:spcBef>
                <a:spcPct val="20000"/>
              </a:spcBef>
              <a:buClr>
                <a:srgbClr val="FF9900"/>
              </a:buClr>
              <a:buFont typeface="Wingdings" pitchFamily="2" charset="2"/>
              <a:buChar char="§"/>
              <a:defRPr sz="2800">
                <a:solidFill>
                  <a:schemeClr val="tx1"/>
                </a:solidFill>
                <a:latin typeface="Arial" pitchFamily="34" charset="0"/>
              </a:defRPr>
            </a:lvl2pPr>
            <a:lvl3pPr marL="1143000" indent="-228600" eaLnBrk="0" hangingPunct="0">
              <a:spcBef>
                <a:spcPct val="20000"/>
              </a:spcBef>
              <a:buClr>
                <a:srgbClr val="FF9900"/>
              </a:buClr>
              <a:buFont typeface="Wingdings" pitchFamily="2" charset="2"/>
              <a:buChar char="§"/>
              <a:defRPr sz="2400">
                <a:solidFill>
                  <a:schemeClr val="tx1"/>
                </a:solidFill>
                <a:latin typeface="Arial" pitchFamily="34" charset="0"/>
              </a:defRPr>
            </a:lvl3pPr>
            <a:lvl4pPr marL="1600200" indent="-228600" eaLnBrk="0" hangingPunct="0">
              <a:spcBef>
                <a:spcPct val="20000"/>
              </a:spcBef>
              <a:buClr>
                <a:srgbClr val="FF9900"/>
              </a:buClr>
              <a:buFont typeface="Wingdings" pitchFamily="2" charset="2"/>
              <a:buChar char="§"/>
              <a:defRPr sz="2000">
                <a:solidFill>
                  <a:schemeClr val="tx1"/>
                </a:solidFill>
                <a:latin typeface="Arial" pitchFamily="34" charset="0"/>
              </a:defRPr>
            </a:lvl4pPr>
            <a:lvl5pPr marL="2057400" indent="-228600" eaLnBrk="0" hangingPunct="0">
              <a:spcBef>
                <a:spcPct val="20000"/>
              </a:spcBef>
              <a:buClr>
                <a:srgbClr val="FF9900"/>
              </a:buClr>
              <a:buFont typeface="Wingdings" pitchFamily="2" charset="2"/>
              <a:buChar char="§"/>
              <a:defRPr sz="2000">
                <a:solidFill>
                  <a:schemeClr val="tx1"/>
                </a:solidFill>
                <a:latin typeface="Arial" pitchFamily="34" charset="0"/>
              </a:defRPr>
            </a:lvl5pPr>
            <a:lvl6pPr marL="25146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6pPr>
            <a:lvl7pPr marL="29718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7pPr>
            <a:lvl8pPr marL="34290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8pPr>
            <a:lvl9pPr marL="3886200" indent="-228600" eaLnBrk="0" fontAlgn="base" hangingPunct="0">
              <a:spcBef>
                <a:spcPct val="20000"/>
              </a:spcBef>
              <a:spcAft>
                <a:spcPct val="0"/>
              </a:spcAft>
              <a:buClr>
                <a:srgbClr val="FF9900"/>
              </a:buClr>
              <a:buFont typeface="Wingdings" pitchFamily="2" charset="2"/>
              <a:buChar char="§"/>
              <a:defRPr sz="2000">
                <a:solidFill>
                  <a:schemeClr val="tx1"/>
                </a:solidFill>
                <a:latin typeface="Arial" pitchFamily="34" charset="0"/>
              </a:defRPr>
            </a:lvl9pPr>
          </a:lstStyle>
          <a:p>
            <a:pPr eaLnBrk="1" hangingPunct="1">
              <a:spcBef>
                <a:spcPct val="50000"/>
              </a:spcBef>
              <a:buFont typeface="Wingdings" pitchFamily="2" charset="2"/>
              <a:buNone/>
            </a:pPr>
            <a:r>
              <a:rPr lang="en-US" altLang="en-US" sz="1900" b="1" i="1">
                <a:solidFill>
                  <a:srgbClr val="002060"/>
                </a:solidFill>
                <a:latin typeface="Calibri" pitchFamily="34" charset="0"/>
                <a:ea typeface="MS PGothic" pitchFamily="34" charset="-128"/>
              </a:rPr>
              <a:t>WMO needs to have a focus on global cryosphere issues to be able to provide authoritative information to meet Members’ responsibilities on regional and global weather, climate, water and related environmental matters….Cg-16</a:t>
            </a:r>
            <a:endParaRPr lang="en-US" altLang="en-US" sz="1900" b="1" i="1">
              <a:solidFill>
                <a:srgbClr val="002060"/>
              </a:solidFill>
              <a:latin typeface="Calibri" pitchFamily="34" charset="0"/>
              <a:ea typeface="MS PGothic" pitchFamily="34" charset="-128"/>
              <a:cs typeface="Times New Roman" pitchFamily="18" charset="0"/>
            </a:endParaRPr>
          </a:p>
        </p:txBody>
      </p:sp>
      <p:pic>
        <p:nvPicPr>
          <p:cNvPr id="21508" name="Picture 16" descr="impacts_lef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066800"/>
            <a:ext cx="2079625" cy="516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18" descr="impacts_right.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61175" y="1143000"/>
            <a:ext cx="2103438"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31524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642"/>
            <a:ext cx="8229600" cy="1143000"/>
          </a:xfrm>
        </p:spPr>
        <p:txBody>
          <a:bodyPr/>
          <a:lstStyle/>
          <a:p>
            <a:r>
              <a:rPr lang="fr-CH" dirty="0" smtClean="0"/>
              <a:t>GCW </a:t>
            </a:r>
            <a:r>
              <a:rPr lang="fr-CH" dirty="0" err="1" smtClean="0"/>
              <a:t>activities</a:t>
            </a:r>
            <a:r>
              <a:rPr lang="fr-CH" dirty="0" smtClean="0"/>
              <a:t> and </a:t>
            </a:r>
            <a:r>
              <a:rPr lang="fr-CH" dirty="0" err="1" smtClean="0"/>
              <a:t>added</a:t>
            </a:r>
            <a:r>
              <a:rPr lang="fr-CH" dirty="0" smtClean="0"/>
              <a:t> value</a:t>
            </a:r>
            <a:endParaRPr lang="en-GB" dirty="0"/>
          </a:p>
        </p:txBody>
      </p:sp>
      <p:sp>
        <p:nvSpPr>
          <p:cNvPr id="3" name="Content Placeholder 2"/>
          <p:cNvSpPr>
            <a:spLocks noGrp="1"/>
          </p:cNvSpPr>
          <p:nvPr>
            <p:ph idx="1"/>
          </p:nvPr>
        </p:nvSpPr>
        <p:spPr>
          <a:xfrm>
            <a:off x="187889" y="985172"/>
            <a:ext cx="8705589" cy="4525963"/>
          </a:xfrm>
        </p:spPr>
        <p:txBody>
          <a:bodyPr>
            <a:noAutofit/>
          </a:bodyPr>
          <a:lstStyle/>
          <a:p>
            <a:pPr marL="0" indent="0">
              <a:spcBef>
                <a:spcPct val="0"/>
              </a:spcBef>
              <a:buNone/>
            </a:pPr>
            <a:r>
              <a:rPr lang="en-US" altLang="en-US" sz="2400" b="1" i="1" dirty="0">
                <a:solidFill>
                  <a:srgbClr val="800000"/>
                </a:solidFill>
                <a:latin typeface="Calibri" pitchFamily="34" charset="0"/>
              </a:rPr>
              <a:t>Observations</a:t>
            </a:r>
          </a:p>
          <a:p>
            <a:pPr lvl="1">
              <a:spcBef>
                <a:spcPct val="0"/>
              </a:spcBef>
              <a:buFont typeface="Courier New" panose="02070309020205020404" pitchFamily="49" charset="0"/>
              <a:buChar char="o"/>
            </a:pPr>
            <a:r>
              <a:rPr lang="en-US" altLang="en-US" sz="2400" b="1" i="1" dirty="0" err="1">
                <a:solidFill>
                  <a:srgbClr val="800000"/>
                </a:solidFill>
                <a:latin typeface="Calibri" pitchFamily="34" charset="0"/>
              </a:rPr>
              <a:t>CryoNet</a:t>
            </a:r>
            <a:r>
              <a:rPr lang="en-US" altLang="en-US" sz="2400" dirty="0">
                <a:latin typeface="Calibri" pitchFamily="34" charset="0"/>
              </a:rPr>
              <a:t>:</a:t>
            </a:r>
            <a:r>
              <a:rPr lang="en-US" altLang="en-US" sz="2400" dirty="0" smtClean="0">
                <a:latin typeface="Calibri" pitchFamily="34" charset="0"/>
              </a:rPr>
              <a:t> Core network </a:t>
            </a:r>
            <a:r>
              <a:rPr lang="en-US" altLang="en-US" sz="2400" dirty="0">
                <a:latin typeface="Calibri" pitchFamily="34" charset="0"/>
              </a:rPr>
              <a:t>of surface </a:t>
            </a:r>
            <a:r>
              <a:rPr lang="en-US" altLang="en-US" sz="2400" dirty="0" smtClean="0">
                <a:latin typeface="Calibri" pitchFamily="34" charset="0"/>
              </a:rPr>
              <a:t>observations</a:t>
            </a:r>
            <a:endParaRPr lang="en-US" altLang="en-US" sz="2400" dirty="0">
              <a:latin typeface="Calibri" pitchFamily="34" charset="0"/>
            </a:endParaRPr>
          </a:p>
          <a:p>
            <a:pPr lvl="1">
              <a:spcBef>
                <a:spcPct val="0"/>
              </a:spcBef>
              <a:buFont typeface="Courier New" panose="02070309020205020404" pitchFamily="49" charset="0"/>
              <a:buChar char="o"/>
            </a:pPr>
            <a:r>
              <a:rPr lang="en-US" altLang="en-US" sz="2400" dirty="0" smtClean="0">
                <a:latin typeface="Calibri" pitchFamily="34" charset="0"/>
              </a:rPr>
              <a:t>Best practices &amp; guidelines, </a:t>
            </a:r>
            <a:r>
              <a:rPr lang="en-US" altLang="en-US" sz="2400" dirty="0" err="1" smtClean="0">
                <a:latin typeface="Calibri" pitchFamily="34" charset="0"/>
              </a:rPr>
              <a:t>intercomparisons</a:t>
            </a:r>
            <a:r>
              <a:rPr lang="en-US" altLang="en-US" sz="2400" dirty="0" smtClean="0">
                <a:latin typeface="Calibri" pitchFamily="34" charset="0"/>
              </a:rPr>
              <a:t> </a:t>
            </a:r>
          </a:p>
          <a:p>
            <a:pPr lvl="1">
              <a:spcBef>
                <a:spcPct val="0"/>
              </a:spcBef>
              <a:buFont typeface="Courier New" panose="02070309020205020404" pitchFamily="49" charset="0"/>
              <a:buChar char="o"/>
            </a:pPr>
            <a:r>
              <a:rPr lang="en-US" altLang="en-US" sz="2400" dirty="0" smtClean="0">
                <a:latin typeface="Calibri" pitchFamily="34" charset="0"/>
              </a:rPr>
              <a:t>Contributing </a:t>
            </a:r>
            <a:r>
              <a:rPr lang="en-US" altLang="en-US" sz="2400" dirty="0">
                <a:latin typeface="Calibri" pitchFamily="34" charset="0"/>
              </a:rPr>
              <a:t>to WMO’s space-based capabilities </a:t>
            </a:r>
            <a:r>
              <a:rPr lang="en-US" altLang="en-US" sz="2400" dirty="0" smtClean="0">
                <a:latin typeface="Calibri" pitchFamily="34" charset="0"/>
              </a:rPr>
              <a:t>database </a:t>
            </a:r>
            <a:r>
              <a:rPr lang="en-US" altLang="en-US" sz="2400" b="1" i="1" dirty="0">
                <a:solidFill>
                  <a:srgbClr val="800000"/>
                </a:solidFill>
                <a:latin typeface="Calibri" pitchFamily="34" charset="0"/>
              </a:rPr>
              <a:t>OSCAR</a:t>
            </a:r>
          </a:p>
          <a:p>
            <a:pPr marL="0" indent="0">
              <a:spcBef>
                <a:spcPct val="0"/>
              </a:spcBef>
              <a:buNone/>
            </a:pPr>
            <a:r>
              <a:rPr lang="en-CA" altLang="ja-JP" sz="2400" b="1" i="1" dirty="0">
                <a:solidFill>
                  <a:srgbClr val="800000"/>
                </a:solidFill>
                <a:latin typeface="Calibri" pitchFamily="34" charset="0"/>
                <a:ea typeface="MS PGothic" pitchFamily="34" charset="-128"/>
              </a:rPr>
              <a:t>Data sharing &amp; exchange</a:t>
            </a:r>
          </a:p>
          <a:p>
            <a:pPr lvl="1">
              <a:spcBef>
                <a:spcPct val="0"/>
              </a:spcBef>
              <a:buFont typeface="Courier New" panose="02070309020205020404" pitchFamily="49" charset="0"/>
              <a:buChar char="o"/>
            </a:pPr>
            <a:r>
              <a:rPr lang="en-US" altLang="en-US" sz="2400" dirty="0">
                <a:latin typeface="Calibri" pitchFamily="34" charset="0"/>
              </a:rPr>
              <a:t>Developing </a:t>
            </a:r>
            <a:r>
              <a:rPr lang="en-US" altLang="en-US" sz="2400" b="1" i="1" dirty="0">
                <a:solidFill>
                  <a:srgbClr val="800000"/>
                </a:solidFill>
                <a:latin typeface="Calibri" pitchFamily="34" charset="0"/>
              </a:rPr>
              <a:t>GCW Data Portal </a:t>
            </a:r>
            <a:r>
              <a:rPr lang="en-US" altLang="en-US" sz="2400" dirty="0">
                <a:latin typeface="Calibri" pitchFamily="34" charset="0"/>
              </a:rPr>
              <a:t>with up-to-date information on the state of the </a:t>
            </a:r>
            <a:r>
              <a:rPr lang="en-US" altLang="en-US" sz="2400" dirty="0" err="1">
                <a:latin typeface="Calibri" pitchFamily="34" charset="0"/>
              </a:rPr>
              <a:t>cryosphere</a:t>
            </a:r>
            <a:endParaRPr lang="en-US" altLang="en-US" sz="2400" dirty="0">
              <a:latin typeface="Calibri" pitchFamily="34" charset="0"/>
            </a:endParaRPr>
          </a:p>
          <a:p>
            <a:pPr marL="800100" lvl="5" indent="-342900">
              <a:spcBef>
                <a:spcPct val="0"/>
              </a:spcBef>
              <a:buFont typeface="Courier New" panose="02070309020205020404" pitchFamily="49" charset="0"/>
              <a:buChar char="o"/>
            </a:pPr>
            <a:r>
              <a:rPr lang="en-US" altLang="en-US" sz="2400" dirty="0">
                <a:latin typeface="Calibri" pitchFamily="34" charset="0"/>
              </a:rPr>
              <a:t>Producing unique hemispheric products, e.g., “snow anomaly trackers” for SCE and SWE in collaboration with partners</a:t>
            </a:r>
          </a:p>
          <a:p>
            <a:pPr lvl="1">
              <a:spcBef>
                <a:spcPct val="0"/>
              </a:spcBef>
              <a:buFont typeface="Courier New" panose="02070309020205020404" pitchFamily="49" charset="0"/>
              <a:buChar char="o"/>
            </a:pPr>
            <a:r>
              <a:rPr lang="en-US" altLang="en-US" sz="2400" dirty="0">
                <a:latin typeface="Calibri" pitchFamily="34" charset="0"/>
              </a:rPr>
              <a:t>Engaging in historical data rescue (e.g., snow depth)</a:t>
            </a:r>
          </a:p>
          <a:p>
            <a:pPr lvl="1">
              <a:spcBef>
                <a:spcPct val="0"/>
              </a:spcBef>
              <a:buFont typeface="Courier New" panose="02070309020205020404" pitchFamily="49" charset="0"/>
              <a:buChar char="o"/>
            </a:pPr>
            <a:r>
              <a:rPr lang="en-US" altLang="en-US" sz="2400" dirty="0">
                <a:latin typeface="Calibri" pitchFamily="34" charset="0"/>
              </a:rPr>
              <a:t>Building a glossary of </a:t>
            </a:r>
            <a:r>
              <a:rPr lang="en-US" altLang="en-US" sz="2400" dirty="0" err="1">
                <a:latin typeface="Calibri" pitchFamily="34" charset="0"/>
              </a:rPr>
              <a:t>cryospheric</a:t>
            </a:r>
            <a:r>
              <a:rPr lang="en-US" altLang="en-US" sz="2400" dirty="0">
                <a:latin typeface="Calibri" pitchFamily="34" charset="0"/>
              </a:rPr>
              <a:t> terms</a:t>
            </a:r>
          </a:p>
          <a:p>
            <a:pPr>
              <a:spcBef>
                <a:spcPct val="0"/>
              </a:spcBef>
              <a:buFont typeface="Arial" pitchFamily="34" charset="0"/>
              <a:buChar char="•"/>
            </a:pPr>
            <a:endParaRPr lang="en-US" altLang="en-US" sz="2400" dirty="0">
              <a:solidFill>
                <a:srgbClr val="000000"/>
              </a:solidFill>
              <a:latin typeface="Calibri" pitchFamily="34" charset="0"/>
            </a:endParaRPr>
          </a:p>
          <a:p>
            <a:pPr marL="0" indent="0">
              <a:spcBef>
                <a:spcPct val="0"/>
              </a:spcBef>
              <a:buNone/>
            </a:pPr>
            <a:r>
              <a:rPr lang="en-US" altLang="en-US" sz="2400" b="1" i="1" dirty="0">
                <a:solidFill>
                  <a:srgbClr val="800000"/>
                </a:solidFill>
                <a:latin typeface="Calibri" pitchFamily="34" charset="0"/>
                <a:ea typeface="MS PGothic" pitchFamily="34" charset="-128"/>
              </a:rPr>
              <a:t>Developing international training, outreach materials; co-sponsoring workshops</a:t>
            </a:r>
          </a:p>
          <a:p>
            <a:pPr marL="0" indent="0">
              <a:spcBef>
                <a:spcPct val="0"/>
              </a:spcBef>
              <a:buNone/>
            </a:pPr>
            <a:endParaRPr lang="en-US" altLang="en-US" sz="2400" dirty="0">
              <a:latin typeface="Calibri" pitchFamily="34" charset="0"/>
            </a:endParaRPr>
          </a:p>
        </p:txBody>
      </p:sp>
    </p:spTree>
    <p:extLst>
      <p:ext uri="{BB962C8B-B14F-4D97-AF65-F5344CB8AC3E}">
        <p14:creationId xmlns:p14="http://schemas.microsoft.com/office/powerpoint/2010/main" val="3580998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4"/>
          <p:cNvSpPr>
            <a:spLocks noGrp="1"/>
          </p:cNvSpPr>
          <p:nvPr>
            <p:ph type="title"/>
          </p:nvPr>
        </p:nvSpPr>
        <p:spPr>
          <a:xfrm>
            <a:off x="250825" y="188913"/>
            <a:ext cx="8713788" cy="496887"/>
          </a:xfrm>
        </p:spPr>
        <p:txBody>
          <a:bodyPr>
            <a:noAutofit/>
          </a:bodyPr>
          <a:lstStyle/>
          <a:p>
            <a:r>
              <a:rPr lang="en-CA" altLang="en-US" sz="3200" b="1" dirty="0" smtClean="0">
                <a:solidFill>
                  <a:srgbClr val="0033CC"/>
                </a:solidFill>
                <a:cs typeface="Arial" pitchFamily="34" charset="0"/>
              </a:rPr>
              <a:t>Organizational</a:t>
            </a:r>
            <a:r>
              <a:rPr lang="en-CA" altLang="en-US" sz="3200" b="1" dirty="0" smtClean="0">
                <a:solidFill>
                  <a:srgbClr val="0033CC"/>
                </a:solidFill>
                <a:latin typeface="Arial" pitchFamily="34" charset="0"/>
                <a:cs typeface="Arial" pitchFamily="34" charset="0"/>
              </a:rPr>
              <a:t> structure of GCW</a:t>
            </a:r>
            <a:endParaRPr lang="en-CA" altLang="en-US" sz="3200" dirty="0" smtClean="0">
              <a:solidFill>
                <a:srgbClr val="0033CC"/>
              </a:solidFill>
              <a:latin typeface="Arial" pitchFamily="34" charset="0"/>
              <a:cs typeface="Arial" pitchFamily="34" charset="0"/>
            </a:endParaRPr>
          </a:p>
        </p:txBody>
      </p:sp>
      <p:sp>
        <p:nvSpPr>
          <p:cNvPr id="23555" name="Content Placeholder 5"/>
          <p:cNvSpPr>
            <a:spLocks noGrp="1"/>
          </p:cNvSpPr>
          <p:nvPr>
            <p:ph idx="1"/>
          </p:nvPr>
        </p:nvSpPr>
        <p:spPr>
          <a:xfrm>
            <a:off x="381000" y="838200"/>
            <a:ext cx="8763000" cy="5264150"/>
          </a:xfrm>
        </p:spPr>
        <p:txBody>
          <a:bodyPr/>
          <a:lstStyle/>
          <a:p>
            <a:pPr>
              <a:spcBef>
                <a:spcPct val="0"/>
              </a:spcBef>
              <a:spcAft>
                <a:spcPts val="200"/>
              </a:spcAft>
              <a:buFont typeface="Wingdings" pitchFamily="2" charset="2"/>
              <a:buChar char="Ø"/>
            </a:pPr>
            <a:endParaRPr lang="en-US" altLang="en-US" sz="1700" smtClean="0">
              <a:latin typeface="Calibri" pitchFamily="34" charset="0"/>
            </a:endParaRPr>
          </a:p>
          <a:p>
            <a:pPr>
              <a:spcBef>
                <a:spcPts val="200"/>
              </a:spcBef>
              <a:buFont typeface="Wingdings" pitchFamily="2" charset="2"/>
              <a:buChar char="Ø"/>
            </a:pPr>
            <a:endParaRPr lang="en-US" altLang="en-US" sz="2000" b="1" smtClean="0">
              <a:latin typeface="Calibri" pitchFamily="34" charset="0"/>
            </a:endParaRPr>
          </a:p>
          <a:p>
            <a:pPr>
              <a:spcBef>
                <a:spcPts val="200"/>
              </a:spcBef>
              <a:buFont typeface="Wingdings" pitchFamily="2" charset="2"/>
              <a:buChar char="Ø"/>
            </a:pPr>
            <a:endParaRPr lang="en-US" altLang="en-US" sz="2000" b="1" smtClean="0">
              <a:latin typeface="Calibri" pitchFamily="34" charset="0"/>
            </a:endParaRPr>
          </a:p>
          <a:p>
            <a:pPr lvl="3">
              <a:spcBef>
                <a:spcPts val="200"/>
              </a:spcBef>
              <a:buFont typeface="Wingdings" pitchFamily="2" charset="2"/>
              <a:buChar char="Ø"/>
            </a:pPr>
            <a:endParaRPr lang="en-US" altLang="en-US" sz="1200" b="1" smtClean="0">
              <a:latin typeface="Calibri" pitchFamily="34" charset="0"/>
            </a:endParaRPr>
          </a:p>
          <a:p>
            <a:pPr>
              <a:spcBef>
                <a:spcPts val="200"/>
              </a:spcBef>
              <a:buFont typeface="Wingdings" pitchFamily="2" charset="2"/>
              <a:buChar char="Ø"/>
            </a:pPr>
            <a:endParaRPr lang="en-US" altLang="en-US" sz="2000" b="1" smtClean="0">
              <a:latin typeface="Calibri" pitchFamily="34" charset="0"/>
            </a:endParaRPr>
          </a:p>
          <a:p>
            <a:pPr>
              <a:spcBef>
                <a:spcPts val="200"/>
              </a:spcBef>
              <a:buFont typeface="Wingdings" pitchFamily="2" charset="2"/>
              <a:buChar char="Ø"/>
            </a:pPr>
            <a:endParaRPr lang="en-US" altLang="en-US" sz="2000" b="1" smtClean="0">
              <a:latin typeface="Calibri" pitchFamily="34" charset="0"/>
            </a:endParaRPr>
          </a:p>
          <a:p>
            <a:pPr>
              <a:spcBef>
                <a:spcPts val="200"/>
              </a:spcBef>
              <a:buFont typeface="Wingdings" pitchFamily="2" charset="2"/>
              <a:buNone/>
            </a:pPr>
            <a:endParaRPr lang="en-US" altLang="en-US" sz="2000" b="1" smtClean="0">
              <a:latin typeface="Calibri" pitchFamily="34" charset="0"/>
            </a:endParaRPr>
          </a:p>
          <a:p>
            <a:pPr>
              <a:spcBef>
                <a:spcPts val="200"/>
              </a:spcBef>
              <a:buFont typeface="Wingdings" pitchFamily="2" charset="2"/>
              <a:buNone/>
            </a:pPr>
            <a:endParaRPr lang="en-US" altLang="en-US" sz="2000" b="1" smtClean="0">
              <a:latin typeface="Calibri" pitchFamily="34" charset="0"/>
            </a:endParaRPr>
          </a:p>
          <a:p>
            <a:pPr>
              <a:spcBef>
                <a:spcPts val="200"/>
              </a:spcBef>
              <a:buFont typeface="Wingdings" pitchFamily="2" charset="2"/>
              <a:buNone/>
            </a:pPr>
            <a:endParaRPr lang="en-US" altLang="en-US" sz="2000" b="1" smtClean="0">
              <a:latin typeface="Calibri" pitchFamily="34" charset="0"/>
            </a:endParaRPr>
          </a:p>
          <a:p>
            <a:pPr>
              <a:spcBef>
                <a:spcPts val="200"/>
              </a:spcBef>
              <a:buFont typeface="Wingdings" pitchFamily="2" charset="2"/>
              <a:buNone/>
            </a:pPr>
            <a:endParaRPr lang="en-US" altLang="en-US" sz="2000" b="1" smtClean="0">
              <a:latin typeface="Calibri" pitchFamily="34" charset="0"/>
            </a:endParaRPr>
          </a:p>
          <a:p>
            <a:pPr lvl="1"/>
            <a:endParaRPr lang="en-US" altLang="en-US" sz="1400" smtClean="0">
              <a:latin typeface="Arial" pitchFamily="34" charset="0"/>
            </a:endParaRPr>
          </a:p>
          <a:p>
            <a:pPr lvl="1"/>
            <a:endParaRPr lang="en-US" altLang="en-US" sz="1400" smtClean="0">
              <a:latin typeface="Arial" pitchFamily="34" charset="0"/>
            </a:endParaRPr>
          </a:p>
          <a:p>
            <a:pPr lvl="1"/>
            <a:endParaRPr lang="en-US" altLang="en-US" sz="1400" smtClean="0">
              <a:latin typeface="Arial" pitchFamily="34" charset="0"/>
            </a:endParaRPr>
          </a:p>
          <a:p>
            <a:pPr>
              <a:buFont typeface="Wingdings" pitchFamily="2" charset="2"/>
              <a:buNone/>
            </a:pPr>
            <a:endParaRPr lang="en-CA" altLang="en-US" smtClean="0">
              <a:latin typeface="Arial" pitchFamily="34" charset="0"/>
            </a:endParaRPr>
          </a:p>
        </p:txBody>
      </p:sp>
      <p:pic>
        <p:nvPicPr>
          <p:cNvPr id="2355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139825"/>
            <a:ext cx="7391400" cy="480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44835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7" name="Content Placeholder 2"/>
          <p:cNvSpPr>
            <a:spLocks/>
          </p:cNvSpPr>
          <p:nvPr/>
        </p:nvSpPr>
        <p:spPr bwMode="auto">
          <a:xfrm>
            <a:off x="395288" y="1295400"/>
            <a:ext cx="8425184" cy="3141712"/>
          </a:xfrm>
          <a:prstGeom prst="rect">
            <a:avLst/>
          </a:prstGeom>
          <a:solidFill>
            <a:schemeClr val="bg1"/>
          </a:solidFill>
          <a:ln w="3175">
            <a:solidFill>
              <a:srgbClr val="000000"/>
            </a:solidFill>
            <a:miter lim="800000"/>
            <a:headEnd/>
            <a:tailEnd/>
          </a:ln>
          <a:effectLst>
            <a:outerShdw blurRad="63500" dist="107763" dir="2700000" algn="ctr" rotWithShape="0">
              <a:srgbClr val="000000">
                <a:alpha val="50000"/>
              </a:srgbClr>
            </a:outerShdw>
          </a:effectLst>
        </p:spPr>
        <p:txBody>
          <a:bodyPr/>
          <a:lstStyle/>
          <a:p>
            <a:pPr marL="288925" indent="-173038">
              <a:spcBef>
                <a:spcPct val="20000"/>
              </a:spcBef>
              <a:buClr>
                <a:srgbClr val="FF9900"/>
              </a:buClr>
              <a:buFont typeface="Wingdings" charset="0"/>
              <a:buNone/>
            </a:pPr>
            <a:endParaRPr lang="en-US" sz="1400" dirty="0" smtClean="0">
              <a:solidFill>
                <a:srgbClr val="000000"/>
              </a:solidFill>
              <a:latin typeface="Arial" charset="0"/>
              <a:cs typeface="Arial"/>
            </a:endParaRPr>
          </a:p>
          <a:p>
            <a:pPr marL="288925" indent="-173038">
              <a:spcBef>
                <a:spcPct val="20000"/>
              </a:spcBef>
              <a:buClr>
                <a:srgbClr val="FF9933"/>
              </a:buClr>
              <a:buFont typeface="Wingdings" charset="0"/>
              <a:buChar char="§"/>
            </a:pPr>
            <a:r>
              <a:rPr lang="en-US" altLang="zh-CN" sz="1800" dirty="0" smtClean="0">
                <a:solidFill>
                  <a:srgbClr val="000000"/>
                </a:solidFill>
                <a:latin typeface="Arial" charset="0"/>
                <a:ea typeface="宋体" charset="0"/>
                <a:cs typeface="宋体" charset="0"/>
              </a:rPr>
              <a:t>Establish the </a:t>
            </a:r>
            <a:r>
              <a:rPr lang="en-US" altLang="zh-CN" sz="1800" dirty="0" smtClean="0">
                <a:solidFill>
                  <a:srgbClr val="FF0000"/>
                </a:solidFill>
                <a:latin typeface="Arial" charset="0"/>
                <a:ea typeface="宋体" charset="0"/>
                <a:cs typeface="宋体" charset="0"/>
              </a:rPr>
              <a:t>core</a:t>
            </a:r>
            <a:r>
              <a:rPr lang="en-US" altLang="zh-CN" sz="1800" dirty="0" smtClean="0">
                <a:solidFill>
                  <a:srgbClr val="000000"/>
                </a:solidFill>
                <a:latin typeface="Arial" charset="0"/>
                <a:ea typeface="宋体" charset="0"/>
                <a:cs typeface="宋体" charset="0"/>
              </a:rPr>
              <a:t> network of GCW surface measurement sites – </a:t>
            </a:r>
            <a:r>
              <a:rPr lang="en-US" altLang="zh-CN" sz="1800" dirty="0" smtClean="0">
                <a:solidFill>
                  <a:srgbClr val="FE0000"/>
                </a:solidFill>
                <a:latin typeface="Arial" charset="0"/>
                <a:ea typeface="宋体" charset="0"/>
                <a:cs typeface="宋体" charset="0"/>
              </a:rPr>
              <a:t>CryoNet</a:t>
            </a:r>
            <a:r>
              <a:rPr lang="en-US" altLang="zh-CN" sz="1800" dirty="0" smtClean="0">
                <a:solidFill>
                  <a:srgbClr val="000000"/>
                </a:solidFill>
                <a:latin typeface="Arial" charset="0"/>
                <a:ea typeface="宋体" charset="0"/>
                <a:cs typeface="宋体" charset="0"/>
              </a:rPr>
              <a:t>.</a:t>
            </a:r>
          </a:p>
          <a:p>
            <a:pPr marL="288925" indent="-173038">
              <a:spcBef>
                <a:spcPct val="20000"/>
              </a:spcBef>
              <a:buClr>
                <a:srgbClr val="FF9933"/>
              </a:buClr>
              <a:buFont typeface="Wingdings" charset="0"/>
              <a:buChar char="§"/>
            </a:pPr>
            <a:r>
              <a:rPr lang="en-US" altLang="zh-CN" sz="1800" dirty="0" smtClean="0">
                <a:solidFill>
                  <a:srgbClr val="000000"/>
                </a:solidFill>
                <a:latin typeface="Arial" charset="0"/>
                <a:ea typeface="宋体" charset="0"/>
                <a:cs typeface="宋体" charset="0"/>
              </a:rPr>
              <a:t>CryoNet is one part of the whole </a:t>
            </a:r>
            <a:r>
              <a:rPr lang="en-US" altLang="zh-CN" sz="1800" dirty="0" smtClean="0">
                <a:solidFill>
                  <a:srgbClr val="FE0000"/>
                </a:solidFill>
                <a:latin typeface="Arial" charset="0"/>
                <a:ea typeface="宋体" charset="0"/>
                <a:cs typeface="宋体" charset="0"/>
              </a:rPr>
              <a:t>GCW observing system</a:t>
            </a:r>
            <a:r>
              <a:rPr lang="en-US" altLang="zh-CN" sz="1800" dirty="0" smtClean="0">
                <a:solidFill>
                  <a:srgbClr val="000000"/>
                </a:solidFill>
                <a:latin typeface="Arial" charset="0"/>
                <a:ea typeface="宋体" charset="0"/>
                <a:cs typeface="宋体" charset="0"/>
              </a:rPr>
              <a:t>, which is a component observing system of the WMO Integrated Global Observing System (</a:t>
            </a:r>
            <a:r>
              <a:rPr lang="en-US" altLang="zh-CN" sz="1800" dirty="0" smtClean="0">
                <a:solidFill>
                  <a:srgbClr val="FE0000"/>
                </a:solidFill>
                <a:latin typeface="Arial" charset="0"/>
                <a:ea typeface="宋体" charset="0"/>
                <a:cs typeface="宋体" charset="0"/>
              </a:rPr>
              <a:t>WIGOS</a:t>
            </a:r>
            <a:r>
              <a:rPr lang="en-US" altLang="zh-CN" sz="1800" dirty="0" smtClean="0">
                <a:solidFill>
                  <a:srgbClr val="000000"/>
                </a:solidFill>
                <a:latin typeface="Arial" charset="0"/>
                <a:ea typeface="宋体" charset="0"/>
                <a:cs typeface="宋体" charset="0"/>
              </a:rPr>
              <a:t>). </a:t>
            </a:r>
          </a:p>
          <a:p>
            <a:pPr marL="288925" indent="-173038">
              <a:spcBef>
                <a:spcPct val="20000"/>
              </a:spcBef>
              <a:buClr>
                <a:srgbClr val="FF9933"/>
              </a:buClr>
              <a:buFont typeface="Wingdings" charset="0"/>
              <a:buChar char="§"/>
            </a:pPr>
            <a:r>
              <a:rPr lang="en-GB" altLang="zh-CN" sz="1800" dirty="0" smtClean="0">
                <a:solidFill>
                  <a:srgbClr val="000000"/>
                </a:solidFill>
                <a:latin typeface="Arial" charset="0"/>
                <a:ea typeface="宋体" charset="0"/>
                <a:cs typeface="宋体" charset="0"/>
              </a:rPr>
              <a:t>CryoNet covers </a:t>
            </a:r>
            <a:r>
              <a:rPr lang="en-GB" altLang="zh-CN" sz="1800" dirty="0" smtClean="0">
                <a:solidFill>
                  <a:srgbClr val="FE0000"/>
                </a:solidFill>
                <a:latin typeface="Arial" charset="0"/>
                <a:ea typeface="宋体" charset="0"/>
                <a:cs typeface="宋体" charset="0"/>
              </a:rPr>
              <a:t>all components of the cryosphere</a:t>
            </a:r>
            <a:r>
              <a:rPr lang="en-GB" altLang="zh-CN" sz="1800" dirty="0" smtClean="0">
                <a:solidFill>
                  <a:srgbClr val="000000"/>
                </a:solidFill>
                <a:latin typeface="Arial" charset="0"/>
                <a:ea typeface="宋体" charset="0"/>
                <a:cs typeface="宋体" charset="0"/>
              </a:rPr>
              <a:t> (glaciers, ice shelves, ice sheets, snow, permafrost, sea ice, river/lake ice) through an extensive approach of </a:t>
            </a:r>
            <a:r>
              <a:rPr lang="en-GB" altLang="zh-CN" sz="1800" dirty="0" smtClean="0">
                <a:solidFill>
                  <a:srgbClr val="FE0000"/>
                </a:solidFill>
                <a:latin typeface="Arial" charset="0"/>
                <a:ea typeface="宋体" charset="0"/>
                <a:cs typeface="宋体" charset="0"/>
              </a:rPr>
              <a:t>in-situ</a:t>
            </a:r>
            <a:r>
              <a:rPr lang="en-GB" altLang="zh-CN" sz="1800" dirty="0" smtClean="0">
                <a:solidFill>
                  <a:srgbClr val="000000"/>
                </a:solidFill>
                <a:latin typeface="Arial" charset="0"/>
                <a:ea typeface="宋体" charset="0"/>
                <a:cs typeface="宋体" charset="0"/>
              </a:rPr>
              <a:t> observations. </a:t>
            </a:r>
          </a:p>
          <a:p>
            <a:pPr marL="288925" indent="-173038">
              <a:spcBef>
                <a:spcPct val="20000"/>
              </a:spcBef>
              <a:buClr>
                <a:srgbClr val="FF9933"/>
              </a:buClr>
              <a:buFont typeface="Wingdings" charset="0"/>
              <a:buChar char="§"/>
            </a:pPr>
            <a:r>
              <a:rPr lang="en-US" altLang="zh-CN" sz="1800" dirty="0" smtClean="0">
                <a:solidFill>
                  <a:srgbClr val="000000"/>
                </a:solidFill>
                <a:latin typeface="Arial" charset="0"/>
                <a:ea typeface="宋体" charset="0"/>
                <a:cs typeface="宋体" charset="0"/>
              </a:rPr>
              <a:t>CryoNet is initially comprised of </a:t>
            </a:r>
            <a:r>
              <a:rPr lang="en-US" altLang="zh-CN" sz="1800" dirty="0" smtClean="0">
                <a:solidFill>
                  <a:srgbClr val="FE0000"/>
                </a:solidFill>
                <a:latin typeface="Arial" charset="0"/>
                <a:ea typeface="宋体" charset="0"/>
                <a:cs typeface="宋体" charset="0"/>
              </a:rPr>
              <a:t>existing stations/sites</a:t>
            </a:r>
            <a:r>
              <a:rPr lang="en-US" altLang="zh-CN" sz="1800" dirty="0" smtClean="0">
                <a:solidFill>
                  <a:srgbClr val="000000"/>
                </a:solidFill>
                <a:latin typeface="Arial" charset="0"/>
                <a:ea typeface="宋体" charset="0"/>
                <a:cs typeface="宋体" charset="0"/>
              </a:rPr>
              <a:t>, rather than creating new sites.</a:t>
            </a:r>
            <a:endParaRPr lang="en-US" sz="1800" dirty="0" smtClean="0">
              <a:solidFill>
                <a:srgbClr val="000000"/>
              </a:solidFill>
              <a:latin typeface="Arial" charset="0"/>
              <a:cs typeface="Arial"/>
            </a:endParaRPr>
          </a:p>
        </p:txBody>
      </p:sp>
      <p:sp>
        <p:nvSpPr>
          <p:cNvPr id="228359" name="Rectangle 7"/>
          <p:cNvSpPr>
            <a:spLocks noChangeArrowheads="1"/>
          </p:cNvSpPr>
          <p:nvPr/>
        </p:nvSpPr>
        <p:spPr bwMode="auto">
          <a:xfrm>
            <a:off x="685800" y="806450"/>
            <a:ext cx="460533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spcBef>
                <a:spcPct val="50000"/>
              </a:spcBef>
              <a:buClr>
                <a:srgbClr val="FF9900"/>
              </a:buClr>
              <a:buFont typeface="Wingdings" charset="0"/>
              <a:buNone/>
            </a:pPr>
            <a:r>
              <a:rPr lang="en-US" altLang="zh-CN" sz="1600" b="1" i="1" smtClean="0">
                <a:solidFill>
                  <a:srgbClr val="000000"/>
                </a:solidFill>
                <a:latin typeface="Arial" charset="0"/>
                <a:ea typeface="宋体" charset="0"/>
                <a:cs typeface="宋体" charset="0"/>
              </a:rPr>
              <a:t>…an immediate priority in GCW development.</a:t>
            </a:r>
            <a:endParaRPr lang="en-US" sz="1600" b="1" i="1" smtClean="0">
              <a:solidFill>
                <a:srgbClr val="000000"/>
              </a:solidFill>
              <a:latin typeface="Arial" charset="0"/>
              <a:cs typeface="Arial"/>
            </a:endParaRPr>
          </a:p>
        </p:txBody>
      </p:sp>
      <p:sp>
        <p:nvSpPr>
          <p:cNvPr id="228364" name="Text Box 12"/>
          <p:cNvSpPr txBox="1">
            <a:spLocks noChangeArrowheads="1"/>
          </p:cNvSpPr>
          <p:nvPr/>
        </p:nvSpPr>
        <p:spPr bwMode="auto">
          <a:xfrm>
            <a:off x="1600200" y="173038"/>
            <a:ext cx="582136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spcBef>
                <a:spcPct val="50000"/>
              </a:spcBef>
              <a:buClr>
                <a:srgbClr val="FF9900"/>
              </a:buClr>
              <a:buFont typeface="Wingdings" charset="0"/>
              <a:buNone/>
            </a:pPr>
            <a:r>
              <a:rPr lang="en-US" sz="2800" b="1" dirty="0" smtClean="0">
                <a:solidFill>
                  <a:srgbClr val="333399"/>
                </a:solidFill>
                <a:latin typeface="Arial" charset="0"/>
                <a:cs typeface="Arial"/>
              </a:rPr>
              <a:t>CryoNet – the core GCW Network</a:t>
            </a:r>
          </a:p>
        </p:txBody>
      </p:sp>
      <p:pic>
        <p:nvPicPr>
          <p:cNvPr id="2" name="Picture 1" descr="station_pics.png"/>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0" y="4537697"/>
            <a:ext cx="9144000" cy="2209101"/>
          </a:xfrm>
          <a:prstGeom prst="rect">
            <a:avLst/>
          </a:prstGeom>
        </p:spPr>
      </p:pic>
    </p:spTree>
    <p:extLst>
      <p:ext uri="{BB962C8B-B14F-4D97-AF65-F5344CB8AC3E}">
        <p14:creationId xmlns:p14="http://schemas.microsoft.com/office/powerpoint/2010/main" val="592593114"/>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1278"/>
            <a:ext cx="8229600" cy="726026"/>
          </a:xfrm>
        </p:spPr>
        <p:txBody>
          <a:bodyPr>
            <a:normAutofit fontScale="90000"/>
          </a:bodyPr>
          <a:lstStyle/>
          <a:p>
            <a:r>
              <a:rPr lang="fr-CH" sz="3600" b="1" dirty="0" smtClean="0">
                <a:solidFill>
                  <a:srgbClr val="3333CC"/>
                </a:solidFill>
              </a:rPr>
              <a:t>CryoNet concept</a:t>
            </a:r>
            <a:br>
              <a:rPr lang="fr-CH" sz="3600" b="1" dirty="0" smtClean="0">
                <a:solidFill>
                  <a:srgbClr val="3333CC"/>
                </a:solidFill>
              </a:rPr>
            </a:br>
            <a:r>
              <a:rPr lang="fr-CH" sz="2200" b="1" dirty="0" err="1" smtClean="0">
                <a:solidFill>
                  <a:srgbClr val="3333CC"/>
                </a:solidFill>
              </a:rPr>
              <a:t>See</a:t>
            </a:r>
            <a:r>
              <a:rPr lang="fr-CH" sz="2200" b="1" dirty="0">
                <a:solidFill>
                  <a:srgbClr val="3333CC"/>
                </a:solidFill>
              </a:rPr>
              <a:t>: http://globalcryospherewatch.org/cryonet/site_types.html</a:t>
            </a:r>
            <a:endParaRPr lang="en-US" sz="2200" b="1" dirty="0">
              <a:solidFill>
                <a:srgbClr val="3333CC"/>
              </a:solidFill>
            </a:endParaRPr>
          </a:p>
        </p:txBody>
      </p:sp>
      <p:sp>
        <p:nvSpPr>
          <p:cNvPr id="5" name="Rechteck 1"/>
          <p:cNvSpPr/>
          <p:nvPr/>
        </p:nvSpPr>
        <p:spPr>
          <a:xfrm>
            <a:off x="750915" y="1005840"/>
            <a:ext cx="7935885" cy="3257795"/>
          </a:xfrm>
          <a:prstGeom prst="rect">
            <a:avLst/>
          </a:prstGeom>
          <a:solidFill>
            <a:schemeClr val="bg1"/>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Ø"/>
            </a:pPr>
            <a:endParaRPr lang="en-US" dirty="0" smtClean="0">
              <a:solidFill>
                <a:srgbClr val="0070C0"/>
              </a:solidFill>
            </a:endParaRPr>
          </a:p>
          <a:p>
            <a:pPr marL="285750" indent="-285750" algn="ctr">
              <a:buFont typeface="Wingdings" panose="05000000000000000000" pitchFamily="2" charset="2"/>
              <a:buChar char="Ø"/>
            </a:pPr>
            <a:endParaRPr lang="en-US" dirty="0" smtClean="0">
              <a:solidFill>
                <a:srgbClr val="0070C0"/>
              </a:solidFill>
            </a:endParaRPr>
          </a:p>
          <a:p>
            <a:pPr marL="285750" indent="-285750" algn="ctr">
              <a:buFont typeface="Courier New" panose="02070309020205020404" pitchFamily="49" charset="0"/>
              <a:buChar char="o"/>
            </a:pPr>
            <a:r>
              <a:rPr lang="en-US" sz="2000" b="1" dirty="0" smtClean="0">
                <a:solidFill>
                  <a:srgbClr val="0070C0"/>
                </a:solidFill>
                <a:latin typeface="Calibri"/>
                <a:cs typeface="Calibri"/>
              </a:rPr>
              <a:t>measure at least one variable of a cryosphere component</a:t>
            </a:r>
            <a:br>
              <a:rPr lang="en-US" sz="2000" b="1" dirty="0" smtClean="0">
                <a:solidFill>
                  <a:srgbClr val="0070C0"/>
                </a:solidFill>
                <a:latin typeface="Calibri"/>
                <a:cs typeface="Calibri"/>
              </a:rPr>
            </a:br>
            <a:r>
              <a:rPr lang="en-US" sz="2000" b="1" dirty="0" smtClean="0">
                <a:solidFill>
                  <a:srgbClr val="0070C0"/>
                </a:solidFill>
                <a:latin typeface="Calibri"/>
                <a:cs typeface="Calibri"/>
              </a:rPr>
              <a:t>(for example, snow, permafrost, sea ice, etc.)</a:t>
            </a:r>
          </a:p>
          <a:p>
            <a:pPr marL="285750" indent="-285750" algn="ctr">
              <a:buFont typeface="Courier New" panose="02070309020205020404" pitchFamily="49" charset="0"/>
              <a:buChar char="o"/>
            </a:pPr>
            <a:r>
              <a:rPr lang="en-US" sz="2000" b="1" dirty="0" smtClean="0">
                <a:solidFill>
                  <a:srgbClr val="0070C0"/>
                </a:solidFill>
                <a:latin typeface="Calibri"/>
                <a:cs typeface="Calibri"/>
              </a:rPr>
              <a:t>have to fulfill CryoNet minimum requirements</a:t>
            </a:r>
          </a:p>
          <a:p>
            <a:pPr marL="285750" indent="-285750" algn="ctr">
              <a:buFont typeface="Courier New" panose="02070309020205020404" pitchFamily="49" charset="0"/>
              <a:buChar char="o"/>
            </a:pPr>
            <a:r>
              <a:rPr lang="en-US" sz="2000" b="1" dirty="0" smtClean="0">
                <a:solidFill>
                  <a:srgbClr val="0070C0"/>
                </a:solidFill>
                <a:latin typeface="Calibri"/>
                <a:cs typeface="Calibri"/>
              </a:rPr>
              <a:t>must have ancillary meteorological measurements</a:t>
            </a:r>
          </a:p>
          <a:p>
            <a:pPr marL="285750" indent="-285750" algn="ctr">
              <a:buFont typeface="Courier New" panose="02070309020205020404" pitchFamily="49" charset="0"/>
              <a:buChar char="o"/>
            </a:pPr>
            <a:r>
              <a:rPr lang="en-US" sz="2000" b="1" dirty="0" smtClean="0">
                <a:solidFill>
                  <a:srgbClr val="0070C0"/>
                </a:solidFill>
                <a:latin typeface="Calibri"/>
                <a:cs typeface="Calibri"/>
              </a:rPr>
              <a:t>have the target of long-term operation(primary) or long-term operational commitment with 10+ years record (reference)</a:t>
            </a:r>
          </a:p>
          <a:p>
            <a:pPr marL="285750" indent="-285750" algn="ctr">
              <a:buFont typeface="Courier New" panose="02070309020205020404" pitchFamily="49" charset="0"/>
              <a:buChar char="o"/>
            </a:pPr>
            <a:endParaRPr lang="en-US" sz="2000" b="1" dirty="0" smtClean="0">
              <a:solidFill>
                <a:srgbClr val="0070C0"/>
              </a:solidFill>
              <a:latin typeface="Calibri"/>
              <a:cs typeface="Calibri"/>
            </a:endParaRPr>
          </a:p>
          <a:p>
            <a:pPr algn="ctr"/>
            <a:r>
              <a:rPr lang="en-US" sz="2000" b="1" i="1" dirty="0" smtClean="0">
                <a:solidFill>
                  <a:srgbClr val="0070C0"/>
                </a:solidFill>
                <a:latin typeface="Calibri"/>
                <a:cs typeface="Calibri"/>
              </a:rPr>
              <a:t>Attributes: primary, reference 	Potential attributes: cal/</a:t>
            </a:r>
            <a:r>
              <a:rPr lang="en-US" sz="2000" b="1" i="1" dirty="0" err="1" smtClean="0">
                <a:solidFill>
                  <a:srgbClr val="0070C0"/>
                </a:solidFill>
                <a:latin typeface="Calibri"/>
                <a:cs typeface="Calibri"/>
              </a:rPr>
              <a:t>val</a:t>
            </a:r>
            <a:r>
              <a:rPr lang="en-US" sz="2000" b="1" i="1" dirty="0" smtClean="0">
                <a:solidFill>
                  <a:srgbClr val="0070C0"/>
                </a:solidFill>
                <a:latin typeface="Calibri"/>
                <a:cs typeface="Calibri"/>
              </a:rPr>
              <a:t>, research</a:t>
            </a:r>
            <a:endParaRPr lang="en-US" sz="2000" b="1" i="1" dirty="0">
              <a:solidFill>
                <a:srgbClr val="0070C0"/>
              </a:solidFill>
              <a:latin typeface="Calibri"/>
              <a:cs typeface="Calibri"/>
            </a:endParaRPr>
          </a:p>
        </p:txBody>
      </p:sp>
      <p:sp>
        <p:nvSpPr>
          <p:cNvPr id="6" name="Rechteck 6"/>
          <p:cNvSpPr/>
          <p:nvPr/>
        </p:nvSpPr>
        <p:spPr>
          <a:xfrm>
            <a:off x="750915" y="4263635"/>
            <a:ext cx="7935885" cy="692644"/>
          </a:xfrm>
          <a:prstGeom prst="rect">
            <a:avLst/>
          </a:prstGeom>
          <a:solidFill>
            <a:srgbClr val="00B0F0"/>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Calibri"/>
                <a:cs typeface="Calibri"/>
              </a:rPr>
              <a:t> CryoNet SITES</a:t>
            </a:r>
            <a:endParaRPr lang="en-US" sz="2800" b="1" dirty="0">
              <a:latin typeface="Calibri"/>
              <a:cs typeface="Calibri"/>
            </a:endParaRPr>
          </a:p>
        </p:txBody>
      </p:sp>
      <p:sp>
        <p:nvSpPr>
          <p:cNvPr id="7" name="Rechteck 8"/>
          <p:cNvSpPr/>
          <p:nvPr/>
        </p:nvSpPr>
        <p:spPr>
          <a:xfrm>
            <a:off x="750914" y="4964728"/>
            <a:ext cx="7935885" cy="2277547"/>
          </a:xfrm>
          <a:prstGeom prst="rect">
            <a:avLst/>
          </a:prstGeom>
          <a:ln>
            <a:solidFill>
              <a:srgbClr val="00B0F0"/>
            </a:solidFill>
          </a:ln>
        </p:spPr>
        <p:txBody>
          <a:bodyPr wrap="square">
            <a:spAutoFit/>
          </a:bodyPr>
          <a:lstStyle/>
          <a:p>
            <a:pPr marL="285750" indent="-285750" algn="ctr">
              <a:buFont typeface="Courier New" panose="02070309020205020404" pitchFamily="49" charset="0"/>
              <a:buChar char="o"/>
            </a:pPr>
            <a:r>
              <a:rPr lang="en-US" sz="2000" b="1" dirty="0" smtClean="0">
                <a:solidFill>
                  <a:srgbClr val="00B0F0"/>
                </a:solidFill>
                <a:latin typeface="Calibri"/>
                <a:cs typeface="Calibri"/>
              </a:rPr>
              <a:t>contain two or more stations (at least one is a CryoNet station)</a:t>
            </a:r>
            <a:br>
              <a:rPr lang="en-US" sz="2000" b="1" dirty="0" smtClean="0">
                <a:solidFill>
                  <a:srgbClr val="00B0F0"/>
                </a:solidFill>
                <a:latin typeface="Calibri"/>
                <a:cs typeface="Calibri"/>
              </a:rPr>
            </a:br>
            <a:r>
              <a:rPr lang="en-US" sz="2000" b="1" dirty="0" smtClean="0">
                <a:solidFill>
                  <a:srgbClr val="00B0F0"/>
                </a:solidFill>
                <a:latin typeface="Calibri"/>
                <a:cs typeface="Calibri"/>
              </a:rPr>
              <a:t>with varying capabilities that are coordinated as a local cluster</a:t>
            </a:r>
          </a:p>
          <a:p>
            <a:pPr marL="285750" indent="-285750" algn="ctr">
              <a:buFont typeface="Courier New" panose="02070309020205020404" pitchFamily="49" charset="0"/>
              <a:buChar char="o"/>
            </a:pPr>
            <a:r>
              <a:rPr lang="en-US" sz="2000" b="1" dirty="0" smtClean="0">
                <a:solidFill>
                  <a:srgbClr val="00B0F0"/>
                </a:solidFill>
                <a:latin typeface="Calibri"/>
                <a:cs typeface="Calibri"/>
              </a:rPr>
              <a:t>must have a concept describing the scope of the research approach and the site management</a:t>
            </a:r>
          </a:p>
          <a:p>
            <a:pPr algn="ctr"/>
            <a:endParaRPr lang="en-US" b="1" i="1" dirty="0" smtClean="0">
              <a:solidFill>
                <a:srgbClr val="00B0F0"/>
              </a:solidFill>
              <a:latin typeface="Calibri"/>
              <a:cs typeface="Calibri"/>
            </a:endParaRPr>
          </a:p>
          <a:p>
            <a:pPr algn="ctr"/>
            <a:r>
              <a:rPr lang="en-US" sz="2000" b="1" i="1" dirty="0" smtClean="0">
                <a:solidFill>
                  <a:srgbClr val="00B0F0"/>
                </a:solidFill>
                <a:latin typeface="Calibri"/>
                <a:cs typeface="Calibri"/>
              </a:rPr>
              <a:t>Attributes: basic, integrated</a:t>
            </a:r>
            <a:endParaRPr lang="en-US" sz="2000" b="1" dirty="0" smtClean="0">
              <a:solidFill>
                <a:srgbClr val="00B0F0"/>
              </a:solidFill>
              <a:latin typeface="Calibri"/>
              <a:cs typeface="Calibri"/>
            </a:endParaRPr>
          </a:p>
          <a:p>
            <a:endParaRPr lang="en-US" sz="2400" dirty="0">
              <a:solidFill>
                <a:srgbClr val="00B0F0"/>
              </a:solidFill>
            </a:endParaRPr>
          </a:p>
        </p:txBody>
      </p:sp>
      <p:sp>
        <p:nvSpPr>
          <p:cNvPr id="8" name="Rechteck 4"/>
          <p:cNvSpPr/>
          <p:nvPr/>
        </p:nvSpPr>
        <p:spPr>
          <a:xfrm>
            <a:off x="750915" y="864417"/>
            <a:ext cx="7935885" cy="692644"/>
          </a:xfrm>
          <a:prstGeom prst="rect">
            <a:avLst/>
          </a:prstGeom>
          <a:solidFill>
            <a:srgbClr val="0070C0"/>
          </a:solidFill>
          <a:ln w="317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r>
              <a:rPr lang="en-US" sz="2800" b="1" dirty="0" smtClean="0">
                <a:latin typeface="Calibri"/>
                <a:cs typeface="Calibri"/>
              </a:rPr>
              <a:t>CryoNet STATIONS</a:t>
            </a:r>
            <a:endParaRPr lang="en-US" sz="2800" b="1" dirty="0">
              <a:latin typeface="Calibri"/>
              <a:cs typeface="Calibri"/>
            </a:endParaRPr>
          </a:p>
        </p:txBody>
      </p:sp>
    </p:spTree>
    <p:extLst>
      <p:ext uri="{BB962C8B-B14F-4D97-AF65-F5344CB8AC3E}">
        <p14:creationId xmlns:p14="http://schemas.microsoft.com/office/powerpoint/2010/main" val="19576305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1736"/>
            <a:ext cx="8229600" cy="648383"/>
          </a:xfrm>
        </p:spPr>
        <p:txBody>
          <a:bodyPr>
            <a:normAutofit/>
          </a:bodyPr>
          <a:lstStyle/>
          <a:p>
            <a:r>
              <a:rPr lang="en-US" sz="3200" b="1" dirty="0">
                <a:solidFill>
                  <a:srgbClr val="3333CC"/>
                </a:solidFill>
              </a:rPr>
              <a:t>CryoNet Station </a:t>
            </a:r>
            <a:r>
              <a:rPr lang="en-US" sz="3200" b="1" dirty="0" smtClean="0">
                <a:solidFill>
                  <a:srgbClr val="3333CC"/>
                </a:solidFill>
              </a:rPr>
              <a:t>Minimum Requirements</a:t>
            </a:r>
            <a:endParaRPr lang="en-US" sz="3200" dirty="0">
              <a:solidFill>
                <a:srgbClr val="3333CC"/>
              </a:solidFill>
            </a:endParaRPr>
          </a:p>
        </p:txBody>
      </p:sp>
      <p:sp>
        <p:nvSpPr>
          <p:cNvPr id="4" name="Rectangle 3"/>
          <p:cNvSpPr/>
          <p:nvPr/>
        </p:nvSpPr>
        <p:spPr>
          <a:xfrm>
            <a:off x="284672" y="695745"/>
            <a:ext cx="8704053" cy="5909310"/>
          </a:xfrm>
          <a:prstGeom prst="rect">
            <a:avLst/>
          </a:prstGeom>
        </p:spPr>
        <p:txBody>
          <a:bodyPr wrap="square">
            <a:spAutoFit/>
          </a:bodyPr>
          <a:lstStyle/>
          <a:p>
            <a:r>
              <a:rPr lang="en-GB" dirty="0"/>
              <a:t>1.	</a:t>
            </a:r>
            <a:r>
              <a:rPr lang="en-GB" b="1" dirty="0"/>
              <a:t>Meeting Core </a:t>
            </a:r>
            <a:r>
              <a:rPr lang="en-GB" b="1" dirty="0" err="1"/>
              <a:t>CryoNet</a:t>
            </a:r>
            <a:r>
              <a:rPr lang="en-GB" b="1" dirty="0"/>
              <a:t> Measurement Requirements</a:t>
            </a:r>
            <a:r>
              <a:rPr lang="en-GB" dirty="0"/>
              <a:t>: The station shall measure at least one of the variables of one of the cryosphere components (i.e. snow, solid precipitation, lake and river ice, sea ice, glaciers, frozen ground and permafrost). The station location shall be chosen such that </a:t>
            </a:r>
            <a:r>
              <a:rPr lang="en-GB" dirty="0" err="1"/>
              <a:t>cryospheric</a:t>
            </a:r>
            <a:r>
              <a:rPr lang="en-GB" dirty="0"/>
              <a:t> measurements are representative of the surrounding region, and such representativeness shall be clearly described.</a:t>
            </a:r>
            <a:endParaRPr lang="en-US" dirty="0"/>
          </a:p>
          <a:p>
            <a:r>
              <a:rPr lang="en-GB" dirty="0"/>
              <a:t> </a:t>
            </a:r>
            <a:r>
              <a:rPr lang="en-GB" dirty="0" smtClean="0"/>
              <a:t>2</a:t>
            </a:r>
            <a:r>
              <a:rPr lang="en-GB" dirty="0"/>
              <a:t>.	</a:t>
            </a:r>
            <a:r>
              <a:rPr lang="en-GB" b="1" dirty="0"/>
              <a:t>Commitment of Operational Continuity: </a:t>
            </a:r>
            <a:r>
              <a:rPr lang="en-GB" dirty="0"/>
              <a:t>The station shall be active. The responsible agencies shall be committed, to the extent reasonable, to sustaining long-term observations of at least one cryosphere component. There shall be a commitment to continue measurements for a minimum of four (4) years.</a:t>
            </a:r>
            <a:endParaRPr lang="en-US" dirty="0"/>
          </a:p>
          <a:p>
            <a:r>
              <a:rPr lang="en-GB" dirty="0"/>
              <a:t> </a:t>
            </a:r>
            <a:r>
              <a:rPr lang="en-GB" dirty="0" smtClean="0"/>
              <a:t>3</a:t>
            </a:r>
            <a:r>
              <a:rPr lang="en-GB" dirty="0"/>
              <a:t>.	</a:t>
            </a:r>
            <a:r>
              <a:rPr lang="en-GB" b="1" dirty="0"/>
              <a:t>Metadata Up to Date and Availability: </a:t>
            </a:r>
            <a:r>
              <a:rPr lang="en-GB" dirty="0"/>
              <a:t>The station metadata, including all metadata describing the station characteristics and observing programme, shall be kept up-to-date and available in the GCW Portal as the interface to the WIGOS Information Resource (WIR).</a:t>
            </a:r>
            <a:endParaRPr lang="en-US" dirty="0"/>
          </a:p>
          <a:p>
            <a:r>
              <a:rPr lang="en-GB" dirty="0"/>
              <a:t> </a:t>
            </a:r>
            <a:r>
              <a:rPr lang="en-GB" dirty="0" smtClean="0"/>
              <a:t>4</a:t>
            </a:r>
            <a:r>
              <a:rPr lang="en-GB" dirty="0"/>
              <a:t>.	</a:t>
            </a:r>
            <a:r>
              <a:rPr lang="en-GB" b="1" dirty="0"/>
              <a:t>Compliance with Agreed Regulatory Practice: </a:t>
            </a:r>
            <a:r>
              <a:rPr lang="en-GB" dirty="0"/>
              <a:t>The station observational procedures, the instruments and method of observations, quality control practices, etc., shall follow GCW endorsed regulations, manuals, guides and, to the extent possible, the recommended best practices.</a:t>
            </a:r>
            <a:endParaRPr lang="en-US" dirty="0"/>
          </a:p>
          <a:p>
            <a:r>
              <a:rPr lang="en-GB" b="1" dirty="0"/>
              <a:t> </a:t>
            </a:r>
            <a:r>
              <a:rPr lang="en-GB" dirty="0" smtClean="0"/>
              <a:t>5</a:t>
            </a:r>
            <a:r>
              <a:rPr lang="en-GB" dirty="0"/>
              <a:t>.	</a:t>
            </a:r>
            <a:r>
              <a:rPr lang="en-GB" b="1" dirty="0"/>
              <a:t>Data and Ancillary Data Freely Available: </a:t>
            </a:r>
            <a:r>
              <a:rPr lang="en-GB" dirty="0"/>
              <a:t>Data shall be made freely available, and whenever possible in near real-time. In situ ancillary meteorological observations, as required by </a:t>
            </a:r>
            <a:r>
              <a:rPr lang="en-GB" dirty="0" err="1"/>
              <a:t>CryoNet</a:t>
            </a:r>
            <a:r>
              <a:rPr lang="en-GB" dirty="0"/>
              <a:t> practices shall also be available with documented quality.</a:t>
            </a:r>
            <a:endParaRPr lang="en-US" dirty="0"/>
          </a:p>
          <a:p>
            <a:r>
              <a:rPr lang="en-GB" dirty="0"/>
              <a:t> </a:t>
            </a:r>
            <a:r>
              <a:rPr lang="en-GB" dirty="0" smtClean="0"/>
              <a:t>6</a:t>
            </a:r>
            <a:r>
              <a:rPr lang="en-GB" dirty="0"/>
              <a:t>.	</a:t>
            </a:r>
            <a:r>
              <a:rPr lang="en-GB" b="1" dirty="0"/>
              <a:t>Competency of Staff: </a:t>
            </a:r>
            <a:r>
              <a:rPr lang="en-GB" dirty="0"/>
              <a:t>Personnel shall be trained in the operation and maintenance of the station.</a:t>
            </a:r>
            <a:endParaRPr lang="en-US" dirty="0"/>
          </a:p>
        </p:txBody>
      </p:sp>
    </p:spTree>
    <p:extLst>
      <p:ext uri="{BB962C8B-B14F-4D97-AF65-F5344CB8AC3E}">
        <p14:creationId xmlns:p14="http://schemas.microsoft.com/office/powerpoint/2010/main" val="16625501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0147"/>
          </a:xfrm>
        </p:spPr>
        <p:txBody>
          <a:bodyPr>
            <a:normAutofit/>
          </a:bodyPr>
          <a:lstStyle/>
          <a:p>
            <a:r>
              <a:rPr lang="en-US" sz="3200" b="1" dirty="0" smtClean="0">
                <a:solidFill>
                  <a:srgbClr val="3333CC"/>
                </a:solidFill>
              </a:rPr>
              <a:t>CryoNet Site Minimum Requirements</a:t>
            </a:r>
            <a:endParaRPr lang="en-US" sz="3200" b="1" dirty="0">
              <a:solidFill>
                <a:srgbClr val="3333CC"/>
              </a:solidFill>
            </a:endParaRP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sz="2800" dirty="0"/>
              <a:t>A site comprises at least one CryoNet station.</a:t>
            </a:r>
          </a:p>
          <a:p>
            <a:pPr marL="514350" indent="-514350">
              <a:buFont typeface="+mj-lt"/>
              <a:buAutoNum type="arabicPeriod"/>
            </a:pPr>
            <a:r>
              <a:rPr lang="en-US" sz="2800" dirty="0"/>
              <a:t>Integrated sites have technical supporting staff.</a:t>
            </a:r>
          </a:p>
          <a:p>
            <a:pPr marL="514350" indent="-514350">
              <a:buFont typeface="+mj-lt"/>
              <a:buAutoNum type="arabicPeriod"/>
            </a:pPr>
            <a:r>
              <a:rPr lang="en-US" sz="2800" dirty="0"/>
              <a:t>Integrated sites have training capability.</a:t>
            </a:r>
          </a:p>
          <a:p>
            <a:pPr marL="514350" indent="-514350">
              <a:buFont typeface="+mj-lt"/>
              <a:buAutoNum type="arabicPeriod"/>
            </a:pPr>
            <a:r>
              <a:rPr lang="en-US" sz="2800" dirty="0"/>
              <a:t>There is a long-term financial commitment.</a:t>
            </a:r>
          </a:p>
          <a:p>
            <a:pPr marL="514350" indent="-514350">
              <a:buFont typeface="+mj-lt"/>
              <a:buAutoNum type="arabicPeriod"/>
            </a:pPr>
            <a:r>
              <a:rPr lang="en-US" sz="2800" dirty="0"/>
              <a:t>Data are made freely available, and whenever possible in (near) real-time</a:t>
            </a:r>
            <a:r>
              <a:rPr lang="en-US" sz="2800" dirty="0" smtClean="0"/>
              <a:t>.</a:t>
            </a:r>
            <a:endParaRPr lang="en-US" sz="2800" dirty="0"/>
          </a:p>
        </p:txBody>
      </p:sp>
    </p:spTree>
    <p:extLst>
      <p:ext uri="{BB962C8B-B14F-4D97-AF65-F5344CB8AC3E}">
        <p14:creationId xmlns:p14="http://schemas.microsoft.com/office/powerpoint/2010/main" val="26187543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a:xfrm>
            <a:off x="5867400" y="6478588"/>
            <a:ext cx="1152525" cy="312737"/>
          </a:xfrm>
          <a:prstGeom prst="rect">
            <a:avLst/>
          </a:prstGeom>
        </p:spPr>
        <p:txBody>
          <a:bodyPr/>
          <a:lstStyle/>
          <a:p>
            <a:pPr>
              <a:defRPr/>
            </a:pPr>
            <a:r>
              <a:rPr lang="en-US" dirty="0"/>
              <a:t>4</a:t>
            </a:r>
          </a:p>
        </p:txBody>
      </p:sp>
      <p:sp>
        <p:nvSpPr>
          <p:cNvPr id="9" name="Content Placeholder 1"/>
          <p:cNvSpPr txBox="1">
            <a:spLocks/>
          </p:cNvSpPr>
          <p:nvPr/>
        </p:nvSpPr>
        <p:spPr bwMode="auto">
          <a:xfrm>
            <a:off x="9371263" y="1824723"/>
            <a:ext cx="3887537" cy="2975875"/>
          </a:xfrm>
          <a:prstGeom prst="rect">
            <a:avLst/>
          </a:prstGeom>
          <a:solidFill>
            <a:schemeClr val="bg1">
              <a:alpha val="25000"/>
            </a:schemeClr>
          </a:solidFill>
          <a:ln>
            <a:noFill/>
          </a:ln>
          <a:extLs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533400" indent="-533400" algn="l" rtl="0" eaLnBrk="0" fontAlgn="base" hangingPunct="0">
              <a:spcBef>
                <a:spcPct val="20000"/>
              </a:spcBef>
              <a:spcAft>
                <a:spcPct val="0"/>
              </a:spcAft>
              <a:buClr>
                <a:srgbClr val="FF9900"/>
              </a:buClr>
              <a:buFont typeface="Wingdings" charset="0"/>
              <a:buChar char="§"/>
              <a:defRPr sz="2800">
                <a:solidFill>
                  <a:schemeClr val="tx1"/>
                </a:solidFill>
                <a:latin typeface="Arial" charset="0"/>
                <a:ea typeface="ＭＳ Ｐゴシック" charset="0"/>
                <a:cs typeface="ＭＳ Ｐゴシック" charset="0"/>
              </a:defRPr>
            </a:lvl1pPr>
            <a:lvl2pPr marL="990600" indent="-533400" algn="l" rtl="0" eaLnBrk="0" fontAlgn="base" hangingPunct="0">
              <a:spcBef>
                <a:spcPct val="20000"/>
              </a:spcBef>
              <a:spcAft>
                <a:spcPct val="0"/>
              </a:spcAft>
              <a:buClr>
                <a:srgbClr val="FF9900"/>
              </a:buClr>
              <a:buFont typeface="Wingdings" charset="0"/>
              <a:buChar char="§"/>
              <a:defRPr sz="2800">
                <a:solidFill>
                  <a:schemeClr val="tx1"/>
                </a:solidFill>
                <a:latin typeface="Arial" charset="0"/>
                <a:ea typeface="ＭＳ Ｐゴシック" charset="0"/>
              </a:defRPr>
            </a:lvl2pPr>
            <a:lvl3pPr marL="1371600" indent="-457200" algn="l" rtl="0" eaLnBrk="0" fontAlgn="base" hangingPunct="0">
              <a:spcBef>
                <a:spcPct val="20000"/>
              </a:spcBef>
              <a:spcAft>
                <a:spcPct val="0"/>
              </a:spcAft>
              <a:buClr>
                <a:srgbClr val="FF9900"/>
              </a:buClr>
              <a:buFont typeface="Wingdings" charset="0"/>
              <a:buChar char="§"/>
              <a:defRPr sz="2400">
                <a:solidFill>
                  <a:schemeClr val="tx1"/>
                </a:solidFill>
                <a:latin typeface="Arial" charset="0"/>
                <a:ea typeface="ＭＳ Ｐゴシック" charset="0"/>
              </a:defRPr>
            </a:lvl3pPr>
            <a:lvl4pPr marL="1752600" indent="-381000" algn="l" rtl="0" eaLnBrk="0" fontAlgn="base" hangingPunct="0">
              <a:spcBef>
                <a:spcPct val="20000"/>
              </a:spcBef>
              <a:spcAft>
                <a:spcPct val="0"/>
              </a:spcAft>
              <a:buClr>
                <a:srgbClr val="FF9900"/>
              </a:buClr>
              <a:buFont typeface="Wingdings" charset="0"/>
              <a:buChar char="§"/>
              <a:defRPr sz="2000">
                <a:solidFill>
                  <a:schemeClr val="tx1"/>
                </a:solidFill>
                <a:latin typeface="Arial" charset="0"/>
                <a:ea typeface="ＭＳ Ｐゴシック" charset="0"/>
              </a:defRPr>
            </a:lvl4pPr>
            <a:lvl5pPr marL="2209800" indent="-381000" algn="l" rtl="0" eaLnBrk="0" fontAlgn="base" hangingPunct="0">
              <a:spcBef>
                <a:spcPct val="20000"/>
              </a:spcBef>
              <a:spcAft>
                <a:spcPct val="0"/>
              </a:spcAft>
              <a:buClr>
                <a:srgbClr val="FF9900"/>
              </a:buClr>
              <a:buFont typeface="Wingdings" charset="0"/>
              <a:buChar char="§"/>
              <a:defRPr sz="2000">
                <a:solidFill>
                  <a:schemeClr val="tx1"/>
                </a:solidFill>
                <a:latin typeface="Arial" charset="0"/>
                <a:ea typeface="ＭＳ Ｐゴシック"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marL="536575" indent="-536575">
              <a:buFont typeface="Wingdings" charset="0"/>
              <a:buNone/>
            </a:pPr>
            <a:endParaRPr lang="de-CH" dirty="0" smtClean="0">
              <a:solidFill>
                <a:srgbClr val="0000FF"/>
              </a:solidFill>
            </a:endParaRPr>
          </a:p>
        </p:txBody>
      </p:sp>
      <p:sp>
        <p:nvSpPr>
          <p:cNvPr id="10" name="Title 1"/>
          <p:cNvSpPr>
            <a:spLocks noGrp="1"/>
          </p:cNvSpPr>
          <p:nvPr>
            <p:ph type="title"/>
          </p:nvPr>
        </p:nvSpPr>
        <p:spPr>
          <a:xfrm>
            <a:off x="171827" y="0"/>
            <a:ext cx="677108" cy="6400800"/>
          </a:xfrm>
        </p:spPr>
        <p:txBody>
          <a:bodyPr vert="vert270" wrap="square">
            <a:spAutoFit/>
          </a:bodyPr>
          <a:lstStyle/>
          <a:p>
            <a:pPr algn="ctr" eaLnBrk="1" hangingPunct="1"/>
            <a:r>
              <a:rPr lang="en-US" sz="3200" b="1" dirty="0" smtClean="0"/>
              <a:t>The CryoNet network</a:t>
            </a:r>
            <a:r>
              <a:rPr lang="en-US" sz="3200" dirty="0" smtClean="0"/>
              <a:t> – </a:t>
            </a:r>
            <a:r>
              <a:rPr lang="en-US" sz="3200" i="1" dirty="0" smtClean="0"/>
              <a:t>status</a:t>
            </a:r>
            <a:endParaRPr lang="en-US" sz="3200" i="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2160" y="0"/>
            <a:ext cx="5440680" cy="4948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4" name="Table 3"/>
          <p:cNvGraphicFramePr>
            <a:graphicFrameLocks noGrp="1"/>
          </p:cNvGraphicFramePr>
          <p:nvPr>
            <p:extLst>
              <p:ext uri="{D42A27DB-BD31-4B8C-83A1-F6EECF244321}">
                <p14:modId xmlns:p14="http://schemas.microsoft.com/office/powerpoint/2010/main" val="2031950945"/>
              </p:ext>
            </p:extLst>
          </p:nvPr>
        </p:nvGraphicFramePr>
        <p:xfrm>
          <a:off x="1082039" y="5105401"/>
          <a:ext cx="8061960" cy="1679320"/>
        </p:xfrm>
        <a:graphic>
          <a:graphicData uri="http://schemas.openxmlformats.org/drawingml/2006/table">
            <a:tbl>
              <a:tblPr firstRow="1" firstCol="1" bandRow="1">
                <a:tableStyleId>{5C22544A-7EE6-4342-B048-85BDC9FD1C3A}</a:tableStyleId>
              </a:tblPr>
              <a:tblGrid>
                <a:gridCol w="2687320"/>
                <a:gridCol w="2687320"/>
                <a:gridCol w="2687320"/>
              </a:tblGrid>
              <a:tr h="332200">
                <a:tc>
                  <a:txBody>
                    <a:bodyPr/>
                    <a:lstStyle/>
                    <a:p>
                      <a:pPr>
                        <a:lnSpc>
                          <a:spcPct val="115000"/>
                        </a:lnSpc>
                        <a:spcAft>
                          <a:spcPts val="0"/>
                        </a:spcAft>
                      </a:pPr>
                      <a:r>
                        <a:rPr lang="en-GB" sz="2000" dirty="0" err="1">
                          <a:effectLst/>
                        </a:rPr>
                        <a:t>CryoNet</a:t>
                      </a:r>
                      <a:r>
                        <a:rPr lang="en-GB" sz="2000" dirty="0">
                          <a:effectLst/>
                        </a:rPr>
                        <a:t> Sites</a:t>
                      </a:r>
                      <a:endParaRPr lang="en-US" sz="2000" dirty="0">
                        <a:effectLst/>
                        <a:latin typeface="Verdana"/>
                        <a:ea typeface="SimSun"/>
                        <a:cs typeface="Arial"/>
                      </a:endParaRPr>
                    </a:p>
                  </a:txBody>
                  <a:tcPr marL="68580" marR="68580" marT="0" marB="0"/>
                </a:tc>
                <a:tc>
                  <a:txBody>
                    <a:bodyPr/>
                    <a:lstStyle/>
                    <a:p>
                      <a:pPr>
                        <a:lnSpc>
                          <a:spcPct val="115000"/>
                        </a:lnSpc>
                        <a:spcAft>
                          <a:spcPts val="0"/>
                        </a:spcAft>
                      </a:pPr>
                      <a:r>
                        <a:rPr lang="en-GB" sz="2000">
                          <a:effectLst/>
                        </a:rPr>
                        <a:t>CryoNet Stations</a:t>
                      </a:r>
                      <a:endParaRPr lang="en-US" sz="2000">
                        <a:effectLst/>
                        <a:latin typeface="Verdana"/>
                        <a:ea typeface="SimSun"/>
                        <a:cs typeface="Arial"/>
                      </a:endParaRPr>
                    </a:p>
                  </a:txBody>
                  <a:tcPr marL="68580" marR="68580" marT="0" marB="0"/>
                </a:tc>
                <a:tc>
                  <a:txBody>
                    <a:bodyPr/>
                    <a:lstStyle/>
                    <a:p>
                      <a:pPr>
                        <a:lnSpc>
                          <a:spcPct val="115000"/>
                        </a:lnSpc>
                        <a:spcAft>
                          <a:spcPts val="0"/>
                        </a:spcAft>
                      </a:pPr>
                      <a:r>
                        <a:rPr lang="en-GB" sz="2000">
                          <a:effectLst/>
                        </a:rPr>
                        <a:t>Contributing Stations</a:t>
                      </a:r>
                      <a:endParaRPr lang="en-US" sz="2000">
                        <a:effectLst/>
                        <a:latin typeface="Verdana"/>
                        <a:ea typeface="SimSun"/>
                        <a:cs typeface="Arial"/>
                      </a:endParaRPr>
                    </a:p>
                  </a:txBody>
                  <a:tcPr marL="68580" marR="68580" marT="0" marB="0"/>
                </a:tc>
              </a:tr>
              <a:tr h="332200">
                <a:tc gridSpan="3">
                  <a:txBody>
                    <a:bodyPr/>
                    <a:lstStyle/>
                    <a:p>
                      <a:pPr algn="ctr">
                        <a:lnSpc>
                          <a:spcPct val="115000"/>
                        </a:lnSpc>
                        <a:spcAft>
                          <a:spcPts val="0"/>
                        </a:spcAft>
                      </a:pPr>
                      <a:r>
                        <a:rPr lang="en-GB" sz="2000" dirty="0">
                          <a:effectLst/>
                        </a:rPr>
                        <a:t>Pre-operational</a:t>
                      </a:r>
                      <a:endParaRPr lang="en-US" sz="2000" dirty="0">
                        <a:effectLst/>
                        <a:latin typeface="Verdana"/>
                        <a:ea typeface="SimSun"/>
                        <a:cs typeface="Arial"/>
                      </a:endParaRPr>
                    </a:p>
                  </a:txBody>
                  <a:tcPr marL="68580" marR="68580" marT="0" marB="0"/>
                </a:tc>
                <a:tc hMerge="1">
                  <a:txBody>
                    <a:bodyPr/>
                    <a:lstStyle/>
                    <a:p>
                      <a:endParaRPr lang="en-US"/>
                    </a:p>
                  </a:txBody>
                  <a:tcPr/>
                </a:tc>
                <a:tc hMerge="1">
                  <a:txBody>
                    <a:bodyPr/>
                    <a:lstStyle/>
                    <a:p>
                      <a:endParaRPr lang="en-US"/>
                    </a:p>
                  </a:txBody>
                  <a:tcPr/>
                </a:tc>
              </a:tr>
              <a:tr h="332200">
                <a:tc>
                  <a:txBody>
                    <a:bodyPr/>
                    <a:lstStyle/>
                    <a:p>
                      <a:pPr algn="ctr">
                        <a:lnSpc>
                          <a:spcPct val="115000"/>
                        </a:lnSpc>
                        <a:spcAft>
                          <a:spcPts val="0"/>
                        </a:spcAft>
                      </a:pPr>
                      <a:r>
                        <a:rPr lang="en-GB" sz="2000" dirty="0">
                          <a:solidFill>
                            <a:schemeClr val="tx1"/>
                          </a:solidFill>
                          <a:effectLst/>
                        </a:rPr>
                        <a:t>27</a:t>
                      </a:r>
                      <a:endParaRPr lang="en-US" sz="2000" dirty="0">
                        <a:solidFill>
                          <a:schemeClr val="tx1"/>
                        </a:solidFill>
                        <a:effectLst/>
                        <a:latin typeface="Verdana"/>
                        <a:ea typeface="SimSun"/>
                        <a:cs typeface="Arial"/>
                      </a:endParaRPr>
                    </a:p>
                  </a:txBody>
                  <a:tcPr marL="68580" marR="68580" marT="0" marB="0">
                    <a:noFill/>
                  </a:tcPr>
                </a:tc>
                <a:tc>
                  <a:txBody>
                    <a:bodyPr/>
                    <a:lstStyle/>
                    <a:p>
                      <a:pPr algn="ctr">
                        <a:lnSpc>
                          <a:spcPct val="115000"/>
                        </a:lnSpc>
                        <a:spcAft>
                          <a:spcPts val="0"/>
                        </a:spcAft>
                      </a:pPr>
                      <a:r>
                        <a:rPr lang="en-GB" sz="2000" b="1" dirty="0">
                          <a:effectLst/>
                        </a:rPr>
                        <a:t>9</a:t>
                      </a:r>
                      <a:endParaRPr lang="en-US" sz="2000" b="1" dirty="0">
                        <a:effectLst/>
                        <a:latin typeface="Verdana"/>
                        <a:ea typeface="SimSun"/>
                        <a:cs typeface="Arial"/>
                      </a:endParaRPr>
                    </a:p>
                  </a:txBody>
                  <a:tcPr marL="68580" marR="68580" marT="0" marB="0"/>
                </a:tc>
                <a:tc>
                  <a:txBody>
                    <a:bodyPr/>
                    <a:lstStyle/>
                    <a:p>
                      <a:pPr algn="ctr">
                        <a:lnSpc>
                          <a:spcPct val="115000"/>
                        </a:lnSpc>
                        <a:spcAft>
                          <a:spcPts val="0"/>
                        </a:spcAft>
                      </a:pPr>
                      <a:r>
                        <a:rPr lang="en-GB" sz="2000" b="1" dirty="0">
                          <a:effectLst/>
                        </a:rPr>
                        <a:t>1</a:t>
                      </a:r>
                      <a:endParaRPr lang="en-US" sz="2000" b="1" dirty="0">
                        <a:effectLst/>
                        <a:latin typeface="Verdana"/>
                        <a:ea typeface="SimSun"/>
                        <a:cs typeface="Arial"/>
                      </a:endParaRPr>
                    </a:p>
                  </a:txBody>
                  <a:tcPr marL="68580" marR="68580" marT="0" marB="0"/>
                </a:tc>
              </a:tr>
              <a:tr h="332200">
                <a:tc gridSpan="3">
                  <a:txBody>
                    <a:bodyPr/>
                    <a:lstStyle/>
                    <a:p>
                      <a:pPr algn="ctr">
                        <a:lnSpc>
                          <a:spcPct val="115000"/>
                        </a:lnSpc>
                        <a:spcAft>
                          <a:spcPts val="0"/>
                        </a:spcAft>
                      </a:pPr>
                      <a:r>
                        <a:rPr lang="en-GB" sz="2000" dirty="0">
                          <a:effectLst/>
                        </a:rPr>
                        <a:t>Candidates</a:t>
                      </a:r>
                      <a:endParaRPr lang="en-US" sz="2000" dirty="0">
                        <a:effectLst/>
                        <a:latin typeface="Verdana"/>
                        <a:ea typeface="SimSun"/>
                        <a:cs typeface="Arial"/>
                      </a:endParaRPr>
                    </a:p>
                  </a:txBody>
                  <a:tcPr marL="68580" marR="68580" marT="0" marB="0"/>
                </a:tc>
                <a:tc hMerge="1">
                  <a:txBody>
                    <a:bodyPr/>
                    <a:lstStyle/>
                    <a:p>
                      <a:endParaRPr lang="en-US"/>
                    </a:p>
                  </a:txBody>
                  <a:tcPr/>
                </a:tc>
                <a:tc hMerge="1">
                  <a:txBody>
                    <a:bodyPr/>
                    <a:lstStyle/>
                    <a:p>
                      <a:endParaRPr lang="en-US"/>
                    </a:p>
                  </a:txBody>
                  <a:tcPr/>
                </a:tc>
              </a:tr>
              <a:tr h="332200">
                <a:tc>
                  <a:txBody>
                    <a:bodyPr/>
                    <a:lstStyle/>
                    <a:p>
                      <a:pPr algn="ctr">
                        <a:lnSpc>
                          <a:spcPct val="115000"/>
                        </a:lnSpc>
                        <a:spcAft>
                          <a:spcPts val="0"/>
                        </a:spcAft>
                      </a:pPr>
                      <a:r>
                        <a:rPr lang="en-GB" sz="2000" dirty="0">
                          <a:solidFill>
                            <a:schemeClr val="tx1"/>
                          </a:solidFill>
                          <a:effectLst/>
                        </a:rPr>
                        <a:t>20</a:t>
                      </a:r>
                      <a:endParaRPr lang="en-US" sz="2000" dirty="0">
                        <a:solidFill>
                          <a:schemeClr val="tx1"/>
                        </a:solidFill>
                        <a:effectLst/>
                        <a:latin typeface="Verdana"/>
                        <a:ea typeface="SimSun"/>
                        <a:cs typeface="Arial"/>
                      </a:endParaRPr>
                    </a:p>
                  </a:txBody>
                  <a:tcPr marL="68580" marR="68580" marT="0" marB="0">
                    <a:noFill/>
                  </a:tcPr>
                </a:tc>
                <a:tc>
                  <a:txBody>
                    <a:bodyPr/>
                    <a:lstStyle/>
                    <a:p>
                      <a:pPr algn="ctr">
                        <a:lnSpc>
                          <a:spcPct val="115000"/>
                        </a:lnSpc>
                        <a:spcAft>
                          <a:spcPts val="0"/>
                        </a:spcAft>
                      </a:pPr>
                      <a:r>
                        <a:rPr lang="en-GB" sz="2000" b="1" dirty="0">
                          <a:effectLst/>
                        </a:rPr>
                        <a:t>38</a:t>
                      </a:r>
                      <a:endParaRPr lang="en-US" sz="2000" b="1" dirty="0">
                        <a:effectLst/>
                        <a:latin typeface="Verdana"/>
                        <a:ea typeface="SimSun"/>
                        <a:cs typeface="Arial"/>
                      </a:endParaRPr>
                    </a:p>
                  </a:txBody>
                  <a:tcPr marL="68580" marR="68580" marT="0" marB="0"/>
                </a:tc>
                <a:tc>
                  <a:txBody>
                    <a:bodyPr/>
                    <a:lstStyle/>
                    <a:p>
                      <a:pPr algn="ctr">
                        <a:lnSpc>
                          <a:spcPct val="115000"/>
                        </a:lnSpc>
                        <a:spcAft>
                          <a:spcPts val="0"/>
                        </a:spcAft>
                      </a:pPr>
                      <a:r>
                        <a:rPr lang="en-GB" sz="2000" b="1" dirty="0">
                          <a:effectLst/>
                        </a:rPr>
                        <a:t>20</a:t>
                      </a:r>
                      <a:endParaRPr lang="en-US" sz="2000" b="1" dirty="0">
                        <a:effectLst/>
                        <a:latin typeface="Verdana"/>
                        <a:ea typeface="SimSun"/>
                        <a:cs typeface="Arial"/>
                      </a:endParaRPr>
                    </a:p>
                  </a:txBody>
                  <a:tcPr marL="68580" marR="68580" marT="0" marB="0"/>
                </a:tc>
              </a:tr>
            </a:tbl>
          </a:graphicData>
        </a:graphic>
      </p:graphicFrame>
    </p:spTree>
    <p:extLst>
      <p:ext uri="{BB962C8B-B14F-4D97-AF65-F5344CB8AC3E}">
        <p14:creationId xmlns:p14="http://schemas.microsoft.com/office/powerpoint/2010/main" val="28327597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3" descr="amap_areas with names"/>
          <p:cNvPicPr/>
          <p:nvPr/>
        </p:nvPicPr>
        <p:blipFill>
          <a:blip r:embed="rId2" cstate="print">
            <a:extLst>
              <a:ext uri="{28A0092B-C50C-407E-A947-70E740481C1C}">
                <a14:useLocalDpi xmlns:a14="http://schemas.microsoft.com/office/drawing/2010/main" val="0"/>
              </a:ext>
            </a:extLst>
          </a:blip>
          <a:srcRect/>
          <a:stretch>
            <a:fillRect/>
          </a:stretch>
        </p:blipFill>
        <p:spPr>
          <a:xfrm>
            <a:off x="71429" y="44445"/>
            <a:ext cx="4000509" cy="2998793"/>
          </a:xfrm>
          <a:prstGeom prst="rect">
            <a:avLst/>
          </a:prstGeom>
          <a:noFill/>
          <a:extLst/>
        </p:spPr>
      </p:pic>
      <p:sp>
        <p:nvSpPr>
          <p:cNvPr id="2" name="Title 1"/>
          <p:cNvSpPr>
            <a:spLocks noGrp="1"/>
          </p:cNvSpPr>
          <p:nvPr>
            <p:ph type="title"/>
          </p:nvPr>
        </p:nvSpPr>
        <p:spPr>
          <a:xfrm>
            <a:off x="4486275" y="274637"/>
            <a:ext cx="4200524" cy="1882775"/>
          </a:xfrm>
        </p:spPr>
        <p:txBody>
          <a:bodyPr>
            <a:normAutofit/>
          </a:bodyPr>
          <a:lstStyle/>
          <a:p>
            <a:r>
              <a:rPr lang="fr-CH" sz="3600" dirty="0" err="1" smtClean="0"/>
              <a:t>Proposed</a:t>
            </a:r>
            <a:r>
              <a:rPr lang="fr-CH" sz="3600" dirty="0" smtClean="0"/>
              <a:t> new Sites (</a:t>
            </a:r>
            <a:r>
              <a:rPr lang="fr-CH" sz="3600" dirty="0" err="1"/>
              <a:t>F</a:t>
            </a:r>
            <a:r>
              <a:rPr lang="fr-CH" sz="3600" dirty="0" err="1" smtClean="0"/>
              <a:t>eb</a:t>
            </a:r>
            <a:r>
              <a:rPr lang="fr-CH" sz="3600" dirty="0" smtClean="0"/>
              <a:t>. 2016)</a:t>
            </a:r>
            <a:endParaRPr lang="en-GB" sz="3600" dirty="0"/>
          </a:p>
        </p:txBody>
      </p:sp>
      <p:graphicFrame>
        <p:nvGraphicFramePr>
          <p:cNvPr id="4" name="Table 3"/>
          <p:cNvGraphicFramePr>
            <a:graphicFrameLocks noGrp="1"/>
          </p:cNvGraphicFramePr>
          <p:nvPr>
            <p:extLst>
              <p:ext uri="{D42A27DB-BD31-4B8C-83A1-F6EECF244321}">
                <p14:modId xmlns:p14="http://schemas.microsoft.com/office/powerpoint/2010/main" val="377545882"/>
              </p:ext>
            </p:extLst>
          </p:nvPr>
        </p:nvGraphicFramePr>
        <p:xfrm>
          <a:off x="1414461" y="2586040"/>
          <a:ext cx="7695880" cy="4243385"/>
        </p:xfrm>
        <a:graphic>
          <a:graphicData uri="http://schemas.openxmlformats.org/drawingml/2006/table">
            <a:tbl>
              <a:tblPr firstRow="1" firstCol="1" bandRow="1">
                <a:tableStyleId>{5C22544A-7EE6-4342-B048-85BDC9FD1C3A}</a:tableStyleId>
              </a:tblPr>
              <a:tblGrid>
                <a:gridCol w="300947"/>
                <a:gridCol w="1168274"/>
                <a:gridCol w="984511"/>
                <a:gridCol w="973859"/>
                <a:gridCol w="593903"/>
                <a:gridCol w="778554"/>
                <a:gridCol w="712861"/>
                <a:gridCol w="854901"/>
                <a:gridCol w="1328070"/>
              </a:tblGrid>
              <a:tr h="340710">
                <a:tc>
                  <a:txBody>
                    <a:bodyPr/>
                    <a:lstStyle/>
                    <a:p>
                      <a:pPr marL="0" marR="0" indent="0" algn="just">
                        <a:spcBef>
                          <a:spcPts val="0"/>
                        </a:spcBef>
                        <a:spcAft>
                          <a:spcPts val="1200"/>
                        </a:spcAft>
                        <a:tabLst>
                          <a:tab pos="914400" algn="l"/>
                          <a:tab pos="457200" algn="l"/>
                        </a:tabLst>
                      </a:pPr>
                      <a:r>
                        <a:rPr lang="en-US" sz="1800" dirty="0">
                          <a:effectLst/>
                        </a:rPr>
                        <a:t>#</a:t>
                      </a:r>
                      <a:endParaRPr lang="en-GB" sz="1800" dirty="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dirty="0">
                          <a:effectLst/>
                        </a:rPr>
                        <a:t>Name</a:t>
                      </a:r>
                      <a:endParaRPr lang="en-GB" sz="1800" dirty="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Country</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Type</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SIce</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dirty="0" err="1">
                          <a:effectLst/>
                        </a:rPr>
                        <a:t>R,Lice</a:t>
                      </a:r>
                      <a:endParaRPr lang="en-GB" sz="1800" dirty="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Snow</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Glacier</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Permafrost</a:t>
                      </a:r>
                      <a:endParaRPr lang="en-GB" sz="1800">
                        <a:effectLst/>
                        <a:latin typeface="Arial"/>
                        <a:ea typeface="Times New Roman"/>
                      </a:endParaRPr>
                    </a:p>
                  </a:txBody>
                  <a:tcPr marL="68580" marR="68580" marT="0" marB="0"/>
                </a:tc>
              </a:tr>
              <a:tr h="557525">
                <a:tc>
                  <a:txBody>
                    <a:bodyPr/>
                    <a:lstStyle/>
                    <a:p>
                      <a:pPr marL="0" marR="0" indent="0" algn="just">
                        <a:spcBef>
                          <a:spcPts val="0"/>
                        </a:spcBef>
                        <a:spcAft>
                          <a:spcPts val="1200"/>
                        </a:spcAft>
                        <a:tabLst>
                          <a:tab pos="914400" algn="l"/>
                          <a:tab pos="457200" algn="l"/>
                        </a:tabLst>
                      </a:pPr>
                      <a:r>
                        <a:rPr lang="en-US" sz="1800">
                          <a:effectLst/>
                        </a:rPr>
                        <a:t>1</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dirty="0" err="1">
                          <a:effectLst/>
                        </a:rPr>
                        <a:t>Beliy</a:t>
                      </a:r>
                      <a:endParaRPr lang="en-GB" sz="1800" dirty="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Russia</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Arctic</a:t>
                      </a:r>
                      <a:endParaRPr lang="en-GB" sz="1800">
                        <a:effectLst/>
                        <a:latin typeface="Arial"/>
                        <a:ea typeface="Times New Roman"/>
                      </a:endParaRPr>
                    </a:p>
                  </a:txBody>
                  <a:tcPr marL="68580" marR="68580" marT="0" marB="0"/>
                </a:tc>
                <a:tc>
                  <a:txBody>
                    <a:bodyPr/>
                    <a:lstStyle/>
                    <a:p>
                      <a:pPr marL="0" marR="0" algn="ctr">
                        <a:spcBef>
                          <a:spcPts val="0"/>
                        </a:spcBef>
                        <a:spcAft>
                          <a:spcPts val="0"/>
                        </a:spcAft>
                      </a:pPr>
                      <a:r>
                        <a:rPr lang="en-US" sz="2000" dirty="0">
                          <a:effectLst/>
                        </a:rPr>
                        <a:t>*</a:t>
                      </a:r>
                      <a:endParaRPr lang="en-GB" sz="1200" dirty="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a:t>
                      </a:r>
                      <a:endParaRPr lang="en-GB" sz="1200" dirty="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a:t>
                      </a:r>
                      <a:endParaRPr lang="en-GB" sz="1200">
                        <a:effectLst/>
                        <a:latin typeface="Arial"/>
                        <a:ea typeface="Times New Roman"/>
                        <a:cs typeface="Times New Roman"/>
                      </a:endParaRPr>
                    </a:p>
                  </a:txBody>
                  <a:tcPr marL="68580" marR="68580" marT="0" marB="0" anchor="ctr"/>
                </a:tc>
              </a:tr>
              <a:tr h="557525">
                <a:tc>
                  <a:txBody>
                    <a:bodyPr/>
                    <a:lstStyle/>
                    <a:p>
                      <a:pPr marL="0" marR="0" indent="0" algn="just">
                        <a:spcBef>
                          <a:spcPts val="0"/>
                        </a:spcBef>
                        <a:spcAft>
                          <a:spcPts val="1200"/>
                        </a:spcAft>
                        <a:tabLst>
                          <a:tab pos="914400" algn="l"/>
                          <a:tab pos="457200" algn="l"/>
                        </a:tabLst>
                      </a:pPr>
                      <a:r>
                        <a:rPr lang="en-US" sz="1800">
                          <a:effectLst/>
                        </a:rPr>
                        <a:t>2</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Svalbard</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NO/RU</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Arctic</a:t>
                      </a:r>
                      <a:endParaRPr lang="en-GB" sz="1800">
                        <a:effectLst/>
                        <a:latin typeface="Arial"/>
                        <a:ea typeface="Times New Roman"/>
                      </a:endParaRPr>
                    </a:p>
                  </a:txBody>
                  <a:tcPr marL="68580" marR="68580" marT="0" marB="0"/>
                </a:tc>
                <a:tc>
                  <a:txBody>
                    <a:bodyPr/>
                    <a:lstStyle/>
                    <a:p>
                      <a:pPr marL="0" marR="0" algn="ctr">
                        <a:spcBef>
                          <a:spcPts val="0"/>
                        </a:spcBef>
                        <a:spcAft>
                          <a:spcPts val="0"/>
                        </a:spcAft>
                      </a:pPr>
                      <a:r>
                        <a:rPr lang="en-US" sz="2000">
                          <a:effectLst/>
                        </a:rPr>
                        <a:t>*</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 </a:t>
                      </a:r>
                      <a:endParaRPr lang="en-GB" sz="1200" dirty="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a:t>
                      </a:r>
                      <a:endParaRPr lang="en-GB" sz="1200" dirty="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a:t>
                      </a:r>
                      <a:endParaRPr lang="en-GB" sz="1200">
                        <a:effectLst/>
                        <a:latin typeface="Arial"/>
                        <a:ea typeface="Times New Roman"/>
                        <a:cs typeface="Times New Roman"/>
                      </a:endParaRPr>
                    </a:p>
                  </a:txBody>
                  <a:tcPr marL="68580" marR="68580" marT="0" marB="0" anchor="ctr"/>
                </a:tc>
              </a:tr>
              <a:tr h="557525">
                <a:tc>
                  <a:txBody>
                    <a:bodyPr/>
                    <a:lstStyle/>
                    <a:p>
                      <a:pPr marL="0" marR="0" indent="0" algn="just">
                        <a:spcBef>
                          <a:spcPts val="0"/>
                        </a:spcBef>
                        <a:spcAft>
                          <a:spcPts val="1200"/>
                        </a:spcAft>
                        <a:tabLst>
                          <a:tab pos="914400" algn="l"/>
                          <a:tab pos="457200" algn="l"/>
                        </a:tabLst>
                      </a:pPr>
                      <a:r>
                        <a:rPr lang="en-US" sz="1800">
                          <a:effectLst/>
                        </a:rPr>
                        <a:t>3</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Tavan Bogd</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Mongolia</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HiM/Altai</a:t>
                      </a:r>
                      <a:endParaRPr lang="en-GB" sz="1800">
                        <a:effectLst/>
                        <a:latin typeface="Arial"/>
                        <a:ea typeface="Times New Roman"/>
                      </a:endParaRPr>
                    </a:p>
                  </a:txBody>
                  <a:tcPr marL="68580" marR="68580" marT="0" marB="0"/>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a:t>
                      </a:r>
                      <a:endParaRPr lang="en-GB" sz="1200" dirty="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a:t>
                      </a:r>
                      <a:endParaRPr lang="en-GB" sz="1200" dirty="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r>
              <a:tr h="557525">
                <a:tc>
                  <a:txBody>
                    <a:bodyPr/>
                    <a:lstStyle/>
                    <a:p>
                      <a:pPr marL="0" marR="0" indent="0" algn="just">
                        <a:spcBef>
                          <a:spcPts val="0"/>
                        </a:spcBef>
                        <a:spcAft>
                          <a:spcPts val="1200"/>
                        </a:spcAft>
                        <a:tabLst>
                          <a:tab pos="914400" algn="l"/>
                          <a:tab pos="457200" algn="l"/>
                        </a:tabLst>
                      </a:pPr>
                      <a:r>
                        <a:rPr lang="en-US" sz="1800">
                          <a:effectLst/>
                        </a:rPr>
                        <a:t>4</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Chersky</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Int’l/Ru</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SubA</a:t>
                      </a:r>
                      <a:endParaRPr lang="en-GB" sz="1800">
                        <a:effectLst/>
                        <a:latin typeface="Arial"/>
                        <a:ea typeface="Times New Roman"/>
                      </a:endParaRPr>
                    </a:p>
                  </a:txBody>
                  <a:tcPr marL="68580" marR="68580" marT="0" marB="0"/>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a:t>
                      </a:r>
                      <a:endParaRPr lang="en-GB" sz="1200" dirty="0">
                        <a:effectLst/>
                        <a:latin typeface="Arial"/>
                        <a:ea typeface="Times New Roman"/>
                        <a:cs typeface="Times New Roman"/>
                      </a:endParaRPr>
                    </a:p>
                  </a:txBody>
                  <a:tcPr marL="68580" marR="68580" marT="0" marB="0" anchor="ctr"/>
                </a:tc>
              </a:tr>
              <a:tr h="557525">
                <a:tc>
                  <a:txBody>
                    <a:bodyPr/>
                    <a:lstStyle/>
                    <a:p>
                      <a:pPr marL="0" marR="0" indent="0" algn="just">
                        <a:spcBef>
                          <a:spcPts val="0"/>
                        </a:spcBef>
                        <a:spcAft>
                          <a:spcPts val="1200"/>
                        </a:spcAft>
                        <a:tabLst>
                          <a:tab pos="914400" algn="l"/>
                          <a:tab pos="457200" algn="l"/>
                        </a:tabLst>
                      </a:pPr>
                      <a:r>
                        <a:rPr lang="en-US" sz="1800">
                          <a:effectLst/>
                        </a:rPr>
                        <a:t>5</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PEEX</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Int’l/</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SubA</a:t>
                      </a:r>
                      <a:endParaRPr lang="en-GB" sz="1800">
                        <a:effectLst/>
                        <a:latin typeface="Arial"/>
                        <a:ea typeface="Times New Roman"/>
                      </a:endParaRPr>
                    </a:p>
                  </a:txBody>
                  <a:tcPr marL="68580" marR="68580" marT="0" marB="0"/>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a:t>
                      </a:r>
                      <a:endParaRPr lang="en-GB" sz="1200" dirty="0">
                        <a:effectLst/>
                        <a:latin typeface="Arial"/>
                        <a:ea typeface="Times New Roman"/>
                        <a:cs typeface="Times New Roman"/>
                      </a:endParaRPr>
                    </a:p>
                  </a:txBody>
                  <a:tcPr marL="68580" marR="68580" marT="0" marB="0" anchor="ctr"/>
                </a:tc>
              </a:tr>
              <a:tr h="557525">
                <a:tc>
                  <a:txBody>
                    <a:bodyPr/>
                    <a:lstStyle/>
                    <a:p>
                      <a:pPr marL="0" marR="0" indent="0" algn="just">
                        <a:spcBef>
                          <a:spcPts val="0"/>
                        </a:spcBef>
                        <a:spcAft>
                          <a:spcPts val="1200"/>
                        </a:spcAft>
                        <a:tabLst>
                          <a:tab pos="914400" algn="l"/>
                          <a:tab pos="457200" algn="l"/>
                        </a:tabLst>
                      </a:pPr>
                      <a:r>
                        <a:rPr lang="en-US" sz="1800">
                          <a:effectLst/>
                        </a:rPr>
                        <a:t>6</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INTERACT</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Int’l/</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SubA</a:t>
                      </a:r>
                      <a:endParaRPr lang="en-GB" sz="1800">
                        <a:effectLst/>
                        <a:latin typeface="Arial"/>
                        <a:ea typeface="Times New Roman"/>
                      </a:endParaRPr>
                    </a:p>
                  </a:txBody>
                  <a:tcPr marL="68580" marR="68580" marT="0" marB="0"/>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a:t>
                      </a:r>
                      <a:endParaRPr lang="en-GB" sz="1200" dirty="0">
                        <a:effectLst/>
                        <a:latin typeface="Arial"/>
                        <a:ea typeface="Times New Roman"/>
                        <a:cs typeface="Times New Roman"/>
                      </a:endParaRPr>
                    </a:p>
                  </a:txBody>
                  <a:tcPr marL="68580" marR="68580" marT="0" marB="0" anchor="ctr"/>
                </a:tc>
              </a:tr>
              <a:tr h="557525">
                <a:tc>
                  <a:txBody>
                    <a:bodyPr/>
                    <a:lstStyle/>
                    <a:p>
                      <a:pPr marL="0" marR="0" indent="0" algn="just">
                        <a:spcBef>
                          <a:spcPts val="0"/>
                        </a:spcBef>
                        <a:spcAft>
                          <a:spcPts val="1200"/>
                        </a:spcAft>
                        <a:tabLst>
                          <a:tab pos="914400" algn="l"/>
                          <a:tab pos="457200" algn="l"/>
                        </a:tabLst>
                      </a:pPr>
                      <a:r>
                        <a:rPr lang="en-US" sz="1800">
                          <a:effectLst/>
                        </a:rPr>
                        <a:t>7</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IMB</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USA</a:t>
                      </a:r>
                      <a:endParaRPr lang="en-GB" sz="1800">
                        <a:effectLst/>
                        <a:latin typeface="Arial"/>
                        <a:ea typeface="Times New Roman"/>
                      </a:endParaRPr>
                    </a:p>
                  </a:txBody>
                  <a:tcPr marL="68580" marR="68580" marT="0" marB="0"/>
                </a:tc>
                <a:tc>
                  <a:txBody>
                    <a:bodyPr/>
                    <a:lstStyle/>
                    <a:p>
                      <a:pPr marL="0" marR="0" indent="0" algn="just">
                        <a:spcBef>
                          <a:spcPts val="0"/>
                        </a:spcBef>
                        <a:spcAft>
                          <a:spcPts val="1200"/>
                        </a:spcAft>
                        <a:tabLst>
                          <a:tab pos="914400" algn="l"/>
                          <a:tab pos="457200" algn="l"/>
                        </a:tabLst>
                      </a:pPr>
                      <a:r>
                        <a:rPr lang="en-US" sz="1800">
                          <a:effectLst/>
                        </a:rPr>
                        <a:t>Arctic</a:t>
                      </a:r>
                      <a:endParaRPr lang="en-GB" sz="1800">
                        <a:effectLst/>
                        <a:latin typeface="Arial"/>
                        <a:ea typeface="Times New Roman"/>
                      </a:endParaRPr>
                    </a:p>
                  </a:txBody>
                  <a:tcPr marL="68580" marR="68580" marT="0" marB="0"/>
                </a:tc>
                <a:tc>
                  <a:txBody>
                    <a:bodyPr/>
                    <a:lstStyle/>
                    <a:p>
                      <a:pPr marL="0" marR="0" algn="ctr">
                        <a:spcBef>
                          <a:spcPts val="0"/>
                        </a:spcBef>
                        <a:spcAft>
                          <a:spcPts val="0"/>
                        </a:spcAft>
                      </a:pPr>
                      <a:r>
                        <a:rPr lang="en-US" sz="2000">
                          <a:effectLst/>
                        </a:rPr>
                        <a:t>*</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a:effectLst/>
                        </a:rPr>
                        <a:t> </a:t>
                      </a:r>
                      <a:endParaRPr lang="en-GB" sz="1200">
                        <a:effectLst/>
                        <a:latin typeface="Arial"/>
                        <a:ea typeface="Times New Roman"/>
                        <a:cs typeface="Times New Roman"/>
                      </a:endParaRPr>
                    </a:p>
                  </a:txBody>
                  <a:tcPr marL="68580" marR="68580" marT="0" marB="0" anchor="ctr"/>
                </a:tc>
                <a:tc>
                  <a:txBody>
                    <a:bodyPr/>
                    <a:lstStyle/>
                    <a:p>
                      <a:pPr marL="0" marR="0" algn="ctr">
                        <a:spcBef>
                          <a:spcPts val="0"/>
                        </a:spcBef>
                        <a:spcAft>
                          <a:spcPts val="0"/>
                        </a:spcAft>
                      </a:pPr>
                      <a:r>
                        <a:rPr lang="en-US" sz="2000" dirty="0">
                          <a:effectLst/>
                        </a:rPr>
                        <a:t> </a:t>
                      </a:r>
                      <a:endParaRPr lang="en-GB" sz="1200" dirty="0">
                        <a:effectLst/>
                        <a:latin typeface="Arial"/>
                        <a:ea typeface="Times New Roman"/>
                        <a:cs typeface="Times New Roman"/>
                      </a:endParaRPr>
                    </a:p>
                  </a:txBody>
                  <a:tcPr marL="68580" marR="68580" marT="0" marB="0" anchor="ctr"/>
                </a:tc>
              </a:tr>
            </a:tbl>
          </a:graphicData>
        </a:graphic>
      </p:graphicFrame>
    </p:spTree>
    <p:extLst>
      <p:ext uri="{BB962C8B-B14F-4D97-AF65-F5344CB8AC3E}">
        <p14:creationId xmlns:p14="http://schemas.microsoft.com/office/powerpoint/2010/main" val="1408954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7004"/>
            <a:ext cx="8229600" cy="432728"/>
          </a:xfrm>
        </p:spPr>
        <p:txBody>
          <a:bodyPr>
            <a:normAutofit fontScale="90000"/>
          </a:bodyPr>
          <a:lstStyle/>
          <a:p>
            <a:r>
              <a:rPr lang="en-US" sz="3600" b="1" dirty="0" smtClean="0">
                <a:solidFill>
                  <a:srgbClr val="3333CC"/>
                </a:solidFill>
              </a:rPr>
              <a:t>Submission of proposals for CryoNet</a:t>
            </a:r>
            <a:endParaRPr lang="en-US" sz="3600" b="1" dirty="0">
              <a:solidFill>
                <a:srgbClr val="3333CC"/>
              </a:solidFill>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750417"/>
            <a:ext cx="8229599" cy="6089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31159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73507"/>
          </a:xfrm>
        </p:spPr>
        <p:txBody>
          <a:bodyPr>
            <a:normAutofit fontScale="90000"/>
          </a:bodyPr>
          <a:lstStyle/>
          <a:p>
            <a:r>
              <a:rPr lang="fr-CH" sz="3200" b="1" dirty="0" smtClean="0">
                <a:solidFill>
                  <a:srgbClr val="3333CC"/>
                </a:solidFill>
              </a:rPr>
              <a:t>GCW Data Portal (</a:t>
            </a:r>
            <a:r>
              <a:rPr lang="fr-CH" sz="3200" b="1" dirty="0" err="1" smtClean="0">
                <a:solidFill>
                  <a:srgbClr val="3333CC"/>
                </a:solidFill>
              </a:rPr>
              <a:t>pre-operational</a:t>
            </a:r>
            <a:r>
              <a:rPr lang="fr-CH" sz="3200" b="1" dirty="0" smtClean="0">
                <a:solidFill>
                  <a:srgbClr val="3333CC"/>
                </a:solidFill>
              </a:rPr>
              <a:t>)</a:t>
            </a:r>
            <a:endParaRPr lang="en-US" sz="3200" b="1" dirty="0">
              <a:solidFill>
                <a:srgbClr val="3333CC"/>
              </a:solidFill>
            </a:endParaRPr>
          </a:p>
        </p:txBody>
      </p:sp>
      <p:pic>
        <p:nvPicPr>
          <p:cNvPr id="1433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121" t="7219" b="1796"/>
          <a:stretch/>
        </p:blipFill>
        <p:spPr bwMode="auto">
          <a:xfrm>
            <a:off x="0" y="902517"/>
            <a:ext cx="9143999" cy="5952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46024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72455"/>
            <a:ext cx="2520280" cy="1224136"/>
          </a:xfrm>
        </p:spPr>
        <p:txBody>
          <a:bodyPr>
            <a:noAutofit/>
          </a:bodyPr>
          <a:lstStyle/>
          <a:p>
            <a:r>
              <a:rPr lang="en-US" sz="3600" b="1" dirty="0" smtClean="0">
                <a:solidFill>
                  <a:srgbClr val="3333CC"/>
                </a:solidFill>
              </a:rPr>
              <a:t>GCW </a:t>
            </a:r>
            <a:r>
              <a:rPr lang="en-US" sz="2800" b="1" dirty="0" smtClean="0">
                <a:solidFill>
                  <a:srgbClr val="3333CC"/>
                </a:solidFill>
              </a:rPr>
              <a:t>Information Website</a:t>
            </a:r>
            <a:endParaRPr lang="en-US" sz="2800" b="1" dirty="0">
              <a:solidFill>
                <a:srgbClr val="3333CC"/>
              </a:solidFill>
            </a:endParaRPr>
          </a:p>
        </p:txBody>
      </p:sp>
      <p:sp>
        <p:nvSpPr>
          <p:cNvPr id="5" name="TextBox 4"/>
          <p:cNvSpPr txBox="1"/>
          <p:nvPr/>
        </p:nvSpPr>
        <p:spPr>
          <a:xfrm>
            <a:off x="323528" y="2000647"/>
            <a:ext cx="2952328" cy="3785652"/>
          </a:xfrm>
          <a:prstGeom prst="rect">
            <a:avLst/>
          </a:prstGeom>
          <a:noFill/>
        </p:spPr>
        <p:txBody>
          <a:bodyPr wrap="square" rtlCol="0">
            <a:spAutoFit/>
          </a:bodyPr>
          <a:lstStyle/>
          <a:p>
            <a:pPr defTabSz="457200" eaLnBrk="1" fontAlgn="auto" hangingPunct="1">
              <a:spcBef>
                <a:spcPts val="0"/>
              </a:spcBef>
              <a:spcAft>
                <a:spcPts val="0"/>
              </a:spcAft>
            </a:pPr>
            <a:r>
              <a:rPr lang="en-GB" sz="2000" dirty="0" smtClean="0">
                <a:solidFill>
                  <a:prstClr val="black"/>
                </a:solidFill>
                <a:latin typeface="Calibri"/>
                <a:cs typeface="+mn-cs"/>
              </a:rPr>
              <a:t>The website </a:t>
            </a:r>
            <a:r>
              <a:rPr lang="en-GB" sz="2000" dirty="0">
                <a:solidFill>
                  <a:prstClr val="black"/>
                </a:solidFill>
                <a:latin typeface="Calibri"/>
                <a:cs typeface="+mn-cs"/>
              </a:rPr>
              <a:t>differs from the METNO</a:t>
            </a:r>
            <a:r>
              <a:rPr lang="en-GB" sz="2000" dirty="0" smtClean="0">
                <a:solidFill>
                  <a:prstClr val="black"/>
                </a:solidFill>
                <a:latin typeface="Calibri"/>
                <a:cs typeface="+mn-cs"/>
              </a:rPr>
              <a:t> GCW data </a:t>
            </a:r>
            <a:r>
              <a:rPr lang="en-GB" sz="2000" dirty="0">
                <a:solidFill>
                  <a:prstClr val="black"/>
                </a:solidFill>
                <a:latin typeface="Calibri"/>
                <a:cs typeface="+mn-cs"/>
              </a:rPr>
              <a:t>portal in that it </a:t>
            </a:r>
            <a:r>
              <a:rPr lang="en-GB" sz="2000" dirty="0" smtClean="0">
                <a:solidFill>
                  <a:prstClr val="black"/>
                </a:solidFill>
                <a:latin typeface="Calibri"/>
                <a:cs typeface="+mn-cs"/>
              </a:rPr>
              <a:t>contains </a:t>
            </a:r>
            <a:r>
              <a:rPr lang="en-GB" sz="2000" dirty="0">
                <a:solidFill>
                  <a:prstClr val="black"/>
                </a:solidFill>
                <a:latin typeface="Calibri"/>
                <a:cs typeface="+mn-cs"/>
              </a:rPr>
              <a:t>more </a:t>
            </a:r>
            <a:r>
              <a:rPr lang="en-GB" sz="2000" dirty="0" smtClean="0">
                <a:solidFill>
                  <a:prstClr val="black"/>
                </a:solidFill>
                <a:latin typeface="Calibri"/>
                <a:cs typeface="+mn-cs"/>
              </a:rPr>
              <a:t>dynamic information (news, state of the cryosphere plots, highlights, calendar), as well as background, </a:t>
            </a:r>
            <a:r>
              <a:rPr lang="en-GB" sz="2000" dirty="0">
                <a:solidFill>
                  <a:prstClr val="black"/>
                </a:solidFill>
                <a:latin typeface="Calibri"/>
                <a:cs typeface="+mn-cs"/>
              </a:rPr>
              <a:t>higher-level </a:t>
            </a:r>
            <a:r>
              <a:rPr lang="en-GB" sz="2000" dirty="0" smtClean="0">
                <a:solidFill>
                  <a:prstClr val="black"/>
                </a:solidFill>
                <a:latin typeface="Calibri"/>
                <a:cs typeface="+mn-cs"/>
              </a:rPr>
              <a:t>information, GCW </a:t>
            </a:r>
            <a:r>
              <a:rPr lang="en-GB" sz="2000" dirty="0">
                <a:solidFill>
                  <a:prstClr val="black"/>
                </a:solidFill>
                <a:latin typeface="Calibri"/>
                <a:cs typeface="+mn-cs"/>
              </a:rPr>
              <a:t>documents, and outreach material. It </a:t>
            </a:r>
            <a:r>
              <a:rPr lang="en-GB" sz="2000" dirty="0" smtClean="0">
                <a:solidFill>
                  <a:prstClr val="black"/>
                </a:solidFill>
                <a:latin typeface="Calibri"/>
                <a:cs typeface="+mn-cs"/>
              </a:rPr>
              <a:t>links </a:t>
            </a:r>
            <a:r>
              <a:rPr lang="en-GB" sz="2000" dirty="0">
                <a:solidFill>
                  <a:prstClr val="black"/>
                </a:solidFill>
                <a:latin typeface="Calibri"/>
                <a:cs typeface="+mn-cs"/>
              </a:rPr>
              <a:t>to the METNO data </a:t>
            </a:r>
            <a:r>
              <a:rPr lang="en-GB" sz="2000" dirty="0" smtClean="0">
                <a:solidFill>
                  <a:prstClr val="black"/>
                </a:solidFill>
                <a:latin typeface="Calibri"/>
                <a:cs typeface="+mn-cs"/>
              </a:rPr>
              <a:t>portal.</a:t>
            </a:r>
          </a:p>
        </p:txBody>
      </p:sp>
      <p:pic>
        <p:nvPicPr>
          <p:cNvPr id="73729" name="Picture 1"/>
          <p:cNvPicPr>
            <a:picLocks noChangeAspect="1" noChangeArrowheads="1"/>
          </p:cNvPicPr>
          <p:nvPr/>
        </p:nvPicPr>
        <p:blipFill>
          <a:blip r:embed="rId3" cstate="print"/>
          <a:srcRect/>
          <a:stretch>
            <a:fillRect/>
          </a:stretch>
        </p:blipFill>
        <p:spPr bwMode="auto">
          <a:xfrm>
            <a:off x="3515055" y="188640"/>
            <a:ext cx="5628945" cy="6408712"/>
          </a:xfrm>
          <a:prstGeom prst="rect">
            <a:avLst/>
          </a:prstGeom>
          <a:noFill/>
          <a:ln w="9525">
            <a:noFill/>
            <a:miter lim="800000"/>
            <a:headEnd/>
            <a:tailEnd/>
          </a:ln>
        </p:spPr>
      </p:pic>
      <p:sp>
        <p:nvSpPr>
          <p:cNvPr id="8" name="Rectangle 7"/>
          <p:cNvSpPr/>
          <p:nvPr/>
        </p:nvSpPr>
        <p:spPr>
          <a:xfrm>
            <a:off x="0" y="6021288"/>
            <a:ext cx="3851920" cy="369332"/>
          </a:xfrm>
          <a:prstGeom prst="rect">
            <a:avLst/>
          </a:prstGeom>
        </p:spPr>
        <p:txBody>
          <a:bodyPr wrap="square">
            <a:spAutoFit/>
          </a:bodyPr>
          <a:lstStyle/>
          <a:p>
            <a:pPr defTabSz="457200" eaLnBrk="1" fontAlgn="auto" hangingPunct="1">
              <a:spcBef>
                <a:spcPts val="0"/>
              </a:spcBef>
              <a:spcAft>
                <a:spcPts val="0"/>
              </a:spcAft>
            </a:pPr>
            <a:r>
              <a:rPr lang="en-US" sz="1800" dirty="0" smtClean="0">
                <a:solidFill>
                  <a:srgbClr val="C00000"/>
                </a:solidFill>
                <a:latin typeface="Arial"/>
                <a:cs typeface="Arial"/>
                <a:hlinkClick r:id="rId4"/>
              </a:rPr>
              <a:t>http://globalcryospherewatch.org</a:t>
            </a:r>
            <a:endParaRPr lang="en-US" sz="1800" dirty="0">
              <a:solidFill>
                <a:srgbClr val="C00000"/>
              </a:solidFill>
              <a:latin typeface="Arial"/>
              <a:cs typeface="Arial"/>
            </a:endParaRPr>
          </a:p>
        </p:txBody>
      </p:sp>
    </p:spTree>
    <p:extLst>
      <p:ext uri="{BB962C8B-B14F-4D97-AF65-F5344CB8AC3E}">
        <p14:creationId xmlns:p14="http://schemas.microsoft.com/office/powerpoint/2010/main" val="29883922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58295" y="241701"/>
            <a:ext cx="6323591" cy="584775"/>
          </a:xfrm>
          <a:prstGeom prst="rect">
            <a:avLst/>
          </a:prstGeom>
          <a:noFill/>
        </p:spPr>
        <p:txBody>
          <a:bodyPr wrap="none" rtlCol="0">
            <a:spAutoFit/>
          </a:bodyPr>
          <a:lstStyle/>
          <a:p>
            <a:pPr defTabSz="457200" eaLnBrk="1" fontAlgn="auto" hangingPunct="1">
              <a:spcBef>
                <a:spcPts val="0"/>
              </a:spcBef>
              <a:spcAft>
                <a:spcPts val="0"/>
              </a:spcAft>
            </a:pPr>
            <a:r>
              <a:rPr lang="en-US" sz="3200" b="1" dirty="0" smtClean="0">
                <a:solidFill>
                  <a:srgbClr val="3333CC"/>
                </a:solidFill>
                <a:latin typeface="Calibri"/>
                <a:cs typeface="Arial"/>
              </a:rPr>
              <a:t>Snow Trackers (under development)</a:t>
            </a:r>
          </a:p>
        </p:txBody>
      </p:sp>
      <p:pic>
        <p:nvPicPr>
          <p:cNvPr id="2" name="Picture 1" descr="reprocessed_temp_tracker_from_idl.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19369"/>
            <a:ext cx="4438612" cy="2961540"/>
          </a:xfrm>
          <a:prstGeom prst="rect">
            <a:avLst/>
          </a:prstGeom>
        </p:spPr>
      </p:pic>
      <p:pic>
        <p:nvPicPr>
          <p:cNvPr id="5" name="Picture 4" descr="reprocessed_albedo_tracker_from_idl.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0508" y="1833164"/>
            <a:ext cx="4815277" cy="3212859"/>
          </a:xfrm>
          <a:prstGeom prst="rect">
            <a:avLst/>
          </a:prstGeom>
        </p:spPr>
      </p:pic>
      <p:pic>
        <p:nvPicPr>
          <p:cNvPr id="6" name="Picture 5" descr="reprocessed_icethk_tracker_from_idl.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008065"/>
            <a:ext cx="4333866" cy="2884429"/>
          </a:xfrm>
          <a:prstGeom prst="rect">
            <a:avLst/>
          </a:prstGeom>
        </p:spPr>
      </p:pic>
      <p:sp>
        <p:nvSpPr>
          <p:cNvPr id="3" name="TextBox 2"/>
          <p:cNvSpPr txBox="1"/>
          <p:nvPr/>
        </p:nvSpPr>
        <p:spPr>
          <a:xfrm>
            <a:off x="5410163" y="3268143"/>
            <a:ext cx="1552575" cy="646331"/>
          </a:xfrm>
          <a:prstGeom prst="rect">
            <a:avLst/>
          </a:prstGeom>
          <a:noFill/>
        </p:spPr>
        <p:txBody>
          <a:bodyPr wrap="square" rtlCol="0">
            <a:spAutoFit/>
          </a:bodyPr>
          <a:lstStyle/>
          <a:p>
            <a:r>
              <a:rPr lang="fr-CH" dirty="0" smtClean="0"/>
              <a:t>Broadband </a:t>
            </a:r>
            <a:r>
              <a:rPr lang="fr-CH" dirty="0" err="1" smtClean="0"/>
              <a:t>Albedo</a:t>
            </a:r>
            <a:endParaRPr lang="en-GB" dirty="0"/>
          </a:p>
        </p:txBody>
      </p:sp>
      <p:sp>
        <p:nvSpPr>
          <p:cNvPr id="7" name="TextBox 6"/>
          <p:cNvSpPr txBox="1"/>
          <p:nvPr/>
        </p:nvSpPr>
        <p:spPr>
          <a:xfrm>
            <a:off x="790538" y="4881034"/>
            <a:ext cx="1552575" cy="369332"/>
          </a:xfrm>
          <a:prstGeom prst="rect">
            <a:avLst/>
          </a:prstGeom>
          <a:noFill/>
        </p:spPr>
        <p:txBody>
          <a:bodyPr wrap="square" rtlCol="0">
            <a:spAutoFit/>
          </a:bodyPr>
          <a:lstStyle/>
          <a:p>
            <a:r>
              <a:rPr lang="fr-CH" dirty="0" err="1" smtClean="0"/>
              <a:t>Ice</a:t>
            </a:r>
            <a:r>
              <a:rPr lang="fr-CH" dirty="0" smtClean="0"/>
              <a:t> </a:t>
            </a:r>
            <a:r>
              <a:rPr lang="fr-CH" dirty="0" err="1" smtClean="0"/>
              <a:t>Thickness</a:t>
            </a:r>
            <a:endParaRPr lang="en-GB" dirty="0"/>
          </a:p>
        </p:txBody>
      </p:sp>
      <p:sp>
        <p:nvSpPr>
          <p:cNvPr id="8" name="TextBox 7"/>
          <p:cNvSpPr txBox="1"/>
          <p:nvPr/>
        </p:nvSpPr>
        <p:spPr>
          <a:xfrm>
            <a:off x="2944678" y="2833159"/>
            <a:ext cx="1195831" cy="369332"/>
          </a:xfrm>
          <a:prstGeom prst="rect">
            <a:avLst/>
          </a:prstGeom>
          <a:noFill/>
        </p:spPr>
        <p:txBody>
          <a:bodyPr wrap="square" rtlCol="0">
            <a:spAutoFit/>
          </a:bodyPr>
          <a:lstStyle/>
          <a:p>
            <a:r>
              <a:rPr lang="fr-CH" dirty="0" smtClean="0"/>
              <a:t>Surface T</a:t>
            </a:r>
            <a:endParaRPr lang="en-GB" dirty="0"/>
          </a:p>
        </p:txBody>
      </p:sp>
    </p:spTree>
    <p:extLst>
      <p:ext uri="{BB962C8B-B14F-4D97-AF65-F5344CB8AC3E}">
        <p14:creationId xmlns:p14="http://schemas.microsoft.com/office/powerpoint/2010/main" val="38852059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86732" y="66675"/>
            <a:ext cx="8229600" cy="828675"/>
          </a:xfrm>
        </p:spPr>
        <p:txBody>
          <a:bodyPr>
            <a:noAutofit/>
          </a:bodyPr>
          <a:lstStyle/>
          <a:p>
            <a:pPr>
              <a:lnSpc>
                <a:spcPct val="90000"/>
              </a:lnSpc>
            </a:pPr>
            <a:r>
              <a:rPr lang="en-US" sz="3200" b="1" dirty="0" smtClean="0">
                <a:solidFill>
                  <a:srgbClr val="3333CC"/>
                </a:solidFill>
                <a:latin typeface="Arial" charset="0"/>
              </a:rPr>
              <a:t>Snow Dataset Inventory</a:t>
            </a:r>
            <a:br>
              <a:rPr lang="en-US" sz="3200" b="1" dirty="0" smtClean="0">
                <a:solidFill>
                  <a:srgbClr val="3333CC"/>
                </a:solidFill>
                <a:latin typeface="Arial" charset="0"/>
              </a:rPr>
            </a:br>
            <a:r>
              <a:rPr lang="en-US" sz="2400" b="1" dirty="0" smtClean="0"/>
              <a:t>(satellite-derived</a:t>
            </a:r>
            <a:r>
              <a:rPr lang="en-US" sz="2400" b="1" dirty="0"/>
              <a:t>, </a:t>
            </a:r>
            <a:r>
              <a:rPr lang="en-US" sz="2400" b="1" i="1" dirty="0"/>
              <a:t>in situ</a:t>
            </a:r>
            <a:r>
              <a:rPr lang="en-US" sz="2400" b="1" dirty="0"/>
              <a:t>, and </a:t>
            </a:r>
            <a:r>
              <a:rPr lang="en-US" sz="2400" b="1" dirty="0" smtClean="0"/>
              <a:t>analysis/reanalysis)</a:t>
            </a:r>
            <a:endParaRPr lang="en-US" sz="2400" b="1" dirty="0">
              <a:solidFill>
                <a:srgbClr val="3333CC"/>
              </a:solidFill>
              <a:latin typeface="Arial" charset="0"/>
            </a:endParaRPr>
          </a:p>
        </p:txBody>
      </p:sp>
      <p:pic>
        <p:nvPicPr>
          <p:cNvPr id="3" name="Picture 2" descr="Screen Shot 2015-09-08 at 5.42.22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3852" y="912752"/>
            <a:ext cx="8534400" cy="5797670"/>
          </a:xfrm>
          <a:prstGeom prst="rect">
            <a:avLst/>
          </a:prstGeom>
        </p:spPr>
      </p:pic>
    </p:spTree>
    <p:extLst>
      <p:ext uri="{BB962C8B-B14F-4D97-AF65-F5344CB8AC3E}">
        <p14:creationId xmlns:p14="http://schemas.microsoft.com/office/powerpoint/2010/main" val="3056414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6887"/>
          </a:xfrm>
        </p:spPr>
        <p:txBody>
          <a:bodyPr>
            <a:noAutofit/>
          </a:bodyPr>
          <a:lstStyle/>
          <a:p>
            <a:r>
              <a:rPr lang="en-US" sz="3200" b="1" dirty="0">
                <a:solidFill>
                  <a:srgbClr val="3333CC"/>
                </a:solidFill>
              </a:rPr>
              <a:t>Measurement Standards and Best Practices</a:t>
            </a:r>
            <a:endParaRPr lang="en-US" sz="3200" dirty="0"/>
          </a:p>
        </p:txBody>
      </p:sp>
      <p:sp>
        <p:nvSpPr>
          <p:cNvPr id="5" name="TextBox 4"/>
          <p:cNvSpPr txBox="1"/>
          <p:nvPr/>
        </p:nvSpPr>
        <p:spPr>
          <a:xfrm>
            <a:off x="523875" y="1318650"/>
            <a:ext cx="4288353" cy="369332"/>
          </a:xfrm>
          <a:prstGeom prst="rect">
            <a:avLst/>
          </a:prstGeom>
          <a:noFill/>
        </p:spPr>
        <p:txBody>
          <a:bodyPr wrap="none" rtlCol="0">
            <a:spAutoFit/>
          </a:bodyPr>
          <a:lstStyle/>
          <a:p>
            <a:r>
              <a:rPr lang="en-US" b="1" dirty="0">
                <a:solidFill>
                  <a:srgbClr val="000000"/>
                </a:solidFill>
                <a:latin typeface="Arial" panose="020B0604020202020204" pitchFamily="34" charset="0"/>
                <a:cs typeface="Arial" panose="020B0604020202020204" pitchFamily="34" charset="0"/>
              </a:rPr>
              <a:t>Step 1</a:t>
            </a:r>
            <a:r>
              <a:rPr lang="en-US" dirty="0">
                <a:solidFill>
                  <a:srgbClr val="000000"/>
                </a:solidFill>
                <a:latin typeface="Arial" panose="020B0604020202020204" pitchFamily="34" charset="0"/>
                <a:cs typeface="Arial" panose="020B0604020202020204" pitchFamily="34" charset="0"/>
              </a:rPr>
              <a:t>: Inventory of existing guidelines: </a:t>
            </a:r>
            <a:endParaRPr lang="de-CH" dirty="0">
              <a:solidFill>
                <a:srgbClr val="000000"/>
              </a:solidFill>
              <a:latin typeface="Arial" panose="020B0604020202020204" pitchFamily="34" charset="0"/>
              <a:cs typeface="Arial" panose="020B0604020202020204" pitchFamily="34" charset="0"/>
            </a:endParaRPr>
          </a:p>
        </p:txBody>
      </p:sp>
      <p:sp>
        <p:nvSpPr>
          <p:cNvPr id="6" name="TextBox 5"/>
          <p:cNvSpPr txBox="1"/>
          <p:nvPr/>
        </p:nvSpPr>
        <p:spPr>
          <a:xfrm>
            <a:off x="571501" y="4758325"/>
            <a:ext cx="8286750" cy="646331"/>
          </a:xfrm>
          <a:prstGeom prst="rect">
            <a:avLst/>
          </a:prstGeom>
          <a:noFill/>
        </p:spPr>
        <p:txBody>
          <a:bodyPr wrap="square" rtlCol="0">
            <a:spAutoFit/>
          </a:bodyPr>
          <a:lstStyle/>
          <a:p>
            <a:r>
              <a:rPr lang="en-US" b="1" dirty="0">
                <a:solidFill>
                  <a:srgbClr val="000000"/>
                </a:solidFill>
                <a:latin typeface="Arial" panose="020B0604020202020204" pitchFamily="34" charset="0"/>
                <a:cs typeface="Arial" panose="020B0604020202020204" pitchFamily="34" charset="0"/>
              </a:rPr>
              <a:t>Step 2</a:t>
            </a:r>
            <a:r>
              <a:rPr lang="en-US" dirty="0">
                <a:solidFill>
                  <a:srgbClr val="000000"/>
                </a:solidFill>
                <a:latin typeface="Arial" panose="020B0604020202020204" pitchFamily="34" charset="0"/>
                <a:cs typeface="Arial" panose="020B0604020202020204" pitchFamily="34" charset="0"/>
              </a:rPr>
              <a:t>: GCW works through these documents, engages the community, and reaches a consensus on best practices for each variable</a:t>
            </a:r>
            <a:r>
              <a:rPr lang="en-US" dirty="0" smtClean="0">
                <a:solidFill>
                  <a:srgbClr val="000000"/>
                </a:solidFill>
                <a:latin typeface="Arial" panose="020B0604020202020204" pitchFamily="34" charset="0"/>
                <a:cs typeface="Arial" panose="020B0604020202020204" pitchFamily="34" charset="0"/>
              </a:rPr>
              <a:t>.</a:t>
            </a:r>
            <a:endParaRPr lang="de-CH" dirty="0">
              <a:solidFill>
                <a:srgbClr val="000000"/>
              </a:solidFill>
              <a:latin typeface="Arial" panose="020B0604020202020204" pitchFamily="34" charset="0"/>
              <a:cs typeface="Arial" panose="020B0604020202020204" pitchFamily="34" charset="0"/>
            </a:endParaRP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 y="1831824"/>
            <a:ext cx="8801100" cy="2202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08364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251520" y="-99392"/>
            <a:ext cx="8515672" cy="1143000"/>
          </a:xfrm>
        </p:spPr>
        <p:txBody>
          <a:bodyPr/>
          <a:lstStyle/>
          <a:p>
            <a:pPr algn="ctr"/>
            <a:r>
              <a:rPr lang="en-US" sz="2800" b="1" dirty="0">
                <a:solidFill>
                  <a:srgbClr val="000099"/>
                </a:solidFill>
              </a:rPr>
              <a:t>Requirements and Capability for </a:t>
            </a:r>
            <a:r>
              <a:rPr lang="en-US" sz="2800" b="1" dirty="0" smtClean="0">
                <a:solidFill>
                  <a:srgbClr val="000099"/>
                </a:solidFill>
              </a:rPr>
              <a:t>observations</a:t>
            </a:r>
            <a:br>
              <a:rPr lang="en-US" sz="2800" b="1" dirty="0" smtClean="0">
                <a:solidFill>
                  <a:srgbClr val="000099"/>
                </a:solidFill>
              </a:rPr>
            </a:br>
            <a:r>
              <a:rPr lang="en-US" sz="2800" b="1" i="1" dirty="0" smtClean="0">
                <a:solidFill>
                  <a:srgbClr val="000000"/>
                </a:solidFill>
              </a:rPr>
              <a:t>(in progress)</a:t>
            </a:r>
            <a:endParaRPr lang="en-US" sz="2800" b="1" i="1" dirty="0">
              <a:solidFill>
                <a:srgbClr val="000000"/>
              </a:solidFill>
            </a:endParaRPr>
          </a:p>
        </p:txBody>
      </p:sp>
      <p:sp>
        <p:nvSpPr>
          <p:cNvPr id="175107" name="Rectangle 3"/>
          <p:cNvSpPr>
            <a:spLocks noGrp="1" noChangeArrowheads="1"/>
          </p:cNvSpPr>
          <p:nvPr>
            <p:ph idx="1"/>
          </p:nvPr>
        </p:nvSpPr>
        <p:spPr>
          <a:xfrm>
            <a:off x="107504" y="1268115"/>
            <a:ext cx="3816350" cy="5329237"/>
          </a:xfrm>
        </p:spPr>
        <p:txBody>
          <a:bodyPr>
            <a:normAutofit lnSpcReduction="10000"/>
          </a:bodyPr>
          <a:lstStyle/>
          <a:p>
            <a:pPr>
              <a:lnSpc>
                <a:spcPct val="80000"/>
              </a:lnSpc>
            </a:pPr>
            <a:r>
              <a:rPr lang="en-US" sz="1800" dirty="0"/>
              <a:t>GCW Requirements</a:t>
            </a:r>
            <a:br>
              <a:rPr lang="en-US" sz="1800" dirty="0"/>
            </a:br>
            <a:r>
              <a:rPr lang="en-US" sz="1800" dirty="0"/>
              <a:t>are </a:t>
            </a:r>
            <a:r>
              <a:rPr lang="en-US" sz="1800" dirty="0">
                <a:solidFill>
                  <a:srgbClr val="FE0000"/>
                </a:solidFill>
              </a:rPr>
              <a:t>being</a:t>
            </a:r>
            <a:r>
              <a:rPr lang="en-US" sz="1800" dirty="0"/>
              <a:t> formulated</a:t>
            </a:r>
            <a:br>
              <a:rPr lang="en-US" sz="1800" dirty="0"/>
            </a:br>
            <a:r>
              <a:rPr lang="en-US" sz="1800" dirty="0"/>
              <a:t>and documented </a:t>
            </a:r>
            <a:br>
              <a:rPr lang="en-US" sz="1800" dirty="0"/>
            </a:br>
            <a:r>
              <a:rPr lang="en-US" sz="1800" dirty="0" smtClean="0"/>
              <a:t>on the GCW </a:t>
            </a:r>
            <a:r>
              <a:rPr lang="en-US" sz="1800" dirty="0" smtClean="0">
                <a:solidFill>
                  <a:srgbClr val="000000"/>
                </a:solidFill>
              </a:rPr>
              <a:t>website</a:t>
            </a:r>
            <a:r>
              <a:rPr lang="en-US" sz="1800" dirty="0" smtClean="0"/>
              <a:t>;</a:t>
            </a:r>
          </a:p>
          <a:p>
            <a:pPr>
              <a:lnSpc>
                <a:spcPct val="80000"/>
              </a:lnSpc>
            </a:pPr>
            <a:endParaRPr lang="en-US" sz="1800" dirty="0"/>
          </a:p>
          <a:p>
            <a:pPr>
              <a:lnSpc>
                <a:spcPct val="80000"/>
              </a:lnSpc>
            </a:pPr>
            <a:r>
              <a:rPr lang="en-US" altLang="ja-JP" sz="1800" dirty="0">
                <a:ea typeface="MS PGothic" charset="0"/>
                <a:cs typeface="MS PGothic" charset="0"/>
              </a:rPr>
              <a:t>They will </a:t>
            </a:r>
            <a:r>
              <a:rPr lang="en-US" altLang="ja-JP" sz="1800" dirty="0">
                <a:solidFill>
                  <a:srgbClr val="FE0000"/>
                </a:solidFill>
                <a:ea typeface="MS PGothic" charset="0"/>
                <a:cs typeface="MS PGothic" charset="0"/>
              </a:rPr>
              <a:t>draw</a:t>
            </a:r>
            <a:r>
              <a:rPr lang="en-US" altLang="ja-JP" sz="1800" dirty="0">
                <a:ea typeface="MS PGothic" charset="0"/>
                <a:cs typeface="MS PGothic" charset="0"/>
              </a:rPr>
              <a:t> from various sets of existing user requirements and will be vetted by the scientific community</a:t>
            </a:r>
            <a:r>
              <a:rPr lang="en-US" altLang="ja-JP" sz="1800" dirty="0" smtClean="0">
                <a:ea typeface="MS PGothic" charset="0"/>
                <a:cs typeface="MS PGothic" charset="0"/>
              </a:rPr>
              <a:t>;</a:t>
            </a:r>
          </a:p>
          <a:p>
            <a:pPr>
              <a:lnSpc>
                <a:spcPct val="80000"/>
              </a:lnSpc>
            </a:pPr>
            <a:endParaRPr lang="en-US" sz="1800" dirty="0"/>
          </a:p>
          <a:p>
            <a:pPr>
              <a:lnSpc>
                <a:spcPct val="80000"/>
              </a:lnSpc>
            </a:pPr>
            <a:r>
              <a:rPr lang="en-US" altLang="ja-JP" sz="1800" dirty="0">
                <a:ea typeface="MS PGothic" charset="0"/>
                <a:cs typeface="MS PGothic" charset="0"/>
              </a:rPr>
              <a:t>Those requirements will become part of the WMO </a:t>
            </a:r>
            <a:r>
              <a:rPr lang="en-US" altLang="ja-JP" sz="1800" dirty="0">
                <a:solidFill>
                  <a:srgbClr val="FE0000"/>
                </a:solidFill>
                <a:ea typeface="MS PGothic" charset="0"/>
                <a:cs typeface="MS PGothic" charset="0"/>
              </a:rPr>
              <a:t>Rolling Review of Requirements</a:t>
            </a:r>
            <a:r>
              <a:rPr lang="en-US" altLang="ja-JP" sz="1800" dirty="0">
                <a:ea typeface="MS PGothic" charset="0"/>
                <a:cs typeface="MS PGothic" charset="0"/>
              </a:rPr>
              <a:t> (RRR)</a:t>
            </a:r>
            <a:r>
              <a:rPr lang="en-US" altLang="ja-JP" sz="1800" dirty="0" smtClean="0">
                <a:ea typeface="MS PGothic" charset="0"/>
                <a:cs typeface="MS PGothic" charset="0"/>
              </a:rPr>
              <a:t>;</a:t>
            </a:r>
          </a:p>
          <a:p>
            <a:pPr>
              <a:lnSpc>
                <a:spcPct val="80000"/>
              </a:lnSpc>
            </a:pPr>
            <a:endParaRPr lang="en-US" altLang="ja-JP" sz="1800" dirty="0">
              <a:ea typeface="MS PGothic" charset="0"/>
              <a:cs typeface="MS PGothic" charset="0"/>
            </a:endParaRPr>
          </a:p>
          <a:p>
            <a:pPr>
              <a:lnSpc>
                <a:spcPct val="80000"/>
              </a:lnSpc>
            </a:pPr>
            <a:r>
              <a:rPr lang="en-US" altLang="ja-JP" sz="1800" dirty="0">
                <a:ea typeface="MS PGothic" charset="0"/>
                <a:cs typeface="MS PGothic" charset="0"/>
              </a:rPr>
              <a:t>Will be accessible through the </a:t>
            </a:r>
            <a:r>
              <a:rPr lang="en-GB" altLang="zh-CN" sz="1800" dirty="0">
                <a:ea typeface="宋体" charset="0"/>
                <a:cs typeface="宋体" charset="0"/>
              </a:rPr>
              <a:t>Observing Systems Capability Analysis and Review Tool (</a:t>
            </a:r>
            <a:r>
              <a:rPr lang="en-GB" altLang="zh-CN" sz="1800" dirty="0">
                <a:solidFill>
                  <a:srgbClr val="FE0000"/>
                </a:solidFill>
                <a:ea typeface="宋体" charset="0"/>
                <a:cs typeface="宋体" charset="0"/>
              </a:rPr>
              <a:t>OSCAR</a:t>
            </a:r>
            <a:r>
              <a:rPr lang="en-GB" altLang="zh-CN" sz="1800" dirty="0">
                <a:ea typeface="宋体" charset="0"/>
                <a:cs typeface="宋体" charset="0"/>
              </a:rPr>
              <a:t>), the official source for WMO requirements, which has a cryosphere theme</a:t>
            </a:r>
            <a:r>
              <a:rPr lang="en-GB" altLang="zh-CN" sz="1800" dirty="0" smtClean="0">
                <a:ea typeface="宋体" charset="0"/>
                <a:cs typeface="宋体" charset="0"/>
              </a:rPr>
              <a:t>;</a:t>
            </a:r>
          </a:p>
          <a:p>
            <a:pPr>
              <a:lnSpc>
                <a:spcPct val="80000"/>
              </a:lnSpc>
            </a:pPr>
            <a:endParaRPr lang="en-GB" altLang="zh-CN" sz="1800" dirty="0">
              <a:ea typeface="宋体" charset="0"/>
              <a:cs typeface="宋体" charset="0"/>
            </a:endParaRPr>
          </a:p>
          <a:p>
            <a:pPr>
              <a:lnSpc>
                <a:spcPct val="80000"/>
              </a:lnSpc>
            </a:pPr>
            <a:r>
              <a:rPr lang="en-US" sz="1800" b="1" dirty="0"/>
              <a:t>Need for a new </a:t>
            </a:r>
            <a:r>
              <a:rPr lang="en-US" sz="1800" b="1" dirty="0">
                <a:solidFill>
                  <a:srgbClr val="FE0000"/>
                </a:solidFill>
              </a:rPr>
              <a:t>application area</a:t>
            </a:r>
            <a:r>
              <a:rPr lang="en-US" sz="1800" b="1" dirty="0"/>
              <a:t> </a:t>
            </a:r>
            <a:r>
              <a:rPr lang="ja-JP" altLang="en-US" sz="1800" b="1" dirty="0"/>
              <a:t>“</a:t>
            </a:r>
            <a:r>
              <a:rPr lang="en-US" sz="1800" b="1" dirty="0" smtClean="0"/>
              <a:t>GCW or Polar </a:t>
            </a:r>
            <a:r>
              <a:rPr lang="en-US" sz="1800" b="1" dirty="0" err="1" smtClean="0"/>
              <a:t>Obs</a:t>
            </a:r>
            <a:r>
              <a:rPr lang="ja-JP" altLang="en-US" sz="1800" b="1" dirty="0" smtClean="0"/>
              <a:t>”</a:t>
            </a:r>
            <a:r>
              <a:rPr lang="en-US" sz="1800" b="1" dirty="0"/>
              <a:t>.</a:t>
            </a:r>
            <a:r>
              <a:rPr lang="en-US" sz="1600" dirty="0"/>
              <a:t> </a:t>
            </a:r>
          </a:p>
          <a:p>
            <a:pPr>
              <a:lnSpc>
                <a:spcPct val="80000"/>
              </a:lnSpc>
            </a:pPr>
            <a:endParaRPr lang="en-US" sz="2000" dirty="0"/>
          </a:p>
        </p:txBody>
      </p:sp>
      <p:pic>
        <p:nvPicPr>
          <p:cNvPr id="175108" name="Picture 4"/>
          <p:cNvPicPr>
            <a:picLocks noChangeAspect="1" noChangeArrowheads="1"/>
          </p:cNvPicPr>
          <p:nvPr/>
        </p:nvPicPr>
        <p:blipFill>
          <a:blip r:embed="rId2" cstate="email">
            <a:extLst>
              <a:ext uri="{28A0092B-C50C-407E-A947-70E740481C1C}">
                <a14:useLocalDpi xmlns:a14="http://schemas.microsoft.com/office/drawing/2010/main" val="0"/>
              </a:ext>
            </a:extLst>
          </a:blip>
          <a:srcRect l="11508" t="6036" r="62389" b="10291"/>
          <a:stretch>
            <a:fillRect/>
          </a:stretch>
        </p:blipFill>
        <p:spPr bwMode="auto">
          <a:xfrm>
            <a:off x="4067621" y="1124223"/>
            <a:ext cx="4968875" cy="554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97256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dirty="0" err="1" smtClean="0"/>
              <a:t>Satcom</a:t>
            </a:r>
            <a:r>
              <a:rPr lang="fr-CH" dirty="0" smtClean="0"/>
              <a:t> issues for GCW &amp; </a:t>
            </a:r>
            <a:r>
              <a:rPr lang="fr-CH" dirty="0" err="1" smtClean="0"/>
              <a:t>CryoNet</a:t>
            </a:r>
            <a:endParaRPr lang="en-US" dirty="0"/>
          </a:p>
        </p:txBody>
      </p:sp>
      <p:sp>
        <p:nvSpPr>
          <p:cNvPr id="3" name="Content Placeholder 2"/>
          <p:cNvSpPr>
            <a:spLocks noGrp="1"/>
          </p:cNvSpPr>
          <p:nvPr>
            <p:ph idx="1"/>
          </p:nvPr>
        </p:nvSpPr>
        <p:spPr/>
        <p:txBody>
          <a:bodyPr>
            <a:normAutofit fontScale="70000" lnSpcReduction="20000"/>
          </a:bodyPr>
          <a:lstStyle/>
          <a:p>
            <a:r>
              <a:rPr lang="fr-CH" dirty="0" err="1" smtClean="0"/>
              <a:t>Geostationary</a:t>
            </a:r>
            <a:r>
              <a:rPr lang="fr-CH" dirty="0" smtClean="0"/>
              <a:t> satellites: </a:t>
            </a:r>
            <a:r>
              <a:rPr lang="en-GB" dirty="0"/>
              <a:t>– no coverage &gt; 80</a:t>
            </a:r>
            <a:r>
              <a:rPr lang="en-GB" dirty="0" smtClean="0"/>
              <a:t>°</a:t>
            </a:r>
          </a:p>
          <a:p>
            <a:pPr lvl="2"/>
            <a:r>
              <a:rPr lang="en-GB" dirty="0" smtClean="0"/>
              <a:t>Ok for third pole region, high mountains</a:t>
            </a:r>
          </a:p>
          <a:p>
            <a:r>
              <a:rPr lang="en-GB" dirty="0" smtClean="0"/>
              <a:t>Polar orbiting satellites: good global coverage – best in polar regions - but small commercial incentive for satellite operators in polar regions</a:t>
            </a:r>
          </a:p>
          <a:p>
            <a:r>
              <a:rPr lang="en-GB" dirty="0"/>
              <a:t>Particle flux at orbital </a:t>
            </a:r>
            <a:r>
              <a:rPr lang="en-GB" dirty="0" smtClean="0"/>
              <a:t>altitude can </a:t>
            </a:r>
            <a:r>
              <a:rPr lang="en-GB" dirty="0"/>
              <a:t>impact satellite </a:t>
            </a:r>
            <a:r>
              <a:rPr lang="en-GB" dirty="0" smtClean="0"/>
              <a:t>operations </a:t>
            </a:r>
            <a:r>
              <a:rPr lang="en-GB" dirty="0"/>
              <a:t>in polar </a:t>
            </a:r>
            <a:r>
              <a:rPr lang="en-GB" dirty="0" smtClean="0"/>
              <a:t>regions</a:t>
            </a:r>
          </a:p>
          <a:p>
            <a:r>
              <a:rPr lang="en-US" dirty="0"/>
              <a:t>V</a:t>
            </a:r>
            <a:r>
              <a:rPr lang="en-US" dirty="0" smtClean="0"/>
              <a:t>ery </a:t>
            </a:r>
            <a:r>
              <a:rPr lang="en-US" dirty="0"/>
              <a:t>few manufacturers (if any) offer modems that will work reliably at temperatures below -</a:t>
            </a:r>
            <a:r>
              <a:rPr lang="en-US" dirty="0" smtClean="0"/>
              <a:t>40C</a:t>
            </a:r>
          </a:p>
          <a:p>
            <a:r>
              <a:rPr lang="fr-CH" dirty="0" err="1" smtClean="0"/>
              <a:t>Static</a:t>
            </a:r>
            <a:r>
              <a:rPr lang="fr-CH" dirty="0" smtClean="0"/>
              <a:t> </a:t>
            </a:r>
            <a:r>
              <a:rPr lang="fr-CH" dirty="0" err="1" smtClean="0"/>
              <a:t>electricity</a:t>
            </a:r>
            <a:r>
              <a:rPr lang="fr-CH" dirty="0" smtClean="0"/>
              <a:t> in high </a:t>
            </a:r>
            <a:r>
              <a:rPr lang="fr-CH" dirty="0" err="1" smtClean="0"/>
              <a:t>winds</a:t>
            </a:r>
            <a:r>
              <a:rPr lang="fr-CH" dirty="0" smtClean="0"/>
              <a:t> (</a:t>
            </a:r>
            <a:r>
              <a:rPr lang="fr-CH" dirty="0" err="1" smtClean="0"/>
              <a:t>ref</a:t>
            </a:r>
            <a:r>
              <a:rPr lang="fr-CH" dirty="0" smtClean="0"/>
              <a:t>. Steve </a:t>
            </a:r>
            <a:r>
              <a:rPr lang="fr-CH" dirty="0" err="1" smtClean="0"/>
              <a:t>Colwell</a:t>
            </a:r>
            <a:r>
              <a:rPr lang="fr-CH" dirty="0" smtClean="0"/>
              <a:t> </a:t>
            </a:r>
            <a:r>
              <a:rPr lang="fr-CH" dirty="0" err="1" smtClean="0"/>
              <a:t>ppt</a:t>
            </a:r>
            <a:r>
              <a:rPr lang="fr-CH" dirty="0" smtClean="0"/>
              <a:t> </a:t>
            </a:r>
            <a:r>
              <a:rPr lang="fr-CH" dirty="0" err="1" smtClean="0"/>
              <a:t>yesterday</a:t>
            </a:r>
            <a:r>
              <a:rPr lang="fr-CH" dirty="0" smtClean="0"/>
              <a:t>)</a:t>
            </a:r>
            <a:endParaRPr lang="en-US" dirty="0" smtClean="0"/>
          </a:p>
          <a:p>
            <a:r>
              <a:rPr lang="fr-CH" dirty="0" err="1" smtClean="0"/>
              <a:t>Cost</a:t>
            </a:r>
            <a:r>
              <a:rPr lang="fr-CH" dirty="0" smtClean="0"/>
              <a:t> of </a:t>
            </a:r>
            <a:r>
              <a:rPr lang="fr-CH" dirty="0" err="1" smtClean="0"/>
              <a:t>telecommunication</a:t>
            </a:r>
            <a:endParaRPr lang="fr-CH" dirty="0" smtClean="0"/>
          </a:p>
          <a:p>
            <a:r>
              <a:rPr lang="fr-CH" dirty="0" smtClean="0"/>
              <a:t>Data </a:t>
            </a:r>
            <a:r>
              <a:rPr lang="fr-CH" dirty="0" err="1" smtClean="0"/>
              <a:t>processing</a:t>
            </a:r>
            <a:r>
              <a:rPr lang="fr-CH" dirty="0" smtClean="0"/>
              <a:t> for real-time distribution</a:t>
            </a:r>
          </a:p>
          <a:p>
            <a:r>
              <a:rPr lang="fr-CH" dirty="0" err="1" smtClean="0"/>
              <a:t>Latency</a:t>
            </a:r>
            <a:r>
              <a:rPr lang="fr-CH" dirty="0" smtClean="0"/>
              <a:t> of data</a:t>
            </a:r>
            <a:endParaRPr lang="en-GB" dirty="0" smtClean="0"/>
          </a:p>
          <a:p>
            <a:endParaRPr lang="en-GB" dirty="0" smtClean="0"/>
          </a:p>
          <a:p>
            <a:endParaRPr lang="en-US" dirty="0"/>
          </a:p>
        </p:txBody>
      </p:sp>
    </p:spTree>
    <p:extLst>
      <p:ext uri="{BB962C8B-B14F-4D97-AF65-F5344CB8AC3E}">
        <p14:creationId xmlns:p14="http://schemas.microsoft.com/office/powerpoint/2010/main" val="11346682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4638"/>
            <a:ext cx="8229600" cy="1282154"/>
          </a:xfrm>
        </p:spPr>
        <p:txBody>
          <a:bodyPr>
            <a:normAutofit fontScale="90000"/>
          </a:bodyPr>
          <a:lstStyle/>
          <a:p>
            <a:r>
              <a:rPr lang="en-GB" dirty="0" smtClean="0"/>
              <a:t>Geostationary – no coverage &gt; 80°:</a:t>
            </a:r>
            <a:br>
              <a:rPr lang="en-GB" dirty="0" smtClean="0"/>
            </a:br>
            <a:r>
              <a:rPr lang="en-GB" sz="4000" dirty="0" smtClean="0"/>
              <a:t>Inmarsat, </a:t>
            </a:r>
            <a:r>
              <a:rPr lang="en-GB" sz="4000" dirty="0" err="1" smtClean="0"/>
              <a:t>Thuraya</a:t>
            </a:r>
            <a:r>
              <a:rPr lang="en-GB" sz="4000" dirty="0" smtClean="0"/>
              <a:t>, Intelsat </a:t>
            </a:r>
            <a:r>
              <a:rPr lang="en-GB" sz="4000" dirty="0" err="1" smtClean="0"/>
              <a:t>etc</a:t>
            </a:r>
            <a:endParaRPr lang="en-GB" sz="40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941" t="12256" r="20729" b="7485"/>
          <a:stretch/>
        </p:blipFill>
        <p:spPr bwMode="auto">
          <a:xfrm>
            <a:off x="959990" y="1557246"/>
            <a:ext cx="7140402" cy="52561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569219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Argos – polar coverage, 6 satellites</a:t>
            </a:r>
            <a:endParaRPr lang="en-GB" dirty="0"/>
          </a:p>
        </p:txBody>
      </p:sp>
      <p:pic>
        <p:nvPicPr>
          <p:cNvPr id="6146" name="Picture 2" descr="Satellite's footpr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556792"/>
            <a:ext cx="38100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Overl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2708920"/>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1713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Iridium – polar coverage, ~66 satellites</a:t>
            </a:r>
            <a:endParaRPr lang="en-GB"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5" y="1628800"/>
            <a:ext cx="9001125" cy="5064125"/>
          </a:xfrm>
          <a:prstGeom prst="rect">
            <a:avLst/>
          </a:prstGeom>
          <a:noFill/>
          <a:ln>
            <a:noFill/>
          </a:ln>
          <a:effectLst/>
          <a:extLst>
            <a:ext uri="{909E8E84-426E-40DD-AFC4-6F175D3DCCD1}">
              <a14:hiddenFill xmlns:a14="http://schemas.microsoft.com/office/drawing/2010/main">
                <a:solidFill>
                  <a:srgbClr val="DDDDDD"/>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97572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Globalstar</a:t>
            </a:r>
            <a:r>
              <a:rPr lang="en-GB" dirty="0" smtClean="0"/>
              <a:t> simplex – limited polar coverage</a:t>
            </a:r>
            <a:endParaRPr lang="en-GB" dirty="0"/>
          </a:p>
        </p:txBody>
      </p:sp>
      <p:pic>
        <p:nvPicPr>
          <p:cNvPr id="3074" name="Picture 2" descr="https://www.globalstar.com/en/images/cid_106/data-coverage_map_2016Aug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556792"/>
            <a:ext cx="6810375" cy="4752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85172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Globalstar</a:t>
            </a:r>
            <a:r>
              <a:rPr lang="en-GB" dirty="0" smtClean="0"/>
              <a:t> duplex – poor polar coverage</a:t>
            </a:r>
            <a:endParaRPr lang="en-GB" dirty="0"/>
          </a:p>
        </p:txBody>
      </p:sp>
      <p:pic>
        <p:nvPicPr>
          <p:cNvPr id="4098" name="Picture 2" descr="https://www.globalstar.com/en/images/cid_101/voice-coverage_map_sep9_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556792"/>
            <a:ext cx="6810375" cy="4752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51395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Orbcomm</a:t>
            </a:r>
            <a:r>
              <a:rPr lang="en-GB" dirty="0" smtClean="0"/>
              <a:t> – poor polar coverage</a:t>
            </a:r>
            <a:endParaRPr lang="en-GB" dirty="0"/>
          </a:p>
        </p:txBody>
      </p:sp>
      <p:pic>
        <p:nvPicPr>
          <p:cNvPr id="5122" name="Picture 2" descr="http://cdn.satellitetoday.com/wp-content/uploads/2013/11/ORBCOMM-Coverage-After-Missions-4-and-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988840"/>
            <a:ext cx="7829624" cy="3895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484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Particle flux at orbital altitude:</a:t>
            </a:r>
            <a:br>
              <a:rPr lang="en-GB" dirty="0" smtClean="0"/>
            </a:br>
            <a:r>
              <a:rPr lang="en-GB" sz="4000" dirty="0" smtClean="0"/>
              <a:t>can impact satellite ops in polar regions</a:t>
            </a:r>
            <a:endParaRPr lang="en-GB" sz="4000" dirty="0"/>
          </a:p>
        </p:txBody>
      </p:sp>
      <p:pic>
        <p:nvPicPr>
          <p:cNvPr id="1026" name="Picture 2" descr="Image result for south atlantic anomal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071" y="1700808"/>
            <a:ext cx="7260507" cy="44081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31816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CH" dirty="0" err="1" smtClean="0"/>
              <a:t>Satcom</a:t>
            </a:r>
            <a:r>
              <a:rPr lang="fr-CH" dirty="0" smtClean="0"/>
              <a:t> issues for GCW &amp; </a:t>
            </a:r>
            <a:r>
              <a:rPr lang="fr-CH" dirty="0" err="1" smtClean="0"/>
              <a:t>CryoNet</a:t>
            </a:r>
            <a:endParaRPr lang="en-US" dirty="0"/>
          </a:p>
        </p:txBody>
      </p:sp>
      <p:sp>
        <p:nvSpPr>
          <p:cNvPr id="3" name="Content Placeholder 2"/>
          <p:cNvSpPr>
            <a:spLocks noGrp="1"/>
          </p:cNvSpPr>
          <p:nvPr>
            <p:ph idx="1"/>
          </p:nvPr>
        </p:nvSpPr>
        <p:spPr/>
        <p:txBody>
          <a:bodyPr>
            <a:normAutofit fontScale="62500" lnSpcReduction="20000"/>
          </a:bodyPr>
          <a:lstStyle/>
          <a:p>
            <a:r>
              <a:rPr lang="fr-CH" dirty="0" err="1" smtClean="0"/>
              <a:t>Geostationary</a:t>
            </a:r>
            <a:r>
              <a:rPr lang="fr-CH" dirty="0" smtClean="0"/>
              <a:t> satellites: </a:t>
            </a:r>
            <a:r>
              <a:rPr lang="en-GB" dirty="0"/>
              <a:t>– no coverage &gt; 80</a:t>
            </a:r>
            <a:r>
              <a:rPr lang="en-GB" dirty="0" smtClean="0"/>
              <a:t>°</a:t>
            </a:r>
          </a:p>
          <a:p>
            <a:r>
              <a:rPr lang="en-GB" dirty="0" smtClean="0"/>
              <a:t>Polar orbiting satellites: good coverage but small commercial incentive for satellite operators</a:t>
            </a:r>
          </a:p>
          <a:p>
            <a:r>
              <a:rPr lang="en-GB" dirty="0"/>
              <a:t>Particle flux at orbital </a:t>
            </a:r>
            <a:r>
              <a:rPr lang="en-GB" dirty="0" smtClean="0"/>
              <a:t>altitude can </a:t>
            </a:r>
            <a:r>
              <a:rPr lang="en-GB" dirty="0"/>
              <a:t>impact satellite </a:t>
            </a:r>
            <a:r>
              <a:rPr lang="en-GB" dirty="0" smtClean="0"/>
              <a:t>operations </a:t>
            </a:r>
            <a:r>
              <a:rPr lang="en-GB" dirty="0"/>
              <a:t>in polar </a:t>
            </a:r>
            <a:r>
              <a:rPr lang="en-GB" dirty="0" smtClean="0"/>
              <a:t>regions</a:t>
            </a:r>
          </a:p>
          <a:p>
            <a:r>
              <a:rPr lang="en-US" dirty="0"/>
              <a:t>V</a:t>
            </a:r>
            <a:r>
              <a:rPr lang="en-US" dirty="0" smtClean="0"/>
              <a:t>ery </a:t>
            </a:r>
            <a:r>
              <a:rPr lang="en-US" dirty="0"/>
              <a:t>few manufacturers (if any) offer modems that will work reliably at temperatures below -</a:t>
            </a:r>
            <a:r>
              <a:rPr lang="en-US" dirty="0" smtClean="0"/>
              <a:t>40C</a:t>
            </a:r>
          </a:p>
          <a:p>
            <a:r>
              <a:rPr lang="fr-CH" dirty="0" err="1"/>
              <a:t>Static</a:t>
            </a:r>
            <a:r>
              <a:rPr lang="fr-CH" dirty="0"/>
              <a:t> </a:t>
            </a:r>
            <a:r>
              <a:rPr lang="fr-CH" dirty="0" err="1"/>
              <a:t>electricity</a:t>
            </a:r>
            <a:r>
              <a:rPr lang="fr-CH" dirty="0"/>
              <a:t> in high </a:t>
            </a:r>
            <a:r>
              <a:rPr lang="fr-CH" dirty="0" err="1"/>
              <a:t>winds</a:t>
            </a:r>
            <a:r>
              <a:rPr lang="fr-CH" dirty="0"/>
              <a:t> (</a:t>
            </a:r>
            <a:r>
              <a:rPr lang="fr-CH" dirty="0" err="1"/>
              <a:t>ref</a:t>
            </a:r>
            <a:r>
              <a:rPr lang="fr-CH" dirty="0"/>
              <a:t>. Steve </a:t>
            </a:r>
            <a:r>
              <a:rPr lang="fr-CH" dirty="0" err="1"/>
              <a:t>Colwell</a:t>
            </a:r>
            <a:r>
              <a:rPr lang="fr-CH" dirty="0"/>
              <a:t> </a:t>
            </a:r>
            <a:r>
              <a:rPr lang="fr-CH" dirty="0" err="1"/>
              <a:t>ppt</a:t>
            </a:r>
            <a:r>
              <a:rPr lang="fr-CH" dirty="0"/>
              <a:t> </a:t>
            </a:r>
            <a:r>
              <a:rPr lang="fr-CH" dirty="0" err="1"/>
              <a:t>yesterday</a:t>
            </a:r>
            <a:r>
              <a:rPr lang="fr-CH" dirty="0"/>
              <a:t>)</a:t>
            </a:r>
            <a:endParaRPr lang="en-US" dirty="0"/>
          </a:p>
          <a:p>
            <a:r>
              <a:rPr lang="fr-CH" dirty="0" err="1"/>
              <a:t>Cost</a:t>
            </a:r>
            <a:r>
              <a:rPr lang="fr-CH" dirty="0"/>
              <a:t> of </a:t>
            </a:r>
            <a:r>
              <a:rPr lang="fr-CH" dirty="0" err="1"/>
              <a:t>telecommunication</a:t>
            </a:r>
            <a:endParaRPr lang="fr-CH" dirty="0"/>
          </a:p>
          <a:p>
            <a:pPr lvl="1"/>
            <a:r>
              <a:rPr lang="fr-CH" dirty="0" err="1"/>
              <a:t>Negotiating</a:t>
            </a:r>
            <a:r>
              <a:rPr lang="fr-CH" dirty="0"/>
              <a:t> </a:t>
            </a:r>
            <a:r>
              <a:rPr lang="fr-CH" dirty="0" err="1"/>
              <a:t>special</a:t>
            </a:r>
            <a:r>
              <a:rPr lang="fr-CH" dirty="0"/>
              <a:t> rate for high value </a:t>
            </a:r>
            <a:r>
              <a:rPr lang="fr-CH" dirty="0" err="1"/>
              <a:t>environment</a:t>
            </a:r>
            <a:r>
              <a:rPr lang="fr-CH" dirty="0"/>
              <a:t> </a:t>
            </a:r>
            <a:r>
              <a:rPr lang="fr-CH" dirty="0" smtClean="0"/>
              <a:t>data</a:t>
            </a:r>
          </a:p>
          <a:p>
            <a:pPr lvl="1"/>
            <a:r>
              <a:rPr lang="fr-CH" dirty="0" smtClean="0"/>
              <a:t>Prohibitive </a:t>
            </a:r>
            <a:r>
              <a:rPr lang="fr-CH" dirty="0" err="1" smtClean="0"/>
              <a:t>monthly</a:t>
            </a:r>
            <a:r>
              <a:rPr lang="fr-CH" dirty="0" smtClean="0"/>
              <a:t> </a:t>
            </a:r>
            <a:r>
              <a:rPr lang="fr-CH" dirty="0" err="1" smtClean="0"/>
              <a:t>fee</a:t>
            </a:r>
            <a:r>
              <a:rPr lang="fr-CH" dirty="0" smtClean="0"/>
              <a:t> for </a:t>
            </a:r>
            <a:r>
              <a:rPr lang="fr-CH" dirty="0" err="1" smtClean="0"/>
              <a:t>low</a:t>
            </a:r>
            <a:r>
              <a:rPr lang="fr-CH" dirty="0" smtClean="0"/>
              <a:t>  </a:t>
            </a:r>
            <a:r>
              <a:rPr lang="fr-CH" dirty="0" err="1" smtClean="0"/>
              <a:t>bandwidth</a:t>
            </a:r>
            <a:r>
              <a:rPr lang="fr-CH" dirty="0" smtClean="0"/>
              <a:t> application</a:t>
            </a:r>
            <a:endParaRPr lang="fr-CH" dirty="0"/>
          </a:p>
          <a:p>
            <a:r>
              <a:rPr lang="fr-CH" dirty="0" smtClean="0"/>
              <a:t>Data </a:t>
            </a:r>
            <a:r>
              <a:rPr lang="fr-CH" dirty="0" err="1" smtClean="0"/>
              <a:t>processing</a:t>
            </a:r>
            <a:r>
              <a:rPr lang="fr-CH" dirty="0" smtClean="0"/>
              <a:t> for real-time distribution</a:t>
            </a:r>
          </a:p>
          <a:p>
            <a:r>
              <a:rPr lang="fr-CH" dirty="0" err="1" smtClean="0"/>
              <a:t>Latency</a:t>
            </a:r>
            <a:r>
              <a:rPr lang="fr-CH" dirty="0" smtClean="0"/>
              <a:t> of data</a:t>
            </a:r>
          </a:p>
          <a:p>
            <a:pPr lvl="1"/>
            <a:r>
              <a:rPr lang="fr-CH" dirty="0" err="1" smtClean="0"/>
              <a:t>Negotiating</a:t>
            </a:r>
            <a:r>
              <a:rPr lang="fr-CH" dirty="0" smtClean="0"/>
              <a:t> </a:t>
            </a:r>
            <a:r>
              <a:rPr lang="fr-CH" dirty="0" err="1" smtClean="0"/>
              <a:t>priority</a:t>
            </a:r>
            <a:r>
              <a:rPr lang="fr-CH" dirty="0" smtClean="0"/>
              <a:t> for </a:t>
            </a:r>
            <a:r>
              <a:rPr lang="fr-CH" dirty="0" err="1" smtClean="0"/>
              <a:t>low</a:t>
            </a:r>
            <a:r>
              <a:rPr lang="fr-CH" dirty="0" smtClean="0"/>
              <a:t> </a:t>
            </a:r>
            <a:r>
              <a:rPr lang="fr-CH" dirty="0" err="1" smtClean="0"/>
              <a:t>latency</a:t>
            </a:r>
            <a:r>
              <a:rPr lang="fr-CH" dirty="0" smtClean="0"/>
              <a:t> in high impact </a:t>
            </a:r>
            <a:r>
              <a:rPr lang="fr-CH" dirty="0" err="1" smtClean="0"/>
              <a:t>weather</a:t>
            </a:r>
            <a:r>
              <a:rPr lang="fr-CH" dirty="0" smtClean="0"/>
              <a:t> situations for DRR applications</a:t>
            </a:r>
            <a:endParaRPr lang="en-GB" dirty="0" smtClean="0"/>
          </a:p>
          <a:p>
            <a:endParaRPr lang="en-GB" dirty="0" smtClean="0"/>
          </a:p>
          <a:p>
            <a:endParaRPr lang="en-US" dirty="0"/>
          </a:p>
        </p:txBody>
      </p:sp>
    </p:spTree>
    <p:extLst>
      <p:ext uri="{BB962C8B-B14F-4D97-AF65-F5344CB8AC3E}">
        <p14:creationId xmlns:p14="http://schemas.microsoft.com/office/powerpoint/2010/main" val="32378327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endParaRPr lang="en-US" altLang="en-US" dirty="0"/>
          </a:p>
        </p:txBody>
      </p:sp>
      <p:sp>
        <p:nvSpPr>
          <p:cNvPr id="5" name="Slide Number Placeholder 4"/>
          <p:cNvSpPr>
            <a:spLocks noGrp="1"/>
          </p:cNvSpPr>
          <p:nvPr>
            <p:ph type="sldNum" sz="quarter" idx="11"/>
          </p:nvPr>
        </p:nvSpPr>
        <p:spPr/>
        <p:txBody>
          <a:bodyPr/>
          <a:lstStyle/>
          <a:p>
            <a:fld id="{DEA80673-A73F-4D73-96A3-E05FA08B7613}" type="slidenum">
              <a:rPr lang="en-US" altLang="en-US" smtClean="0"/>
              <a:pPr/>
              <a:t>28</a:t>
            </a:fld>
            <a:endParaRPr lang="en-US" altLang="en-US"/>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93914" y="1052513"/>
            <a:ext cx="4427609" cy="489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26737" y="685800"/>
            <a:ext cx="4244975" cy="792162"/>
          </a:xfrm>
        </p:spPr>
        <p:txBody>
          <a:bodyPr/>
          <a:lstStyle/>
          <a:p>
            <a:pPr algn="ctr"/>
            <a:r>
              <a:rPr lang="fr-CH" sz="3600" b="1" dirty="0" smtClean="0">
                <a:solidFill>
                  <a:srgbClr val="000099"/>
                </a:solidFill>
              </a:rPr>
              <a:t>Questions?</a:t>
            </a:r>
            <a:endParaRPr lang="en-US" sz="3600" b="1" dirty="0">
              <a:solidFill>
                <a:srgbClr val="000099"/>
              </a:solidFill>
            </a:endParaRPr>
          </a:p>
        </p:txBody>
      </p:sp>
    </p:spTree>
    <p:extLst>
      <p:ext uri="{BB962C8B-B14F-4D97-AF65-F5344CB8AC3E}">
        <p14:creationId xmlns:p14="http://schemas.microsoft.com/office/powerpoint/2010/main" val="32406777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itle 1"/>
          <p:cNvSpPr txBox="1">
            <a:spLocks/>
          </p:cNvSpPr>
          <p:nvPr/>
        </p:nvSpPr>
        <p:spPr>
          <a:xfrm>
            <a:off x="457200" y="199310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chemeClr val="bg1"/>
                </a:solidFill>
              </a:rPr>
              <a:t>Thank you</a:t>
            </a:r>
            <a:endParaRPr lang="en-US" sz="4800" dirty="0">
              <a:solidFill>
                <a:schemeClr val="bg1"/>
              </a:solidFill>
            </a:endParaRPr>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 presentation template_e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 presentation template_en</Template>
  <TotalTime>373</TotalTime>
  <Words>961</Words>
  <Application>Microsoft Office PowerPoint</Application>
  <PresentationFormat>On-screen Show (4:3)</PresentationFormat>
  <Paragraphs>238</Paragraphs>
  <Slides>29</Slides>
  <Notes>4</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WMO presentation template_en</vt:lpstr>
      <vt:lpstr>PowerPoint Presentation</vt:lpstr>
      <vt:lpstr>PowerPoint Presentation</vt:lpstr>
      <vt:lpstr>PowerPoint Presentation</vt:lpstr>
      <vt:lpstr>GCW activities and added value</vt:lpstr>
      <vt:lpstr>Organizational structure of GCW</vt:lpstr>
      <vt:lpstr>PowerPoint Presentation</vt:lpstr>
      <vt:lpstr>CryoNet concept See: http://globalcryospherewatch.org/cryonet/site_types.html</vt:lpstr>
      <vt:lpstr>CryoNet Station Minimum Requirements</vt:lpstr>
      <vt:lpstr>CryoNet Site Minimum Requirements</vt:lpstr>
      <vt:lpstr>The CryoNet network – status</vt:lpstr>
      <vt:lpstr>Proposed new Sites (Feb. 2016)</vt:lpstr>
      <vt:lpstr>Submission of proposals for CryoNet</vt:lpstr>
      <vt:lpstr>GCW Data Portal (pre-operational)</vt:lpstr>
      <vt:lpstr>GCW Information Website</vt:lpstr>
      <vt:lpstr>PowerPoint Presentation</vt:lpstr>
      <vt:lpstr>Snow Dataset Inventory (satellite-derived, in situ, and analysis/reanalysis)</vt:lpstr>
      <vt:lpstr>Measurement Standards and Best Practices</vt:lpstr>
      <vt:lpstr>Requirements and Capability for observations (in progress)</vt:lpstr>
      <vt:lpstr>Satcom issues for GCW &amp; CryoNet</vt:lpstr>
      <vt:lpstr>Geostationary – no coverage &gt; 80°: Inmarsat, Thuraya, Intelsat etc</vt:lpstr>
      <vt:lpstr>Argos – polar coverage, 6 satellites</vt:lpstr>
      <vt:lpstr>Iridium – polar coverage, ~66 satellites</vt:lpstr>
      <vt:lpstr>Globalstar simplex – limited polar coverage</vt:lpstr>
      <vt:lpstr>Globalstar duplex – poor polar coverage</vt:lpstr>
      <vt:lpstr>Orbcomm – poor polar coverage</vt:lpstr>
      <vt:lpstr>Particle flux at orbital altitude: can impact satellite ops in polar regions</vt:lpstr>
      <vt:lpstr>Satcom issues for GCW &amp; CryoNet</vt:lpstr>
      <vt:lpstr>Questions?</vt:lpstr>
      <vt:lpstr>PowerPoint Presentation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Miroslav Ondras</dc:creator>
  <cp:lastModifiedBy>Etienne Charpentier</cp:lastModifiedBy>
  <cp:revision>49</cp:revision>
  <dcterms:created xsi:type="dcterms:W3CDTF">2016-03-09T10:15:10Z</dcterms:created>
  <dcterms:modified xsi:type="dcterms:W3CDTF">2016-09-28T06:08:58Z</dcterms:modified>
</cp:coreProperties>
</file>