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95" r:id="rId2"/>
    <p:sldMasterId id="2147483710" r:id="rId3"/>
  </p:sldMasterIdLst>
  <p:notesMasterIdLst>
    <p:notesMasterId r:id="rId16"/>
  </p:notesMasterIdLst>
  <p:handoutMasterIdLst>
    <p:handoutMasterId r:id="rId17"/>
  </p:handoutMasterIdLst>
  <p:sldIdLst>
    <p:sldId id="346" r:id="rId4"/>
    <p:sldId id="371" r:id="rId5"/>
    <p:sldId id="357" r:id="rId6"/>
    <p:sldId id="381" r:id="rId7"/>
    <p:sldId id="374" r:id="rId8"/>
    <p:sldId id="356" r:id="rId9"/>
    <p:sldId id="382" r:id="rId10"/>
    <p:sldId id="383" r:id="rId11"/>
    <p:sldId id="372" r:id="rId12"/>
    <p:sldId id="359" r:id="rId13"/>
    <p:sldId id="360" r:id="rId14"/>
    <p:sldId id="361" r:id="rId1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 userDrawn="1">
          <p15:clr>
            <a:srgbClr val="A4A3A4"/>
          </p15:clr>
        </p15:guide>
        <p15:guide id="2" pos="36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90" autoAdjust="0"/>
    <p:restoredTop sz="94678"/>
  </p:normalViewPr>
  <p:slideViewPr>
    <p:cSldViewPr>
      <p:cViewPr varScale="1">
        <p:scale>
          <a:sx n="70" d="100"/>
          <a:sy n="70" d="100"/>
        </p:scale>
        <p:origin x="1608" y="72"/>
      </p:cViewPr>
      <p:guideLst>
        <p:guide orient="horz" pos="1152"/>
        <p:guide pos="36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notesViewPr>
    <p:cSldViewPr>
      <p:cViewPr varScale="1">
        <p:scale>
          <a:sx n="89" d="100"/>
          <a:sy n="89" d="100"/>
        </p:scale>
        <p:origin x="307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8E6F6FA-94A7-4C5E-9195-4F416E38491A}" type="datetimeFigureOut">
              <a:rPr lang="en-US" smtClean="0"/>
              <a:t>9/28/2016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7C6C6D2-B345-42A1-91C0-3A562B9713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28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76B9D22-DD86-4170-9A04-D3E056517AD6}" type="datetimeFigureOut">
              <a:rPr lang="en-US" smtClean="0"/>
              <a:t>9/28/2016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414E367-98BD-47B6-B0FB-A1E304BDA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4DF3B-C37F-40A3-93D9-045C1B7A2F5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310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4DF3B-C37F-40A3-93D9-045C1B7A2F5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303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7772400" cy="14700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335C7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590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rgbClr val="335C7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86469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534400" cy="639762"/>
          </a:xfrm>
          <a:prstGeom prst="rect">
            <a:avLst/>
          </a:prstGeom>
        </p:spPr>
        <p:txBody>
          <a:bodyPr anchor="ctr"/>
          <a:lstStyle>
            <a:lvl1pPr algn="l">
              <a:defRPr sz="2400" b="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57200" y="1066800"/>
            <a:ext cx="8458200" cy="4267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600"/>
              </a:spcAft>
              <a:buClr>
                <a:srgbClr val="C00000"/>
              </a:buClr>
              <a:buNone/>
              <a:defRPr sz="1800">
                <a:solidFill>
                  <a:srgbClr val="335C7B"/>
                </a:solidFill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35C7B"/>
                </a:solidFill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35C7B"/>
                </a:solidFill>
              </a:defRPr>
            </a:lvl3pPr>
            <a:lvl4pPr marL="1371600" indent="0">
              <a:buNone/>
              <a:defRPr sz="1400">
                <a:solidFill>
                  <a:srgbClr val="335C7B"/>
                </a:solidFill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93130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9676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>
          <a:xfrm>
            <a:off x="685800" y="1066800"/>
            <a:ext cx="4038600" cy="4525963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C00000"/>
              </a:buClr>
              <a:buNone/>
              <a:defRPr sz="18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3pPr>
            <a:lvl4pPr marL="1371600" indent="0">
              <a:buClr>
                <a:srgbClr val="C00000"/>
              </a:buClr>
              <a:buNone/>
              <a:defRPr sz="14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buClr>
                <a:srgbClr val="C00000"/>
              </a:buClr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4889500" y="1066800"/>
            <a:ext cx="4038600" cy="4525963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C00000"/>
              </a:buClr>
              <a:buNone/>
              <a:defRPr sz="18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3pPr>
            <a:lvl4pPr marL="1371600" indent="0">
              <a:buClr>
                <a:srgbClr val="C00000"/>
              </a:buClr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buClr>
                <a:srgbClr val="C00000"/>
              </a:buClr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772400" cy="639762"/>
          </a:xfrm>
          <a:prstGeom prst="rect">
            <a:avLst/>
          </a:prstGeom>
        </p:spPr>
        <p:txBody>
          <a:bodyPr anchor="ctr"/>
          <a:lstStyle>
            <a:lvl1pPr algn="l">
              <a:defRPr sz="2400" b="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1106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772400" cy="639762"/>
          </a:xfrm>
          <a:prstGeom prst="rect">
            <a:avLst/>
          </a:prstGeom>
        </p:spPr>
        <p:txBody>
          <a:bodyPr anchor="ctr"/>
          <a:lstStyle>
            <a:lvl1pPr algn="l">
              <a:defRPr sz="2400" b="0">
                <a:solidFill>
                  <a:srgbClr val="335C7B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5602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2188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8956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200" b="1" cap="all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343401"/>
            <a:ext cx="7772400" cy="533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62000" y="4114800"/>
            <a:ext cx="77724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237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533400" y="4876800"/>
            <a:ext cx="8153400" cy="1828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400">
                <a:solidFill>
                  <a:srgbClr val="335C7B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168131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7772400" cy="1470025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590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09351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534400" cy="639762"/>
          </a:xfrm>
          <a:prstGeom prst="rect">
            <a:avLst/>
          </a:prstGeom>
        </p:spPr>
        <p:txBody>
          <a:bodyPr anchor="ctr"/>
          <a:lstStyle>
            <a:lvl1pPr algn="l">
              <a:defRPr sz="2000" b="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57200" y="1066800"/>
            <a:ext cx="8458200" cy="4267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600"/>
              </a:spcAft>
              <a:buClr>
                <a:srgbClr val="C00000"/>
              </a:buClr>
              <a:buNone/>
              <a:defRPr sz="18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>
              <a:buNone/>
              <a:defRPr sz="14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859809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2519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>
          <a:xfrm>
            <a:off x="685800" y="1066800"/>
            <a:ext cx="4038600" cy="4525963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C00000"/>
              </a:buClr>
              <a:buNone/>
              <a:defRPr sz="18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3pPr>
            <a:lvl4pPr marL="1371600" indent="0">
              <a:buClr>
                <a:srgbClr val="C00000"/>
              </a:buClr>
              <a:buNone/>
              <a:defRPr sz="1400">
                <a:solidFill>
                  <a:srgbClr val="3F3F3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buClr>
                <a:srgbClr val="C00000"/>
              </a:buClr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4889500" y="1066800"/>
            <a:ext cx="4038600" cy="4525963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C00000"/>
              </a:buClr>
              <a:buNone/>
              <a:defRPr sz="18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  <a:lvl2pPr marL="457200" indent="0">
              <a:buClr>
                <a:srgbClr val="C00000"/>
              </a:buClr>
              <a:buNone/>
              <a:defRPr sz="16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2pPr>
            <a:lvl3pPr marL="914400" indent="0">
              <a:buClr>
                <a:srgbClr val="C00000"/>
              </a:buClr>
              <a:buNone/>
              <a:defRPr sz="140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3pPr>
            <a:lvl4pPr marL="1371600" indent="0">
              <a:buClr>
                <a:srgbClr val="C00000"/>
              </a:buClr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buClr>
                <a:srgbClr val="C00000"/>
              </a:buClr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772400" cy="639762"/>
          </a:xfrm>
          <a:prstGeom prst="rect">
            <a:avLst/>
          </a:prstGeom>
        </p:spPr>
        <p:txBody>
          <a:bodyPr anchor="ctr"/>
          <a:lstStyle>
            <a:lvl1pPr algn="l">
              <a:defRPr sz="2400" b="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7679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772400" cy="639762"/>
          </a:xfrm>
          <a:prstGeom prst="rect">
            <a:avLst/>
          </a:prstGeom>
        </p:spPr>
        <p:txBody>
          <a:bodyPr anchor="ctr"/>
          <a:lstStyle>
            <a:lvl1pPr algn="l">
              <a:defRPr sz="2400" b="0">
                <a:solidFill>
                  <a:srgbClr val="3F3F3F"/>
                </a:solidFill>
                <a:latin typeface="Calibri"/>
                <a:ea typeface="Verdana" panose="020B0604030504040204" pitchFamily="34" charset="0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4348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5903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8956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200" b="1" cap="all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343401"/>
            <a:ext cx="7772400" cy="533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62000" y="4114800"/>
            <a:ext cx="77724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708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263525"/>
            <a:ext cx="8191500" cy="50165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 lvl="0"/>
            <a:r>
              <a:rPr lang="de-DE" dirty="0"/>
              <a:t>This text substitutes the headline</a:t>
            </a:r>
          </a:p>
        </p:txBody>
      </p:sp>
      <p:sp>
        <p:nvSpPr>
          <p:cNvPr id="5" name="Content Placeholder 4"/>
          <p:cNvSpPr>
            <a:spLocks noGrp="1" noChangeArrowheads="1"/>
          </p:cNvSpPr>
          <p:nvPr>
            <p:ph idx="1"/>
          </p:nvPr>
        </p:nvSpPr>
        <p:spPr bwMode="auto">
          <a:xfrm>
            <a:off x="792163" y="1739900"/>
            <a:ext cx="7650162" cy="45624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lvl="0"/>
            <a:r>
              <a:rPr lang="de-DE" noProof="0" dirty="0"/>
              <a:t>First level</a:t>
            </a:r>
          </a:p>
          <a:p>
            <a:pPr lvl="1"/>
            <a:r>
              <a:rPr lang="de-DE" noProof="0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94812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ooter.png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8417"/>
            <a:ext cx="9144000" cy="319583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8763000" y="6572000"/>
            <a:ext cx="106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A6B4092-02AC-4B4C-801F-580CF0D196AE}" type="slidenum">
              <a:rPr lang="en-US" sz="1050" smtClean="0">
                <a:solidFill>
                  <a:schemeClr val="bg1">
                    <a:alpha val="43000"/>
                  </a:schemeClr>
                </a:solidFill>
                <a:latin typeface="+mj-lt"/>
              </a:rPr>
              <a:t>‹#›</a:t>
            </a:fld>
            <a:endParaRPr lang="en-US" sz="1400" dirty="0">
              <a:solidFill>
                <a:schemeClr val="bg1">
                  <a:alpha val="43000"/>
                </a:schemeClr>
              </a:solidFill>
              <a:latin typeface="+mj-lt"/>
            </a:endParaRPr>
          </a:p>
        </p:txBody>
      </p:sp>
      <p:pic>
        <p:nvPicPr>
          <p:cNvPr id="4" name="Picture 3" descr="connections.png"/>
          <p:cNvPicPr>
            <a:picLocks noChangeAspect="1"/>
          </p:cNvPicPr>
          <p:nvPr userDrawn="1"/>
        </p:nvPicPr>
        <p:blipFill>
          <a:blip r:embed="rId10">
            <a:alphaModFix amt="5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22"/>
            <a:ext cx="9144000" cy="654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90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9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w-cover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ooter.png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8417"/>
            <a:ext cx="9144000" cy="319583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8763000" y="6572000"/>
            <a:ext cx="106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A6B4092-02AC-4B4C-801F-580CF0D196AE}" type="slidenum">
              <a:rPr lang="en-US" sz="1050" smtClean="0">
                <a:solidFill>
                  <a:prstClr val="white">
                    <a:alpha val="43000"/>
                  </a:prstClr>
                </a:solidFill>
              </a:rPr>
              <a:pPr/>
              <a:t>‹#›</a:t>
            </a:fld>
            <a:endParaRPr lang="en-US" sz="1400" dirty="0">
              <a:solidFill>
                <a:prstClr val="white">
                  <a:alpha val="43000"/>
                </a:prstClr>
              </a:solidFill>
            </a:endParaRPr>
          </a:p>
        </p:txBody>
      </p:sp>
      <p:pic>
        <p:nvPicPr>
          <p:cNvPr id="4" name="Picture 3" descr="connections.png"/>
          <p:cNvPicPr>
            <a:picLocks noChangeAspect="1"/>
          </p:cNvPicPr>
          <p:nvPr userDrawn="1"/>
        </p:nvPicPr>
        <p:blipFill>
          <a:blip r:embed="rId11">
            <a:alphaModFix amt="5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22"/>
            <a:ext cx="9144000" cy="654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1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CA" dirty="0" smtClean="0"/>
              <a:t>Satcom2016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65493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514600"/>
            <a:ext cx="7772400" cy="1362075"/>
          </a:xfrm>
        </p:spPr>
        <p:txBody>
          <a:bodyPr/>
          <a:lstStyle/>
          <a:p>
            <a:pPr algn="ctr"/>
            <a:r>
              <a:rPr lang="en-US" dirty="0"/>
              <a:t>OG1 &amp; og2 coverage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1883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OG2 </a:t>
            </a:r>
            <a:r>
              <a:rPr lang="en-US" sz="2800" dirty="0" smtClean="0"/>
              <a:t>Satellite: Messaging </a:t>
            </a:r>
            <a:r>
              <a:rPr lang="en-US" sz="2800" dirty="0"/>
              <a:t>Service</a:t>
            </a:r>
          </a:p>
        </p:txBody>
      </p:sp>
      <p:sp>
        <p:nvSpPr>
          <p:cNvPr id="4" name="AutoShape 2" descr="http://mail.aol.com/38466-111/aol-6/en-us/mail/get-attachment.aspx?uid=31811276&amp;folder=Inbox&amp;partId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http://mail.aol.com/38466-111/aol-6/en-us/mail/get-attachment.aspx?uid=31811276&amp;folder=Inbox&amp;partId=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2338" y="1220377"/>
            <a:ext cx="3744000" cy="38701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257800" y="1470222"/>
            <a:ext cx="373380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ct val="20000"/>
              </a:spcBef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5C7B"/>
                </a:solidFill>
              </a:rPr>
              <a:t>With OG2 satellites, near real-time </a:t>
            </a:r>
            <a:r>
              <a:rPr lang="en-US" sz="2000" dirty="0" smtClean="0">
                <a:solidFill>
                  <a:srgbClr val="335C7B"/>
                </a:solidFill>
              </a:rPr>
              <a:t>coverage</a:t>
            </a:r>
          </a:p>
          <a:p>
            <a:pPr marL="285750" indent="-285750">
              <a:spcBef>
                <a:spcPct val="20000"/>
              </a:spcBef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 smtClean="0">
                <a:solidFill>
                  <a:srgbClr val="335C7B"/>
                </a:solidFill>
              </a:rPr>
              <a:t>Orbcomm’s</a:t>
            </a:r>
            <a:r>
              <a:rPr lang="en-US" sz="2000" dirty="0" smtClean="0">
                <a:solidFill>
                  <a:srgbClr val="335C7B"/>
                </a:solidFill>
              </a:rPr>
              <a:t> lowest cost network</a:t>
            </a:r>
            <a:endParaRPr lang="en-US" sz="2000" dirty="0">
              <a:solidFill>
                <a:srgbClr val="335C7B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7400" y="1670277"/>
            <a:ext cx="25711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>
                <a:solidFill>
                  <a:schemeClr val="bg1"/>
                </a:solidFill>
                <a:cs typeface="Arial" panose="020B0604020202020204" pitchFamily="34" charset="0"/>
              </a:rPr>
              <a:t>Near real-time service coverage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62050" y="3043535"/>
            <a:ext cx="111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GlobalGram</a:t>
            </a:r>
            <a:r>
              <a:rPr lang="en-CA" sz="1400" b="1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br>
              <a:rPr lang="en-CA" sz="1400" b="1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CA" sz="1400" b="1" dirty="0">
                <a:solidFill>
                  <a:schemeClr val="bg1"/>
                </a:solidFill>
                <a:cs typeface="Arial" panose="020B0604020202020204" pitchFamily="34" charset="0"/>
              </a:rPr>
              <a:t>service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26610" y="4782776"/>
            <a:ext cx="25711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>
                <a:solidFill>
                  <a:schemeClr val="bg1"/>
                </a:solidFill>
                <a:cs typeface="Arial" panose="020B0604020202020204" pitchFamily="34" charset="0"/>
              </a:rPr>
              <a:t>Near real-time service coverage</a:t>
            </a:r>
          </a:p>
        </p:txBody>
      </p:sp>
    </p:spTree>
    <p:extLst>
      <p:ext uri="{BB962C8B-B14F-4D97-AF65-F5344CB8AC3E}">
        <p14:creationId xmlns:p14="http://schemas.microsoft.com/office/powerpoint/2010/main" val="2618596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-76200"/>
            <a:ext cx="8534400" cy="639762"/>
          </a:xfrm>
        </p:spPr>
        <p:txBody>
          <a:bodyPr/>
          <a:lstStyle/>
          <a:p>
            <a:r>
              <a:rPr lang="en-US" sz="2400" dirty="0"/>
              <a:t>OG1 &amp; OG2 Satellite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304800" y="609600"/>
            <a:ext cx="8458200" cy="53340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OG1 Satellites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25 Operational Satellites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OG2 </a:t>
            </a:r>
            <a:r>
              <a:rPr lang="en-US" dirty="0">
                <a:solidFill>
                  <a:srgbClr val="002060"/>
                </a:solidFill>
              </a:rPr>
              <a:t>Satellites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16 Operational </a:t>
            </a:r>
            <a:r>
              <a:rPr lang="en-US" sz="1500" dirty="0" smtClean="0">
                <a:solidFill>
                  <a:srgbClr val="002060"/>
                </a:solidFill>
              </a:rPr>
              <a:t>Satellites</a:t>
            </a:r>
            <a:endParaRPr lang="en-US" sz="15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Satellites separated into four separate Planes K, R, S, and T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Expected operational life </a:t>
            </a:r>
            <a:r>
              <a:rPr lang="en-US" sz="1500" dirty="0" smtClean="0">
                <a:solidFill>
                  <a:srgbClr val="002060"/>
                </a:solidFill>
              </a:rPr>
              <a:t>10 years </a:t>
            </a:r>
            <a:endParaRPr lang="en-US" sz="15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Fully backwards compatible with OG1 satellite messaging services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New OG2 capabilities currently being utilized: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Multiple simultaneous downlinks and more available receivers allows for processing more messages simultaneously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Can process and accept regular Subscriber Originated messages without a GES connection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500" dirty="0">
                <a:solidFill>
                  <a:srgbClr val="002060"/>
                </a:solidFill>
              </a:rPr>
              <a:t>Future high data rate and high link margin services to be deployed later this year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02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MESSAGING </a:t>
            </a:r>
            <a:r>
              <a:rPr lang="en-US" sz="2800" dirty="0"/>
              <a:t>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 wrap="square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cs typeface="Arial" panose="020B0604020202020204" pitchFamily="34" charset="0"/>
              </a:rPr>
              <a:t>OG2 </a:t>
            </a:r>
            <a:r>
              <a:rPr lang="en-US" sz="2000" dirty="0" smtClean="0">
                <a:cs typeface="Arial" panose="020B0604020202020204" pitchFamily="34" charset="0"/>
              </a:rPr>
              <a:t>Message Transport</a:t>
            </a:r>
            <a:endParaRPr lang="en-US" sz="2000" dirty="0">
              <a:cs typeface="Arial" panose="020B0604020202020204" pitchFamily="34" charset="0"/>
            </a:endParaRPr>
          </a:p>
          <a:p>
            <a:pPr marL="685800" indent="-285750">
              <a:buFont typeface="Verdana" panose="020B0604030504040204" pitchFamily="34" charset="0"/>
              <a:buChar char="‒"/>
            </a:pPr>
            <a:r>
              <a:rPr lang="en-US" dirty="0">
                <a:cs typeface="Arial" panose="020B0604020202020204" pitchFamily="34" charset="0"/>
              </a:rPr>
              <a:t>Satellites process messages directly from modems and store on board.</a:t>
            </a:r>
          </a:p>
          <a:p>
            <a:pPr marL="685800" indent="-285750">
              <a:buFont typeface="Verdana" panose="020B0604030504040204" pitchFamily="34" charset="0"/>
              <a:buChar char="‒"/>
            </a:pPr>
            <a:r>
              <a:rPr lang="en-US" dirty="0">
                <a:cs typeface="Arial" panose="020B0604020202020204" pitchFamily="34" charset="0"/>
              </a:rPr>
              <a:t>Messages downloaded at next gateway connection for delivery to destination.</a:t>
            </a:r>
          </a:p>
          <a:p>
            <a:pPr marL="457200" lvl="1" indent="0">
              <a:buNone/>
            </a:pPr>
            <a:endParaRPr lang="en-US" dirty="0"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dirty="0"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dirty="0"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http://mail.aol.com/38466-111/aol-6/en-us/mail/get-attachment.aspx?uid=31811276&amp;folder=Inbox&amp;partId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http://mail.aol.com/38466-111/aol-6/en-us/mail/get-attachment.aspx?uid=31811276&amp;folder=Inbox&amp;partId=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mgramCartoon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398520"/>
            <a:ext cx="6698957" cy="330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48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OG2 Satellite Capabilities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Multiple </a:t>
            </a:r>
            <a:r>
              <a:rPr lang="en-US" sz="2000" dirty="0" smtClean="0"/>
              <a:t>downlink transmitters per satellite</a:t>
            </a:r>
            <a:endParaRPr lang="en-US" sz="2000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dirty="0" smtClean="0"/>
              <a:t>One OG2 satellite has </a:t>
            </a:r>
            <a:r>
              <a:rPr lang="en-US" sz="1800" dirty="0" err="1" smtClean="0"/>
              <a:t>abiltiy</a:t>
            </a:r>
            <a:r>
              <a:rPr lang="en-US" sz="1800" dirty="0" smtClean="0"/>
              <a:t> to handle capacity of </a:t>
            </a:r>
            <a:r>
              <a:rPr lang="en-US" sz="1800" dirty="0" err="1" smtClean="0"/>
              <a:t>upto</a:t>
            </a:r>
            <a:r>
              <a:rPr lang="en-US" sz="1800" dirty="0" smtClean="0"/>
              <a:t> 6 OG1 satellites</a:t>
            </a:r>
            <a:r>
              <a:rPr lang="en-US" dirty="0"/>
              <a:t>	</a:t>
            </a:r>
            <a:endParaRPr lang="en-US" dirty="0" smtClean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dirty="0" smtClean="0"/>
              <a:t>Downlink transmitter to support network loading as required</a:t>
            </a:r>
            <a:endParaRPr lang="en-US" sz="1800" dirty="0"/>
          </a:p>
          <a:p>
            <a:r>
              <a:rPr lang="en-US" dirty="0"/>
              <a:t>	</a:t>
            </a:r>
            <a:r>
              <a:rPr lang="en-US" b="1" i="1" u="sng" dirty="0"/>
              <a:t>Example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sz="1600" dirty="0"/>
              <a:t>1 transmitter for OG1 legacy service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sz="1600" dirty="0"/>
              <a:t>1 transmitter for OG2 high data rate (HDR) service</a:t>
            </a:r>
          </a:p>
          <a:p>
            <a:pPr lvl="2"/>
            <a:endParaRPr lang="en-US" sz="1600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dirty="0"/>
              <a:t>	Satellites have been configured as: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sz="1600" dirty="0"/>
              <a:t>1 transmitter for OG1 legacy service </a:t>
            </a:r>
          </a:p>
          <a:p>
            <a:pPr marL="1200150" lvl="2" indent="-285750">
              <a:buFont typeface="Wingdings" panose="05000000000000000000" pitchFamily="2" charset="2"/>
              <a:buChar char="v"/>
            </a:pPr>
            <a:r>
              <a:rPr lang="en-US" sz="1600" dirty="0"/>
              <a:t>1 transmitter for OG1 legacy </a:t>
            </a:r>
            <a:r>
              <a:rPr lang="en-US" sz="1600" dirty="0" smtClean="0"/>
              <a:t>service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87877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OG2 </a:t>
            </a:r>
            <a:r>
              <a:rPr lang="en-US" dirty="0" smtClean="0"/>
              <a:t>VHF Satellite </a:t>
            </a:r>
            <a:r>
              <a:rPr lang="en-US" dirty="0"/>
              <a:t>Capabilities</a:t>
            </a: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152400" y="1295400"/>
            <a:ext cx="8839200" cy="4648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>
              <a:lnSpc>
                <a:spcPct val="80000"/>
              </a:lnSpc>
            </a:pPr>
            <a:endParaRPr lang="en-US" altLang="en-US" sz="1200" smtClean="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 smtClean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smtClean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>
              <a:latin typeface="Tahoma" charset="0"/>
            </a:endParaRPr>
          </a:p>
        </p:txBody>
      </p:sp>
      <p:sp>
        <p:nvSpPr>
          <p:cNvPr id="6" name="Content Placeholder 4"/>
          <p:cNvSpPr>
            <a:spLocks noGrp="1"/>
          </p:cNvSpPr>
          <p:nvPr>
            <p:ph idx="4294967295"/>
          </p:nvPr>
        </p:nvSpPr>
        <p:spPr>
          <a:xfrm>
            <a:off x="304800" y="1447800"/>
            <a:ext cx="8839200" cy="4648200"/>
          </a:xfrm>
          <a:prstGeom prst="rect">
            <a:avLst/>
          </a:prstGeom>
        </p:spPr>
        <p:txBody>
          <a:bodyPr/>
          <a:lstStyle/>
          <a:p>
            <a:pPr lvl="2">
              <a:lnSpc>
                <a:spcPct val="80000"/>
              </a:lnSpc>
            </a:pPr>
            <a:endParaRPr lang="en-US" altLang="en-US" sz="120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>
              <a:latin typeface="Tahoma" charset="0"/>
            </a:endParaRPr>
          </a:p>
        </p:txBody>
      </p:sp>
      <p:sp>
        <p:nvSpPr>
          <p:cNvPr id="7" name="Content Placeholder 4"/>
          <p:cNvSpPr>
            <a:spLocks noGrp="1"/>
          </p:cNvSpPr>
          <p:nvPr>
            <p:ph idx="4294967295"/>
          </p:nvPr>
        </p:nvSpPr>
        <p:spPr>
          <a:xfrm>
            <a:off x="152400" y="1219200"/>
            <a:ext cx="8839200" cy="4648200"/>
          </a:xfrm>
          <a:prstGeom prst="rect">
            <a:avLst/>
          </a:prstGeom>
        </p:spPr>
        <p:txBody>
          <a:bodyPr/>
          <a:lstStyle/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dirty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dirty="0">
              <a:latin typeface="Tahoma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0316"/>
              </p:ext>
            </p:extLst>
          </p:nvPr>
        </p:nvGraphicFramePr>
        <p:xfrm>
          <a:off x="762000" y="990600"/>
          <a:ext cx="8001740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Worksheet" r:id="rId3" imgW="6438900" imgH="3924300" progId="Excel.Sheet.8">
                  <p:embed/>
                </p:oleObj>
              </mc:Choice>
              <mc:Fallback>
                <p:oleObj name="Worksheet" r:id="rId3" imgW="6438900" imgH="39243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990600"/>
                        <a:ext cx="8001740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4447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SkyWave Network</a:t>
            </a:r>
            <a:endParaRPr lang="en-US" dirty="0"/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152400" y="1295400"/>
            <a:ext cx="8839200" cy="4648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>
              <a:lnSpc>
                <a:spcPct val="80000"/>
              </a:lnSpc>
            </a:pPr>
            <a:endParaRPr lang="en-US" altLang="en-US" sz="1200" smtClean="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 smtClean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smtClean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>
              <a:latin typeface="Tahoma" charset="0"/>
            </a:endParaRPr>
          </a:p>
        </p:txBody>
      </p:sp>
      <p:sp>
        <p:nvSpPr>
          <p:cNvPr id="6" name="Content Placeholder 4"/>
          <p:cNvSpPr>
            <a:spLocks noGrp="1"/>
          </p:cNvSpPr>
          <p:nvPr>
            <p:ph idx="4294967295"/>
          </p:nvPr>
        </p:nvSpPr>
        <p:spPr>
          <a:xfrm>
            <a:off x="304800" y="1447800"/>
            <a:ext cx="8839200" cy="4648200"/>
          </a:xfrm>
          <a:prstGeom prst="rect">
            <a:avLst/>
          </a:prstGeom>
        </p:spPr>
        <p:txBody>
          <a:bodyPr/>
          <a:lstStyle/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dirty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dirty="0">
              <a:latin typeface="Tahoma" charset="0"/>
            </a:endParaRPr>
          </a:p>
        </p:txBody>
      </p:sp>
      <p:sp>
        <p:nvSpPr>
          <p:cNvPr id="7" name="Content Placeholder 4"/>
          <p:cNvSpPr>
            <a:spLocks noGrp="1"/>
          </p:cNvSpPr>
          <p:nvPr>
            <p:ph idx="4294967295"/>
          </p:nvPr>
        </p:nvSpPr>
        <p:spPr>
          <a:xfrm>
            <a:off x="76200" y="685800"/>
            <a:ext cx="8839200" cy="4038600"/>
          </a:xfrm>
          <a:prstGeom prst="rect">
            <a:avLst/>
          </a:prstGeom>
        </p:spPr>
        <p:txBody>
          <a:bodyPr/>
          <a:lstStyle/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2">
              <a:lnSpc>
                <a:spcPct val="80000"/>
              </a:lnSpc>
            </a:pPr>
            <a:endParaRPr lang="en-US" altLang="en-US" sz="1200" dirty="0">
              <a:latin typeface="Tahoma" charset="0"/>
            </a:endParaRPr>
          </a:p>
          <a:p>
            <a:pPr lvl="1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600" dirty="0" err="1">
                <a:latin typeface="Tahoma" charset="0"/>
              </a:rPr>
              <a:t>IsatData</a:t>
            </a:r>
            <a:r>
              <a:rPr lang="en-US" altLang="en-US" sz="1600" dirty="0">
                <a:latin typeface="Tahoma" charset="0"/>
              </a:rPr>
              <a:t> Pro </a:t>
            </a:r>
            <a:r>
              <a:rPr lang="en-US" altLang="en-US" sz="1600" dirty="0" smtClean="0">
                <a:latin typeface="Tahoma" charset="0"/>
              </a:rPr>
              <a:t>L-band</a:t>
            </a:r>
          </a:p>
          <a:p>
            <a:pPr lvl="1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600" dirty="0" smtClean="0">
                <a:latin typeface="Tahoma" charset="0"/>
              </a:rPr>
              <a:t>Two-Way</a:t>
            </a:r>
            <a:r>
              <a:rPr lang="en-US" altLang="en-US" sz="1600" dirty="0">
                <a:latin typeface="Tahoma" charset="0"/>
              </a:rPr>
              <a:t>, Reliable Inmarsat Satellite </a:t>
            </a:r>
            <a:r>
              <a:rPr lang="en-US" altLang="en-US" sz="1600" dirty="0" smtClean="0">
                <a:latin typeface="Tahoma" charset="0"/>
              </a:rPr>
              <a:t>Service </a:t>
            </a:r>
            <a:r>
              <a:rPr lang="en-US" altLang="en-US" sz="1600" dirty="0">
                <a:latin typeface="Tahoma" charset="0"/>
              </a:rPr>
              <a:t>Messaging </a:t>
            </a:r>
            <a:r>
              <a:rPr lang="en-US" altLang="en-US" sz="1600" dirty="0" smtClean="0">
                <a:latin typeface="Tahoma" charset="0"/>
              </a:rPr>
              <a:t>Up </a:t>
            </a:r>
            <a:r>
              <a:rPr lang="en-US" altLang="en-US" sz="1600" dirty="0">
                <a:latin typeface="Tahoma" charset="0"/>
              </a:rPr>
              <a:t>to 6.4/10 </a:t>
            </a:r>
            <a:r>
              <a:rPr lang="en-US" altLang="en-US" sz="1600" dirty="0" err="1" smtClean="0">
                <a:latin typeface="Tahoma" charset="0"/>
              </a:rPr>
              <a:t>kBytes</a:t>
            </a:r>
            <a:endParaRPr lang="en-US" altLang="en-US" sz="1600" dirty="0" smtClean="0">
              <a:latin typeface="Tahoma" charset="0"/>
            </a:endParaRPr>
          </a:p>
          <a:p>
            <a:pPr lvl="1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600" dirty="0" smtClean="0">
                <a:latin typeface="Tahoma" charset="0"/>
              </a:rPr>
              <a:t>Low </a:t>
            </a:r>
            <a:r>
              <a:rPr lang="en-US" altLang="en-US" sz="1600" dirty="0">
                <a:latin typeface="Tahoma" charset="0"/>
              </a:rPr>
              <a:t>Latency </a:t>
            </a:r>
            <a:r>
              <a:rPr lang="en-US" altLang="en-US" sz="1600" dirty="0" smtClean="0">
                <a:latin typeface="Tahoma" charset="0"/>
              </a:rPr>
              <a:t>&lt; </a:t>
            </a:r>
            <a:r>
              <a:rPr lang="en-US" altLang="en-US" sz="1600" dirty="0">
                <a:latin typeface="Tahoma" charset="0"/>
              </a:rPr>
              <a:t>15s latency for 100 </a:t>
            </a:r>
            <a:r>
              <a:rPr lang="en-US" altLang="en-US" sz="1600" dirty="0" smtClean="0">
                <a:latin typeface="Tahoma" charset="0"/>
              </a:rPr>
              <a:t>bytes</a:t>
            </a:r>
          </a:p>
          <a:p>
            <a:pPr lvl="1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600" dirty="0" smtClean="0">
                <a:latin typeface="Tahoma" charset="0"/>
              </a:rPr>
              <a:t>Network Features</a:t>
            </a:r>
          </a:p>
          <a:p>
            <a:pPr lvl="2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400" dirty="0" smtClean="0">
                <a:latin typeface="Tahoma" charset="0"/>
              </a:rPr>
              <a:t>Supports Broadcasting</a:t>
            </a:r>
          </a:p>
          <a:p>
            <a:pPr lvl="2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400" dirty="0" smtClean="0">
                <a:latin typeface="Tahoma" charset="0"/>
              </a:rPr>
              <a:t>Multicasting</a:t>
            </a:r>
          </a:p>
          <a:p>
            <a:pPr lvl="2">
              <a:lnSpc>
                <a:spcPct val="200000"/>
              </a:lnSpc>
              <a:buFont typeface="Wingdings" charset="2"/>
              <a:buChar char="Ø"/>
            </a:pPr>
            <a:r>
              <a:rPr lang="en-US" altLang="en-US" sz="1400" dirty="0" smtClean="0">
                <a:latin typeface="Tahoma" charset="0"/>
              </a:rPr>
              <a:t>Cost-Effective </a:t>
            </a:r>
            <a:r>
              <a:rPr lang="en-US" altLang="en-US" sz="1400" dirty="0">
                <a:latin typeface="Tahoma" charset="0"/>
              </a:rPr>
              <a:t>Data </a:t>
            </a:r>
            <a:r>
              <a:rPr lang="en-US" altLang="en-US" sz="1400" dirty="0" smtClean="0">
                <a:latin typeface="Tahoma" charset="0"/>
              </a:rPr>
              <a:t>Plans</a:t>
            </a:r>
          </a:p>
          <a:p>
            <a:pPr lvl="2">
              <a:lnSpc>
                <a:spcPct val="200000"/>
              </a:lnSpc>
              <a:buFont typeface="Wingdings" charset="2"/>
              <a:buChar char="Ø"/>
            </a:pPr>
            <a:endParaRPr lang="en-US" altLang="en-US" sz="1400" dirty="0">
              <a:latin typeface="Tahoma" charset="0"/>
            </a:endParaRPr>
          </a:p>
          <a:p>
            <a:pPr lvl="1">
              <a:lnSpc>
                <a:spcPct val="80000"/>
              </a:lnSpc>
            </a:pPr>
            <a:endParaRPr lang="en-US" altLang="en-US" sz="1400" dirty="0">
              <a:latin typeface="Tahom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131720"/>
            <a:ext cx="4343400" cy="419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56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514600"/>
            <a:ext cx="7772400" cy="1362075"/>
          </a:xfrm>
        </p:spPr>
        <p:txBody>
          <a:bodyPr/>
          <a:lstStyle/>
          <a:p>
            <a:pPr algn="ctr"/>
            <a:r>
              <a:rPr lang="en-US" dirty="0"/>
              <a:t>Og1 &amp; og2 roadmap</a:t>
            </a:r>
          </a:p>
        </p:txBody>
      </p:sp>
    </p:spTree>
    <p:extLst>
      <p:ext uri="{BB962C8B-B14F-4D97-AF65-F5344CB8AC3E}">
        <p14:creationId xmlns:p14="http://schemas.microsoft.com/office/powerpoint/2010/main" val="1846188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2238"/>
            <a:ext cx="8153400" cy="639762"/>
          </a:xfrm>
        </p:spPr>
        <p:txBody>
          <a:bodyPr>
            <a:noAutofit/>
          </a:bodyPr>
          <a:lstStyle/>
          <a:p>
            <a:r>
              <a:rPr lang="en-US" sz="2800" b="1" dirty="0"/>
              <a:t>OG2 and OG-ISAT Satellite Modem Features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304800" y="990600"/>
            <a:ext cx="5486400" cy="5257800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Single-board transceiver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9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Embedded Real-Time Operating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Compact form factor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9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40mm (w) × 70 mm (l) x 8 mm (h)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Wide input power range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9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Input Voltage: 4.0 VDC to 15 VDC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Pin for Pin compatible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1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Compliant with FCC and EC specifications worldwide Global operation</a:t>
            </a:r>
          </a:p>
          <a:p>
            <a:pPr lvl="1"/>
            <a:endParaRPr lang="en-US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US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US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055" y="3302440"/>
            <a:ext cx="2934032" cy="17597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055" y="1447800"/>
            <a:ext cx="2843254" cy="170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630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3382904" y="1073750"/>
            <a:ext cx="5172389" cy="233959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674" y="214799"/>
            <a:ext cx="7772400" cy="639762"/>
          </a:xfrm>
        </p:spPr>
        <p:txBody>
          <a:bodyPr/>
          <a:lstStyle/>
          <a:p>
            <a:r>
              <a:rPr lang="en-CA" b="1" dirty="0"/>
              <a:t> </a:t>
            </a:r>
            <a:r>
              <a:rPr lang="en-CA" sz="2800" b="1" dirty="0"/>
              <a:t>OG2 Series 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40241" y="2001054"/>
            <a:ext cx="1657826" cy="396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Antenna today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5686" y="3883967"/>
            <a:ext cx="44383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335C7B"/>
                </a:solidFill>
              </a:rPr>
              <a:t>OG2/</a:t>
            </a:r>
            <a:r>
              <a:rPr lang="en-US" sz="2000" dirty="0" err="1" smtClean="0">
                <a:solidFill>
                  <a:srgbClr val="335C7B"/>
                </a:solidFill>
              </a:rPr>
              <a:t>Celluar</a:t>
            </a:r>
            <a:r>
              <a:rPr lang="en-US" sz="2000" dirty="0" smtClean="0">
                <a:solidFill>
                  <a:srgbClr val="335C7B"/>
                </a:solidFill>
              </a:rPr>
              <a:t> dual mode </a:t>
            </a:r>
            <a:r>
              <a:rPr lang="en-US" sz="2000" dirty="0">
                <a:solidFill>
                  <a:srgbClr val="335C7B"/>
                </a:solidFill>
              </a:rPr>
              <a:t>Modem is available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335C7B"/>
                </a:solidFill>
              </a:rPr>
              <a:t>VHF system that supports </a:t>
            </a:r>
            <a:r>
              <a:rPr lang="en-US" sz="2000" dirty="0">
                <a:solidFill>
                  <a:srgbClr val="335C7B"/>
                </a:solidFill>
              </a:rPr>
              <a:t>OG1 and OG2 protocols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5C7B"/>
                </a:solidFill>
              </a:rPr>
              <a:t>Will give customers access to new OG2 Protocol capabilities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5C7B"/>
                </a:solidFill>
              </a:rPr>
              <a:t>Next Gen, Low Profile Antenna expected to be ready in Q4-2017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335C7B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28596" y="3186988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ORBCOMM OG1/OG2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24" y="2362200"/>
            <a:ext cx="1515541" cy="99485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5410200" y="3810000"/>
            <a:ext cx="2957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Next Gen Antenna Q4-2017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4102" y="4191000"/>
            <a:ext cx="1770104" cy="13249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49" y="917297"/>
            <a:ext cx="3719202" cy="220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600" y="297093"/>
            <a:ext cx="3910551" cy="159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28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3660112" y="1066800"/>
            <a:ext cx="5172389" cy="233959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674" y="179849"/>
            <a:ext cx="7772400" cy="639762"/>
          </a:xfrm>
        </p:spPr>
        <p:txBody>
          <a:bodyPr/>
          <a:lstStyle/>
          <a:p>
            <a:r>
              <a:rPr lang="en-CA" sz="2800" b="1" dirty="0" err="1">
                <a:latin typeface="+mj-lt"/>
                <a:cs typeface="Verdana" panose="020B0604030504040204" pitchFamily="34" charset="0"/>
              </a:rPr>
              <a:t>OGi</a:t>
            </a:r>
            <a:r>
              <a:rPr lang="en-CA" sz="2800" b="1" dirty="0">
                <a:latin typeface="+mj-lt"/>
                <a:cs typeface="Verdana" panose="020B0604030504040204" pitchFamily="34" charset="0"/>
              </a:rPr>
              <a:t> Series Solution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809457" y="1853582"/>
            <a:ext cx="4296177" cy="2413618"/>
            <a:chOff x="-588692" y="1248919"/>
            <a:chExt cx="4288110" cy="2806231"/>
          </a:xfrm>
        </p:grpSpPr>
        <p:sp>
          <p:nvSpPr>
            <p:cNvPr id="8" name="TextBox 7"/>
            <p:cNvSpPr txBox="1"/>
            <p:nvPr/>
          </p:nvSpPr>
          <p:spPr>
            <a:xfrm>
              <a:off x="577700" y="1248919"/>
              <a:ext cx="18678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1400" b="1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Antenna Options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-588692" y="1608547"/>
              <a:ext cx="4288110" cy="2446603"/>
              <a:chOff x="-258371" y="2154872"/>
              <a:chExt cx="4288110" cy="2446603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285925" y="3022056"/>
                <a:ext cx="3279922" cy="1579419"/>
                <a:chOff x="301716" y="1065644"/>
                <a:chExt cx="3279922" cy="1579419"/>
              </a:xfrm>
            </p:grpSpPr>
            <p:pic>
              <p:nvPicPr>
                <p:cNvPr id="14" name="Picture 13"/>
                <p:cNvPicPr>
                  <a:picLocks noChangeAspect="1"/>
                </p:cNvPicPr>
                <p:nvPr/>
              </p:nvPicPr>
              <p:blipFill rotWithShape="1"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910785" y="1065644"/>
                  <a:ext cx="2154887" cy="1209407"/>
                </a:xfrm>
                <a:prstGeom prst="rect">
                  <a:avLst/>
                </a:prstGeom>
              </p:spPr>
            </p:pic>
            <p:sp>
              <p:nvSpPr>
                <p:cNvPr id="15" name="TextBox 14"/>
                <p:cNvSpPr txBox="1"/>
                <p:nvPr/>
              </p:nvSpPr>
              <p:spPr>
                <a:xfrm>
                  <a:off x="301716" y="2108301"/>
                  <a:ext cx="3279922" cy="53676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CA" sz="1200" dirty="0">
                      <a:latin typeface="Verdana" panose="020B0604030504040204" pitchFamily="34" charset="0"/>
                      <a:ea typeface="Verdana" panose="020B0604030504040204" pitchFamily="34" charset="0"/>
                      <a:cs typeface="Verdana" panose="020B0604030504040204" pitchFamily="34" charset="0"/>
                    </a:rPr>
                    <a:t>Low Elevation Angle Remote Antenna – </a:t>
                  </a:r>
                  <a:br>
                    <a:rPr lang="en-CA" sz="1200" dirty="0">
                      <a:latin typeface="Verdana" panose="020B0604030504040204" pitchFamily="34" charset="0"/>
                      <a:ea typeface="Verdana" panose="020B0604030504040204" pitchFamily="34" charset="0"/>
                      <a:cs typeface="Verdana" panose="020B0604030504040204" pitchFamily="34" charset="0"/>
                    </a:rPr>
                  </a:br>
                  <a:r>
                    <a:rPr lang="en-CA" sz="1200" dirty="0">
                      <a:latin typeface="Verdana" panose="020B0604030504040204" pitchFamily="34" charset="0"/>
                      <a:ea typeface="Verdana" panose="020B0604030504040204" pitchFamily="34" charset="0"/>
                      <a:cs typeface="Verdana" panose="020B0604030504040204" pitchFamily="34" charset="0"/>
                    </a:rPr>
                    <a:t>L: 12.6 cm  W: 9.3 cm  H: 7.4 cm</a:t>
                  </a:r>
                </a:p>
              </p:txBody>
            </p:sp>
          </p:grpSp>
          <p:grpSp>
            <p:nvGrpSpPr>
              <p:cNvPr id="11" name="Group 10"/>
              <p:cNvGrpSpPr/>
              <p:nvPr/>
            </p:nvGrpSpPr>
            <p:grpSpPr>
              <a:xfrm>
                <a:off x="-258371" y="2154872"/>
                <a:ext cx="4288110" cy="999662"/>
                <a:chOff x="-241835" y="2660328"/>
                <a:chExt cx="4288110" cy="999662"/>
              </a:xfrm>
            </p:grpSpPr>
            <p:pic>
              <p:nvPicPr>
                <p:cNvPr id="12" name="Picture 11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816936" y="2660328"/>
                  <a:ext cx="2156377" cy="870315"/>
                </a:xfrm>
                <a:prstGeom prst="rect">
                  <a:avLst/>
                </a:prstGeom>
              </p:spPr>
            </p:pic>
            <p:sp>
              <p:nvSpPr>
                <p:cNvPr id="13" name="TextBox 12"/>
                <p:cNvSpPr txBox="1"/>
                <p:nvPr/>
              </p:nvSpPr>
              <p:spPr>
                <a:xfrm>
                  <a:off x="-241835" y="3337933"/>
                  <a:ext cx="4288110" cy="3220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CA" sz="1200" dirty="0">
                      <a:latin typeface="Verdana" panose="020B0604030504040204" pitchFamily="34" charset="0"/>
                      <a:ea typeface="Verdana" panose="020B0604030504040204" pitchFamily="34" charset="0"/>
                      <a:cs typeface="Verdana" panose="020B0604030504040204" pitchFamily="34" charset="0"/>
                    </a:rPr>
                    <a:t>Remote Antenna - L: 12.6 cm  W: 9.3 cm  H: 2.5 cm</a:t>
                  </a:r>
                </a:p>
              </p:txBody>
            </p:sp>
          </p:grpSp>
        </p:grpSp>
      </p:grpSp>
      <p:sp>
        <p:nvSpPr>
          <p:cNvPr id="5" name="TextBox 4"/>
          <p:cNvSpPr txBox="1"/>
          <p:nvPr/>
        </p:nvSpPr>
        <p:spPr>
          <a:xfrm>
            <a:off x="522573" y="3183246"/>
            <a:ext cx="44383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 smtClean="0">
                <a:solidFill>
                  <a:srgbClr val="335C7B"/>
                </a:solidFill>
              </a:rPr>
              <a:t>OGi</a:t>
            </a:r>
            <a:r>
              <a:rPr lang="en-US" sz="2000" dirty="0" smtClean="0">
                <a:solidFill>
                  <a:srgbClr val="335C7B"/>
                </a:solidFill>
              </a:rPr>
              <a:t>/Cellular Dual Mode </a:t>
            </a:r>
            <a:r>
              <a:rPr lang="en-US" sz="2000" dirty="0">
                <a:solidFill>
                  <a:srgbClr val="335C7B"/>
                </a:solidFill>
              </a:rPr>
              <a:t>Modem is available today</a:t>
            </a:r>
          </a:p>
          <a:p>
            <a:pPr marL="171450" indent="-1714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335C7B"/>
                </a:solidFill>
              </a:rPr>
              <a:t>L-band system with both </a:t>
            </a:r>
            <a:r>
              <a:rPr lang="en-US" sz="2000" dirty="0">
                <a:solidFill>
                  <a:srgbClr val="335C7B"/>
                </a:solidFill>
              </a:rPr>
              <a:t>the Patch and Helical Antenna are available today</a:t>
            </a:r>
          </a:p>
          <a:p>
            <a:pPr marL="171450" indent="-1714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335C7B"/>
                </a:solidFill>
              </a:rPr>
              <a:t>SkyWave network using Inmarsat transponders (BGAN like coverage)</a:t>
            </a:r>
          </a:p>
          <a:p>
            <a:pPr marL="171450" indent="-1714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335C7B"/>
                </a:solidFill>
              </a:rPr>
              <a:t>AT </a:t>
            </a:r>
            <a:r>
              <a:rPr lang="en-US" sz="2000" dirty="0">
                <a:solidFill>
                  <a:srgbClr val="335C7B"/>
                </a:solidFill>
              </a:rPr>
              <a:t>command set or ORBCOMM serial interface commands available</a:t>
            </a:r>
          </a:p>
          <a:p>
            <a:pPr marL="171450" indent="-1714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5C7B"/>
                </a:solidFill>
              </a:rPr>
              <a:t>6,400 Bytes MO and 10,000 Bytes MT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8970" y="4800600"/>
            <a:ext cx="1770104" cy="13249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7" name="Rectangle 16"/>
          <p:cNvSpPr/>
          <p:nvPr/>
        </p:nvSpPr>
        <p:spPr>
          <a:xfrm>
            <a:off x="5874639" y="4408586"/>
            <a:ext cx="2957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Next Gen Antenna Q4-2017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226" y="1015213"/>
            <a:ext cx="2612754" cy="18524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5062" y="138956"/>
            <a:ext cx="5244006" cy="175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655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RBCOMM">
      <a:dk1>
        <a:sysClr val="windowText" lastClr="000000"/>
      </a:dk1>
      <a:lt1>
        <a:sysClr val="window" lastClr="FFFFFF"/>
      </a:lt1>
      <a:dk2>
        <a:srgbClr val="253A55"/>
      </a:dk2>
      <a:lt2>
        <a:srgbClr val="EEECE1"/>
      </a:lt2>
      <a:accent1>
        <a:srgbClr val="C21734"/>
      </a:accent1>
      <a:accent2>
        <a:srgbClr val="253A55"/>
      </a:accent2>
      <a:accent3>
        <a:srgbClr val="0E6AA8"/>
      </a:accent3>
      <a:accent4>
        <a:srgbClr val="AFC3C1"/>
      </a:accent4>
      <a:accent5>
        <a:srgbClr val="4A5C68"/>
      </a:accent5>
      <a:accent6>
        <a:srgbClr val="FECC3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RBCOMM">
      <a:dk1>
        <a:sysClr val="windowText" lastClr="000000"/>
      </a:dk1>
      <a:lt1>
        <a:sysClr val="window" lastClr="FFFFFF"/>
      </a:lt1>
      <a:dk2>
        <a:srgbClr val="253A55"/>
      </a:dk2>
      <a:lt2>
        <a:srgbClr val="EEECE1"/>
      </a:lt2>
      <a:accent1>
        <a:srgbClr val="C21734"/>
      </a:accent1>
      <a:accent2>
        <a:srgbClr val="253A55"/>
      </a:accent2>
      <a:accent3>
        <a:srgbClr val="0E6AA8"/>
      </a:accent3>
      <a:accent4>
        <a:srgbClr val="AFC3C1"/>
      </a:accent4>
      <a:accent5>
        <a:srgbClr val="4A5C68"/>
      </a:accent5>
      <a:accent6>
        <a:srgbClr val="FECC3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Custom 1">
      <a:dk1>
        <a:srgbClr val="3F3F3F"/>
      </a:dk1>
      <a:lt1>
        <a:sysClr val="window" lastClr="FFFFFF"/>
      </a:lt1>
      <a:dk2>
        <a:srgbClr val="335C7B"/>
      </a:dk2>
      <a:lt2>
        <a:srgbClr val="EEECE1"/>
      </a:lt2>
      <a:accent1>
        <a:srgbClr val="C41230"/>
      </a:accent1>
      <a:accent2>
        <a:srgbClr val="335C7B"/>
      </a:accent2>
      <a:accent3>
        <a:srgbClr val="DDD9D3"/>
      </a:accent3>
      <a:accent4>
        <a:srgbClr val="AFC3C1"/>
      </a:accent4>
      <a:accent5>
        <a:srgbClr val="929596"/>
      </a:accent5>
      <a:accent6>
        <a:srgbClr val="87A1B7"/>
      </a:accent6>
      <a:hlink>
        <a:srgbClr val="0000FF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39098</TotalTime>
  <Words>390</Words>
  <Application>Microsoft Office PowerPoint</Application>
  <PresentationFormat>On-screen Show (4:3)</PresentationFormat>
  <Paragraphs>95</Paragraphs>
  <Slides>12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Helvetica</vt:lpstr>
      <vt:lpstr>Tahoma</vt:lpstr>
      <vt:lpstr>Verdana</vt:lpstr>
      <vt:lpstr>Wingdings</vt:lpstr>
      <vt:lpstr>1_Office Theme</vt:lpstr>
      <vt:lpstr>1_Custom Design</vt:lpstr>
      <vt:lpstr>4_Office Theme</vt:lpstr>
      <vt:lpstr>Worksheet</vt:lpstr>
      <vt:lpstr>PowerPoint Presentation</vt:lpstr>
      <vt:lpstr>OG1 &amp; og2 coverage and Services</vt:lpstr>
      <vt:lpstr>OG2 Satellite: Messaging Service</vt:lpstr>
      <vt:lpstr>OG1 &amp; OG2 Satellite Summary</vt:lpstr>
      <vt:lpstr>MESSAGING SERVICE</vt:lpstr>
      <vt:lpstr>OG2 Satellite Capabilities</vt:lpstr>
      <vt:lpstr>OG2 VHF Satellite Capabilities</vt:lpstr>
      <vt:lpstr>SkyWave Network</vt:lpstr>
      <vt:lpstr>Og1 &amp; og2 roadmap</vt:lpstr>
      <vt:lpstr>OG2 and OG-ISAT Satellite Modem Features</vt:lpstr>
      <vt:lpstr> OG2 Series Solution</vt:lpstr>
      <vt:lpstr>OGi Series Solution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Ferris</dc:creator>
  <cp:lastModifiedBy>CTSPAIN</cp:lastModifiedBy>
  <cp:revision>416</cp:revision>
  <cp:lastPrinted>2016-01-18T13:00:05Z</cp:lastPrinted>
  <dcterms:created xsi:type="dcterms:W3CDTF">2013-12-10T16:13:54Z</dcterms:created>
  <dcterms:modified xsi:type="dcterms:W3CDTF">2016-09-28T08:08:48Z</dcterms:modified>
</cp:coreProperties>
</file>