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50" r:id="rId2"/>
  </p:sldMasterIdLst>
  <p:notesMasterIdLst>
    <p:notesMasterId r:id="rId14"/>
  </p:notesMasterIdLst>
  <p:handoutMasterIdLst>
    <p:handoutMasterId r:id="rId15"/>
  </p:handoutMasterIdLst>
  <p:sldIdLst>
    <p:sldId id="285" r:id="rId3"/>
    <p:sldId id="288" r:id="rId4"/>
    <p:sldId id="292" r:id="rId5"/>
    <p:sldId id="295" r:id="rId6"/>
    <p:sldId id="293" r:id="rId7"/>
    <p:sldId id="294" r:id="rId8"/>
    <p:sldId id="297" r:id="rId9"/>
    <p:sldId id="291" r:id="rId10"/>
    <p:sldId id="296" r:id="rId11"/>
    <p:sldId id="290" r:id="rId12"/>
    <p:sldId id="289" r:id="rId13"/>
  </p:sldIdLst>
  <p:sldSz cx="9144000" cy="6858000" type="screen4x3"/>
  <p:notesSz cx="9928225" cy="6797675"/>
  <p:defaultTextStyle>
    <a:defPPr>
      <a:defRPr lang="en-US"/>
    </a:defPPr>
    <a:lvl1pPr algn="l" rtl="0" fontAlgn="base">
      <a:spcBef>
        <a:spcPct val="0"/>
      </a:spcBef>
      <a:spcAft>
        <a:spcPct val="20000"/>
      </a:spcAft>
      <a:buClr>
        <a:schemeClr val="accent2"/>
      </a:buClr>
      <a:buChar char="-"/>
      <a:defRPr sz="20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1pPr>
    <a:lvl2pPr marL="457200" algn="l" rtl="0" fontAlgn="base">
      <a:spcBef>
        <a:spcPct val="0"/>
      </a:spcBef>
      <a:spcAft>
        <a:spcPct val="20000"/>
      </a:spcAft>
      <a:buClr>
        <a:schemeClr val="accent2"/>
      </a:buClr>
      <a:buChar char="-"/>
      <a:defRPr sz="20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2pPr>
    <a:lvl3pPr marL="914400" algn="l" rtl="0" fontAlgn="base">
      <a:spcBef>
        <a:spcPct val="0"/>
      </a:spcBef>
      <a:spcAft>
        <a:spcPct val="20000"/>
      </a:spcAft>
      <a:buClr>
        <a:schemeClr val="accent2"/>
      </a:buClr>
      <a:buChar char="-"/>
      <a:defRPr sz="20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3pPr>
    <a:lvl4pPr marL="1371600" algn="l" rtl="0" fontAlgn="base">
      <a:spcBef>
        <a:spcPct val="0"/>
      </a:spcBef>
      <a:spcAft>
        <a:spcPct val="20000"/>
      </a:spcAft>
      <a:buClr>
        <a:schemeClr val="accent2"/>
      </a:buClr>
      <a:buChar char="-"/>
      <a:defRPr sz="20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4pPr>
    <a:lvl5pPr marL="1828800" algn="l" rtl="0" fontAlgn="base">
      <a:spcBef>
        <a:spcPct val="0"/>
      </a:spcBef>
      <a:spcAft>
        <a:spcPct val="20000"/>
      </a:spcAft>
      <a:buClr>
        <a:schemeClr val="accent2"/>
      </a:buClr>
      <a:buChar char="-"/>
      <a:defRPr sz="20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0034"/>
    <a:srgbClr val="8C6464"/>
    <a:srgbClr val="AA4664"/>
    <a:srgbClr val="AD757A"/>
    <a:srgbClr val="CCCCCC"/>
    <a:srgbClr val="780014"/>
    <a:srgbClr val="500014"/>
    <a:srgbClr val="6464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73" autoAdjust="0"/>
    <p:restoredTop sz="84505" autoAdjust="0"/>
  </p:normalViewPr>
  <p:slideViewPr>
    <p:cSldViewPr snapToObjects="1" showGuides="1">
      <p:cViewPr>
        <p:scale>
          <a:sx n="100" d="100"/>
          <a:sy n="100" d="100"/>
        </p:scale>
        <p:origin x="-2880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notesMaster" Target="notesMasters/notesMaster1.xml"/><Relationship Id="rId15" Type="http://schemas.openxmlformats.org/officeDocument/2006/relationships/handoutMaster" Target="handoutMasters/handoutMaster1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371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Aft>
                <a:spcPct val="0"/>
              </a:spcAft>
              <a:buClrTx/>
              <a:buFontTx/>
              <a:buNone/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2925" y="0"/>
            <a:ext cx="430371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Aft>
                <a:spcPct val="0"/>
              </a:spcAft>
              <a:buClrTx/>
              <a:buFontTx/>
              <a:buNone/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68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56363"/>
            <a:ext cx="430371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Aft>
                <a:spcPct val="0"/>
              </a:spcAft>
              <a:buClrTx/>
              <a:buFontTx/>
              <a:buNone/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68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2925" y="6456363"/>
            <a:ext cx="430371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spcAft>
                <a:spcPct val="0"/>
              </a:spcAft>
              <a:buClrTx/>
              <a:buFontTx/>
              <a:buNone/>
              <a:defRPr sz="1200"/>
            </a:lvl1pPr>
          </a:lstStyle>
          <a:p>
            <a:pPr>
              <a:defRPr/>
            </a:pPr>
            <a:fld id="{C9A9C8AA-A421-438B-A8B4-9B761E38B3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97229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371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Aft>
                <a:spcPct val="0"/>
              </a:spcAft>
              <a:buClrTx/>
              <a:buFontTx/>
              <a:buNone/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4513" y="0"/>
            <a:ext cx="430371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Aft>
                <a:spcPct val="0"/>
              </a:spcAft>
              <a:buClrTx/>
              <a:buFontTx/>
              <a:buNone/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263900" y="509588"/>
            <a:ext cx="3400425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323975" y="3228975"/>
            <a:ext cx="7280275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7950"/>
            <a:ext cx="430371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Aft>
                <a:spcPct val="0"/>
              </a:spcAft>
              <a:buClrTx/>
              <a:buFontTx/>
              <a:buNone/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4513" y="6457950"/>
            <a:ext cx="430371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spcAft>
                <a:spcPct val="0"/>
              </a:spcAft>
              <a:buClrTx/>
              <a:buFontTx/>
              <a:buNone/>
              <a:defRPr sz="1200"/>
            </a:lvl1pPr>
          </a:lstStyle>
          <a:p>
            <a:pPr>
              <a:defRPr/>
            </a:pPr>
            <a:fld id="{04FA8F33-7533-444F-AA61-C4E651DCC6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4678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6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142C8C5-FEAB-4815-AB04-D7E5F6806411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179388"/>
            <a:ext cx="9151938" cy="0"/>
          </a:xfrm>
          <a:prstGeom prst="line">
            <a:avLst/>
          </a:prstGeom>
          <a:noFill/>
          <a:ln w="6350">
            <a:solidFill>
              <a:srgbClr val="B20034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956550" y="6149975"/>
            <a:ext cx="661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defTabSz="957263">
              <a:spcAft>
                <a:spcPct val="0"/>
              </a:spcAft>
              <a:buClrTx/>
              <a:buFontTx/>
              <a:buNone/>
              <a:defRPr/>
            </a:pPr>
            <a:r>
              <a:rPr lang="en-GB" sz="800" dirty="0">
                <a:solidFill>
                  <a:srgbClr val="B20034"/>
                </a:solidFill>
              </a:rPr>
              <a:t>©TTP 2016</a:t>
            </a:r>
          </a:p>
          <a:p>
            <a:pPr defTabSz="957263">
              <a:spcAft>
                <a:spcPct val="0"/>
              </a:spcAft>
              <a:buClrTx/>
              <a:buFontTx/>
              <a:buNone/>
              <a:defRPr/>
            </a:pPr>
            <a:endParaRPr lang="en-GB" sz="800" dirty="0"/>
          </a:p>
        </p:txBody>
      </p:sp>
      <p:sp>
        <p:nvSpPr>
          <p:cNvPr id="6" name="Line 7"/>
          <p:cNvSpPr>
            <a:spLocks noChangeShapeType="1"/>
          </p:cNvSpPr>
          <p:nvPr/>
        </p:nvSpPr>
        <p:spPr bwMode="auto">
          <a:xfrm>
            <a:off x="0" y="898525"/>
            <a:ext cx="9151938" cy="0"/>
          </a:xfrm>
          <a:prstGeom prst="line">
            <a:avLst/>
          </a:prstGeom>
          <a:noFill/>
          <a:ln w="6350">
            <a:solidFill>
              <a:srgbClr val="B20034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>
            <a:off x="0" y="6016625"/>
            <a:ext cx="9144000" cy="0"/>
          </a:xfrm>
          <a:prstGeom prst="line">
            <a:avLst/>
          </a:prstGeom>
          <a:noFill/>
          <a:ln w="6350">
            <a:solidFill>
              <a:srgbClr val="C01435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62000" y="6145213"/>
            <a:ext cx="213360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defTabSz="957263">
              <a:spcAft>
                <a:spcPct val="0"/>
              </a:spcAft>
              <a:buClrTx/>
              <a:buFontTx/>
              <a:buNone/>
              <a:defRPr/>
            </a:pPr>
            <a:r>
              <a:rPr lang="en-GB" sz="800" dirty="0">
                <a:solidFill>
                  <a:srgbClr val="B20034"/>
                </a:solidFill>
              </a:rPr>
              <a:t>The Technology Partnership plc</a:t>
            </a:r>
          </a:p>
          <a:p>
            <a:pPr defTabSz="957263">
              <a:lnSpc>
                <a:spcPct val="140000"/>
              </a:lnSpc>
              <a:spcAft>
                <a:spcPct val="0"/>
              </a:spcAft>
              <a:buClrTx/>
              <a:buFontTx/>
              <a:buNone/>
              <a:defRPr/>
            </a:pPr>
            <a:r>
              <a:rPr lang="en-GB" sz="800" dirty="0">
                <a:solidFill>
                  <a:srgbClr val="B20034"/>
                </a:solidFill>
              </a:rPr>
              <a:t>+44 1763 262626</a:t>
            </a:r>
          </a:p>
          <a:p>
            <a:pPr defTabSz="957263">
              <a:lnSpc>
                <a:spcPct val="80000"/>
              </a:lnSpc>
              <a:spcAft>
                <a:spcPct val="0"/>
              </a:spcAft>
              <a:buClrTx/>
              <a:buFontTx/>
              <a:buNone/>
              <a:defRPr/>
            </a:pPr>
            <a:endParaRPr lang="en-GB" sz="800" dirty="0">
              <a:solidFill>
                <a:srgbClr val="B20034"/>
              </a:solidFill>
            </a:endParaRPr>
          </a:p>
          <a:p>
            <a:pPr defTabSz="957263">
              <a:spcAft>
                <a:spcPct val="0"/>
              </a:spcAft>
              <a:buClrTx/>
              <a:buFontTx/>
              <a:buNone/>
              <a:defRPr/>
            </a:pPr>
            <a:r>
              <a:rPr lang="en-GB" sz="800" dirty="0">
                <a:solidFill>
                  <a:srgbClr val="B20034"/>
                </a:solidFill>
              </a:rPr>
              <a:t>www.ttp.com</a:t>
            </a:r>
          </a:p>
        </p:txBody>
      </p:sp>
      <p:pic>
        <p:nvPicPr>
          <p:cNvPr id="9" name="Picture 16" descr="ttp strap rgb.jpg"/>
          <p:cNvPicPr>
            <a:picLocks noChangeAspect="1"/>
          </p:cNvPicPr>
          <p:nvPr userDrawn="1"/>
        </p:nvPicPr>
        <p:blipFill>
          <a:blip r:embed="rId2" cstate="print"/>
          <a:srcRect t="17421" b="19496"/>
          <a:stretch>
            <a:fillRect/>
          </a:stretch>
        </p:blipFill>
        <p:spPr bwMode="auto">
          <a:xfrm>
            <a:off x="611188" y="298450"/>
            <a:ext cx="295275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3589" y="1371600"/>
            <a:ext cx="7737475" cy="3786188"/>
          </a:xfrm>
        </p:spPr>
        <p:txBody>
          <a:bodyPr/>
          <a:lstStyle>
            <a:lvl1pPr>
              <a:spcAft>
                <a:spcPct val="20000"/>
              </a:spcAft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73114" y="5181600"/>
            <a:ext cx="7723187" cy="695672"/>
          </a:xfrm>
          <a:noFill/>
          <a:ln>
            <a:noFill/>
          </a:ln>
        </p:spPr>
        <p:txBody>
          <a:bodyPr/>
          <a:lstStyle>
            <a:lvl1pPr marL="0" indent="0">
              <a:buFontTx/>
              <a:buNone/>
              <a:defRPr>
                <a:solidFill>
                  <a:srgbClr val="B20034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0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algn="r">
              <a:buFontTx/>
              <a:buNone/>
              <a:defRPr sz="800">
                <a:solidFill>
                  <a:srgbClr val="B20034"/>
                </a:solidFill>
              </a:defRPr>
            </a:lvl1pPr>
          </a:lstStyle>
          <a:p>
            <a:pPr>
              <a:defRPr/>
            </a:pPr>
            <a:fld id="{06C3B1A1-59DB-4415-BEFF-F7671A096EC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9DFD9C-C25E-4BE6-A550-2CD1B752D2A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1E0CF-D57C-43E6-A95A-50D39602E2C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84225" y="1268413"/>
            <a:ext cx="376555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268413"/>
            <a:ext cx="376555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C4BB2F-8A6A-4142-B4DD-19089D075F6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7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2002F-B830-4688-BEDB-868FA8C185D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0EF9DD-6E96-42BA-AEE8-F859B68B9A7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4DAD08-AD46-40F6-AAAB-3C8D1CB4487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B7DB9F-ADBF-4B67-AA08-82BC7E41657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1C540-FDAD-45BA-B2DF-8F8427C76AF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39AAE-6836-4FB9-BC98-A47E4C88C3E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34150" y="296863"/>
            <a:ext cx="1933575" cy="56959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0250" y="296863"/>
            <a:ext cx="5651500" cy="56959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4C79D8-5125-461C-975E-23C60677FCE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>
            <a:lvl1pPr>
              <a:defRPr>
                <a:solidFill>
                  <a:srgbClr val="B20034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986A5-E968-4BC2-9E02-6D8008360FC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BE43B-0D15-4659-B4B3-FFC8EF9921A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AFF26-F673-4707-B3F0-EB417F84CF4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84225" y="1268413"/>
            <a:ext cx="376555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268413"/>
            <a:ext cx="376555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49295-C4C3-4DEF-ADFE-AAE55FB3998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ECA394-291F-4A9A-85C4-00C93B72AF5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61F394-18FA-4283-A234-7E39A3AEDEC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EEE26C-CC04-420D-8F3D-C3F298F3194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EF28D1-5EFE-4D67-AE15-78619A14416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49D597-657A-43F4-85F7-846BDDBCF0C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1AE9ED-D85F-40FA-99C0-73ACC45A2A9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34150" y="296863"/>
            <a:ext cx="1933575" cy="5695950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0250" y="296863"/>
            <a:ext cx="5651500" cy="56959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5042C9-4107-4614-8EF7-6A50AE840AF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 descr="ttp strap rgb.jpg"/>
          <p:cNvPicPr>
            <a:picLocks noChangeAspect="1"/>
          </p:cNvPicPr>
          <p:nvPr/>
        </p:nvPicPr>
        <p:blipFill>
          <a:blip r:embed="rId13" cstate="print"/>
          <a:srcRect t="17421"/>
          <a:stretch>
            <a:fillRect/>
          </a:stretch>
        </p:blipFill>
        <p:spPr bwMode="auto">
          <a:xfrm>
            <a:off x="611188" y="6149975"/>
            <a:ext cx="29527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30250" y="296863"/>
            <a:ext cx="773747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enter title(lower case)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84225" y="1268413"/>
            <a:ext cx="76835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6" name="Line 12"/>
          <p:cNvSpPr>
            <a:spLocks noChangeShapeType="1"/>
          </p:cNvSpPr>
          <p:nvPr/>
        </p:nvSpPr>
        <p:spPr bwMode="auto">
          <a:xfrm>
            <a:off x="0" y="179388"/>
            <a:ext cx="9151938" cy="0"/>
          </a:xfrm>
          <a:prstGeom prst="line">
            <a:avLst/>
          </a:prstGeom>
          <a:noFill/>
          <a:ln w="6350">
            <a:solidFill>
              <a:srgbClr val="B20034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039" name="Line 15"/>
          <p:cNvSpPr>
            <a:spLocks noChangeShapeType="1"/>
          </p:cNvSpPr>
          <p:nvPr/>
        </p:nvSpPr>
        <p:spPr bwMode="auto">
          <a:xfrm>
            <a:off x="0" y="898525"/>
            <a:ext cx="9151938" cy="0"/>
          </a:xfrm>
          <a:prstGeom prst="line">
            <a:avLst/>
          </a:prstGeom>
          <a:noFill/>
          <a:ln w="6350">
            <a:solidFill>
              <a:srgbClr val="B20034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040" name="Line 16"/>
          <p:cNvSpPr>
            <a:spLocks noChangeShapeType="1"/>
          </p:cNvSpPr>
          <p:nvPr/>
        </p:nvSpPr>
        <p:spPr bwMode="auto">
          <a:xfrm>
            <a:off x="0" y="6016625"/>
            <a:ext cx="9144000" cy="0"/>
          </a:xfrm>
          <a:prstGeom prst="line">
            <a:avLst/>
          </a:prstGeom>
          <a:noFill/>
          <a:ln w="6350">
            <a:solidFill>
              <a:srgbClr val="B20034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047" name="Rectangle 23"/>
          <p:cNvSpPr>
            <a:spLocks noChangeArrowheads="1"/>
          </p:cNvSpPr>
          <p:nvPr/>
        </p:nvSpPr>
        <p:spPr bwMode="auto">
          <a:xfrm>
            <a:off x="8626475" y="2924175"/>
            <a:ext cx="265113" cy="10096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pPr>
              <a:defRPr/>
            </a:pPr>
            <a:endParaRPr lang="en-GB"/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7956550" y="6149975"/>
            <a:ext cx="661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defTabSz="957263">
              <a:spcAft>
                <a:spcPct val="0"/>
              </a:spcAft>
              <a:buClrTx/>
              <a:buFontTx/>
              <a:buNone/>
              <a:defRPr/>
            </a:pPr>
            <a:r>
              <a:rPr lang="en-GB" sz="800" dirty="0">
                <a:solidFill>
                  <a:srgbClr val="B20034"/>
                </a:solidFill>
              </a:rPr>
              <a:t>©TTP 2016</a:t>
            </a:r>
          </a:p>
          <a:p>
            <a:pPr defTabSz="957263">
              <a:spcAft>
                <a:spcPct val="0"/>
              </a:spcAft>
              <a:buClrTx/>
              <a:buFontTx/>
              <a:buNone/>
              <a:defRPr/>
            </a:pPr>
            <a:endParaRPr lang="en-GB" sz="800" dirty="0"/>
          </a:p>
        </p:txBody>
      </p:sp>
      <p:sp>
        <p:nvSpPr>
          <p:cNvPr id="11" name="Slide Number Placeholder 12"/>
          <p:cNvSpPr>
            <a:spLocks noGrp="1"/>
          </p:cNvSpPr>
          <p:nvPr>
            <p:ph type="sldNum" sz="quarter" idx="4"/>
          </p:nvPr>
        </p:nvSpPr>
        <p:spPr>
          <a:xfrm>
            <a:off x="647065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buFontTx/>
              <a:buNone/>
              <a:defRPr sz="800">
                <a:solidFill>
                  <a:srgbClr val="B20034"/>
                </a:solidFill>
              </a:defRPr>
            </a:lvl1pPr>
          </a:lstStyle>
          <a:p>
            <a:pPr>
              <a:defRPr/>
            </a:pPr>
            <a:fld id="{A66872CC-F3F4-4A96-A8F6-0D33041FE06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7" r:id="rId1"/>
    <p:sldLayoutId id="2147484126" r:id="rId2"/>
    <p:sldLayoutId id="2147484127" r:id="rId3"/>
    <p:sldLayoutId id="2147484128" r:id="rId4"/>
    <p:sldLayoutId id="2147484129" r:id="rId5"/>
    <p:sldLayoutId id="2147484130" r:id="rId6"/>
    <p:sldLayoutId id="2147484131" r:id="rId7"/>
    <p:sldLayoutId id="2147484132" r:id="rId8"/>
    <p:sldLayoutId id="2147484133" r:id="rId9"/>
    <p:sldLayoutId id="2147484134" r:id="rId10"/>
    <p:sldLayoutId id="2147484135" r:id="rId11"/>
  </p:sldLayoutIdLst>
  <p:timing>
    <p:tnLst>
      <p:par>
        <p:cTn xmlns:p14="http://schemas.microsoft.com/office/powerpoint/2010/main"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B20034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B20034"/>
          </a:solidFill>
          <a:latin typeface="Arial" charset="0"/>
          <a:ea typeface="ＭＳ Ｐゴシック" pitchFamily="64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B20034"/>
          </a:solidFill>
          <a:latin typeface="Arial" charset="0"/>
          <a:ea typeface="ＭＳ Ｐゴシック" pitchFamily="64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B20034"/>
          </a:solidFill>
          <a:latin typeface="Arial" charset="0"/>
          <a:ea typeface="ＭＳ Ｐゴシック" pitchFamily="64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B20034"/>
          </a:solidFill>
          <a:latin typeface="Arial" charset="0"/>
          <a:ea typeface="ＭＳ Ｐゴシック" pitchFamily="64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pitchFamily="64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pitchFamily="64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pitchFamily="64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pitchFamily="64" charset="-128"/>
        </a:defRPr>
      </a:lvl9pPr>
    </p:titleStyle>
    <p:bodyStyle>
      <a:lvl1pPr marL="180975" indent="-180975" algn="l" rtl="0" eaLnBrk="1" fontAlgn="base" hangingPunct="1">
        <a:spcBef>
          <a:spcPct val="0"/>
        </a:spcBef>
        <a:spcAft>
          <a:spcPct val="20000"/>
        </a:spcAft>
        <a:buClr>
          <a:srgbClr val="B20034"/>
        </a:buClr>
        <a:buChar char="-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541338" indent="-180975" algn="l" rtl="0" eaLnBrk="1" fontAlgn="base" hangingPunct="1">
        <a:spcBef>
          <a:spcPct val="0"/>
        </a:spcBef>
        <a:spcAft>
          <a:spcPct val="20000"/>
        </a:spcAft>
        <a:buClr>
          <a:srgbClr val="B20034"/>
        </a:buClr>
        <a:buChar char="-"/>
        <a:defRPr sz="2000">
          <a:solidFill>
            <a:schemeClr val="tx1"/>
          </a:solidFill>
          <a:latin typeface="+mn-lt"/>
          <a:ea typeface="+mn-ea"/>
        </a:defRPr>
      </a:lvl2pPr>
      <a:lvl3pPr marL="895350" indent="-174625" algn="l" rtl="0" eaLnBrk="1" fontAlgn="base" hangingPunct="1">
        <a:spcBef>
          <a:spcPct val="0"/>
        </a:spcBef>
        <a:spcAft>
          <a:spcPct val="20000"/>
        </a:spcAft>
        <a:buClr>
          <a:srgbClr val="B20034"/>
        </a:buClr>
        <a:buChar char="-"/>
        <a:defRPr sz="2000">
          <a:solidFill>
            <a:schemeClr val="tx1"/>
          </a:solidFill>
          <a:latin typeface="+mn-lt"/>
          <a:ea typeface="+mn-ea"/>
        </a:defRPr>
      </a:lvl3pPr>
      <a:lvl4pPr marL="1257300" indent="-180975" algn="l" rtl="0" eaLnBrk="1" fontAlgn="base" hangingPunct="1">
        <a:spcBef>
          <a:spcPct val="0"/>
        </a:spcBef>
        <a:spcAft>
          <a:spcPct val="20000"/>
        </a:spcAft>
        <a:buClr>
          <a:srgbClr val="B20034"/>
        </a:buClr>
        <a:buChar char="-"/>
        <a:defRPr sz="2000">
          <a:solidFill>
            <a:schemeClr val="tx1"/>
          </a:solidFill>
          <a:latin typeface="+mn-lt"/>
          <a:ea typeface="+mn-ea"/>
        </a:defRPr>
      </a:lvl4pPr>
      <a:lvl5pPr marL="1619250" indent="-180975" algn="l" rtl="0" eaLnBrk="1" fontAlgn="base" hangingPunct="1">
        <a:spcBef>
          <a:spcPct val="0"/>
        </a:spcBef>
        <a:spcAft>
          <a:spcPct val="20000"/>
        </a:spcAft>
        <a:buClr>
          <a:srgbClr val="B20034"/>
        </a:buClr>
        <a:buChar char="-"/>
        <a:defRPr sz="2000">
          <a:solidFill>
            <a:schemeClr val="tx1"/>
          </a:solidFill>
          <a:latin typeface="+mn-lt"/>
          <a:ea typeface="+mn-ea"/>
        </a:defRPr>
      </a:lvl5pPr>
      <a:lvl6pPr marL="2076450" indent="-18097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Char char="-"/>
        <a:defRPr sz="2000">
          <a:solidFill>
            <a:schemeClr val="tx1"/>
          </a:solidFill>
          <a:latin typeface="+mn-lt"/>
          <a:ea typeface="+mn-ea"/>
        </a:defRPr>
      </a:lvl6pPr>
      <a:lvl7pPr marL="2533650" indent="-18097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Char char="-"/>
        <a:defRPr sz="2000">
          <a:solidFill>
            <a:schemeClr val="tx1"/>
          </a:solidFill>
          <a:latin typeface="+mn-lt"/>
          <a:ea typeface="+mn-ea"/>
        </a:defRPr>
      </a:lvl7pPr>
      <a:lvl8pPr marL="2990850" indent="-18097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Char char="-"/>
        <a:defRPr sz="2000">
          <a:solidFill>
            <a:schemeClr val="tx1"/>
          </a:solidFill>
          <a:latin typeface="+mn-lt"/>
          <a:ea typeface="+mn-ea"/>
        </a:defRPr>
      </a:lvl8pPr>
      <a:lvl9pPr marL="3448050" indent="-18097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Char char="-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1" descr="ttp strap rgb.jpg"/>
          <p:cNvPicPr>
            <a:picLocks noChangeAspect="1"/>
          </p:cNvPicPr>
          <p:nvPr/>
        </p:nvPicPr>
        <p:blipFill>
          <a:blip r:embed="rId13" cstate="print"/>
          <a:srcRect t="17421"/>
          <a:stretch>
            <a:fillRect/>
          </a:stretch>
        </p:blipFill>
        <p:spPr bwMode="auto">
          <a:xfrm>
            <a:off x="611188" y="6149975"/>
            <a:ext cx="29527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730250" y="296863"/>
            <a:ext cx="773747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enter title(lower case)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784225" y="1268413"/>
            <a:ext cx="76835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36197" name="Line 5"/>
          <p:cNvSpPr>
            <a:spLocks noChangeShapeType="1"/>
          </p:cNvSpPr>
          <p:nvPr/>
        </p:nvSpPr>
        <p:spPr bwMode="auto">
          <a:xfrm>
            <a:off x="0" y="179388"/>
            <a:ext cx="9151938" cy="0"/>
          </a:xfrm>
          <a:prstGeom prst="line">
            <a:avLst/>
          </a:prstGeom>
          <a:noFill/>
          <a:ln w="6350">
            <a:solidFill>
              <a:srgbClr val="B20034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36198" name="Line 6"/>
          <p:cNvSpPr>
            <a:spLocks noChangeShapeType="1"/>
          </p:cNvSpPr>
          <p:nvPr/>
        </p:nvSpPr>
        <p:spPr bwMode="auto">
          <a:xfrm>
            <a:off x="0" y="898525"/>
            <a:ext cx="9151938" cy="0"/>
          </a:xfrm>
          <a:prstGeom prst="line">
            <a:avLst/>
          </a:prstGeom>
          <a:noFill/>
          <a:ln w="6350">
            <a:solidFill>
              <a:srgbClr val="B20034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36199" name="Line 7"/>
          <p:cNvSpPr>
            <a:spLocks noChangeShapeType="1"/>
          </p:cNvSpPr>
          <p:nvPr/>
        </p:nvSpPr>
        <p:spPr bwMode="auto">
          <a:xfrm>
            <a:off x="0" y="6016625"/>
            <a:ext cx="9144000" cy="0"/>
          </a:xfrm>
          <a:prstGeom prst="line">
            <a:avLst/>
          </a:prstGeom>
          <a:noFill/>
          <a:ln w="6350">
            <a:solidFill>
              <a:srgbClr val="B20034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36202" name="Rectangle 10"/>
          <p:cNvSpPr>
            <a:spLocks noChangeArrowheads="1"/>
          </p:cNvSpPr>
          <p:nvPr/>
        </p:nvSpPr>
        <p:spPr bwMode="auto">
          <a:xfrm>
            <a:off x="8626475" y="2924175"/>
            <a:ext cx="265113" cy="10096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pPr>
              <a:defRPr/>
            </a:pPr>
            <a:endParaRPr lang="en-GB"/>
          </a:p>
        </p:txBody>
      </p:sp>
      <p:sp>
        <p:nvSpPr>
          <p:cNvPr id="136204" name="Text Box 12"/>
          <p:cNvSpPr txBox="1">
            <a:spLocks noChangeArrowheads="1"/>
          </p:cNvSpPr>
          <p:nvPr/>
        </p:nvSpPr>
        <p:spPr bwMode="auto">
          <a:xfrm>
            <a:off x="5278438" y="3384550"/>
            <a:ext cx="3189287" cy="2632075"/>
          </a:xfrm>
          <a:prstGeom prst="rect">
            <a:avLst/>
          </a:prstGeom>
          <a:noFill/>
          <a:ln w="6350" algn="ctr">
            <a:solidFill>
              <a:srgbClr val="B20034"/>
            </a:solidFill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>
              <a:spcBef>
                <a:spcPct val="50000"/>
              </a:spcBef>
              <a:buFontTx/>
              <a:buNone/>
              <a:defRPr/>
            </a:pPr>
            <a:endParaRPr lang="en-GB"/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7956550" y="6149975"/>
            <a:ext cx="661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defTabSz="957263">
              <a:spcAft>
                <a:spcPct val="0"/>
              </a:spcAft>
              <a:buClrTx/>
              <a:buFontTx/>
              <a:buNone/>
              <a:defRPr/>
            </a:pPr>
            <a:r>
              <a:rPr lang="en-GB" sz="800" dirty="0">
                <a:solidFill>
                  <a:srgbClr val="C01435"/>
                </a:solidFill>
              </a:rPr>
              <a:t>©TTP 2016</a:t>
            </a:r>
          </a:p>
          <a:p>
            <a:pPr defTabSz="957263">
              <a:spcAft>
                <a:spcPct val="0"/>
              </a:spcAft>
              <a:buClrTx/>
              <a:buFontTx/>
              <a:buNone/>
              <a:defRPr/>
            </a:pPr>
            <a:endParaRPr lang="en-GB" sz="800" dirty="0"/>
          </a:p>
        </p:txBody>
      </p:sp>
      <p:sp>
        <p:nvSpPr>
          <p:cNvPr id="12" name="Slide Number Placeholder 12"/>
          <p:cNvSpPr>
            <a:spLocks noGrp="1"/>
          </p:cNvSpPr>
          <p:nvPr>
            <p:ph type="sldNum" sz="quarter" idx="4"/>
          </p:nvPr>
        </p:nvSpPr>
        <p:spPr>
          <a:xfrm>
            <a:off x="647065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buFontTx/>
              <a:buNone/>
              <a:defRPr sz="800">
                <a:solidFill>
                  <a:srgbClr val="B20034"/>
                </a:solidFill>
              </a:defRPr>
            </a:lvl1pPr>
          </a:lstStyle>
          <a:p>
            <a:pPr>
              <a:defRPr/>
            </a:pPr>
            <a:fld id="{A2E404AD-25AC-4597-9F75-1BE932FE8B4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6" r:id="rId1"/>
    <p:sldLayoutId id="2147484137" r:id="rId2"/>
    <p:sldLayoutId id="2147484138" r:id="rId3"/>
    <p:sldLayoutId id="2147484139" r:id="rId4"/>
    <p:sldLayoutId id="2147484140" r:id="rId5"/>
    <p:sldLayoutId id="2147484141" r:id="rId6"/>
    <p:sldLayoutId id="2147484142" r:id="rId7"/>
    <p:sldLayoutId id="2147484143" r:id="rId8"/>
    <p:sldLayoutId id="2147484144" r:id="rId9"/>
    <p:sldLayoutId id="2147484145" r:id="rId10"/>
    <p:sldLayoutId id="2147484146" r:id="rId11"/>
  </p:sldLayoutIdLst>
  <p:timing>
    <p:tnLst>
      <p:par>
        <p:cTn xmlns:p14="http://schemas.microsoft.com/office/powerpoint/2010/main"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B20034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B20034"/>
          </a:solidFill>
          <a:latin typeface="Arial" charset="0"/>
          <a:ea typeface="ＭＳ Ｐゴシック" pitchFamily="64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B20034"/>
          </a:solidFill>
          <a:latin typeface="Arial" charset="0"/>
          <a:ea typeface="ＭＳ Ｐゴシック" pitchFamily="64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B20034"/>
          </a:solidFill>
          <a:latin typeface="Arial" charset="0"/>
          <a:ea typeface="ＭＳ Ｐゴシック" pitchFamily="64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B20034"/>
          </a:solidFill>
          <a:latin typeface="Arial" charset="0"/>
          <a:ea typeface="ＭＳ Ｐゴシック" pitchFamily="64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pitchFamily="64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pitchFamily="64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pitchFamily="64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pitchFamily="64" charset="-128"/>
        </a:defRPr>
      </a:lvl9pPr>
    </p:titleStyle>
    <p:bodyStyle>
      <a:lvl1pPr marL="180975" indent="-180975" algn="l" rtl="0" eaLnBrk="0" fontAlgn="base" hangingPunct="0">
        <a:spcBef>
          <a:spcPct val="0"/>
        </a:spcBef>
        <a:spcAft>
          <a:spcPct val="20000"/>
        </a:spcAft>
        <a:buClr>
          <a:srgbClr val="B20034"/>
        </a:buClr>
        <a:buChar char="-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541338" indent="-180975" algn="l" rtl="0" eaLnBrk="0" fontAlgn="base" hangingPunct="0">
        <a:spcBef>
          <a:spcPct val="0"/>
        </a:spcBef>
        <a:spcAft>
          <a:spcPct val="20000"/>
        </a:spcAft>
        <a:buClr>
          <a:srgbClr val="B20034"/>
        </a:buClr>
        <a:buChar char="-"/>
        <a:defRPr sz="2000">
          <a:solidFill>
            <a:schemeClr val="tx1"/>
          </a:solidFill>
          <a:latin typeface="+mn-lt"/>
          <a:ea typeface="+mn-ea"/>
        </a:defRPr>
      </a:lvl2pPr>
      <a:lvl3pPr marL="895350" indent="-174625" algn="l" rtl="0" eaLnBrk="0" fontAlgn="base" hangingPunct="0">
        <a:spcBef>
          <a:spcPct val="0"/>
        </a:spcBef>
        <a:spcAft>
          <a:spcPct val="20000"/>
        </a:spcAft>
        <a:buClr>
          <a:srgbClr val="B20034"/>
        </a:buClr>
        <a:buChar char="-"/>
        <a:defRPr sz="2000">
          <a:solidFill>
            <a:schemeClr val="tx1"/>
          </a:solidFill>
          <a:latin typeface="+mn-lt"/>
          <a:ea typeface="+mn-ea"/>
        </a:defRPr>
      </a:lvl3pPr>
      <a:lvl4pPr marL="1257300" indent="-180975" algn="l" rtl="0" eaLnBrk="0" fontAlgn="base" hangingPunct="0">
        <a:spcBef>
          <a:spcPct val="0"/>
        </a:spcBef>
        <a:spcAft>
          <a:spcPct val="20000"/>
        </a:spcAft>
        <a:buClr>
          <a:srgbClr val="B20034"/>
        </a:buClr>
        <a:buChar char="-"/>
        <a:defRPr sz="2000">
          <a:solidFill>
            <a:schemeClr val="tx1"/>
          </a:solidFill>
          <a:latin typeface="+mn-lt"/>
          <a:ea typeface="+mn-ea"/>
        </a:defRPr>
      </a:lvl4pPr>
      <a:lvl5pPr marL="1619250" indent="-180975" algn="l" rtl="0" eaLnBrk="0" fontAlgn="base" hangingPunct="0">
        <a:spcBef>
          <a:spcPct val="0"/>
        </a:spcBef>
        <a:spcAft>
          <a:spcPct val="20000"/>
        </a:spcAft>
        <a:buClr>
          <a:srgbClr val="B20034"/>
        </a:buClr>
        <a:buChar char="-"/>
        <a:defRPr sz="2000">
          <a:solidFill>
            <a:schemeClr val="tx1"/>
          </a:solidFill>
          <a:latin typeface="+mn-lt"/>
          <a:ea typeface="+mn-ea"/>
        </a:defRPr>
      </a:lvl5pPr>
      <a:lvl6pPr marL="2076450" indent="-180975" algn="l" rtl="0" fontAlgn="base">
        <a:spcBef>
          <a:spcPct val="0"/>
        </a:spcBef>
        <a:spcAft>
          <a:spcPct val="20000"/>
        </a:spcAft>
        <a:buClr>
          <a:schemeClr val="accent2"/>
        </a:buClr>
        <a:buChar char="-"/>
        <a:defRPr sz="2000">
          <a:solidFill>
            <a:schemeClr val="tx1"/>
          </a:solidFill>
          <a:latin typeface="+mn-lt"/>
          <a:ea typeface="+mn-ea"/>
        </a:defRPr>
      </a:lvl6pPr>
      <a:lvl7pPr marL="2533650" indent="-180975" algn="l" rtl="0" fontAlgn="base">
        <a:spcBef>
          <a:spcPct val="0"/>
        </a:spcBef>
        <a:spcAft>
          <a:spcPct val="20000"/>
        </a:spcAft>
        <a:buClr>
          <a:schemeClr val="accent2"/>
        </a:buClr>
        <a:buChar char="-"/>
        <a:defRPr sz="2000">
          <a:solidFill>
            <a:schemeClr val="tx1"/>
          </a:solidFill>
          <a:latin typeface="+mn-lt"/>
          <a:ea typeface="+mn-ea"/>
        </a:defRPr>
      </a:lvl7pPr>
      <a:lvl8pPr marL="2990850" indent="-180975" algn="l" rtl="0" fontAlgn="base">
        <a:spcBef>
          <a:spcPct val="0"/>
        </a:spcBef>
        <a:spcAft>
          <a:spcPct val="20000"/>
        </a:spcAft>
        <a:buClr>
          <a:schemeClr val="accent2"/>
        </a:buClr>
        <a:buChar char="-"/>
        <a:defRPr sz="2000">
          <a:solidFill>
            <a:schemeClr val="tx1"/>
          </a:solidFill>
          <a:latin typeface="+mn-lt"/>
          <a:ea typeface="+mn-ea"/>
        </a:defRPr>
      </a:lvl8pPr>
      <a:lvl9pPr marL="3448050" indent="-180975" algn="l" rtl="0" fontAlgn="base">
        <a:spcBef>
          <a:spcPct val="0"/>
        </a:spcBef>
        <a:spcAft>
          <a:spcPct val="20000"/>
        </a:spcAft>
        <a:buClr>
          <a:schemeClr val="accent2"/>
        </a:buClr>
        <a:buChar char="-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73113" y="5181600"/>
            <a:ext cx="7723187" cy="838200"/>
          </a:xfrm>
        </p:spPr>
        <p:txBody>
          <a:bodyPr/>
          <a:lstStyle/>
          <a:p>
            <a:r>
              <a:rPr lang="en-GB" dirty="0" smtClean="0"/>
              <a:t>Dr Mike Prior-Jones, The Technology Partnership </a:t>
            </a:r>
            <a:r>
              <a:rPr lang="en-GB" dirty="0" err="1" smtClean="0"/>
              <a:t>plc</a:t>
            </a:r>
            <a:endParaRPr lang="en-GB" dirty="0" smtClean="0"/>
          </a:p>
          <a:p>
            <a:r>
              <a:rPr lang="en-GB" dirty="0" smtClean="0"/>
              <a:t>Interim Chair of </a:t>
            </a:r>
            <a:r>
              <a:rPr lang="en-GB" dirty="0" err="1" smtClean="0"/>
              <a:t>Satcom</a:t>
            </a:r>
            <a:endParaRPr lang="en-GB" dirty="0" smtClean="0"/>
          </a:p>
        </p:txBody>
      </p:sp>
      <p:sp>
        <p:nvSpPr>
          <p:cNvPr id="4099" name="Rectangle 4"/>
          <p:cNvSpPr>
            <a:spLocks noGrp="1" noChangeArrowheads="1"/>
          </p:cNvSpPr>
          <p:nvPr>
            <p:ph type="ctrTitle"/>
          </p:nvPr>
        </p:nvSpPr>
        <p:spPr>
          <a:xfrm>
            <a:off x="763588" y="1371600"/>
            <a:ext cx="7737475" cy="3786188"/>
          </a:xfrm>
        </p:spPr>
        <p:txBody>
          <a:bodyPr/>
          <a:lstStyle/>
          <a:p>
            <a:r>
              <a:rPr lang="en-GB" dirty="0" err="1" smtClean="0"/>
              <a:t>Globalstar</a:t>
            </a:r>
            <a:r>
              <a:rPr lang="en-GB" dirty="0" smtClean="0"/>
              <a:t>, Inmarsat, </a:t>
            </a:r>
            <a:r>
              <a:rPr lang="en-GB" dirty="0" err="1" smtClean="0"/>
              <a:t>Thuraya</a:t>
            </a:r>
            <a:r>
              <a:rPr lang="en-GB" dirty="0" smtClean="0"/>
              <a:t> and VSAT</a:t>
            </a:r>
          </a:p>
        </p:txBody>
      </p:sp>
      <p:sp>
        <p:nvSpPr>
          <p:cNvPr id="4100" name="Line 8"/>
          <p:cNvSpPr>
            <a:spLocks noChangeShapeType="1"/>
          </p:cNvSpPr>
          <p:nvPr/>
        </p:nvSpPr>
        <p:spPr bwMode="auto">
          <a:xfrm>
            <a:off x="0" y="6016625"/>
            <a:ext cx="9151938" cy="0"/>
          </a:xfrm>
          <a:prstGeom prst="line">
            <a:avLst/>
          </a:prstGeom>
          <a:noFill/>
          <a:ln w="6350">
            <a:solidFill>
              <a:srgbClr val="C01435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01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16E492B-7369-4280-BCB9-32D76EE3155C}" type="slidenum">
              <a:rPr lang="en-GB" smtClean="0"/>
              <a:pPr/>
              <a:t>1</a:t>
            </a:fld>
            <a:endParaRPr lang="en-GB" smtClean="0"/>
          </a:p>
        </p:txBody>
      </p:sp>
      <p:pic>
        <p:nvPicPr>
          <p:cNvPr id="2" name="Picture 1" descr="satcom_6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175000"/>
            <a:ext cx="7050024" cy="10393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we invited </a:t>
            </a:r>
            <a:r>
              <a:rPr lang="en-GB" dirty="0" err="1" smtClean="0"/>
              <a:t>Globalstar</a:t>
            </a:r>
            <a:r>
              <a:rPr lang="en-GB" dirty="0" smtClean="0"/>
              <a:t>, Inmarsat and </a:t>
            </a:r>
            <a:r>
              <a:rPr lang="en-GB" dirty="0" err="1" smtClean="0"/>
              <a:t>Thuraya</a:t>
            </a:r>
            <a:r>
              <a:rPr lang="en-GB" dirty="0" smtClean="0"/>
              <a:t> to speak at this meeting, but they were either unavailable or didn’t respond</a:t>
            </a:r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C1E215D-9A24-4FD6-B98F-92DA70339FD7}" type="slidenum">
              <a:rPr lang="en-GB" smtClean="0"/>
              <a:pPr/>
              <a:t>2</a:t>
            </a:fld>
            <a:endParaRPr lang="en-GB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2276872"/>
            <a:ext cx="3240360" cy="10785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2065471"/>
            <a:ext cx="2855965" cy="12899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t="34333" b="36037"/>
          <a:stretch/>
        </p:blipFill>
        <p:spPr>
          <a:xfrm>
            <a:off x="2411760" y="3645024"/>
            <a:ext cx="4437732" cy="9595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Globalstar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Low Earth </a:t>
            </a:r>
            <a:r>
              <a:rPr lang="en-US" dirty="0" smtClean="0"/>
              <a:t>Orbit </a:t>
            </a:r>
            <a:r>
              <a:rPr lang="en-US" dirty="0" smtClean="0"/>
              <a:t>system originally designed for telephone calls</a:t>
            </a:r>
          </a:p>
          <a:p>
            <a:endParaRPr lang="en-US" dirty="0" smtClean="0"/>
          </a:p>
          <a:p>
            <a:r>
              <a:rPr lang="en-US" dirty="0"/>
              <a:t>s</a:t>
            </a:r>
            <a:r>
              <a:rPr lang="en-US" dirty="0" smtClean="0"/>
              <a:t>atellites </a:t>
            </a:r>
            <a:r>
              <a:rPr lang="en-US" dirty="0" smtClean="0"/>
              <a:t>must be in range of a ground station to offer service</a:t>
            </a:r>
          </a:p>
          <a:p>
            <a:pPr lvl="1"/>
            <a:r>
              <a:rPr lang="en-US" dirty="0"/>
              <a:t>h</a:t>
            </a:r>
            <a:r>
              <a:rPr lang="en-US" dirty="0" smtClean="0"/>
              <a:t>ence </a:t>
            </a:r>
            <a:r>
              <a:rPr lang="en-US" dirty="0" smtClean="0"/>
              <a:t>limited oceanic coverage</a:t>
            </a:r>
          </a:p>
          <a:p>
            <a:pPr lvl="1"/>
            <a:r>
              <a:rPr lang="en-US" dirty="0"/>
              <a:t>l</a:t>
            </a:r>
            <a:r>
              <a:rPr lang="en-US" dirty="0" smtClean="0"/>
              <a:t>imited </a:t>
            </a:r>
            <a:r>
              <a:rPr lang="en-US" dirty="0" smtClean="0"/>
              <a:t>polar coverage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onstellation </a:t>
            </a:r>
            <a:r>
              <a:rPr lang="en-US" dirty="0" smtClean="0"/>
              <a:t>partly replaced in 2013</a:t>
            </a:r>
          </a:p>
          <a:p>
            <a:pPr lvl="1"/>
            <a:endParaRPr lang="en-US" dirty="0" smtClean="0"/>
          </a:p>
          <a:p>
            <a:r>
              <a:rPr lang="en-US" dirty="0" err="1"/>
              <a:t>Globalstar’s</a:t>
            </a:r>
            <a:r>
              <a:rPr lang="en-US" dirty="0"/>
              <a:t> consumer products are branded “</a:t>
            </a:r>
            <a:r>
              <a:rPr lang="en-US" dirty="0" smtClean="0"/>
              <a:t>SPOT”</a:t>
            </a:r>
            <a:endParaRPr lang="en-US" dirty="0"/>
          </a:p>
          <a:p>
            <a:r>
              <a:rPr lang="en-US" dirty="0" smtClean="0"/>
              <a:t>D</a:t>
            </a:r>
            <a:r>
              <a:rPr lang="en-US" dirty="0" smtClean="0"/>
              <a:t>uplex </a:t>
            </a:r>
            <a:r>
              <a:rPr lang="en-US" dirty="0" smtClean="0"/>
              <a:t>data service at 9.6kbit/s available from handsets, “Sat-Fi” unit or bare-board module. $1800/</a:t>
            </a:r>
            <a:r>
              <a:rPr lang="en-US" dirty="0" err="1" smtClean="0"/>
              <a:t>yr</a:t>
            </a:r>
            <a:r>
              <a:rPr lang="en-US" dirty="0" smtClean="0"/>
              <a:t> for unlimited service!</a:t>
            </a:r>
          </a:p>
          <a:p>
            <a:r>
              <a:rPr lang="en-US" dirty="0" smtClean="0"/>
              <a:t>Simplex (one-way messaging service) available from bare board or </a:t>
            </a:r>
            <a:r>
              <a:rPr lang="en-US" dirty="0" err="1" smtClean="0"/>
              <a:t>ruggedised</a:t>
            </a:r>
            <a:r>
              <a:rPr lang="en-US" dirty="0" smtClean="0"/>
              <a:t> modems</a:t>
            </a:r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B9DFD9C-C25E-4BE6-A550-2CD1B752D2A6}" type="slidenum">
              <a:rPr lang="en-GB" smtClean="0"/>
              <a:pPr>
                <a:defRPr/>
              </a:pPr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21733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Globalstar</a:t>
            </a:r>
            <a:r>
              <a:rPr lang="en-US" dirty="0" smtClean="0"/>
              <a:t> coverage map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rcRect t="5948" b="5948"/>
          <a:stretch>
            <a:fillRect/>
          </a:stretch>
        </p:blipFill>
        <p:spPr/>
      </p:pic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B9DFD9C-C25E-4BE6-A550-2CD1B752D2A6}" type="slidenum">
              <a:rPr lang="en-GB" smtClean="0"/>
              <a:pPr>
                <a:defRPr/>
              </a:pPr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30091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Inmarsat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</a:t>
            </a:r>
            <a:r>
              <a:rPr lang="en-US" dirty="0" smtClean="0"/>
              <a:t>riginally a provider of communications for shipping</a:t>
            </a:r>
          </a:p>
          <a:p>
            <a:r>
              <a:rPr lang="en-US" dirty="0"/>
              <a:t>g</a:t>
            </a:r>
            <a:r>
              <a:rPr lang="en-US" dirty="0" smtClean="0"/>
              <a:t>lobal coverage to ~75 degrees north and south</a:t>
            </a:r>
          </a:p>
          <a:p>
            <a:r>
              <a:rPr lang="en-US" dirty="0" smtClean="0"/>
              <a:t>4 geostationary satellites</a:t>
            </a:r>
          </a:p>
          <a:p>
            <a:endParaRPr lang="en-US" dirty="0" smtClean="0"/>
          </a:p>
          <a:p>
            <a:r>
              <a:rPr lang="en-US" dirty="0" smtClean="0"/>
              <a:t>BGAN – 448kbit/s</a:t>
            </a:r>
          </a:p>
          <a:p>
            <a:r>
              <a:rPr lang="en-US" dirty="0"/>
              <a:t>v</a:t>
            </a:r>
            <a:r>
              <a:rPr lang="en-US" dirty="0" smtClean="0"/>
              <a:t>arious “legacy” services at 64-128kbit/s</a:t>
            </a:r>
          </a:p>
          <a:p>
            <a:endParaRPr lang="en-US" dirty="0" smtClean="0"/>
          </a:p>
          <a:p>
            <a:r>
              <a:rPr lang="en-US" dirty="0" smtClean="0"/>
              <a:t>IsatM2M – 10 or 25 byte messaging, 60s latency</a:t>
            </a:r>
          </a:p>
          <a:p>
            <a:r>
              <a:rPr lang="en-US" dirty="0" err="1" smtClean="0"/>
              <a:t>IsatDataPro</a:t>
            </a:r>
            <a:r>
              <a:rPr lang="en-US" dirty="0" smtClean="0"/>
              <a:t> – &lt;6400 byte messaging, 15-60s latency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B9DFD9C-C25E-4BE6-A550-2CD1B752D2A6}" type="slidenum">
              <a:rPr lang="en-GB" smtClean="0"/>
              <a:pPr>
                <a:defRPr/>
              </a:pPr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22246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Thuraya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Dubai-based satellite operator</a:t>
            </a:r>
          </a:p>
          <a:p>
            <a:r>
              <a:rPr lang="en-US" dirty="0" smtClean="0"/>
              <a:t>2 geostationary satellites covering Europe, Middle East, most of Africa, most of Asia, Australia</a:t>
            </a:r>
          </a:p>
          <a:p>
            <a:r>
              <a:rPr lang="en-US" dirty="0" smtClean="0"/>
              <a:t>Limited ocean coverage (West Pacific and northern Indian ocean)</a:t>
            </a:r>
          </a:p>
          <a:p>
            <a:endParaRPr lang="en-US" dirty="0"/>
          </a:p>
          <a:p>
            <a:r>
              <a:rPr lang="en-US" dirty="0" smtClean="0"/>
              <a:t>Offers ~400kbit/s IP service and various narrowband services</a:t>
            </a:r>
          </a:p>
          <a:p>
            <a:endParaRPr lang="en-US" dirty="0"/>
          </a:p>
          <a:p>
            <a:r>
              <a:rPr lang="en-US" dirty="0" err="1" smtClean="0"/>
              <a:t>Thuraya’s</a:t>
            </a:r>
            <a:r>
              <a:rPr lang="en-US" dirty="0" smtClean="0"/>
              <a:t> new M2M terminal (900g, 180x130x42mm) offers various levels of IP connectivity and has coverage in North America as well as their traditional coverage area</a:t>
            </a:r>
          </a:p>
          <a:p>
            <a:endParaRPr lang="en-US" dirty="0"/>
          </a:p>
          <a:p>
            <a:r>
              <a:rPr lang="en-US" dirty="0" smtClean="0"/>
              <a:t>several OEM modules available for integration into new equipment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B9DFD9C-C25E-4BE6-A550-2CD1B752D2A6}" type="slidenum">
              <a:rPr lang="en-GB" smtClean="0"/>
              <a:pPr>
                <a:defRPr/>
              </a:pPr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97631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Thuraya</a:t>
            </a:r>
            <a:r>
              <a:rPr lang="en-US" dirty="0" smtClean="0"/>
              <a:t> coverage map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rcRect l="7461" r="7461"/>
          <a:stretch>
            <a:fillRect/>
          </a:stretch>
        </p:blipFill>
        <p:spPr/>
      </p:pic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B9DFD9C-C25E-4BE6-A550-2CD1B752D2A6}" type="slidenum">
              <a:rPr lang="en-GB" smtClean="0"/>
              <a:pPr>
                <a:defRPr/>
              </a:pPr>
              <a:t>7</a:t>
            </a:fld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07504" y="4653136"/>
            <a:ext cx="2448272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dirty="0" smtClean="0"/>
              <a:t>North America coverage only on </a:t>
            </a:r>
            <a:r>
              <a:rPr lang="en-US" dirty="0" err="1" smtClean="0"/>
              <a:t>Thuraya</a:t>
            </a:r>
            <a:r>
              <a:rPr lang="en-US" dirty="0" smtClean="0"/>
              <a:t> M2M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27754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VSAT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“very small aperture terminal”</a:t>
            </a:r>
          </a:p>
          <a:p>
            <a:r>
              <a:rPr lang="en-US" dirty="0"/>
              <a:t>r</a:t>
            </a:r>
            <a:r>
              <a:rPr lang="en-US" dirty="0" smtClean="0"/>
              <a:t>ealistically this means a dish antenna between 70-150cm</a:t>
            </a:r>
          </a:p>
          <a:p>
            <a:r>
              <a:rPr lang="en-US" dirty="0"/>
              <a:t>g</a:t>
            </a:r>
            <a:r>
              <a:rPr lang="en-US" dirty="0" smtClean="0"/>
              <a:t>eostationary satellite access – may be C-band, Ku-band or </a:t>
            </a:r>
            <a:r>
              <a:rPr lang="en-US" dirty="0" err="1" smtClean="0"/>
              <a:t>Ka</a:t>
            </a:r>
            <a:r>
              <a:rPr lang="en-US" dirty="0" smtClean="0"/>
              <a:t>-band</a:t>
            </a:r>
          </a:p>
          <a:p>
            <a:r>
              <a:rPr lang="en-US" dirty="0"/>
              <a:t>c</a:t>
            </a:r>
            <a:r>
              <a:rPr lang="en-US" dirty="0" smtClean="0"/>
              <a:t>an be “dedicated transponder” (expensive!) or “shared”</a:t>
            </a:r>
          </a:p>
          <a:p>
            <a:r>
              <a:rPr lang="en-US" dirty="0" smtClean="0"/>
              <a:t>can get 1Mbit/s+ bandwidth</a:t>
            </a:r>
          </a:p>
          <a:p>
            <a:endParaRPr lang="en-US" dirty="0"/>
          </a:p>
          <a:p>
            <a:r>
              <a:rPr lang="en-US" dirty="0"/>
              <a:t>m</a:t>
            </a:r>
            <a:r>
              <a:rPr lang="en-US" dirty="0" smtClean="0"/>
              <a:t>obile (vehicle/marine) versions 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ulky</a:t>
            </a:r>
          </a:p>
          <a:p>
            <a:pPr lvl="1"/>
            <a:r>
              <a:rPr lang="en-US" dirty="0"/>
              <a:t>e</a:t>
            </a:r>
            <a:r>
              <a:rPr lang="en-US" dirty="0" smtClean="0"/>
              <a:t>xpensive</a:t>
            </a:r>
          </a:p>
          <a:p>
            <a:pPr lvl="1"/>
            <a:r>
              <a:rPr lang="en-US" dirty="0"/>
              <a:t>p</a:t>
            </a:r>
            <a:r>
              <a:rPr lang="en-US" dirty="0" smtClean="0"/>
              <a:t>ower-hungry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B9DFD9C-C25E-4BE6-A550-2CD1B752D2A6}" type="slidenum">
              <a:rPr lang="en-GB" smtClean="0"/>
              <a:pPr>
                <a:defRPr/>
              </a:pPr>
              <a:t>8</a:t>
            </a:fld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9914" y="3312064"/>
            <a:ext cx="3024336" cy="2600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380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Gonets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Russian LEO operator</a:t>
            </a:r>
          </a:p>
          <a:p>
            <a:r>
              <a:rPr lang="en-US" dirty="0" smtClean="0"/>
              <a:t>12 satellites in polar orbits – fully operational in 2015</a:t>
            </a:r>
          </a:p>
          <a:p>
            <a:r>
              <a:rPr lang="en-US" dirty="0" smtClean="0"/>
              <a:t>global coverage but you may have to wait up to 25 </a:t>
            </a:r>
            <a:r>
              <a:rPr lang="en-US" dirty="0" err="1" smtClean="0"/>
              <a:t>mins</a:t>
            </a:r>
            <a:r>
              <a:rPr lang="en-US" dirty="0" smtClean="0"/>
              <a:t> for a satellite pass</a:t>
            </a:r>
          </a:p>
          <a:p>
            <a:r>
              <a:rPr lang="en-US" dirty="0" smtClean="0"/>
              <a:t>polar orbit means </a:t>
            </a:r>
            <a:r>
              <a:rPr lang="en-US" b="1" dirty="0" smtClean="0"/>
              <a:t>excellent coverage at both poles</a:t>
            </a:r>
          </a:p>
          <a:p>
            <a:r>
              <a:rPr lang="en-US" dirty="0" smtClean="0"/>
              <a:t>satellites have store-and-forward capability</a:t>
            </a:r>
          </a:p>
          <a:p>
            <a:r>
              <a:rPr lang="en-US" dirty="0" smtClean="0"/>
              <a:t>four downlink stations in Russia</a:t>
            </a:r>
          </a:p>
          <a:p>
            <a:r>
              <a:rPr lang="en-US" dirty="0" smtClean="0"/>
              <a:t>UHF operation (300-400MHz), 9.6k-64kbit/s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B9DFD9C-C25E-4BE6-A550-2CD1B752D2A6}" type="slidenum">
              <a:rPr lang="en-GB" smtClean="0"/>
              <a:pPr>
                <a:defRPr/>
              </a:pPr>
              <a:t>9</a:t>
            </a:fld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5976" y="4221088"/>
            <a:ext cx="1464249" cy="15998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9664" y="4221088"/>
            <a:ext cx="1464249" cy="1599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9400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O3b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unusual medium-earth-orbit </a:t>
            </a:r>
            <a:r>
              <a:rPr lang="en-US" dirty="0" err="1" smtClean="0"/>
              <a:t>Ka</a:t>
            </a:r>
            <a:r>
              <a:rPr lang="en-US" dirty="0" smtClean="0"/>
              <a:t>-band operator</a:t>
            </a:r>
          </a:p>
          <a:p>
            <a:r>
              <a:rPr lang="en-US" dirty="0" smtClean="0"/>
              <a:t>offers high bandwidth, low-latency IP connections</a:t>
            </a:r>
          </a:p>
          <a:p>
            <a:r>
              <a:rPr lang="en-US" dirty="0" smtClean="0"/>
              <a:t>uses steered antennas to track satellites </a:t>
            </a:r>
          </a:p>
          <a:p>
            <a:r>
              <a:rPr lang="en-US" dirty="0" smtClean="0"/>
              <a:t>works to 45 degrees latitude (Ottawa, Venice, Dunedin)</a:t>
            </a:r>
          </a:p>
          <a:p>
            <a:r>
              <a:rPr lang="en-US" dirty="0" smtClean="0"/>
              <a:t>excellent marine coverage, and marine terminals available</a:t>
            </a:r>
          </a:p>
          <a:p>
            <a:r>
              <a:rPr lang="en-US" dirty="0" smtClean="0"/>
              <a:t>pricing likely to be comparable with VSAT, although the land-based terminals will be more expensive due to the need for tracking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B9DFD9C-C25E-4BE6-A550-2CD1B752D2A6}" type="slidenum">
              <a:rPr lang="en-GB" smtClean="0"/>
              <a:pPr>
                <a:defRPr/>
              </a:pPr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63225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OneWeb</a:t>
            </a:r>
            <a:r>
              <a:rPr lang="en-US" dirty="0" smtClean="0"/>
              <a:t> and </a:t>
            </a:r>
            <a:r>
              <a:rPr lang="en-US" dirty="0" err="1" smtClean="0"/>
              <a:t>LeoSat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these are currently </a:t>
            </a:r>
            <a:r>
              <a:rPr lang="en-US" dirty="0" err="1" smtClean="0"/>
              <a:t>vapourware</a:t>
            </a:r>
            <a:r>
              <a:rPr lang="en-US" dirty="0" smtClean="0"/>
              <a:t>!</a:t>
            </a:r>
          </a:p>
          <a:p>
            <a:endParaRPr lang="en-US" dirty="0"/>
          </a:p>
          <a:p>
            <a:r>
              <a:rPr lang="en-US" dirty="0" smtClean="0"/>
              <a:t>these are start-ups aiming to offer internet service provision from large numbers of low earth orbit satellites</a:t>
            </a:r>
          </a:p>
          <a:p>
            <a:r>
              <a:rPr lang="en-US" dirty="0" smtClean="0"/>
              <a:t>neither have satellites in orbit yet</a:t>
            </a:r>
          </a:p>
          <a:p>
            <a:r>
              <a:rPr lang="en-US" dirty="0" smtClean="0"/>
              <a:t>lots of hype, let’s see what happens</a:t>
            </a:r>
            <a:r>
              <a:rPr lang="is-IS" dirty="0" smtClean="0"/>
              <a:t>…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B9DFD9C-C25E-4BE6-A550-2CD1B752D2A6}" type="slidenum">
              <a:rPr lang="en-GB" smtClean="0"/>
              <a:pPr>
                <a:defRPr/>
              </a:pPr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91485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tp_2016_pagenumbers">
  <a:themeElements>
    <a:clrScheme name="">
      <a:dk1>
        <a:srgbClr val="000000"/>
      </a:dk1>
      <a:lt1>
        <a:srgbClr val="FFFFFF"/>
      </a:lt1>
      <a:dk2>
        <a:srgbClr val="C01435"/>
      </a:dk2>
      <a:lt2>
        <a:srgbClr val="808080"/>
      </a:lt2>
      <a:accent1>
        <a:srgbClr val="CCCCCC"/>
      </a:accent1>
      <a:accent2>
        <a:srgbClr val="C01435"/>
      </a:accent2>
      <a:accent3>
        <a:srgbClr val="FFFFFF"/>
      </a:accent3>
      <a:accent4>
        <a:srgbClr val="000000"/>
      </a:accent4>
      <a:accent5>
        <a:srgbClr val="E2E2E2"/>
      </a:accent5>
      <a:accent6>
        <a:srgbClr val="AE112F"/>
      </a:accent6>
      <a:hlink>
        <a:srgbClr val="CCCCCC"/>
      </a:hlink>
      <a:folHlink>
        <a:srgbClr val="808080"/>
      </a:folHlink>
    </a:clrScheme>
    <a:fontScheme name="TTP Overhead Presentatio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6350" cap="flat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20000"/>
          </a:spcAft>
          <a:buClr>
            <a:schemeClr val="accent2"/>
          </a:buClr>
          <a:buSzTx/>
          <a:buFontTx/>
          <a:buChar char="-"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6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6350" cap="flat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20000"/>
          </a:spcAft>
          <a:buClr>
            <a:schemeClr val="accent2"/>
          </a:buClr>
          <a:buSzTx/>
          <a:buFontTx/>
          <a:buChar char="-"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64" charset="-128"/>
          </a:defRPr>
        </a:defPPr>
      </a:lstStyle>
    </a:lnDef>
  </a:objectDefaults>
  <a:extraClrSchemeLst>
    <a:extraClrScheme>
      <a:clrScheme name="TTP Overhead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with main picture">
  <a:themeElements>
    <a:clrScheme name="">
      <a:dk1>
        <a:srgbClr val="000000"/>
      </a:dk1>
      <a:lt1>
        <a:srgbClr val="FFFFFF"/>
      </a:lt1>
      <a:dk2>
        <a:srgbClr val="C01435"/>
      </a:dk2>
      <a:lt2>
        <a:srgbClr val="808080"/>
      </a:lt2>
      <a:accent1>
        <a:srgbClr val="CCCCCC"/>
      </a:accent1>
      <a:accent2>
        <a:srgbClr val="C01435"/>
      </a:accent2>
      <a:accent3>
        <a:srgbClr val="FFFFFF"/>
      </a:accent3>
      <a:accent4>
        <a:srgbClr val="000000"/>
      </a:accent4>
      <a:accent5>
        <a:srgbClr val="E2E2E2"/>
      </a:accent5>
      <a:accent6>
        <a:srgbClr val="AE112F"/>
      </a:accent6>
      <a:hlink>
        <a:srgbClr val="CCCCCC"/>
      </a:hlink>
      <a:folHlink>
        <a:srgbClr val="808080"/>
      </a:folHlink>
    </a:clrScheme>
    <a:fontScheme name="with main picture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6350" cap="flat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20000"/>
          </a:spcAft>
          <a:buClr>
            <a:schemeClr val="accent2"/>
          </a:buClr>
          <a:buSzTx/>
          <a:buFontTx/>
          <a:buChar char="-"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6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6350" cap="flat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20000"/>
          </a:spcAft>
          <a:buClr>
            <a:schemeClr val="accent2"/>
          </a:buClr>
          <a:buSzTx/>
          <a:buFontTx/>
          <a:buChar char="-"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64" charset="-128"/>
          </a:defRPr>
        </a:defPPr>
      </a:lstStyle>
    </a:lnDef>
  </a:objectDefaults>
  <a:extraClrSchemeLst>
    <a:extraClrScheme>
      <a:clrScheme name="with main pictur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ttp_2016_pagenumbers</Template>
  <TotalTime>483</TotalTime>
  <Words>539</Words>
  <Application>Microsoft Macintosh PowerPoint</Application>
  <PresentationFormat>On-screen Show (4:3)</PresentationFormat>
  <Paragraphs>83</Paragraphs>
  <Slides>11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ttp_2016_pagenumbers</vt:lpstr>
      <vt:lpstr>with main picture</vt:lpstr>
      <vt:lpstr>Globalstar, Inmarsat, Thuraya and VSAT</vt:lpstr>
      <vt:lpstr>introduction</vt:lpstr>
      <vt:lpstr>Globalstar</vt:lpstr>
      <vt:lpstr>Globalstar coverage map</vt:lpstr>
      <vt:lpstr>Inmarsat</vt:lpstr>
      <vt:lpstr>Thuraya</vt:lpstr>
      <vt:lpstr>Thuraya coverage map</vt:lpstr>
      <vt:lpstr>VSAT</vt:lpstr>
      <vt:lpstr>Gonets</vt:lpstr>
      <vt:lpstr>O3b</vt:lpstr>
      <vt:lpstr>OneWeb and LeoSat</vt:lpstr>
    </vt:vector>
  </TitlesOfParts>
  <Manager>roy hague</Manager>
  <Company>TTP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subject>design template</dc:subject>
  <dc:creator>mike.prior-jones</dc:creator>
  <cp:lastModifiedBy>Michael Prior-Jones</cp:lastModifiedBy>
  <cp:revision>21</cp:revision>
  <dcterms:created xsi:type="dcterms:W3CDTF">2016-09-16T16:44:17Z</dcterms:created>
  <dcterms:modified xsi:type="dcterms:W3CDTF">2016-09-18T17:32:19Z</dcterms:modified>
</cp:coreProperties>
</file>