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ink/ink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6" r:id="rId2"/>
    <p:sldId id="330" r:id="rId3"/>
    <p:sldId id="327" r:id="rId4"/>
    <p:sldId id="320" r:id="rId5"/>
    <p:sldId id="322" r:id="rId6"/>
    <p:sldId id="328" r:id="rId7"/>
    <p:sldId id="326" r:id="rId8"/>
    <p:sldId id="299" r:id="rId9"/>
    <p:sldId id="291" r:id="rId10"/>
    <p:sldId id="329" r:id="rId11"/>
    <p:sldId id="331" r:id="rId12"/>
    <p:sldId id="333" r:id="rId13"/>
    <p:sldId id="332" r:id="rId14"/>
    <p:sldId id="31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2740" autoAdjust="0"/>
  </p:normalViewPr>
  <p:slideViewPr>
    <p:cSldViewPr snapToGrid="0">
      <p:cViewPr varScale="1">
        <p:scale>
          <a:sx n="114" d="100"/>
          <a:sy n="114" d="100"/>
        </p:scale>
        <p:origin x="18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1.wmf"/></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6-05-12T02:26:26.575"/>
    </inkml:context>
    <inkml:brush xml:id="br0">
      <inkml:brushProperty name="width" value="0.06667" units="cm"/>
      <inkml:brushProperty name="height" value="0.06667" units="cm"/>
    </inkml:brush>
  </inkml:definitions>
  <inkml:traceGroup>
    <inkml:annotationXML>
      <emma:emma xmlns:emma="http://www.w3.org/2003/04/emma" version="1.0">
        <emma:interpretation id="{7BA369B8-0465-4AC2-8259-84A754813EE3}" emma:medium="tactile" emma:mode="ink">
          <msink:context xmlns:msink="http://schemas.microsoft.com/ink/2010/main" type="writingRegion" rotatedBoundingBox="2800,14323 3342,14323 3342,14687 2800,14687"/>
        </emma:interpretation>
      </emma:emma>
    </inkml:annotationXML>
    <inkml:traceGroup>
      <inkml:annotationXML>
        <emma:emma xmlns:emma="http://www.w3.org/2003/04/emma" version="1.0">
          <emma:interpretation id="{6687E84A-6F39-47E4-9509-22724FA9B042}" emma:medium="tactile" emma:mode="ink">
            <msink:context xmlns:msink="http://schemas.microsoft.com/ink/2010/main" type="paragraph" rotatedBoundingBox="2800,14323 3342,14323 3342,14687 2800,14687" alignmentLevel="1"/>
          </emma:interpretation>
        </emma:emma>
      </inkml:annotationXML>
      <inkml:traceGroup>
        <inkml:annotationXML>
          <emma:emma xmlns:emma="http://www.w3.org/2003/04/emma" version="1.0">
            <emma:interpretation id="{5A5E9D76-648B-4B4F-AE82-CF5AD5CAABC8}" emma:medium="tactile" emma:mode="ink">
              <msink:context xmlns:msink="http://schemas.microsoft.com/ink/2010/main" type="line" rotatedBoundingBox="2800,14323 3342,14323 3342,14687 2800,14687"/>
            </emma:interpretation>
          </emma:emma>
        </inkml:annotationXML>
        <inkml:traceGroup>
          <inkml:annotationXML>
            <emma:emma xmlns:emma="http://www.w3.org/2003/04/emma" version="1.0">
              <emma:interpretation id="{7CBA940D-F4E4-4E2E-9106-EF854B6D6E62}" emma:medium="tactile" emma:mode="ink">
                <msink:context xmlns:msink="http://schemas.microsoft.com/ink/2010/main" type="inkWord" rotatedBoundingBox="2800,14582 3013,14582 3013,14687 2800,14687"/>
              </emma:interpretation>
              <emma:one-of disjunction-type="recognition" id="oneOf0">
                <emma:interpretation id="interp0" emma:lang="en-US" emma:confidence="0">
                  <emma:literal>.,</emma:literal>
                </emma:interpretation>
                <emma:interpretation id="interp1" emma:lang="en-US" emma:confidence="0">
                  <emma:literal>..</emma:literal>
                </emma:interpretation>
                <emma:interpretation id="interp2" emma:lang="en-US" emma:confidence="0">
                  <emma:literal>:</emma:literal>
                </emma:interpretation>
                <emma:interpretation id="interp3" emma:lang="en-US" emma:confidence="0">
                  <emma:literal>*</emma:literal>
                </emma:interpretation>
                <emma:interpretation id="interp4" emma:lang="en-US" emma:confidence="0">
                  <emma:literal>I</emma:literal>
                </emma:interpretation>
              </emma:one-of>
            </emma:emma>
          </inkml:annotationXML>
          <inkml:trace contextRef="#ctx0" brushRef="#br0">3252 17484 128,'-10'-7'-32</inkml:trace>
          <inkml:trace contextRef="#ctx0" brushRef="#br0" timeOffset="269">3042 17379 4480,'58'3'1984,"-52"2"-1568,26-1-512,-38 8 32,1-12 32,-11 8-4224,2-3 3360,-4-2-64</inkml:trace>
          <inkml:trace contextRef="#ctx0" brushRef="#br0" timeOffset="-2249">3538 17167 2816,'16'-31'1248,"4"21"-992,-10 4-320,-10 6 512,0 0-384,0 0 96,0 0-128,0 0-96,-10 6 32,0 12-3296</inkml:trace>
        </inkml:traceGroup>
      </inkml:traceGroup>
    </inkml:traceGroup>
  </inkml:traceGroup>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16-09-27T08:55:44.793"/>
    </inkml:context>
    <inkml:brush xml:id="br0">
      <inkml:brushProperty name="width" value="0.025" units="cm"/>
      <inkml:brushProperty name="height" value="0.025" units="cm"/>
    </inkml:brush>
  </inkml:definitions>
  <inkml:traceGroup>
    <inkml:annotationXML>
      <emma:emma xmlns:emma="http://www.w3.org/2003/04/emma" version="1.0">
        <emma:interpretation id="{E485AD3F-EA6F-4869-A562-D99981D11227}" emma:medium="tactile" emma:mode="ink">
          <msink:context xmlns:msink="http://schemas.microsoft.com/ink/2010/main" type="writingRegion" rotatedBoundingBox="2357,6813 2448,6813 2448,6833 2357,6833"/>
        </emma:interpretation>
      </emma:emma>
    </inkml:annotationXML>
    <inkml:traceGroup>
      <inkml:annotationXML>
        <emma:emma xmlns:emma="http://www.w3.org/2003/04/emma" version="1.0">
          <emma:interpretation id="{48365793-CE4D-4519-A46A-A262D23CDC48}" emma:medium="tactile" emma:mode="ink">
            <msink:context xmlns:msink="http://schemas.microsoft.com/ink/2010/main" type="paragraph" rotatedBoundingBox="2357,6813 2448,6813 2448,6833 2357,6833" alignmentLevel="1"/>
          </emma:interpretation>
        </emma:emma>
      </inkml:annotationXML>
      <inkml:traceGroup>
        <inkml:annotationXML>
          <emma:emma xmlns:emma="http://www.w3.org/2003/04/emma" version="1.0">
            <emma:interpretation id="{4664AF69-72F1-4200-9CA2-60A051E70C13}" emma:medium="tactile" emma:mode="ink">
              <msink:context xmlns:msink="http://schemas.microsoft.com/ink/2010/main" type="line" rotatedBoundingBox="2357,6813 2448,6813 2448,6833 2357,6833"/>
            </emma:interpretation>
          </emma:emma>
        </inkml:annotationXML>
        <inkml:traceGroup>
          <inkml:annotationXML>
            <emma:emma xmlns:emma="http://www.w3.org/2003/04/emma" version="1.0">
              <emma:interpretation id="{82491BBF-1C94-4D2B-A5BC-9A3CCFC9BA51}" emma:medium="tactile" emma:mode="ink">
                <msink:context xmlns:msink="http://schemas.microsoft.com/ink/2010/main" type="inkWord" rotatedBoundingBox="2357,6813 2448,6813 2448,6833 2357,6833"/>
              </emma:interpretation>
              <emma:one-of disjunction-type="recognition" id="oneOf0">
                <emma:interpretation id="interp0" emma:lang="en-US" emma:confidence="0">
                  <emma:literal>_</emma:literal>
                </emma:interpretation>
                <emma:interpretation id="interp1" emma:lang="en-US" emma:confidence="0">
                  <emma:literal>-</emma:literal>
                </emma:interpretation>
                <emma:interpretation id="interp2" emma:lang="en-US" emma:confidence="0">
                  <emma:literal>.</emma:literal>
                </emma:interpretation>
                <emma:interpretation id="interp3" emma:lang="en-US" emma:confidence="0">
                  <emma:literal>=</emma:literal>
                </emma:interpretation>
                <emma:interpretation id="interp4" emma:lang="en-US" emma:confidence="0">
                  <emma:literal>1</emma:literal>
                </emma:interpretation>
              </emma:one-of>
            </emma:emma>
          </inkml:annotationXML>
          <inkml:trace contextRef="#ctx0" brushRef="#br0">2517 9630 7808,'44'-12'3552,"-24"12"-2784,-9-5-960,3 5 864,-9 0-576,2-3 32,0 3-64,0 0-224,-3 0 128,-4 0-800,0 0 640,7 0-1280,-7 0 1152,0 0-3552,-7 0 2976,-4 3-2592</inkml:trace>
        </inkml:traceGroup>
      </inkml:traceGroup>
    </inkml:traceGroup>
  </inkml:traceGroup>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62009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sz="1200" b="1" kern="1200" dirty="0">
                <a:solidFill>
                  <a:schemeClr val="tx1"/>
                </a:solidFill>
                <a:effectLst/>
                <a:latin typeface="+mn-lt"/>
                <a:ea typeface="+mn-ea"/>
                <a:cs typeface="+mn-cs"/>
              </a:rPr>
              <a:t>Pacific Gyre Developments</a:t>
            </a:r>
          </a:p>
          <a:p>
            <a:r>
              <a:rPr lang="en-US" sz="1200" kern="1200" dirty="0">
                <a:solidFill>
                  <a:schemeClr val="tx1"/>
                </a:solidFill>
                <a:effectLst/>
                <a:latin typeface="+mn-lt"/>
                <a:ea typeface="+mn-ea"/>
                <a:cs typeface="+mn-cs"/>
              </a:rPr>
              <a:t>Development at Pacific Gyre is almost exclusively client driven and most of our development over the past three years has been for clients deploying instruments in the Arctic. </a:t>
            </a:r>
          </a:p>
          <a:p>
            <a:endParaRPr lang="en-US" dirty="0"/>
          </a:p>
        </p:txBody>
      </p:sp>
    </p:spTree>
    <p:extLst>
      <p:ext uri="{BB962C8B-B14F-4D97-AF65-F5344CB8AC3E}">
        <p14:creationId xmlns:p14="http://schemas.microsoft.com/office/powerpoint/2010/main" val="15967851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sz="1200" b="1" kern="1200" dirty="0">
                <a:solidFill>
                  <a:schemeClr val="tx1"/>
                </a:solidFill>
                <a:effectLst/>
                <a:latin typeface="+mn-lt"/>
                <a:ea typeface="+mn-ea"/>
                <a:cs typeface="+mn-cs"/>
              </a:rPr>
              <a:t>Pacific Gyre Camera Pod</a:t>
            </a:r>
          </a:p>
          <a:p>
            <a:r>
              <a:rPr lang="en-US" sz="1200" kern="1200" dirty="0">
                <a:solidFill>
                  <a:schemeClr val="tx1"/>
                </a:solidFill>
                <a:effectLst/>
                <a:latin typeface="+mn-lt"/>
                <a:ea typeface="+mn-ea"/>
                <a:cs typeface="+mn-cs"/>
              </a:rPr>
              <a:t>The camera pod takes variable resolution pictures and transmits the images up to the surface float.</a:t>
            </a:r>
          </a:p>
        </p:txBody>
      </p:sp>
    </p:spTree>
    <p:extLst>
      <p:ext uri="{BB962C8B-B14F-4D97-AF65-F5344CB8AC3E}">
        <p14:creationId xmlns:p14="http://schemas.microsoft.com/office/powerpoint/2010/main" val="25464304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dirty="0"/>
              <a:t>The second tab on the smaller window shows some graphed data for the platform.</a:t>
            </a:r>
          </a:p>
        </p:txBody>
      </p:sp>
    </p:spTree>
    <p:extLst>
      <p:ext uri="{BB962C8B-B14F-4D97-AF65-F5344CB8AC3E}">
        <p14:creationId xmlns:p14="http://schemas.microsoft.com/office/powerpoint/2010/main" val="29926997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a:prstGeom prst="rect">
            <a:avLst/>
          </a:prstGeom>
          <a:noFill/>
          <a:ln w="12700">
            <a:solidFill>
              <a:prstClr val="black"/>
            </a:solidFill>
          </a:ln>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sz="1200" b="1" i="1" kern="1200" dirty="0">
                <a:solidFill>
                  <a:schemeClr val="tx1"/>
                </a:solidFill>
                <a:effectLst/>
                <a:latin typeface="+mn-lt"/>
                <a:ea typeface="+mn-ea"/>
                <a:cs typeface="+mn-cs"/>
              </a:rPr>
              <a:t>API</a:t>
            </a:r>
          </a:p>
          <a:p>
            <a:r>
              <a:rPr lang="en-US" sz="1200" kern="1200" dirty="0">
                <a:solidFill>
                  <a:schemeClr val="tx1"/>
                </a:solidFill>
                <a:effectLst/>
                <a:latin typeface="+mn-lt"/>
                <a:ea typeface="+mn-ea"/>
                <a:cs typeface="+mn-cs"/>
              </a:rPr>
              <a:t>The API is best used to stream data into custom applications. It can also be used to command platforms programmatically. The API page helps configure the arcane URL commands which are the core of the API interface. These URLs can then be added to programs like </a:t>
            </a:r>
            <a:r>
              <a:rPr lang="en-US" sz="1200" kern="1200" dirty="0" err="1">
                <a:solidFill>
                  <a:schemeClr val="tx1"/>
                </a:solidFill>
                <a:effectLst/>
                <a:latin typeface="+mn-lt"/>
                <a:ea typeface="+mn-ea"/>
                <a:cs typeface="+mn-cs"/>
              </a:rPr>
              <a:t>Matlab</a:t>
            </a:r>
            <a:r>
              <a:rPr lang="en-US" sz="1200" kern="1200" dirty="0">
                <a:solidFill>
                  <a:schemeClr val="tx1"/>
                </a:solidFill>
                <a:effectLst/>
                <a:latin typeface="+mn-lt"/>
                <a:ea typeface="+mn-ea"/>
                <a:cs typeface="+mn-cs"/>
              </a:rPr>
              <a:t>, Excel, or custom Web pages to display data from any platform.</a:t>
            </a:r>
          </a:p>
          <a:p>
            <a:endParaRPr lang="en-US" dirty="0"/>
          </a:p>
        </p:txBody>
      </p:sp>
    </p:spTree>
    <p:extLst>
      <p:ext uri="{BB962C8B-B14F-4D97-AF65-F5344CB8AC3E}">
        <p14:creationId xmlns:p14="http://schemas.microsoft.com/office/powerpoint/2010/main" val="3774470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4063FB5-08BC-49C6-828F-ED71154FD391}" type="datetimeFigureOut">
              <a:rPr lang="en-US" smtClean="0"/>
              <a:t>10/4/2016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47B2FB-352D-4608-A76F-A4A543702431}" type="slidenum">
              <a:rPr lang="en-US" smtClean="0"/>
              <a:t>‹#›</a:t>
            </a:fld>
            <a:endParaRPr lang="en-US"/>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412484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063FB5-08BC-49C6-828F-ED71154FD391}" type="datetimeFigureOut">
              <a:rPr lang="en-US" smtClean="0"/>
              <a:t>10/4/2016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47B2FB-352D-4608-A76F-A4A543702431}" type="slidenum">
              <a:rPr lang="en-US" smtClean="0"/>
              <a:t>‹#›</a:t>
            </a:fld>
            <a:endParaRPr lang="en-US"/>
          </a:p>
        </p:txBody>
      </p:sp>
    </p:spTree>
    <p:extLst>
      <p:ext uri="{BB962C8B-B14F-4D97-AF65-F5344CB8AC3E}">
        <p14:creationId xmlns:p14="http://schemas.microsoft.com/office/powerpoint/2010/main" val="2189466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063FB5-08BC-49C6-828F-ED71154FD391}" type="datetimeFigureOut">
              <a:rPr lang="en-US" smtClean="0"/>
              <a:t>10/4/2016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47B2FB-352D-4608-A76F-A4A543702431}" type="slidenum">
              <a:rPr lang="en-US" smtClean="0"/>
              <a:t>‹#›</a:t>
            </a:fld>
            <a:endParaRPr lang="en-US"/>
          </a:p>
        </p:txBody>
      </p:sp>
    </p:spTree>
    <p:extLst>
      <p:ext uri="{BB962C8B-B14F-4D97-AF65-F5344CB8AC3E}">
        <p14:creationId xmlns:p14="http://schemas.microsoft.com/office/powerpoint/2010/main" val="33121360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4063FB5-08BC-49C6-828F-ED71154FD391}" type="datetimeFigureOut">
              <a:rPr lang="en-US" smtClean="0"/>
              <a:t>10/4/2016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547B2FB-352D-4608-A76F-A4A543702431}" type="slidenum">
              <a:rPr lang="en-US" smtClean="0"/>
              <a:t>‹#›</a:t>
            </a:fld>
            <a:endParaRPr lang="en-US"/>
          </a:p>
        </p:txBody>
      </p:sp>
    </p:spTree>
    <p:extLst>
      <p:ext uri="{BB962C8B-B14F-4D97-AF65-F5344CB8AC3E}">
        <p14:creationId xmlns:p14="http://schemas.microsoft.com/office/powerpoint/2010/main" val="9524393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4063FB5-08BC-49C6-828F-ED71154FD391}" type="datetimeFigureOut">
              <a:rPr lang="en-US" smtClean="0"/>
              <a:t>10/4/2016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547B2FB-352D-4608-A76F-A4A543702431}" type="slidenum">
              <a:rPr lang="en-US" smtClean="0"/>
              <a:t>‹#›</a:t>
            </a:fld>
            <a:endParaRPr lang="en-US"/>
          </a:p>
        </p:txBody>
      </p:sp>
    </p:spTree>
    <p:extLst>
      <p:ext uri="{BB962C8B-B14F-4D97-AF65-F5344CB8AC3E}">
        <p14:creationId xmlns:p14="http://schemas.microsoft.com/office/powerpoint/2010/main" val="24207696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4063FB5-08BC-49C6-828F-ED71154FD391}" type="datetimeFigureOut">
              <a:rPr lang="en-US" smtClean="0"/>
              <a:t>10/4/2016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547B2FB-352D-4608-A76F-A4A543702431}" type="slidenum">
              <a:rPr lang="en-US" smtClean="0"/>
              <a:t>‹#›</a:t>
            </a:fld>
            <a:endParaRPr lang="en-US"/>
          </a:p>
        </p:txBody>
      </p:sp>
    </p:spTree>
    <p:extLst>
      <p:ext uri="{BB962C8B-B14F-4D97-AF65-F5344CB8AC3E}">
        <p14:creationId xmlns:p14="http://schemas.microsoft.com/office/powerpoint/2010/main" val="12886220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063FB5-08BC-49C6-828F-ED71154FD391}" type="datetimeFigureOut">
              <a:rPr lang="en-US" smtClean="0"/>
              <a:t>10/4/2016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547B2FB-352D-4608-A76F-A4A543702431}" type="slidenum">
              <a:rPr lang="en-US" smtClean="0"/>
              <a:t>‹#›</a:t>
            </a:fld>
            <a:endParaRPr lang="en-US"/>
          </a:p>
        </p:txBody>
      </p:sp>
    </p:spTree>
    <p:extLst>
      <p:ext uri="{BB962C8B-B14F-4D97-AF65-F5344CB8AC3E}">
        <p14:creationId xmlns:p14="http://schemas.microsoft.com/office/powerpoint/2010/main" val="1173436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4063FB5-08BC-49C6-828F-ED71154FD391}" type="datetimeFigureOut">
              <a:rPr lang="en-US" smtClean="0"/>
              <a:t>10/4/2016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547B2FB-352D-4608-A76F-A4A543702431}" type="slidenum">
              <a:rPr lang="en-US" smtClean="0"/>
              <a:t>‹#›</a:t>
            </a:fld>
            <a:endParaRPr lang="en-US"/>
          </a:p>
        </p:txBody>
      </p:sp>
    </p:spTree>
    <p:extLst>
      <p:ext uri="{BB962C8B-B14F-4D97-AF65-F5344CB8AC3E}">
        <p14:creationId xmlns:p14="http://schemas.microsoft.com/office/powerpoint/2010/main" val="3628675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4063FB5-08BC-49C6-828F-ED71154FD391}" type="datetimeFigureOut">
              <a:rPr lang="en-US" smtClean="0"/>
              <a:t>10/4/2016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547B2FB-352D-4608-A76F-A4A543702431}" type="slidenum">
              <a:rPr lang="en-US" smtClean="0"/>
              <a:t>‹#›</a:t>
            </a:fld>
            <a:endParaRPr lang="en-US"/>
          </a:p>
        </p:txBody>
      </p:sp>
    </p:spTree>
    <p:extLst>
      <p:ext uri="{BB962C8B-B14F-4D97-AF65-F5344CB8AC3E}">
        <p14:creationId xmlns:p14="http://schemas.microsoft.com/office/powerpoint/2010/main" val="6403099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64063FB5-08BC-49C6-828F-ED71154FD391}" type="datetimeFigureOut">
              <a:rPr lang="en-US" smtClean="0"/>
              <a:t>10/4/2016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547B2FB-352D-4608-A76F-A4A543702431}" type="slidenum">
              <a:rPr lang="en-US" smtClean="0"/>
              <a:t>‹#›</a:t>
            </a:fld>
            <a:endParaRPr lang="en-US"/>
          </a:p>
        </p:txBody>
      </p:sp>
    </p:spTree>
    <p:extLst>
      <p:ext uri="{BB962C8B-B14F-4D97-AF65-F5344CB8AC3E}">
        <p14:creationId xmlns:p14="http://schemas.microsoft.com/office/powerpoint/2010/main" val="4668708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063FB5-08BC-49C6-828F-ED71154FD391}" type="datetimeFigureOut">
              <a:rPr lang="en-US" smtClean="0"/>
              <a:t>10/4/2016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47B2FB-352D-4608-A76F-A4A543702431}" type="slidenum">
              <a:rPr lang="en-US" smtClean="0"/>
              <a:t>‹#›</a:t>
            </a:fld>
            <a:endParaRPr lang="en-US"/>
          </a:p>
        </p:txBody>
      </p:sp>
    </p:spTree>
    <p:extLst>
      <p:ext uri="{BB962C8B-B14F-4D97-AF65-F5344CB8AC3E}">
        <p14:creationId xmlns:p14="http://schemas.microsoft.com/office/powerpoint/2010/main" val="2478475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063FB5-08BC-49C6-828F-ED71154FD391}" type="datetimeFigureOut">
              <a:rPr lang="en-US" smtClean="0"/>
              <a:t>10/4/2016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47B2FB-352D-4608-A76F-A4A543702431}" type="slidenum">
              <a:rPr lang="en-US" smtClean="0"/>
              <a:t>‹#›</a:t>
            </a:fld>
            <a:endParaRPr lang="en-US"/>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5520634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063FB5-08BC-49C6-828F-ED71154FD391}" type="datetimeFigureOut">
              <a:rPr lang="en-US" smtClean="0"/>
              <a:t>10/4/2016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47B2FB-352D-4608-A76F-A4A543702431}" type="slidenum">
              <a:rPr lang="en-US" smtClean="0"/>
              <a:t>‹#›</a:t>
            </a:fld>
            <a:endParaRPr lang="en-US"/>
          </a:p>
        </p:txBody>
      </p:sp>
    </p:spTree>
    <p:extLst>
      <p:ext uri="{BB962C8B-B14F-4D97-AF65-F5344CB8AC3E}">
        <p14:creationId xmlns:p14="http://schemas.microsoft.com/office/powerpoint/2010/main" val="21933456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063FB5-08BC-49C6-828F-ED71154FD391}" type="datetimeFigureOut">
              <a:rPr lang="en-US" smtClean="0"/>
              <a:t>10/4/2016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47B2FB-352D-4608-A76F-A4A543702431}" type="slidenum">
              <a:rPr lang="en-US" smtClean="0"/>
              <a:t>‹#›</a:t>
            </a:fld>
            <a:endParaRPr lang="en-US"/>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924854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063FB5-08BC-49C6-828F-ED71154FD391}" type="datetimeFigureOut">
              <a:rPr lang="en-US" smtClean="0"/>
              <a:t>10/4/2016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47B2FB-352D-4608-A76F-A4A543702431}" type="slidenum">
              <a:rPr lang="en-US" smtClean="0"/>
              <a:t>‹#›</a:t>
            </a:fld>
            <a:endParaRPr lang="en-US"/>
          </a:p>
        </p:txBody>
      </p:sp>
    </p:spTree>
    <p:extLst>
      <p:ext uri="{BB962C8B-B14F-4D97-AF65-F5344CB8AC3E}">
        <p14:creationId xmlns:p14="http://schemas.microsoft.com/office/powerpoint/2010/main" val="40615523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063FB5-08BC-49C6-828F-ED71154FD391}" type="datetimeFigureOut">
              <a:rPr lang="en-US" smtClean="0"/>
              <a:t>10/4/2016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47B2FB-352D-4608-A76F-A4A543702431}" type="slidenum">
              <a:rPr lang="en-US" smtClean="0"/>
              <a:t>‹#›</a:t>
            </a:fld>
            <a:endParaRPr lang="en-US"/>
          </a:p>
        </p:txBody>
      </p:sp>
    </p:spTree>
    <p:extLst>
      <p:ext uri="{BB962C8B-B14F-4D97-AF65-F5344CB8AC3E}">
        <p14:creationId xmlns:p14="http://schemas.microsoft.com/office/powerpoint/2010/main" val="4117713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063FB5-08BC-49C6-828F-ED71154FD391}" type="datetimeFigureOut">
              <a:rPr lang="en-US" smtClean="0"/>
              <a:t>10/4/2016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47B2FB-352D-4608-A76F-A4A543702431}" type="slidenum">
              <a:rPr lang="en-US" smtClean="0"/>
              <a:t>‹#›</a:t>
            </a:fld>
            <a:endParaRPr lang="en-US"/>
          </a:p>
        </p:txBody>
      </p:sp>
    </p:spTree>
    <p:extLst>
      <p:ext uri="{BB962C8B-B14F-4D97-AF65-F5344CB8AC3E}">
        <p14:creationId xmlns:p14="http://schemas.microsoft.com/office/powerpoint/2010/main" val="20749566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64063FB5-08BC-49C6-828F-ED71154FD391}" type="datetimeFigureOut">
              <a:rPr lang="en-US" smtClean="0"/>
              <a:t>10/4/2016</a:t>
            </a:fld>
            <a:endParaRPr lang="en-US"/>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3547B2FB-352D-4608-A76F-A4A543702431}" type="slidenum">
              <a:rPr lang="en-US" smtClean="0"/>
              <a:t>‹#›</a:t>
            </a:fld>
            <a:endParaRPr lang="en-US"/>
          </a:p>
        </p:txBody>
      </p:sp>
    </p:spTree>
    <p:extLst>
      <p:ext uri="{BB962C8B-B14F-4D97-AF65-F5344CB8AC3E}">
        <p14:creationId xmlns:p14="http://schemas.microsoft.com/office/powerpoint/2010/main" val="281884538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customXml" Target="../ink/ink1.xml"/><Relationship Id="rId7" Type="http://schemas.openxmlformats.org/officeDocument/2006/relationships/image" Target="../media/image19.jpg"/><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g"/><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21.wmf"/><Relationship Id="rId5" Type="http://schemas.openxmlformats.org/officeDocument/2006/relationships/oleObject" Target="../embeddings/oleObject1.bin"/><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customXml" Target="../ink/ink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pacificgyre.com/" TargetMode="External"/><Relationship Id="rId2" Type="http://schemas.openxmlformats.org/officeDocument/2006/relationships/hyperlink" Target="mailto:asybrandy@pacificgyre.com" TargetMode="Externa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hyperlink" Target="http://www.facebook.com/pacificgy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4212" y="1729945"/>
            <a:ext cx="8855204" cy="930875"/>
          </a:xfrm>
        </p:spPr>
        <p:txBody>
          <a:bodyPr>
            <a:normAutofit/>
          </a:bodyPr>
          <a:lstStyle/>
          <a:p>
            <a:r>
              <a:rPr lang="en-US" dirty="0"/>
              <a:t>Pacific Gyre</a:t>
            </a:r>
          </a:p>
        </p:txBody>
      </p:sp>
      <p:sp>
        <p:nvSpPr>
          <p:cNvPr id="3" name="Subtitle 2"/>
          <p:cNvSpPr>
            <a:spLocks noGrp="1"/>
          </p:cNvSpPr>
          <p:nvPr>
            <p:ph type="subTitle" idx="1"/>
          </p:nvPr>
        </p:nvSpPr>
        <p:spPr>
          <a:xfrm>
            <a:off x="684212" y="3843867"/>
            <a:ext cx="6446958" cy="1078941"/>
          </a:xfrm>
        </p:spPr>
        <p:txBody>
          <a:bodyPr>
            <a:normAutofit/>
          </a:bodyPr>
          <a:lstStyle/>
          <a:p>
            <a:r>
              <a:rPr lang="en-US" dirty="0"/>
              <a:t>SATCOM</a:t>
            </a:r>
          </a:p>
          <a:p>
            <a:r>
              <a:rPr lang="en-US" dirty="0"/>
              <a:t>September 27, IFEMA, Madrid, Spain</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5913" y="230155"/>
            <a:ext cx="4771990" cy="992714"/>
          </a:xfrm>
          <a:prstGeom prst="rect">
            <a:avLst/>
          </a:prstGeom>
        </p:spPr>
      </p:pic>
    </p:spTree>
    <p:extLst>
      <p:ext uri="{BB962C8B-B14F-4D97-AF65-F5344CB8AC3E}">
        <p14:creationId xmlns:p14="http://schemas.microsoft.com/office/powerpoint/2010/main" val="17101869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81691" y="2278970"/>
            <a:ext cx="7361358" cy="1507067"/>
          </a:xfrm>
        </p:spPr>
        <p:txBody>
          <a:bodyPr/>
          <a:lstStyle/>
          <a:p>
            <a:r>
              <a:rPr lang="en-US" dirty="0"/>
              <a:t>What does Pacific Gyre do?</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5913" y="230155"/>
            <a:ext cx="4771990" cy="992714"/>
          </a:xfrm>
          <a:prstGeom prst="rect">
            <a:avLst/>
          </a:prstGeom>
        </p:spPr>
      </p:pic>
    </p:spTree>
    <p:extLst>
      <p:ext uri="{BB962C8B-B14F-4D97-AF65-F5344CB8AC3E}">
        <p14:creationId xmlns:p14="http://schemas.microsoft.com/office/powerpoint/2010/main" val="41818131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44482" y="0"/>
            <a:ext cx="1103856" cy="6858000"/>
          </a:xfrm>
          <a:prstGeom prst="rect">
            <a:avLst/>
          </a:prstGeom>
        </p:spPr>
      </p:pic>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32429" y="1370201"/>
            <a:ext cx="6188197" cy="4786184"/>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191" y="2363202"/>
            <a:ext cx="2914224" cy="4274890"/>
          </a:xfrm>
          <a:prstGeom prst="rect">
            <a:avLst/>
          </a:prstGeom>
        </p:spPr>
      </p:pic>
      <p:sp>
        <p:nvSpPr>
          <p:cNvPr id="6" name="TextBox 5"/>
          <p:cNvSpPr txBox="1"/>
          <p:nvPr/>
        </p:nvSpPr>
        <p:spPr>
          <a:xfrm>
            <a:off x="2026509" y="6327483"/>
            <a:ext cx="1235675" cy="369332"/>
          </a:xfrm>
          <a:prstGeom prst="rect">
            <a:avLst/>
          </a:prstGeom>
          <a:noFill/>
        </p:spPr>
        <p:txBody>
          <a:bodyPr wrap="square" rtlCol="0">
            <a:spAutoFit/>
          </a:bodyPr>
          <a:lstStyle/>
          <a:p>
            <a:r>
              <a:rPr lang="en-US" dirty="0" err="1"/>
              <a:t>Microstar</a:t>
            </a:r>
            <a:endParaRPr lang="en-US" dirty="0"/>
          </a:p>
        </p:txBody>
      </p:sp>
      <p:sp>
        <p:nvSpPr>
          <p:cNvPr id="8" name="TextBox 7"/>
          <p:cNvSpPr txBox="1"/>
          <p:nvPr/>
        </p:nvSpPr>
        <p:spPr>
          <a:xfrm>
            <a:off x="5627986" y="6263356"/>
            <a:ext cx="610622" cy="369332"/>
          </a:xfrm>
          <a:prstGeom prst="rect">
            <a:avLst/>
          </a:prstGeom>
          <a:noFill/>
        </p:spPr>
        <p:txBody>
          <a:bodyPr wrap="square" rtlCol="0">
            <a:spAutoFit/>
          </a:bodyPr>
          <a:lstStyle/>
          <a:p>
            <a:r>
              <a:rPr lang="en-US" dirty="0"/>
              <a:t>SVP</a:t>
            </a:r>
          </a:p>
        </p:txBody>
      </p:sp>
      <p:pic>
        <p:nvPicPr>
          <p:cNvPr id="15" name="Picture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57954" y="80200"/>
            <a:ext cx="1247138" cy="3584007"/>
          </a:xfrm>
          <a:prstGeom prst="rect">
            <a:avLst/>
          </a:prstGeom>
        </p:spPr>
      </p:pic>
      <p:sp>
        <p:nvSpPr>
          <p:cNvPr id="16" name="TextBox 15"/>
          <p:cNvSpPr txBox="1"/>
          <p:nvPr/>
        </p:nvSpPr>
        <p:spPr>
          <a:xfrm>
            <a:off x="6423642" y="3773632"/>
            <a:ext cx="1515762" cy="369332"/>
          </a:xfrm>
          <a:prstGeom prst="rect">
            <a:avLst/>
          </a:prstGeom>
          <a:noFill/>
        </p:spPr>
        <p:txBody>
          <a:bodyPr wrap="square" rtlCol="0">
            <a:spAutoFit/>
          </a:bodyPr>
          <a:lstStyle/>
          <a:p>
            <a:r>
              <a:rPr lang="en-US" dirty="0" err="1"/>
              <a:t>GloBeacon</a:t>
            </a:r>
            <a:endParaRPr lang="en-US" dirty="0"/>
          </a:p>
        </p:txBody>
      </p:sp>
      <p:sp>
        <p:nvSpPr>
          <p:cNvPr id="18" name="TextBox 17"/>
          <p:cNvSpPr txBox="1"/>
          <p:nvPr/>
        </p:nvSpPr>
        <p:spPr>
          <a:xfrm>
            <a:off x="10768997" y="5343620"/>
            <a:ext cx="800593" cy="369332"/>
          </a:xfrm>
          <a:prstGeom prst="rect">
            <a:avLst/>
          </a:prstGeom>
          <a:noFill/>
        </p:spPr>
        <p:txBody>
          <a:bodyPr wrap="square" rtlCol="0">
            <a:spAutoFit/>
          </a:bodyPr>
          <a:lstStyle/>
          <a:p>
            <a:r>
              <a:rPr lang="en-US" dirty="0"/>
              <a:t>SVPS</a:t>
            </a:r>
          </a:p>
        </p:txBody>
      </p:sp>
      <p:pic>
        <p:nvPicPr>
          <p:cNvPr id="19" name="Picture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24394" y="88761"/>
            <a:ext cx="4175768" cy="868682"/>
          </a:xfrm>
          <a:prstGeom prst="rect">
            <a:avLst/>
          </a:prstGeom>
        </p:spPr>
      </p:pic>
      <p:pic>
        <p:nvPicPr>
          <p:cNvPr id="20" name="Content Placeholder 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347110" y="957443"/>
            <a:ext cx="2007102" cy="2552051"/>
          </a:xfrm>
          <a:prstGeom prst="rect">
            <a:avLst/>
          </a:prstGeom>
        </p:spPr>
      </p:pic>
      <p:sp>
        <p:nvSpPr>
          <p:cNvPr id="21" name="TextBox 20"/>
          <p:cNvSpPr txBox="1"/>
          <p:nvPr/>
        </p:nvSpPr>
        <p:spPr>
          <a:xfrm>
            <a:off x="2611342" y="3662188"/>
            <a:ext cx="1515762" cy="369332"/>
          </a:xfrm>
          <a:prstGeom prst="rect">
            <a:avLst/>
          </a:prstGeom>
          <a:noFill/>
        </p:spPr>
        <p:txBody>
          <a:bodyPr wrap="square" rtlCol="0">
            <a:spAutoFit/>
          </a:bodyPr>
          <a:lstStyle/>
          <a:p>
            <a:r>
              <a:rPr lang="en-US" dirty="0"/>
              <a:t>Ice Tracker</a:t>
            </a:r>
          </a:p>
        </p:txBody>
      </p:sp>
    </p:spTree>
    <p:extLst>
      <p:ext uri="{BB962C8B-B14F-4D97-AF65-F5344CB8AC3E}">
        <p14:creationId xmlns:p14="http://schemas.microsoft.com/office/powerpoint/2010/main" val="22948165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6800" y="574329"/>
            <a:ext cx="2421127" cy="951619"/>
          </a:xfrm>
        </p:spPr>
        <p:txBody>
          <a:bodyPr/>
          <a:lstStyle/>
          <a:p>
            <a:r>
              <a:rPr lang="en-US" dirty="0" err="1"/>
              <a:t>SatDrive</a:t>
            </a:r>
            <a:endParaRPr lang="en-US" dirty="0"/>
          </a:p>
        </p:txBody>
      </p:sp>
      <p:pic>
        <p:nvPicPr>
          <p:cNvPr id="1026" name="Picture 2" descr="http://www.pacificgyre.com/images/products/satdrive-flow.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815182" y="204515"/>
            <a:ext cx="4620270" cy="301984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pacificgyre.com/images/products/satdriv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356" y="1397535"/>
            <a:ext cx="4619625" cy="30194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www.pacificgyre.com/images/products/satdrive-web.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34560" y="3638609"/>
            <a:ext cx="4619625" cy="300990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539356" y="4598029"/>
            <a:ext cx="7056502" cy="1723549"/>
          </a:xfrm>
          <a:prstGeom prst="rect">
            <a:avLst/>
          </a:prstGeom>
          <a:noFill/>
        </p:spPr>
        <p:txBody>
          <a:bodyPr wrap="square" rtlCol="0">
            <a:spAutoFit/>
          </a:bodyPr>
          <a:lstStyle/>
          <a:p>
            <a:r>
              <a:rPr lang="en-US" dirty="0"/>
              <a:t>Copy files from one computer to another via Iridium RUDICS</a:t>
            </a:r>
          </a:p>
          <a:p>
            <a:pPr marL="285750" indent="-285750">
              <a:buFont typeface="Arial" panose="020B0604020202020204" pitchFamily="34" charset="0"/>
              <a:buChar char="•"/>
            </a:pPr>
            <a:r>
              <a:rPr lang="en-US" sz="1400" dirty="0"/>
              <a:t>Supports Microsoft Windows, Apple OS X, Linux clients</a:t>
            </a:r>
          </a:p>
          <a:p>
            <a:pPr marL="285750" indent="-285750">
              <a:buFont typeface="Arial" panose="020B0604020202020204" pitchFamily="34" charset="0"/>
              <a:buChar char="•"/>
            </a:pPr>
            <a:r>
              <a:rPr lang="en-US" sz="1400" dirty="0"/>
              <a:t>Use common transfer protocols: </a:t>
            </a:r>
            <a:r>
              <a:rPr lang="en-US" sz="1400" dirty="0" err="1"/>
              <a:t>rsync</a:t>
            </a:r>
            <a:r>
              <a:rPr lang="en-US" sz="1400" dirty="0"/>
              <a:t>, </a:t>
            </a:r>
            <a:r>
              <a:rPr lang="en-US" sz="1400" dirty="0" err="1"/>
              <a:t>rcp</a:t>
            </a:r>
            <a:r>
              <a:rPr lang="en-US" sz="1400" dirty="0"/>
              <a:t>, FTP and more</a:t>
            </a:r>
          </a:p>
          <a:p>
            <a:pPr marL="285750" indent="-285750">
              <a:buFont typeface="Arial" panose="020B0604020202020204" pitchFamily="34" charset="0"/>
              <a:buChar char="•"/>
            </a:pPr>
            <a:r>
              <a:rPr lang="en-US" sz="1400" dirty="0"/>
              <a:t>24 hour internal backup battery</a:t>
            </a:r>
          </a:p>
          <a:p>
            <a:pPr marL="285750" indent="-285750">
              <a:buFont typeface="Arial" panose="020B0604020202020204" pitchFamily="34" charset="0"/>
              <a:buChar char="•"/>
            </a:pPr>
            <a:r>
              <a:rPr lang="en-US" sz="1400" dirty="0"/>
              <a:t>Hardened local archive</a:t>
            </a:r>
          </a:p>
          <a:p>
            <a:pPr marL="285750" indent="-285750">
              <a:buFont typeface="Arial" panose="020B0604020202020204" pitchFamily="34" charset="0"/>
              <a:buChar char="•"/>
            </a:pPr>
            <a:r>
              <a:rPr lang="en-US" sz="1400" dirty="0"/>
              <a:t>Web configuration interface</a:t>
            </a:r>
          </a:p>
          <a:p>
            <a:endParaRPr lang="en-US" dirty="0"/>
          </a:p>
        </p:txBody>
      </p:sp>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8131" y="126273"/>
            <a:ext cx="3134157" cy="651996"/>
          </a:xfrm>
          <a:prstGeom prst="rect">
            <a:avLst/>
          </a:prstGeom>
        </p:spPr>
      </p:pic>
    </p:spTree>
    <p:extLst>
      <p:ext uri="{BB962C8B-B14F-4D97-AF65-F5344CB8AC3E}">
        <p14:creationId xmlns:p14="http://schemas.microsoft.com/office/powerpoint/2010/main" val="8105432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37042" y="5975230"/>
            <a:ext cx="5563165" cy="820712"/>
          </a:xfrm>
        </p:spPr>
        <p:txBody>
          <a:bodyPr/>
          <a:lstStyle/>
          <a:p>
            <a:r>
              <a:rPr lang="en-US" dirty="0"/>
              <a:t>Custom Development</a:t>
            </a:r>
          </a:p>
        </p:txBody>
      </p:sp>
      <p:pic>
        <p:nvPicPr>
          <p:cNvPr id="1026" name="Picture 2" descr="http://www.pacificgyre.com/support/axibelectronics/Content/Resources/Images/axib%20electronics/axibElect.1_435x436.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74253" y="1076146"/>
            <a:ext cx="4301264" cy="431115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stretch>
            <a:fillRect/>
          </a:stretch>
        </p:blipFill>
        <p:spPr>
          <a:xfrm>
            <a:off x="5250411" y="1076146"/>
            <a:ext cx="6641839" cy="4001944"/>
          </a:xfrm>
          <a:prstGeom prst="rect">
            <a:avLst/>
          </a:prstGeom>
        </p:spPr>
      </p:pic>
      <p:sp>
        <p:nvSpPr>
          <p:cNvPr id="5" name="TextBox 4"/>
          <p:cNvSpPr txBox="1"/>
          <p:nvPr/>
        </p:nvSpPr>
        <p:spPr>
          <a:xfrm>
            <a:off x="7263161" y="5202632"/>
            <a:ext cx="3086260" cy="369332"/>
          </a:xfrm>
          <a:prstGeom prst="rect">
            <a:avLst/>
          </a:prstGeom>
          <a:noFill/>
        </p:spPr>
        <p:txBody>
          <a:bodyPr wrap="square" rtlCol="0">
            <a:spAutoFit/>
          </a:bodyPr>
          <a:lstStyle/>
          <a:p>
            <a:r>
              <a:rPr lang="en-US" dirty="0"/>
              <a:t>Online documentation</a:t>
            </a:r>
            <a:endParaRPr lang="en-US" sz="1800" kern="1200" dirty="0">
              <a:solidFill>
                <a:schemeClr val="tx1"/>
              </a:solidFill>
              <a:latin typeface="+mn-lt"/>
              <a:ea typeface="+mn-ea"/>
              <a:cs typeface="+mn-cs"/>
            </a:endParaRPr>
          </a:p>
        </p:txBody>
      </p:sp>
      <p:sp>
        <p:nvSpPr>
          <p:cNvPr id="6" name="TextBox 5"/>
          <p:cNvSpPr txBox="1"/>
          <p:nvPr/>
        </p:nvSpPr>
        <p:spPr>
          <a:xfrm>
            <a:off x="1018187" y="5474767"/>
            <a:ext cx="3240290" cy="369332"/>
          </a:xfrm>
          <a:prstGeom prst="rect">
            <a:avLst/>
          </a:prstGeom>
          <a:noFill/>
        </p:spPr>
        <p:txBody>
          <a:bodyPr wrap="square" rtlCol="0">
            <a:spAutoFit/>
          </a:bodyPr>
          <a:lstStyle/>
          <a:p>
            <a:r>
              <a:rPr lang="en-US" sz="1800" kern="1200" dirty="0">
                <a:solidFill>
                  <a:schemeClr val="tx1"/>
                </a:solidFill>
                <a:latin typeface="+mn-lt"/>
                <a:ea typeface="+mn-ea"/>
                <a:cs typeface="+mn-cs"/>
              </a:rPr>
              <a:t>AXIB Electronics Module</a:t>
            </a: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4394" y="88761"/>
            <a:ext cx="4175768" cy="868682"/>
          </a:xfrm>
          <a:prstGeom prst="rect">
            <a:avLst/>
          </a:prstGeom>
        </p:spPr>
      </p:pic>
    </p:spTree>
    <p:extLst>
      <p:ext uri="{BB962C8B-B14F-4D97-AF65-F5344CB8AC3E}">
        <p14:creationId xmlns:p14="http://schemas.microsoft.com/office/powerpoint/2010/main" val="18934590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1195" y="5842000"/>
            <a:ext cx="11701279" cy="850899"/>
          </a:xfrm>
        </p:spPr>
        <p:txBody>
          <a:bodyPr>
            <a:normAutofit fontScale="90000"/>
          </a:bodyPr>
          <a:lstStyle/>
          <a:p>
            <a:pPr algn="ctr"/>
            <a:r>
              <a:rPr lang="en-US" dirty="0"/>
              <a:t>underwater </a:t>
            </a:r>
            <a:r>
              <a:rPr lang="en-US" dirty="0" err="1"/>
              <a:t>ImageS</a:t>
            </a:r>
            <a:r>
              <a:rPr lang="en-US" dirty="0"/>
              <a:t> transmitted via iridium </a:t>
            </a:r>
            <a:r>
              <a:rPr lang="en-US" dirty="0" err="1"/>
              <a:t>rudics</a:t>
            </a:r>
            <a:endParaRPr lang="en-US" dirty="0"/>
          </a:p>
        </p:txBody>
      </p:sp>
      <p:pic>
        <p:nvPicPr>
          <p:cNvPr id="5" name="Picture 4"/>
          <p:cNvPicPr>
            <a:picLocks noChangeAspect="1"/>
          </p:cNvPicPr>
          <p:nvPr/>
        </p:nvPicPr>
        <p:blipFill>
          <a:blip r:embed="rId3"/>
          <a:stretch>
            <a:fillRect/>
          </a:stretch>
        </p:blipFill>
        <p:spPr>
          <a:xfrm>
            <a:off x="341195" y="838199"/>
            <a:ext cx="5925403" cy="4444052"/>
          </a:xfrm>
          <a:prstGeom prst="rect">
            <a:avLst/>
          </a:prstGeom>
        </p:spPr>
      </p:pic>
      <p:pic>
        <p:nvPicPr>
          <p:cNvPr id="6" name="Picture 5"/>
          <p:cNvPicPr>
            <a:picLocks noChangeAspect="1"/>
          </p:cNvPicPr>
          <p:nvPr/>
        </p:nvPicPr>
        <p:blipFill>
          <a:blip r:embed="rId4"/>
          <a:stretch>
            <a:fillRect/>
          </a:stretch>
        </p:blipFill>
        <p:spPr>
          <a:xfrm>
            <a:off x="6266597" y="838199"/>
            <a:ext cx="5925403" cy="4444052"/>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4394" y="88761"/>
            <a:ext cx="4175768" cy="868682"/>
          </a:xfrm>
          <a:prstGeom prst="rect">
            <a:avLst/>
          </a:prstGeom>
        </p:spPr>
      </p:pic>
    </p:spTree>
    <p:extLst>
      <p:ext uri="{BB962C8B-B14F-4D97-AF65-F5344CB8AC3E}">
        <p14:creationId xmlns:p14="http://schemas.microsoft.com/office/powerpoint/2010/main" val="240844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1979" y="5018274"/>
            <a:ext cx="4772692" cy="1507067"/>
          </a:xfrm>
        </p:spPr>
        <p:txBody>
          <a:bodyPr/>
          <a:lstStyle/>
          <a:p>
            <a:r>
              <a:rPr lang="en-US" dirty="0"/>
              <a:t>Electronics puck</a:t>
            </a:r>
          </a:p>
        </p:txBody>
      </p:sp>
      <p:pic>
        <p:nvPicPr>
          <p:cNvPr id="8" name="Content Placeholder 7"/>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982340" y="3917109"/>
            <a:ext cx="3042549" cy="1711434"/>
          </a:xfrm>
        </p:spPr>
      </p:pic>
      <mc:AlternateContent xmlns:mc="http://schemas.openxmlformats.org/markup-compatibility/2006" xmlns:p14="http://schemas.microsoft.com/office/powerpoint/2010/main">
        <mc:Choice Requires="p14">
          <p:contentPart p14:bwMode="auto" r:id="rId3">
            <p14:nvContentPartPr>
              <p14:cNvPr id="5" name="Ink 4"/>
              <p14:cNvContentPartPr/>
              <p14:nvPr/>
            </p14:nvContentPartPr>
            <p14:xfrm>
              <a:off x="1008136" y="5156425"/>
              <a:ext cx="187200" cy="129600"/>
            </p14:xfrm>
          </p:contentPart>
        </mc:Choice>
        <mc:Fallback xmlns="">
          <p:pic>
            <p:nvPicPr>
              <p:cNvPr id="5" name="Ink 4"/>
              <p:cNvPicPr/>
              <p:nvPr/>
            </p:nvPicPr>
            <p:blipFill>
              <a:blip r:embed="rId4"/>
              <a:stretch>
                <a:fillRect/>
              </a:stretch>
            </p:blipFill>
            <p:spPr>
              <a:xfrm>
                <a:off x="1002965" y="5150744"/>
                <a:ext cx="197887" cy="138477"/>
              </a:xfrm>
              <a:prstGeom prst="rect">
                <a:avLst/>
              </a:prstGeom>
            </p:spPr>
          </p:pic>
        </mc:Fallback>
      </mc:AlternateContent>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5744" y="1335715"/>
            <a:ext cx="6460118" cy="3633816"/>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6260966" y="4105058"/>
            <a:ext cx="3246990" cy="1826432"/>
          </a:xfrm>
          <a:prstGeom prst="rect">
            <a:avLst/>
          </a:prstGeom>
        </p:spPr>
      </p:pic>
      <p:pic>
        <p:nvPicPr>
          <p:cNvPr id="11" name="Pictur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971245" y="376258"/>
            <a:ext cx="4617940" cy="2597591"/>
          </a:xfrm>
          <a:prstGeom prst="rect">
            <a:avLst/>
          </a:prstGeom>
        </p:spPr>
      </p:pic>
      <p:pic>
        <p:nvPicPr>
          <p:cNvPr id="12" name="Picture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24394" y="88761"/>
            <a:ext cx="4175768" cy="868682"/>
          </a:xfrm>
          <a:prstGeom prst="rect">
            <a:avLst/>
          </a:prstGeom>
        </p:spPr>
      </p:pic>
    </p:spTree>
    <p:extLst>
      <p:ext uri="{BB962C8B-B14F-4D97-AF65-F5344CB8AC3E}">
        <p14:creationId xmlns:p14="http://schemas.microsoft.com/office/powerpoint/2010/main" val="34995497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742537" y="732081"/>
            <a:ext cx="7924799" cy="5155983"/>
          </a:xfr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4394" y="88761"/>
            <a:ext cx="4175768" cy="868682"/>
          </a:xfrm>
          <a:prstGeom prst="rect">
            <a:avLst/>
          </a:prstGeom>
        </p:spPr>
      </p:pic>
      <p:sp>
        <p:nvSpPr>
          <p:cNvPr id="6" name="Title 1"/>
          <p:cNvSpPr>
            <a:spLocks noGrp="1"/>
          </p:cNvSpPr>
          <p:nvPr>
            <p:ph type="title"/>
          </p:nvPr>
        </p:nvSpPr>
        <p:spPr>
          <a:xfrm>
            <a:off x="1742537" y="6012282"/>
            <a:ext cx="7804361" cy="792909"/>
          </a:xfrm>
        </p:spPr>
        <p:txBody>
          <a:bodyPr>
            <a:normAutofit/>
          </a:bodyPr>
          <a:lstStyle/>
          <a:p>
            <a:r>
              <a:rPr lang="en-US" dirty="0"/>
              <a:t>Online mapping and graphing</a:t>
            </a:r>
          </a:p>
        </p:txBody>
      </p:sp>
    </p:spTree>
    <p:extLst>
      <p:ext uri="{BB962C8B-B14F-4D97-AF65-F5344CB8AC3E}">
        <p14:creationId xmlns:p14="http://schemas.microsoft.com/office/powerpoint/2010/main" val="22894908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9132" y="6065091"/>
            <a:ext cx="6435969" cy="792909"/>
          </a:xfrm>
        </p:spPr>
        <p:txBody>
          <a:bodyPr>
            <a:normAutofit/>
          </a:bodyPr>
          <a:lstStyle/>
          <a:p>
            <a:r>
              <a:rPr lang="en-US" dirty="0"/>
              <a:t>API Interface URL Builder</a:t>
            </a: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4394" y="88761"/>
            <a:ext cx="4175768" cy="868682"/>
          </a:xfrm>
          <a:prstGeom prst="rect">
            <a:avLst/>
          </a:prstGeom>
        </p:spPr>
      </p:pic>
      <p:graphicFrame>
        <p:nvGraphicFramePr>
          <p:cNvPr id="6" name="Object 5"/>
          <p:cNvGraphicFramePr>
            <a:graphicFrameLocks noChangeAspect="1"/>
          </p:cNvGraphicFramePr>
          <p:nvPr>
            <p:extLst>
              <p:ext uri="{D42A27DB-BD31-4B8C-83A1-F6EECF244321}">
                <p14:modId xmlns:p14="http://schemas.microsoft.com/office/powerpoint/2010/main" val="4153111553"/>
              </p:ext>
            </p:extLst>
          </p:nvPr>
        </p:nvGraphicFramePr>
        <p:xfrm>
          <a:off x="1319496" y="800778"/>
          <a:ext cx="8784389" cy="5001445"/>
        </p:xfrm>
        <a:graphic>
          <a:graphicData uri="http://schemas.openxmlformats.org/presentationml/2006/ole">
            <mc:AlternateContent xmlns:mc="http://schemas.openxmlformats.org/markup-compatibility/2006">
              <mc:Choice xmlns:v="urn:schemas-microsoft-com:vml" Requires="v">
                <p:oleObj spid="_x0000_s1026" name="Image" r:id="rId5" imgW="11707920" imgH="6666480" progId="Photoshop.Image.17">
                  <p:embed/>
                </p:oleObj>
              </mc:Choice>
              <mc:Fallback>
                <p:oleObj name="Image" r:id="rId5" imgW="11707920" imgH="6666480" progId="Photoshop.Image.17">
                  <p:embed/>
                  <p:pic>
                    <p:nvPicPr>
                      <p:cNvPr id="0" name=""/>
                      <p:cNvPicPr/>
                      <p:nvPr/>
                    </p:nvPicPr>
                    <p:blipFill>
                      <a:blip r:embed="rId6"/>
                      <a:stretch>
                        <a:fillRect/>
                      </a:stretch>
                    </p:blipFill>
                    <p:spPr>
                      <a:xfrm>
                        <a:off x="1319496" y="800778"/>
                        <a:ext cx="8784389" cy="5001445"/>
                      </a:xfrm>
                      <a:prstGeom prst="rect">
                        <a:avLst/>
                      </a:prstGeom>
                    </p:spPr>
                  </p:pic>
                </p:oleObj>
              </mc:Fallback>
            </mc:AlternateContent>
          </a:graphicData>
        </a:graphic>
      </p:graphicFrame>
    </p:spTree>
    <p:extLst>
      <p:ext uri="{BB962C8B-B14F-4D97-AF65-F5344CB8AC3E}">
        <p14:creationId xmlns:p14="http://schemas.microsoft.com/office/powerpoint/2010/main" val="24198723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4952" y="2301974"/>
            <a:ext cx="8534400" cy="1507067"/>
          </a:xfrm>
        </p:spPr>
        <p:txBody>
          <a:bodyPr/>
          <a:lstStyle/>
          <a:p>
            <a:r>
              <a:rPr lang="en-US" dirty="0"/>
              <a:t>What does Pacific Gyre want?</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4394" y="88761"/>
            <a:ext cx="4175768" cy="868682"/>
          </a:xfrm>
          <a:prstGeom prst="rect">
            <a:avLst/>
          </a:prstGeom>
        </p:spPr>
      </p:pic>
    </p:spTree>
    <p:extLst>
      <p:ext uri="{BB962C8B-B14F-4D97-AF65-F5344CB8AC3E}">
        <p14:creationId xmlns:p14="http://schemas.microsoft.com/office/powerpoint/2010/main" val="14730400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3736" y="1892591"/>
            <a:ext cx="4524067" cy="810706"/>
          </a:xfrm>
        </p:spPr>
        <p:txBody>
          <a:bodyPr>
            <a:normAutofit/>
          </a:bodyPr>
          <a:lstStyle/>
          <a:p>
            <a:r>
              <a:rPr lang="en-US" sz="2400" dirty="0"/>
              <a:t>Global Coverage</a:t>
            </a:r>
          </a:p>
        </p:txBody>
      </p:sp>
      <p:sp>
        <p:nvSpPr>
          <p:cNvPr id="3" name="Content Placeholder 2"/>
          <p:cNvSpPr>
            <a:spLocks noGrp="1"/>
          </p:cNvSpPr>
          <p:nvPr>
            <p:ph idx="1"/>
          </p:nvPr>
        </p:nvSpPr>
        <p:spPr>
          <a:xfrm>
            <a:off x="833736" y="2648016"/>
            <a:ext cx="4378133" cy="903376"/>
          </a:xfrm>
        </p:spPr>
        <p:txBody>
          <a:bodyPr/>
          <a:lstStyle/>
          <a:p>
            <a:r>
              <a:rPr lang="en-US" dirty="0"/>
              <a:t>Polar regions</a:t>
            </a:r>
          </a:p>
          <a:p>
            <a:r>
              <a:rPr lang="en-US" dirty="0" err="1"/>
              <a:t>Lagrangian</a:t>
            </a:r>
            <a:r>
              <a:rPr lang="en-US" dirty="0"/>
              <a:t> instruments</a:t>
            </a:r>
          </a:p>
        </p:txBody>
      </p:sp>
      <p:sp>
        <p:nvSpPr>
          <p:cNvPr id="5" name="Content Placeholder 2"/>
          <p:cNvSpPr txBox="1">
            <a:spLocks/>
          </p:cNvSpPr>
          <p:nvPr/>
        </p:nvSpPr>
        <p:spPr>
          <a:xfrm>
            <a:off x="833736" y="5202753"/>
            <a:ext cx="4378133" cy="1071112"/>
          </a:xfrm>
          <a:prstGeom prst="rect">
            <a:avLst/>
          </a:prstGeom>
        </p:spPr>
        <p:txBody>
          <a:bodyPr vert="horz" lIns="91440" tIns="45720" rIns="91440" bIns="45720" rtlCol="0" anchor="ctr">
            <a:normAutofit/>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r>
              <a:rPr lang="en-US" dirty="0"/>
              <a:t>Instrument recovery</a:t>
            </a:r>
          </a:p>
          <a:p>
            <a:r>
              <a:rPr lang="en-US" dirty="0"/>
              <a:t>Dynamic sampling</a:t>
            </a:r>
          </a:p>
        </p:txBody>
      </p:sp>
      <p:sp>
        <p:nvSpPr>
          <p:cNvPr id="6" name="Title 1"/>
          <p:cNvSpPr txBox="1">
            <a:spLocks/>
          </p:cNvSpPr>
          <p:nvPr/>
        </p:nvSpPr>
        <p:spPr>
          <a:xfrm>
            <a:off x="833736" y="4535748"/>
            <a:ext cx="4048814" cy="806819"/>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2400" dirty="0"/>
              <a:t>2-way communication</a:t>
            </a:r>
          </a:p>
        </p:txBody>
      </p:sp>
      <p:sp>
        <p:nvSpPr>
          <p:cNvPr id="7" name="Content Placeholder 2"/>
          <p:cNvSpPr txBox="1">
            <a:spLocks/>
          </p:cNvSpPr>
          <p:nvPr/>
        </p:nvSpPr>
        <p:spPr>
          <a:xfrm>
            <a:off x="6371821" y="2619994"/>
            <a:ext cx="4378133" cy="1071112"/>
          </a:xfrm>
          <a:prstGeom prst="rect">
            <a:avLst/>
          </a:prstGeom>
        </p:spPr>
        <p:txBody>
          <a:bodyPr vert="horz" lIns="91440" tIns="45720" rIns="91440" bIns="45720" rtlCol="0" anchor="ctr">
            <a:normAutofit/>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r>
              <a:rPr lang="en-US" dirty="0"/>
              <a:t>Extended deployments</a:t>
            </a:r>
          </a:p>
          <a:p>
            <a:r>
              <a:rPr lang="en-US" dirty="0"/>
              <a:t>Battery/solar powered</a:t>
            </a:r>
          </a:p>
        </p:txBody>
      </p:sp>
      <p:sp>
        <p:nvSpPr>
          <p:cNvPr id="8" name="Title 1"/>
          <p:cNvSpPr txBox="1">
            <a:spLocks/>
          </p:cNvSpPr>
          <p:nvPr/>
        </p:nvSpPr>
        <p:spPr>
          <a:xfrm>
            <a:off x="6371821" y="1907134"/>
            <a:ext cx="3010687" cy="782767"/>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2400" dirty="0"/>
              <a:t>Low power</a:t>
            </a:r>
          </a:p>
        </p:txBody>
      </p:sp>
      <mc:AlternateContent xmlns:mc="http://schemas.openxmlformats.org/markup-compatibility/2006" xmlns:p14="http://schemas.microsoft.com/office/powerpoint/2010/main">
        <mc:Choice Requires="p14">
          <p:contentPart p14:bwMode="auto" r:id="rId2">
            <p14:nvContentPartPr>
              <p14:cNvPr id="17" name="Ink 16"/>
              <p14:cNvContentPartPr/>
              <p14:nvPr/>
            </p14:nvContentPartPr>
            <p14:xfrm>
              <a:off x="4017380" y="4178116"/>
              <a:ext cx="45719" cy="7560"/>
            </p14:xfrm>
          </p:contentPart>
        </mc:Choice>
        <mc:Fallback xmlns="">
          <p:pic>
            <p:nvPicPr>
              <p:cNvPr id="17" name="Ink 16"/>
              <p:cNvPicPr/>
              <p:nvPr/>
            </p:nvPicPr>
            <p:blipFill>
              <a:blip r:embed="rId3"/>
              <a:stretch>
                <a:fillRect/>
              </a:stretch>
            </p:blipFill>
            <p:spPr>
              <a:xfrm>
                <a:off x="4014500" y="4174156"/>
                <a:ext cx="51839" cy="14400"/>
              </a:xfrm>
              <a:prstGeom prst="rect">
                <a:avLst/>
              </a:prstGeom>
            </p:spPr>
          </p:pic>
        </mc:Fallback>
      </mc:AlternateContent>
      <p:sp>
        <p:nvSpPr>
          <p:cNvPr id="18" name="Title 1"/>
          <p:cNvSpPr txBox="1">
            <a:spLocks/>
          </p:cNvSpPr>
          <p:nvPr/>
        </p:nvSpPr>
        <p:spPr>
          <a:xfrm>
            <a:off x="836611" y="694393"/>
            <a:ext cx="4045939" cy="1108336"/>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Available now</a:t>
            </a:r>
          </a:p>
        </p:txBody>
      </p:sp>
      <p:sp>
        <p:nvSpPr>
          <p:cNvPr id="19" name="Title 1"/>
          <p:cNvSpPr txBox="1">
            <a:spLocks/>
          </p:cNvSpPr>
          <p:nvPr/>
        </p:nvSpPr>
        <p:spPr>
          <a:xfrm>
            <a:off x="6371821" y="4231153"/>
            <a:ext cx="4146655" cy="782767"/>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2400" dirty="0"/>
              <a:t>99.9% </a:t>
            </a:r>
            <a:r>
              <a:rPr lang="en-US" sz="2400" dirty="0" err="1"/>
              <a:t>UPtime</a:t>
            </a:r>
            <a:endParaRPr lang="en-US" sz="2400" dirty="0"/>
          </a:p>
        </p:txBody>
      </p:sp>
      <p:sp>
        <p:nvSpPr>
          <p:cNvPr id="20" name="Title 1"/>
          <p:cNvSpPr txBox="1">
            <a:spLocks/>
          </p:cNvSpPr>
          <p:nvPr/>
        </p:nvSpPr>
        <p:spPr>
          <a:xfrm>
            <a:off x="6371821" y="4831923"/>
            <a:ext cx="4146655" cy="782767"/>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2400" dirty="0"/>
              <a:t>24/7 Technical Support</a:t>
            </a:r>
          </a:p>
        </p:txBody>
      </p:sp>
      <p:pic>
        <p:nvPicPr>
          <p:cNvPr id="21" name="Picture 2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4394" y="88761"/>
            <a:ext cx="4175768" cy="868682"/>
          </a:xfrm>
          <a:prstGeom prst="rect">
            <a:avLst/>
          </a:prstGeom>
        </p:spPr>
      </p:pic>
    </p:spTree>
    <p:extLst>
      <p:ext uri="{BB962C8B-B14F-4D97-AF65-F5344CB8AC3E}">
        <p14:creationId xmlns:p14="http://schemas.microsoft.com/office/powerpoint/2010/main" val="3205582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P spid="19" grpId="0"/>
      <p:bldP spid="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9002" y="1020347"/>
            <a:ext cx="3841780" cy="1271358"/>
          </a:xfrm>
        </p:spPr>
        <p:txBody>
          <a:bodyPr/>
          <a:lstStyle/>
          <a:p>
            <a:r>
              <a:rPr lang="en-US" dirty="0"/>
              <a:t>To be achieved</a:t>
            </a:r>
          </a:p>
        </p:txBody>
      </p:sp>
      <p:sp>
        <p:nvSpPr>
          <p:cNvPr id="4" name="Title 1"/>
          <p:cNvSpPr txBox="1">
            <a:spLocks/>
          </p:cNvSpPr>
          <p:nvPr/>
        </p:nvSpPr>
        <p:spPr>
          <a:xfrm>
            <a:off x="3346980" y="2305082"/>
            <a:ext cx="5256512" cy="877499"/>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2400" dirty="0"/>
              <a:t>Random Activation</a:t>
            </a:r>
          </a:p>
        </p:txBody>
      </p:sp>
      <p:sp>
        <p:nvSpPr>
          <p:cNvPr id="7" name="Content Placeholder 2"/>
          <p:cNvSpPr txBox="1">
            <a:spLocks/>
          </p:cNvSpPr>
          <p:nvPr/>
        </p:nvSpPr>
        <p:spPr>
          <a:xfrm>
            <a:off x="3346980" y="3019678"/>
            <a:ext cx="4658414" cy="1076784"/>
          </a:xfrm>
          <a:prstGeom prst="rect">
            <a:avLst/>
          </a:prstGeom>
        </p:spPr>
        <p:txBody>
          <a:bodyPr vert="horz" lIns="91440" tIns="45720" rIns="91440" bIns="45720" rtlCol="0" anchor="ctr">
            <a:normAutofit/>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r>
              <a:rPr lang="en-US" dirty="0"/>
              <a:t>Instruments stored long term</a:t>
            </a:r>
          </a:p>
          <a:p>
            <a:r>
              <a:rPr lang="en-US" dirty="0"/>
              <a:t>Deployments unpredictable</a:t>
            </a:r>
          </a:p>
        </p:txBody>
      </p:sp>
      <p:sp>
        <p:nvSpPr>
          <p:cNvPr id="8" name="Title 1"/>
          <p:cNvSpPr txBox="1">
            <a:spLocks/>
          </p:cNvSpPr>
          <p:nvPr/>
        </p:nvSpPr>
        <p:spPr>
          <a:xfrm>
            <a:off x="3346980" y="4599885"/>
            <a:ext cx="2809485" cy="877499"/>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2400" dirty="0"/>
              <a:t>Data Only</a:t>
            </a:r>
          </a:p>
        </p:txBody>
      </p:sp>
      <p:sp>
        <p:nvSpPr>
          <p:cNvPr id="9" name="Content Placeholder 2"/>
          <p:cNvSpPr txBox="1">
            <a:spLocks/>
          </p:cNvSpPr>
          <p:nvPr/>
        </p:nvSpPr>
        <p:spPr>
          <a:xfrm>
            <a:off x="3346980" y="5287602"/>
            <a:ext cx="5428965" cy="1076784"/>
          </a:xfrm>
          <a:prstGeom prst="rect">
            <a:avLst/>
          </a:prstGeom>
        </p:spPr>
        <p:txBody>
          <a:bodyPr vert="horz" lIns="91440" tIns="45720" rIns="91440" bIns="45720" rtlCol="0" anchor="ctr">
            <a:normAutofit/>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r>
              <a:rPr lang="en-US" dirty="0"/>
              <a:t>Low bandwidth devices</a:t>
            </a:r>
          </a:p>
          <a:p>
            <a:r>
              <a:rPr lang="en-US" dirty="0"/>
              <a:t>Monthly fees higher than data fees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4394" y="88761"/>
            <a:ext cx="4175768" cy="868682"/>
          </a:xfrm>
          <a:prstGeom prst="rect">
            <a:avLst/>
          </a:prstGeom>
        </p:spPr>
      </p:pic>
    </p:spTree>
    <p:extLst>
      <p:ext uri="{BB962C8B-B14F-4D97-AF65-F5344CB8AC3E}">
        <p14:creationId xmlns:p14="http://schemas.microsoft.com/office/powerpoint/2010/main" val="3084934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5239" y="2855502"/>
            <a:ext cx="8534400" cy="1981041"/>
          </a:xfrm>
        </p:spPr>
        <p:txBody>
          <a:bodyPr/>
          <a:lstStyle/>
          <a:p>
            <a:r>
              <a:rPr lang="en-US" dirty="0"/>
              <a:t>OEM level</a:t>
            </a:r>
          </a:p>
          <a:p>
            <a:r>
              <a:rPr lang="en-US" dirty="0"/>
              <a:t>Available</a:t>
            </a:r>
          </a:p>
          <a:p>
            <a:r>
              <a:rPr lang="en-US" dirty="0"/>
              <a:t>Affordable</a:t>
            </a:r>
          </a:p>
          <a:p>
            <a:r>
              <a:rPr lang="en-US" dirty="0"/>
              <a:t>Backwards Compatible</a:t>
            </a:r>
          </a:p>
        </p:txBody>
      </p:sp>
      <p:sp>
        <p:nvSpPr>
          <p:cNvPr id="4" name="Title 1"/>
          <p:cNvSpPr txBox="1">
            <a:spLocks noGrp="1"/>
          </p:cNvSpPr>
          <p:nvPr>
            <p:ph type="title"/>
          </p:nvPr>
        </p:nvSpPr>
        <p:spPr>
          <a:xfrm>
            <a:off x="920001" y="2169704"/>
            <a:ext cx="9356935" cy="907052"/>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2400" dirty="0"/>
              <a:t>Modems</a:t>
            </a:r>
          </a:p>
        </p:txBody>
      </p:sp>
      <p:sp>
        <p:nvSpPr>
          <p:cNvPr id="5" name="Title 1"/>
          <p:cNvSpPr txBox="1">
            <a:spLocks/>
          </p:cNvSpPr>
          <p:nvPr/>
        </p:nvSpPr>
        <p:spPr>
          <a:xfrm>
            <a:off x="920000" y="1152025"/>
            <a:ext cx="9356935" cy="907052"/>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Don’t forget Hardware</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4394" y="88761"/>
            <a:ext cx="4175768" cy="868682"/>
          </a:xfrm>
          <a:prstGeom prst="rect">
            <a:avLst/>
          </a:prstGeom>
        </p:spPr>
      </p:pic>
    </p:spTree>
    <p:extLst>
      <p:ext uri="{BB962C8B-B14F-4D97-AF65-F5344CB8AC3E}">
        <p14:creationId xmlns:p14="http://schemas.microsoft.com/office/powerpoint/2010/main" val="2710657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6642" y="1140283"/>
            <a:ext cx="8534400" cy="849544"/>
          </a:xfrm>
        </p:spPr>
        <p:txBody>
          <a:bodyPr>
            <a:normAutofit fontScale="90000"/>
          </a:bodyPr>
          <a:lstStyle/>
          <a:p>
            <a:pPr algn="ctr"/>
            <a:r>
              <a:rPr lang="en-US" sz="7200" dirty="0"/>
              <a:t>Thanks</a:t>
            </a:r>
          </a:p>
        </p:txBody>
      </p:sp>
      <p:sp>
        <p:nvSpPr>
          <p:cNvPr id="3" name="TextBox 2"/>
          <p:cNvSpPr txBox="1"/>
          <p:nvPr/>
        </p:nvSpPr>
        <p:spPr>
          <a:xfrm>
            <a:off x="3502326" y="2354052"/>
            <a:ext cx="5279366" cy="3785652"/>
          </a:xfrm>
          <a:prstGeom prst="rect">
            <a:avLst/>
          </a:prstGeom>
          <a:noFill/>
        </p:spPr>
        <p:txBody>
          <a:bodyPr wrap="square" rtlCol="0">
            <a:spAutoFit/>
          </a:bodyPr>
          <a:lstStyle/>
          <a:p>
            <a:r>
              <a:rPr lang="en-US" sz="2400" dirty="0"/>
              <a:t>Please email me</a:t>
            </a:r>
          </a:p>
          <a:p>
            <a:endParaRPr lang="en-US" sz="2400" dirty="0"/>
          </a:p>
          <a:p>
            <a:r>
              <a:rPr lang="en-US" sz="2400" dirty="0"/>
              <a:t>Andy Sybrandy</a:t>
            </a:r>
          </a:p>
          <a:p>
            <a:r>
              <a:rPr lang="en-US" sz="2400" dirty="0">
                <a:hlinkClick r:id="rId2"/>
              </a:rPr>
              <a:t>asybrandy@pacificgyre.com</a:t>
            </a:r>
            <a:endParaRPr lang="en-US" sz="2400" dirty="0"/>
          </a:p>
          <a:p>
            <a:endParaRPr lang="en-US" sz="2400" dirty="0"/>
          </a:p>
          <a:p>
            <a:r>
              <a:rPr lang="en-US" sz="2400" dirty="0"/>
              <a:t>or visit our website,</a:t>
            </a:r>
          </a:p>
          <a:p>
            <a:r>
              <a:rPr lang="en-US" sz="2400" dirty="0">
                <a:hlinkClick r:id="rId3"/>
              </a:rPr>
              <a:t>www.pacificgyre.com</a:t>
            </a:r>
            <a:endParaRPr lang="en-US" sz="2400" dirty="0"/>
          </a:p>
          <a:p>
            <a:endParaRPr lang="en-US" sz="2400" dirty="0"/>
          </a:p>
          <a:p>
            <a:r>
              <a:rPr lang="en-US" sz="2400" dirty="0"/>
              <a:t>or Facebook page,</a:t>
            </a:r>
          </a:p>
          <a:p>
            <a:r>
              <a:rPr lang="en-US" sz="2400" dirty="0">
                <a:hlinkClick r:id="rId4"/>
              </a:rPr>
              <a:t>www.facebook.com/pacificgyre</a:t>
            </a:r>
            <a:endParaRPr lang="en-US" sz="2400" dirty="0"/>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4394" y="88761"/>
            <a:ext cx="4175768" cy="868682"/>
          </a:xfrm>
          <a:prstGeom prst="rect">
            <a:avLst/>
          </a:prstGeom>
        </p:spPr>
      </p:pic>
    </p:spTree>
    <p:extLst>
      <p:ext uri="{BB962C8B-B14F-4D97-AF65-F5344CB8AC3E}">
        <p14:creationId xmlns:p14="http://schemas.microsoft.com/office/powerpoint/2010/main" val="2484223026"/>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7222</TotalTime>
  <Words>305</Words>
  <Application>Microsoft Office PowerPoint</Application>
  <PresentationFormat>Widescreen</PresentationFormat>
  <Paragraphs>67</Paragraphs>
  <Slides>14</Slides>
  <Notes>4</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14</vt:i4>
      </vt:variant>
    </vt:vector>
  </HeadingPairs>
  <TitlesOfParts>
    <vt:vector size="20" baseType="lpstr">
      <vt:lpstr>Arial</vt:lpstr>
      <vt:lpstr>Calibri</vt:lpstr>
      <vt:lpstr>Century Gothic</vt:lpstr>
      <vt:lpstr>Wingdings 3</vt:lpstr>
      <vt:lpstr>Slice</vt:lpstr>
      <vt:lpstr>Adobe Photoshop Image</vt:lpstr>
      <vt:lpstr>Pacific Gyre</vt:lpstr>
      <vt:lpstr>What does Pacific Gyre do?</vt:lpstr>
      <vt:lpstr>PowerPoint Presentation</vt:lpstr>
      <vt:lpstr>SatDrive</vt:lpstr>
      <vt:lpstr>Custom Development</vt:lpstr>
      <vt:lpstr>underwater ImageS transmitted via iridium rudics</vt:lpstr>
      <vt:lpstr>Electronics puck</vt:lpstr>
      <vt:lpstr>Online mapping and graphing</vt:lpstr>
      <vt:lpstr>API Interface URL Builder</vt:lpstr>
      <vt:lpstr>What does Pacific Gyre want?</vt:lpstr>
      <vt:lpstr>Global Coverage</vt:lpstr>
      <vt:lpstr>To be achieved</vt:lpstr>
      <vt:lpstr>Modems</vt:lpstr>
      <vt:lpstr>Thanks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Recent Power Consumption Deltas for Drifters within the Global Drifter Program</dc:title>
  <dc:creator>Andy Sybrandy</dc:creator>
  <cp:lastModifiedBy>Andy Sybrandy</cp:lastModifiedBy>
  <cp:revision>144</cp:revision>
  <dcterms:created xsi:type="dcterms:W3CDTF">2013-09-19T17:43:24Z</dcterms:created>
  <dcterms:modified xsi:type="dcterms:W3CDTF">2016-10-04T22:01:31Z</dcterms:modified>
</cp:coreProperties>
</file>