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8" r:id="rId2"/>
  </p:sldMasterIdLst>
  <p:sldIdLst>
    <p:sldId id="256" r:id="rId3"/>
    <p:sldId id="261" r:id="rId4"/>
    <p:sldId id="259" r:id="rId5"/>
    <p:sldId id="263" r:id="rId6"/>
    <p:sldId id="262" r:id="rId7"/>
    <p:sldId id="260" r:id="rId8"/>
    <p:sldId id="264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491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222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08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759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43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6420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351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807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8365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6476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465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5506E0C-F0E8-4B7E-A80E-2EA63F6A9B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01/10/2016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237A706F-4FB9-489C-B8E3-42E79E7C3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84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dthomas@wmo.int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Satcom2016</a:t>
            </a:r>
          </a:p>
          <a:p>
            <a:r>
              <a:rPr lang="en-GB" sz="4800" dirty="0" smtClean="0">
                <a:solidFill>
                  <a:srgbClr val="000090"/>
                </a:solidFill>
              </a:rPr>
              <a:t>Madrid</a:t>
            </a:r>
          </a:p>
          <a:p>
            <a:endParaRPr lang="en-GB" sz="4800" dirty="0">
              <a:solidFill>
                <a:srgbClr val="000090"/>
              </a:solidFill>
            </a:endParaRPr>
          </a:p>
          <a:p>
            <a:r>
              <a:rPr lang="en-GB" sz="4800" dirty="0" smtClean="0">
                <a:solidFill>
                  <a:srgbClr val="000090"/>
                </a:solidFill>
              </a:rPr>
              <a:t>Election of </a:t>
            </a:r>
            <a:r>
              <a:rPr lang="en-GB" sz="4800" dirty="0" smtClean="0">
                <a:solidFill>
                  <a:srgbClr val="000090"/>
                </a:solidFill>
              </a:rPr>
              <a:t>Committee</a:t>
            </a:r>
          </a:p>
          <a:p>
            <a:r>
              <a:rPr lang="en-GB" sz="4800" dirty="0" smtClean="0">
                <a:solidFill>
                  <a:srgbClr val="000090"/>
                </a:solidFill>
              </a:rPr>
              <a:t>(Including outcome)</a:t>
            </a:r>
            <a:endParaRPr lang="en-US" sz="48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Satcom</a:t>
            </a:r>
            <a:r>
              <a:rPr lang="en-GB" dirty="0" smtClean="0"/>
              <a:t> Exec Committee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/>
              <a:t>Terms of Reference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The specific tasks of the Forum-EC are to:</a:t>
            </a:r>
          </a:p>
          <a:p>
            <a:pPr lvl="1"/>
            <a:r>
              <a:rPr lang="en-US" dirty="0"/>
              <a:t>1. Assist the chairperson in the preparation of reports, and their submission, if needed, to the Secretariats of the co-sponsoring Organizations for distribution.</a:t>
            </a:r>
          </a:p>
          <a:p>
            <a:pPr lvl="1"/>
            <a:r>
              <a:rPr lang="en-US" dirty="0"/>
              <a:t>2. Annually review the functions and duties of the Forum and recommend any changes to the Chairperson for discussion and approval at the Forum Session.</a:t>
            </a:r>
          </a:p>
          <a:p>
            <a:pPr lvl="1"/>
            <a:r>
              <a:rPr lang="en-US" dirty="0"/>
              <a:t>3. Analyze the Forum budget, and advises the Chairperson.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Satcom</a:t>
            </a:r>
            <a:r>
              <a:rPr lang="en-GB" dirty="0"/>
              <a:t> Exec Committee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Membership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1. The membership shall include:</a:t>
            </a:r>
          </a:p>
          <a:p>
            <a:pPr lvl="1"/>
            <a:r>
              <a:rPr lang="en-US" dirty="0" err="1"/>
              <a:t>i</a:t>
            </a:r>
            <a:r>
              <a:rPr lang="en-US" dirty="0"/>
              <a:t>. Chairperson</a:t>
            </a:r>
          </a:p>
          <a:p>
            <a:pPr lvl="1"/>
            <a:r>
              <a:rPr lang="en-US" dirty="0"/>
              <a:t>ii. Vice-Chairperson</a:t>
            </a:r>
          </a:p>
          <a:p>
            <a:pPr lvl="1"/>
            <a:r>
              <a:rPr lang="en-US" dirty="0"/>
              <a:t>iii. Three additional members proposed by the Chairperson and elected by the Forum. These members will serve a term of 4 years with an optional 4-year appointment</a:t>
            </a:r>
          </a:p>
          <a:p>
            <a:pPr lvl="1"/>
            <a:r>
              <a:rPr lang="en-US" dirty="0"/>
              <a:t>iv. Representatives of the Forum sub-</a:t>
            </a:r>
            <a:r>
              <a:rPr lang="en-US" dirty="0" err="1"/>
              <a:t>programmes</a:t>
            </a:r>
            <a:endParaRPr lang="en-US" dirty="0"/>
          </a:p>
          <a:p>
            <a:pPr lvl="1"/>
            <a:r>
              <a:rPr lang="en-US" dirty="0"/>
              <a:t>v. Representatives of the co-sponsoring Organizations (ex officio)</a:t>
            </a:r>
          </a:p>
          <a:p>
            <a:pPr lvl="1"/>
            <a:r>
              <a:rPr lang="en-US" dirty="0"/>
              <a:t>vi. Representative of Operators and service providers of </a:t>
            </a:r>
            <a:r>
              <a:rPr lang="en-US" dirty="0" err="1"/>
              <a:t>Satcom</a:t>
            </a:r>
            <a:r>
              <a:rPr lang="en-US" dirty="0"/>
              <a:t> systems (ex officio)</a:t>
            </a:r>
          </a:p>
          <a:p>
            <a:pPr lvl="1"/>
            <a:r>
              <a:rPr lang="en-US" dirty="0"/>
              <a:t>vii. Representative of Satellite equipment manufacturers (ex officio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cap="all" dirty="0"/>
              <a:t>THE MEMBERSHIP OF THE ORGANIZING COMMITTEE </a:t>
            </a:r>
            <a:r>
              <a:rPr lang="en-US" b="1" cap="all" dirty="0" smtClean="0"/>
              <a:t>INCLUDED:</a:t>
            </a:r>
            <a:endParaRPr lang="en-US" b="1" cap="al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Chair</a:t>
            </a:r>
            <a:r>
              <a:rPr lang="en-US" dirty="0"/>
              <a:t>, Michael Prior-Jones (UK)</a:t>
            </a:r>
          </a:p>
          <a:p>
            <a:r>
              <a:rPr lang="en-US" dirty="0"/>
              <a:t>Johan Stander (EC-PORS)</a:t>
            </a:r>
          </a:p>
          <a:p>
            <a:r>
              <a:rPr lang="en-US" dirty="0"/>
              <a:t>Sean Burns (CGMS Secretariat)</a:t>
            </a:r>
          </a:p>
          <a:p>
            <a:r>
              <a:rPr lang="en-US" dirty="0"/>
              <a:t>Eric Locklear (USA)</a:t>
            </a:r>
          </a:p>
          <a:p>
            <a:r>
              <a:rPr lang="en-US" dirty="0" err="1"/>
              <a:t>Mariuxi</a:t>
            </a:r>
            <a:r>
              <a:rPr lang="en-US" dirty="0"/>
              <a:t> Chavez (Spain)</a:t>
            </a:r>
          </a:p>
          <a:p>
            <a:r>
              <a:rPr lang="en-US" dirty="0"/>
              <a:t>Michel </a:t>
            </a:r>
            <a:r>
              <a:rPr lang="en-US" dirty="0" err="1"/>
              <a:t>Guigue</a:t>
            </a:r>
            <a:r>
              <a:rPr lang="en-US" dirty="0"/>
              <a:t> (USA)</a:t>
            </a:r>
          </a:p>
          <a:p>
            <a:r>
              <a:rPr lang="en-US" dirty="0"/>
              <a:t>Wolfgang </a:t>
            </a:r>
            <a:r>
              <a:rPr lang="en-US" dirty="0" err="1"/>
              <a:t>Marxer</a:t>
            </a:r>
            <a:r>
              <a:rPr lang="en-US" dirty="0"/>
              <a:t> (Germany)</a:t>
            </a:r>
          </a:p>
          <a:p>
            <a:r>
              <a:rPr lang="en-US" dirty="0"/>
              <a:t>Andy </a:t>
            </a:r>
            <a:r>
              <a:rPr lang="en-US" dirty="0" err="1"/>
              <a:t>Sybrandy</a:t>
            </a:r>
            <a:r>
              <a:rPr lang="en-US" dirty="0"/>
              <a:t> (USA)</a:t>
            </a:r>
          </a:p>
          <a:p>
            <a:r>
              <a:rPr lang="en-US" dirty="0"/>
              <a:t>Paul Hill (Canada)</a:t>
            </a:r>
          </a:p>
          <a:p>
            <a:r>
              <a:rPr lang="en-US" dirty="0"/>
              <a:t>Tom Gross (IOC Secretariat)</a:t>
            </a:r>
          </a:p>
          <a:p>
            <a:r>
              <a:rPr lang="en-US" dirty="0"/>
              <a:t>David Meldrum (UK</a:t>
            </a:r>
            <a:r>
              <a:rPr lang="en-US" dirty="0" smtClean="0"/>
              <a:t>) (founding chair)</a:t>
            </a:r>
            <a:endParaRPr lang="en-US" dirty="0"/>
          </a:p>
          <a:p>
            <a:r>
              <a:rPr lang="en-US" dirty="0"/>
              <a:t>Remy Giraud (France - Chair ET-CTS)</a:t>
            </a:r>
          </a:p>
          <a:p>
            <a:r>
              <a:rPr lang="en-US" dirty="0"/>
              <a:t>David Thomas (WMO Secretariat)</a:t>
            </a:r>
          </a:p>
          <a:p>
            <a:r>
              <a:rPr lang="en-US" dirty="0"/>
              <a:t>Etienne </a:t>
            </a:r>
            <a:r>
              <a:rPr lang="en-US" dirty="0" err="1"/>
              <a:t>Charpentier</a:t>
            </a:r>
            <a:r>
              <a:rPr lang="en-US" dirty="0"/>
              <a:t> (WMO Secretariat)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9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Satcom</a:t>
            </a:r>
            <a:r>
              <a:rPr lang="en-GB" dirty="0"/>
              <a:t> Exec Committee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600200"/>
            <a:ext cx="8443913" cy="485775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dirty="0" smtClean="0"/>
              <a:t>to elect tomorrow:</a:t>
            </a:r>
            <a:endParaRPr lang="en-US" dirty="0"/>
          </a:p>
          <a:p>
            <a:pPr lvl="1"/>
            <a:r>
              <a:rPr lang="en-US" b="1" dirty="0" err="1"/>
              <a:t>i</a:t>
            </a:r>
            <a:r>
              <a:rPr lang="en-US" b="1" dirty="0"/>
              <a:t>. Chairperson</a:t>
            </a:r>
          </a:p>
          <a:p>
            <a:pPr lvl="1"/>
            <a:r>
              <a:rPr lang="en-US" b="1" dirty="0"/>
              <a:t>ii. Vice-Chairperson</a:t>
            </a:r>
          </a:p>
          <a:p>
            <a:pPr lvl="1"/>
            <a:r>
              <a:rPr lang="en-US" b="1" dirty="0"/>
              <a:t>iii. </a:t>
            </a:r>
            <a:r>
              <a:rPr lang="en-US" b="1" dirty="0" smtClean="0"/>
              <a:t>If sufficient nominations</a:t>
            </a:r>
          </a:p>
          <a:p>
            <a:pPr lvl="2"/>
            <a:r>
              <a:rPr lang="en-US" b="1" dirty="0" smtClean="0"/>
              <a:t>Three </a:t>
            </a:r>
            <a:r>
              <a:rPr lang="en-US" b="1" dirty="0"/>
              <a:t>additional members proposed by the Chairperson and elected by the Forum. These members will serve a term of 4 years with an optional 4-year </a:t>
            </a:r>
            <a:r>
              <a:rPr lang="en-US" b="1" dirty="0" smtClean="0"/>
              <a:t>appointment	</a:t>
            </a:r>
          </a:p>
          <a:p>
            <a:r>
              <a:rPr lang="en-GB" b="1" dirty="0" smtClean="0"/>
              <a:t>2 to identify</a:t>
            </a:r>
            <a:endParaRPr lang="en-US" b="1" dirty="0"/>
          </a:p>
          <a:p>
            <a:pPr lvl="1"/>
            <a:r>
              <a:rPr lang="en-US" dirty="0"/>
              <a:t>iv. Representatives of the Forum sub-</a:t>
            </a:r>
            <a:r>
              <a:rPr lang="en-US" dirty="0" err="1"/>
              <a:t>programmes</a:t>
            </a:r>
            <a:endParaRPr lang="en-US" dirty="0"/>
          </a:p>
          <a:p>
            <a:pPr lvl="1"/>
            <a:r>
              <a:rPr lang="en-US" dirty="0"/>
              <a:t>v. Representatives of the co-sponsoring Organizations (ex officio)</a:t>
            </a:r>
          </a:p>
          <a:p>
            <a:pPr lvl="1"/>
            <a:r>
              <a:rPr lang="en-US" dirty="0"/>
              <a:t>vi. Representative of Operators and service providers of </a:t>
            </a:r>
            <a:r>
              <a:rPr lang="en-US" dirty="0" err="1"/>
              <a:t>Satcom</a:t>
            </a:r>
            <a:r>
              <a:rPr lang="en-US" dirty="0"/>
              <a:t> systems (ex officio)</a:t>
            </a:r>
          </a:p>
          <a:p>
            <a:pPr lvl="1"/>
            <a:r>
              <a:rPr lang="en-US" dirty="0"/>
              <a:t>vii. Representative of Satellite equipment manufacturers (ex officio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6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Please provide nominations to me</a:t>
            </a:r>
            <a:br>
              <a:rPr lang="en-GB" dirty="0" smtClean="0"/>
            </a:br>
            <a:r>
              <a:rPr lang="en-GB" dirty="0" smtClean="0">
                <a:hlinkClick r:id="rId2"/>
              </a:rPr>
              <a:t>dthomas@wmo.int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or by person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en-US" dirty="0"/>
          </a:p>
          <a:p>
            <a:r>
              <a:rPr lang="en-US" dirty="0" smtClean="0"/>
              <a:t>Careful </a:t>
            </a:r>
            <a:r>
              <a:rPr lang="en-US" dirty="0"/>
              <a:t>consideration should be made to ensure a proper mix that represents co-sponsoring Organizations Members/Member Nations/Member States, user groups, and subject matter experts.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satcom_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-96078"/>
            <a:ext cx="5897896" cy="869513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981838"/>
              </p:ext>
            </p:extLst>
          </p:nvPr>
        </p:nvGraphicFramePr>
        <p:xfrm>
          <a:off x="185738" y="773435"/>
          <a:ext cx="8739366" cy="62255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3122"/>
                <a:gridCol w="2913122"/>
                <a:gridCol w="2913122"/>
              </a:tblGrid>
              <a:tr h="464809">
                <a:tc>
                  <a:txBody>
                    <a:bodyPr/>
                    <a:lstStyle/>
                    <a:p>
                      <a:r>
                        <a:rPr lang="en-GB" dirty="0" smtClean="0"/>
                        <a:t>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Role on EC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Org or Country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Michael Prior-Jones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Chairperson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Johan Stander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Vice-chair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Bryan </a:t>
                      </a:r>
                      <a:r>
                        <a:rPr lang="en-GB" dirty="0" smtClean="0"/>
                        <a:t>Hodge*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Member representative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Australia 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Sean </a:t>
                      </a:r>
                      <a:r>
                        <a:rPr lang="en-GB" dirty="0" smtClean="0"/>
                        <a:t>Burns*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Meteorological Satellites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CGMS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David Meldrum*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User community rep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UK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Eric Locklear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Subprogram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smtClean="0"/>
                        <a:t>JTA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JTA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Mariuxi</a:t>
                      </a:r>
                      <a:r>
                        <a:rPr lang="en-GB" baseline="0" dirty="0" smtClean="0"/>
                        <a:t> Chavez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Operator</a:t>
                      </a:r>
                      <a:r>
                        <a:rPr lang="en-GB" baseline="0" dirty="0" smtClean="0"/>
                        <a:t> rep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ORBCOMM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Yann Bernard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Operator</a:t>
                      </a:r>
                      <a:r>
                        <a:rPr lang="en-GB" baseline="0" dirty="0" smtClean="0"/>
                        <a:t> rep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CLS/ARGOS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Wolfgang </a:t>
                      </a:r>
                      <a:r>
                        <a:rPr lang="en-GB" dirty="0" err="1" smtClean="0"/>
                        <a:t>Marxer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Manufacturer rep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SEBA </a:t>
                      </a:r>
                      <a:r>
                        <a:rPr lang="en-GB" dirty="0" err="1" smtClean="0"/>
                        <a:t>Hydrometerologie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Andy </a:t>
                      </a:r>
                      <a:r>
                        <a:rPr lang="en-GB" dirty="0" err="1" smtClean="0"/>
                        <a:t>Sybrandy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Manufacturer</a:t>
                      </a:r>
                      <a:r>
                        <a:rPr lang="en-GB" baseline="0" dirty="0" smtClean="0"/>
                        <a:t> rep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Pacific</a:t>
                      </a:r>
                      <a:r>
                        <a:rPr lang="en-GB" baseline="0" dirty="0" smtClean="0"/>
                        <a:t> Gyre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Allan</a:t>
                      </a:r>
                      <a:r>
                        <a:rPr lang="en-GB" baseline="0" dirty="0" smtClean="0"/>
                        <a:t> Place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Operator rep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JouBeh</a:t>
                      </a:r>
                      <a:r>
                        <a:rPr lang="en-GB" dirty="0" smtClean="0"/>
                        <a:t> Technologies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&lt;position</a:t>
                      </a:r>
                      <a:r>
                        <a:rPr lang="en-GB" baseline="0" dirty="0" smtClean="0"/>
                        <a:t> vacant&gt;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IOC secretariat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IOC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Remy Giraud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Liaison</a:t>
                      </a:r>
                      <a:r>
                        <a:rPr lang="en-GB" baseline="0" dirty="0" smtClean="0"/>
                        <a:t> to WMO CBS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ET-CTS, CBS,</a:t>
                      </a:r>
                      <a:r>
                        <a:rPr lang="en-GB" baseline="0" dirty="0" smtClean="0"/>
                        <a:t> WMO</a:t>
                      </a:r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David Thomas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WMO secretariat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42270">
                <a:tc>
                  <a:txBody>
                    <a:bodyPr/>
                    <a:lstStyle/>
                    <a:p>
                      <a:r>
                        <a:rPr lang="en-GB" dirty="0" smtClean="0"/>
                        <a:t>Etienne Charpentier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WMO secretariat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(* means one</a:t>
                      </a:r>
                      <a:r>
                        <a:rPr lang="en-GB" baseline="0" dirty="0" smtClean="0"/>
                        <a:t> of three nominated by Chair)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657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97</TotalTime>
  <Words>289</Words>
  <Application>Microsoft Office PowerPoint</Application>
  <PresentationFormat>On-screen Show 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WMO_WHITE_Powerpoint_en_fr</vt:lpstr>
      <vt:lpstr>Office Theme</vt:lpstr>
      <vt:lpstr>PowerPoint Presentation</vt:lpstr>
      <vt:lpstr>Satcom Exec Committee</vt:lpstr>
      <vt:lpstr>Satcom Exec Committee</vt:lpstr>
      <vt:lpstr>THE MEMBERSHIP OF THE ORGANIZING COMMITTEE INCLUDED:</vt:lpstr>
      <vt:lpstr>Satcom Exec Committee</vt:lpstr>
      <vt:lpstr>Please provide nominations to me dthomas@wmo.int or by person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David Thomas</cp:lastModifiedBy>
  <cp:revision>6</cp:revision>
  <dcterms:created xsi:type="dcterms:W3CDTF">2016-09-27T07:51:37Z</dcterms:created>
  <dcterms:modified xsi:type="dcterms:W3CDTF">2016-10-01T10:59:04Z</dcterms:modified>
</cp:coreProperties>
</file>