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9" r:id="rId2"/>
    <p:sldId id="265" r:id="rId3"/>
    <p:sldId id="284" r:id="rId4"/>
    <p:sldId id="270" r:id="rId5"/>
    <p:sldId id="271" r:id="rId6"/>
    <p:sldId id="274" r:id="rId7"/>
    <p:sldId id="275" r:id="rId8"/>
    <p:sldId id="278" r:id="rId9"/>
  </p:sldIdLst>
  <p:sldSz cx="9144000" cy="6858000" type="screen4x3"/>
  <p:notesSz cx="6950075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FF00"/>
    <a:srgbClr val="FF330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66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2329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87" tIns="46244" rIns="92487" bIns="46244" numCol="1" anchor="t" anchorCtr="0" compatLnSpc="1">
            <a:prstTxWarp prst="textNoShape">
              <a:avLst/>
            </a:prstTxWarp>
          </a:bodyPr>
          <a:lstStyle>
            <a:lvl1pPr defTabSz="924967">
              <a:defRPr sz="1200"/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6173" y="0"/>
            <a:ext cx="3012329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87" tIns="46244" rIns="92487" bIns="46244" numCol="1" anchor="t" anchorCtr="0" compatLnSpc="1">
            <a:prstTxWarp prst="textNoShape">
              <a:avLst/>
            </a:prstTxWarp>
          </a:bodyPr>
          <a:lstStyle>
            <a:lvl1pPr algn="r" defTabSz="924967">
              <a:defRPr sz="1200"/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6813" y="692150"/>
            <a:ext cx="4616450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637" y="4387767"/>
            <a:ext cx="5558801" cy="415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87" tIns="46244" rIns="92487" bIns="462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378"/>
            <a:ext cx="3012329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87" tIns="46244" rIns="92487" bIns="46244" numCol="1" anchor="b" anchorCtr="0" compatLnSpc="1">
            <a:prstTxWarp prst="textNoShape">
              <a:avLst/>
            </a:prstTxWarp>
          </a:bodyPr>
          <a:lstStyle>
            <a:lvl1pPr defTabSz="924967">
              <a:defRPr sz="1200"/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6173" y="8772378"/>
            <a:ext cx="3012329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87" tIns="46244" rIns="92487" bIns="46244" numCol="1" anchor="b" anchorCtr="0" compatLnSpc="1">
            <a:prstTxWarp prst="textNoShape">
              <a:avLst/>
            </a:prstTxWarp>
          </a:bodyPr>
          <a:lstStyle>
            <a:lvl1pPr algn="r" defTabSz="924967">
              <a:defRPr sz="1200"/>
            </a:lvl1pPr>
          </a:lstStyle>
          <a:p>
            <a:fld id="{BF7732FA-3FED-4596-A270-6843ED5EB9B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2036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65ED3F-E4A0-4D75-81C6-D78BEFA3955F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A893A-93E6-40C4-AC65-49133A29BD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C8C892-A6E5-42ED-9F75-F51874D9CC46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28DB6-1213-467C-909D-F4ACE112D2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73B7DD-8D11-4C22-8404-FD1370DA51A9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6414E-5CD4-456B-A7AD-780A3D6B50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90600"/>
            <a:ext cx="40386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0386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82B918-E086-4B33-8889-3890A7047552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703C1-A958-49F3-BDF0-789CEEA75B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4F030-20FE-4E75-9A3D-FA4F29B740C0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96327A-4523-4DEE-AE2F-A285BAA68E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148E01-CE4D-4869-9AA1-2E8270032740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C6435-8C4A-4165-89BD-533DEFB4BD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E3FE0E-93E3-49BE-8CF1-AB064C3C2A38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CD3D9-8F67-423D-AF4C-02623598EA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C141C4-8947-45DF-B4DE-A8373F88AEF3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B77D1-0191-4B93-9FB3-126E83EA20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92D8EA-D168-4718-B5E2-516A596D7C5C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25BAE0-B25E-44BC-A111-398970A6CF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9AAA7F-F356-4FCD-B840-A70108CBB116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B97E7-B0E2-4A28-915A-EA2121903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274638"/>
            <a:ext cx="2076450" cy="5516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74638"/>
            <a:ext cx="6076950" cy="5516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0D887A-4800-417B-A5CD-9D0570316423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C73391-B082-43D5-96A7-88BFBD72C2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satellite_icon"/>
          <p:cNvPicPr>
            <a:picLocks noChangeAspect="1" noChangeArrowheads="1"/>
          </p:cNvPicPr>
          <p:nvPr userDrawn="1"/>
        </p:nvPicPr>
        <p:blipFill>
          <a:blip r:embed="rId13" cstate="print">
            <a:lum bright="50000" contrast="-70000"/>
          </a:blip>
          <a:srcRect/>
          <a:stretch>
            <a:fillRect/>
          </a:stretch>
        </p:blipFill>
        <p:spPr bwMode="auto">
          <a:xfrm>
            <a:off x="3505200" y="914400"/>
            <a:ext cx="5486400" cy="54864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74638"/>
            <a:ext cx="830580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70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1"/>
            </a:lvl1pPr>
          </a:lstStyle>
          <a:p>
            <a:fld id="{F3347F31-0DD6-469A-AAA8-F6465C26C95B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77000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900" b="1"/>
            </a:lvl1pPr>
          </a:lstStyle>
          <a:p>
            <a:r>
              <a:rPr lang="en-US"/>
              <a:t>NOAA GOES DCS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770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00" b="1"/>
            </a:lvl1pPr>
          </a:lstStyle>
          <a:p>
            <a:fld id="{555B200C-1C32-4AFF-8DA1-605C56D69617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3" name="Picture 9" descr="National Oceanic and Atmospheric Administration's Satellite and Information Servic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5943600"/>
            <a:ext cx="4351338" cy="4953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90600"/>
            <a:ext cx="8229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dcs4.noaa.gov/" TargetMode="External"/><Relationship Id="rId3" Type="http://schemas.openxmlformats.org/officeDocument/2006/relationships/hyperlink" Target="mailto:Letecia.reeves@noaa.gov" TargetMode="External"/><Relationship Id="rId7" Type="http://schemas.openxmlformats.org/officeDocument/2006/relationships/hyperlink" Target="https://dcs3.noaa.gov/" TargetMode="External"/><Relationship Id="rId2" Type="http://schemas.openxmlformats.org/officeDocument/2006/relationships/hyperlink" Target="mailto:Kay.metcalf@noaa.go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cs2.noaa.gov/" TargetMode="External"/><Relationship Id="rId5" Type="http://schemas.openxmlformats.org/officeDocument/2006/relationships/hyperlink" Target="https://dcs1.noaa.gov/" TargetMode="External"/><Relationship Id="rId4" Type="http://schemas.openxmlformats.org/officeDocument/2006/relationships/hyperlink" Target="http://noaasis.noaa.gov/D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676400"/>
            <a:ext cx="7772400" cy="1470025"/>
          </a:xfrm>
        </p:spPr>
        <p:txBody>
          <a:bodyPr/>
          <a:lstStyle/>
          <a:p>
            <a:r>
              <a:rPr lang="en-US" sz="3200" dirty="0"/>
              <a:t>GOES Data Collection System 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2895600"/>
            <a:ext cx="6400800" cy="1752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Kay Metcalf</a:t>
            </a:r>
          </a:p>
          <a:p>
            <a:pPr>
              <a:lnSpc>
                <a:spcPct val="90000"/>
              </a:lnSpc>
            </a:pPr>
            <a:r>
              <a:rPr lang="en-US" dirty="0"/>
              <a:t>NOAA GOES DCS Program </a:t>
            </a:r>
            <a:r>
              <a:rPr lang="en-US" dirty="0" smtClean="0"/>
              <a:t>Manager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NOAA/NESDIS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Office of Satellite and Products Operations</a:t>
            </a: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dirty="0" smtClean="0"/>
              <a:t>Presented to SATCOM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September, 2016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90AF-2BAB-438D-8143-8F2781DEBFF7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EB613-58D6-4A10-9668-9ECB7A53FA04}" type="slidenum">
              <a:rPr lang="en-US"/>
              <a:pPr/>
              <a:t>2</a:t>
            </a:fld>
            <a:endParaRPr lang="en-U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/>
          <a:lstStyle/>
          <a:p>
            <a:r>
              <a:rPr lang="en-US"/>
              <a:t>What is GOES DCS?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382000" cy="42672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dirty="0"/>
              <a:t>A GOES data </a:t>
            </a:r>
            <a:r>
              <a:rPr lang="en-US" sz="2000" dirty="0" smtClean="0"/>
              <a:t>relay service </a:t>
            </a:r>
            <a:r>
              <a:rPr lang="en-US" sz="2000" dirty="0"/>
              <a:t>used for the collection </a:t>
            </a:r>
            <a:r>
              <a:rPr lang="en-US" sz="2000" dirty="0" smtClean="0"/>
              <a:t>and </a:t>
            </a:r>
            <a:r>
              <a:rPr lang="en-US" sz="2000" dirty="0"/>
              <a:t>distribution </a:t>
            </a:r>
            <a:r>
              <a:rPr lang="en-US" sz="2000" b="1" dirty="0"/>
              <a:t>in real-time</a:t>
            </a:r>
            <a:r>
              <a:rPr lang="en-US" sz="2000" dirty="0"/>
              <a:t> of environmental data </a:t>
            </a:r>
            <a:r>
              <a:rPr lang="en-US" sz="2000" dirty="0" smtClean="0"/>
              <a:t>from </a:t>
            </a:r>
            <a:r>
              <a:rPr lang="en-US" sz="2000" dirty="0" smtClean="0"/>
              <a:t>remote </a:t>
            </a:r>
            <a:r>
              <a:rPr lang="en-US" sz="2000" dirty="0"/>
              <a:t>data collection platforms located throughout the Western </a:t>
            </a:r>
            <a:r>
              <a:rPr lang="en-US" sz="2000" dirty="0" smtClean="0"/>
              <a:t>Hemisphere</a:t>
            </a:r>
          </a:p>
          <a:p>
            <a:r>
              <a:rPr lang="en-US" sz="2000" dirty="0" smtClean="0"/>
              <a:t>Started </a:t>
            </a:r>
            <a:r>
              <a:rPr lang="en-US" sz="2000" dirty="0" smtClean="0"/>
              <a:t>in 1974 as </a:t>
            </a:r>
            <a:r>
              <a:rPr lang="en-US" sz="2000" dirty="0"/>
              <a:t>an experimental system for collecting real-time data that has evolved into a </a:t>
            </a:r>
            <a:r>
              <a:rPr lang="en-US" sz="2000" dirty="0" smtClean="0"/>
              <a:t>National Critical operational </a:t>
            </a:r>
            <a:r>
              <a:rPr lang="en-US" sz="2000" dirty="0"/>
              <a:t>system used by many Federal, State and Local </a:t>
            </a:r>
            <a:r>
              <a:rPr lang="en-US" sz="2000" dirty="0" smtClean="0"/>
              <a:t>agencies</a:t>
            </a:r>
          </a:p>
          <a:p>
            <a:r>
              <a:rPr lang="en-US" sz="2000" dirty="0" smtClean="0"/>
              <a:t>Has evolved into </a:t>
            </a:r>
            <a:r>
              <a:rPr lang="en-US" sz="2000" dirty="0"/>
              <a:t>the backbone of </a:t>
            </a:r>
            <a:r>
              <a:rPr lang="en-US" sz="2000" dirty="0" smtClean="0"/>
              <a:t> </a:t>
            </a:r>
            <a:r>
              <a:rPr lang="en-US" sz="2000" dirty="0"/>
              <a:t>real-time data collection </a:t>
            </a:r>
            <a:r>
              <a:rPr lang="en-US" sz="2000" dirty="0" smtClean="0"/>
              <a:t>programs for many environmental agencies</a:t>
            </a:r>
          </a:p>
          <a:p>
            <a:r>
              <a:rPr lang="en-US" sz="2000" dirty="0" smtClean="0"/>
              <a:t>Many </a:t>
            </a:r>
            <a:r>
              <a:rPr lang="en-US" sz="2000" dirty="0"/>
              <a:t>Emergency warning systems in the U.S. and </a:t>
            </a:r>
            <a:r>
              <a:rPr lang="en-US" sz="2000" dirty="0" smtClean="0"/>
              <a:t>neighboring </a:t>
            </a:r>
            <a:r>
              <a:rPr lang="en-US" sz="2000" dirty="0"/>
              <a:t>countries rely on </a:t>
            </a:r>
            <a:r>
              <a:rPr lang="en-US" sz="2000" dirty="0" smtClean="0"/>
              <a:t>data delivered through GOES </a:t>
            </a:r>
            <a:r>
              <a:rPr lang="en-US" sz="2000" dirty="0" smtClean="0"/>
              <a:t>DCS</a:t>
            </a:r>
          </a:p>
          <a:p>
            <a:r>
              <a:rPr lang="en-US" sz="2000" dirty="0" smtClean="0"/>
              <a:t>Restricted by federal regulation to environmental, government or government sponsored users.  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90AF-2BAB-438D-8143-8F2781DEBFF7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EB613-58D6-4A10-9668-9ECB7A53FA04}" type="slidenum">
              <a:rPr lang="en-US"/>
              <a:pPr/>
              <a:t>3</a:t>
            </a:fld>
            <a:endParaRPr lang="en-U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/>
          <a:lstStyle/>
          <a:p>
            <a:r>
              <a:rPr lang="en-US" dirty="0" smtClean="0"/>
              <a:t>Numbers, please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382000" cy="42672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dirty="0" smtClean="0"/>
              <a:t>More than 28,000 transmitters are sending data through GOES</a:t>
            </a:r>
          </a:p>
          <a:p>
            <a:pPr>
              <a:spcBef>
                <a:spcPts val="0"/>
              </a:spcBef>
            </a:pPr>
            <a:r>
              <a:rPr lang="en-US" sz="2000" dirty="0" smtClean="0"/>
              <a:t>Most transmit every hour, but some are transmitting every half hour, some every 15 minutes.  EVERYONE is pushing for more.  </a:t>
            </a:r>
          </a:p>
          <a:p>
            <a:pPr>
              <a:spcBef>
                <a:spcPts val="0"/>
              </a:spcBef>
            </a:pPr>
            <a:r>
              <a:rPr lang="en-US" sz="2000" dirty="0" smtClean="0"/>
              <a:t>Tide Gages monitoring for tsunamis report every 5 or 6 minutes.</a:t>
            </a:r>
          </a:p>
          <a:p>
            <a:pPr>
              <a:spcBef>
                <a:spcPts val="0"/>
              </a:spcBef>
            </a:pPr>
            <a:r>
              <a:rPr lang="en-US" sz="2000" dirty="0" smtClean="0"/>
              <a:t>800,000 messages per day.</a:t>
            </a:r>
          </a:p>
          <a:p>
            <a:pPr>
              <a:spcBef>
                <a:spcPts val="0"/>
              </a:spcBef>
            </a:pPr>
            <a:r>
              <a:rPr lang="en-US" sz="2000" dirty="0" smtClean="0"/>
              <a:t>Estimated 8,000,000 (million) observations per day into the global observing system.  </a:t>
            </a:r>
          </a:p>
          <a:p>
            <a:pPr>
              <a:spcBef>
                <a:spcPts val="0"/>
              </a:spcBef>
            </a:pPr>
            <a:r>
              <a:rPr lang="en-US" sz="2000" dirty="0" smtClean="0"/>
              <a:t>800 user agencies</a:t>
            </a:r>
          </a:p>
          <a:p>
            <a:pPr>
              <a:spcBef>
                <a:spcPts val="0"/>
              </a:spcBef>
            </a:pPr>
            <a:r>
              <a:rPr lang="en-US" sz="2000" dirty="0" smtClean="0"/>
              <a:t>1200 individual users registered for system access.  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2385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B728E-B569-42D2-A29C-795F6992A0C5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87800-A90F-4FAB-B585-1A7B76B4427B}" type="slidenum">
              <a:rPr lang="en-US"/>
              <a:pPr/>
              <a:t>4</a:t>
            </a:fld>
            <a:endParaRPr 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305800" cy="487362"/>
          </a:xfrm>
        </p:spPr>
        <p:txBody>
          <a:bodyPr/>
          <a:lstStyle/>
          <a:p>
            <a:r>
              <a:rPr lang="en-US"/>
              <a:t>GOES DCS System Diagram</a:t>
            </a:r>
          </a:p>
        </p:txBody>
      </p:sp>
      <p:pic>
        <p:nvPicPr>
          <p:cNvPr id="36868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295400" y="1143000"/>
            <a:ext cx="6483350" cy="50292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54DA-6785-4A2D-862E-7EBF9A742644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C9A0B-5A16-4017-8509-3584196FE70B}" type="slidenum">
              <a:rPr lang="en-US"/>
              <a:pPr/>
              <a:t>5</a:t>
            </a:fld>
            <a:endParaRPr lang="en-US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GOES DCS Users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4191000" cy="464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800" dirty="0"/>
              <a:t>National Weather Service </a:t>
            </a:r>
          </a:p>
          <a:p>
            <a:pPr lvl="1">
              <a:lnSpc>
                <a:spcPct val="80000"/>
              </a:lnSpc>
            </a:pPr>
            <a:r>
              <a:rPr lang="en-US" sz="1600" dirty="0"/>
              <a:t>largest single data user	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National Ocean </a:t>
            </a:r>
            <a:r>
              <a:rPr lang="en-US" sz="1800" dirty="0" smtClean="0"/>
              <a:t>Service(CO-OPS, PORTS)</a:t>
            </a:r>
            <a:endParaRPr lang="en-US" sz="1800" dirty="0"/>
          </a:p>
          <a:p>
            <a:pPr>
              <a:lnSpc>
                <a:spcPct val="80000"/>
              </a:lnSpc>
            </a:pPr>
            <a:r>
              <a:rPr lang="en-US" sz="1800" dirty="0" smtClean="0"/>
              <a:t>National </a:t>
            </a:r>
            <a:r>
              <a:rPr lang="en-US" sz="1800" dirty="0"/>
              <a:t>Climatic Data </a:t>
            </a:r>
            <a:r>
              <a:rPr lang="en-US" sz="1800" dirty="0" smtClean="0"/>
              <a:t>Center (CRN)</a:t>
            </a:r>
            <a:endParaRPr lang="en-US" sz="1800" dirty="0"/>
          </a:p>
          <a:p>
            <a:pPr>
              <a:lnSpc>
                <a:spcPct val="80000"/>
              </a:lnSpc>
            </a:pPr>
            <a:r>
              <a:rPr lang="en-US" sz="1800" dirty="0"/>
              <a:t>National Data Buoy Center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Pacific Tsunami Warning Center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US Army Corps of Engineers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US Air Force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US Navy</a:t>
            </a:r>
          </a:p>
          <a:p>
            <a:pPr>
              <a:lnSpc>
                <a:spcPct val="80000"/>
              </a:lnSpc>
            </a:pPr>
            <a:r>
              <a:rPr lang="en-US" sz="1800" dirty="0" smtClean="0"/>
              <a:t>National </a:t>
            </a:r>
            <a:r>
              <a:rPr lang="en-US" sz="1800" dirty="0"/>
              <a:t>Interagency Fire Center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National Forest Service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Bureau of Land Management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US Geological Survey</a:t>
            </a:r>
          </a:p>
          <a:p>
            <a:pPr lvl="1">
              <a:lnSpc>
                <a:spcPct val="80000"/>
              </a:lnSpc>
            </a:pPr>
            <a:r>
              <a:rPr lang="en-US" sz="1600" dirty="0"/>
              <a:t>largest single platform operator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4572000" y="990600"/>
            <a:ext cx="3810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Bureau of Reclamation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National Park Service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Department of State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dirty="0"/>
              <a:t>	(International Boundary &amp; Water Commission)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Multiple State Agencies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Canadian Environmental Agencies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/>
              <a:t>South and Central American Environmental </a:t>
            </a:r>
            <a:r>
              <a:rPr lang="en-US" dirty="0" smtClean="0"/>
              <a:t>Agencies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 smtClean="0"/>
              <a:t>Caribbean Tsunami Network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 smtClean="0"/>
              <a:t>Pacific Island Nations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 smtClean="0"/>
              <a:t>Caribbean Island National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dirty="0" smtClean="0"/>
              <a:t>Total </a:t>
            </a:r>
            <a:r>
              <a:rPr lang="en-US" dirty="0"/>
              <a:t>of over </a:t>
            </a:r>
            <a:r>
              <a:rPr lang="en-US" dirty="0" smtClean="0"/>
              <a:t>800 </a:t>
            </a:r>
            <a:r>
              <a:rPr lang="en-US" dirty="0"/>
              <a:t>agencies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2A87-103A-48AE-A0E7-4E5DC75DDBFA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6CB8C-548A-4CE7-A650-349C2BE3C7BF}" type="slidenum">
              <a:rPr lang="en-US"/>
              <a:pPr/>
              <a:t>6</a:t>
            </a:fld>
            <a:endParaRPr lang="en-U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…And This is What They Use It For</a:t>
            </a:r>
            <a:endParaRPr lang="en-US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4648200"/>
          </a:xfrm>
        </p:spPr>
        <p:txBody>
          <a:bodyPr/>
          <a:lstStyle/>
          <a:p>
            <a:r>
              <a:rPr lang="en-US" dirty="0" smtClean="0"/>
              <a:t>Water Resources</a:t>
            </a:r>
          </a:p>
          <a:p>
            <a:pPr lvl="1"/>
            <a:r>
              <a:rPr lang="en-US" dirty="0" smtClean="0"/>
              <a:t>Surface water, ground water, stream flow, river levels,  precipitation</a:t>
            </a:r>
          </a:p>
          <a:p>
            <a:pPr lvl="2"/>
            <a:r>
              <a:rPr lang="en-US" dirty="0" smtClean="0"/>
              <a:t>Flood warnings, water availability and management, dams and locks management</a:t>
            </a:r>
          </a:p>
          <a:p>
            <a:r>
              <a:rPr lang="en-US" dirty="0" smtClean="0"/>
              <a:t>Wildland Fire Management (RAWS)</a:t>
            </a:r>
          </a:p>
          <a:p>
            <a:pPr lvl="1"/>
            <a:r>
              <a:rPr lang="en-US" dirty="0" smtClean="0"/>
              <a:t>Monitoring Fire Danger, Predicting Fire Behavior During Events</a:t>
            </a:r>
          </a:p>
          <a:p>
            <a:r>
              <a:rPr lang="en-US" dirty="0" smtClean="0"/>
              <a:t>Tide Levels</a:t>
            </a:r>
          </a:p>
          <a:p>
            <a:pPr lvl="1"/>
            <a:r>
              <a:rPr lang="en-US" dirty="0" smtClean="0"/>
              <a:t>Monitoring Storm Surge and Tsunamis, Safe Navigation</a:t>
            </a:r>
          </a:p>
          <a:p>
            <a:r>
              <a:rPr lang="en-US" dirty="0" smtClean="0"/>
              <a:t>Atmospheric Measurements</a:t>
            </a:r>
          </a:p>
          <a:p>
            <a:pPr lvl="1"/>
            <a:r>
              <a:rPr lang="en-US" dirty="0" smtClean="0"/>
              <a:t>Synoptic Observations, aerosols</a:t>
            </a:r>
          </a:p>
          <a:p>
            <a:r>
              <a:rPr lang="en-US" dirty="0" smtClean="0"/>
              <a:t>Transportation </a:t>
            </a:r>
          </a:p>
          <a:p>
            <a:pPr lvl="1"/>
            <a:r>
              <a:rPr lang="en-US" dirty="0" smtClean="0"/>
              <a:t>Hazards (rockslides, avalanches, high winds)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8BE12-575F-4E9F-90BD-284E58876D67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D461-5A5A-41DC-9D6E-341FAEF18FBC}" type="slidenum">
              <a:rPr lang="en-US"/>
              <a:pPr/>
              <a:t>7</a:t>
            </a:fld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229600" cy="5410200"/>
          </a:xfrm>
        </p:spPr>
        <p:txBody>
          <a:bodyPr/>
          <a:lstStyle/>
          <a:p>
            <a:pPr>
              <a:lnSpc>
                <a:spcPct val="85000"/>
              </a:lnSpc>
            </a:pPr>
            <a:endParaRPr lang="en-US" dirty="0"/>
          </a:p>
          <a:p>
            <a:pPr lvl="3"/>
            <a:endParaRPr lang="en-US" b="1" dirty="0"/>
          </a:p>
          <a:p>
            <a:pPr lvl="1"/>
            <a:endParaRPr lang="en-US" b="1" dirty="0"/>
          </a:p>
          <a:p>
            <a:pPr lvl="1"/>
            <a:endParaRPr lang="en-US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237" y="3574237"/>
            <a:ext cx="9525" cy="9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7237" y="3724237"/>
            <a:ext cx="9525" cy="9525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290512" y="1295400"/>
            <a:ext cx="7990040" cy="4953000"/>
            <a:chOff x="290512" y="1295400"/>
            <a:chExt cx="7990040" cy="4953000"/>
          </a:xfrm>
        </p:grpSpPr>
        <p:pic>
          <p:nvPicPr>
            <p:cNvPr id="1026" name="Picture 2" descr="C:\Users\kay.metcalf\Documents\Highlights from 2013\Louisianaconstruction.bmp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7200" y="1295400"/>
              <a:ext cx="26416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512" y="3619500"/>
              <a:ext cx="3305175" cy="2628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0957" y="3448050"/>
              <a:ext cx="1885950" cy="2800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0577" y="3467100"/>
              <a:ext cx="3609975" cy="2705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62600" y="1295400"/>
              <a:ext cx="2667000" cy="2000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06" y="1312870"/>
            <a:ext cx="2873793" cy="1963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943099" y="666690"/>
            <a:ext cx="5143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SOME TYPICAL INSTALLATIONS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615D-56F0-493E-B8C5-3FE00D067FA0}" type="datetime7">
              <a:rPr lang="en-US"/>
              <a:pPr/>
              <a:t>Sep-16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NOAA GOES DCS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CA78-99AA-453F-8E32-6CFD37ECC5FF}" type="slidenum">
              <a:rPr lang="en-US"/>
              <a:pPr/>
              <a:t>8</a:t>
            </a:fld>
            <a:endParaRPr lang="en-US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305800" cy="487363"/>
          </a:xfrm>
        </p:spPr>
        <p:txBody>
          <a:bodyPr/>
          <a:lstStyle/>
          <a:p>
            <a:r>
              <a:rPr lang="en-US" dirty="0"/>
              <a:t>GOES DCS Contact Information 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09600"/>
            <a:ext cx="8229600" cy="4800600"/>
          </a:xfrm>
        </p:spPr>
        <p:txBody>
          <a:bodyPr/>
          <a:lstStyle/>
          <a:p>
            <a:r>
              <a:rPr lang="en-US" b="1" dirty="0" smtClean="0"/>
              <a:t>Kay </a:t>
            </a:r>
            <a:r>
              <a:rPr lang="en-US" b="1" dirty="0"/>
              <a:t>Metcalf</a:t>
            </a:r>
          </a:p>
          <a:p>
            <a:pPr lvl="1"/>
            <a:r>
              <a:rPr lang="en-US" b="1" dirty="0"/>
              <a:t>GOES DCS Program Manager</a:t>
            </a:r>
          </a:p>
          <a:p>
            <a:pPr lvl="1"/>
            <a:r>
              <a:rPr lang="en-US" b="1" dirty="0">
                <a:hlinkClick r:id="rId2"/>
              </a:rPr>
              <a:t>kay.metcalf@noaa.gov</a:t>
            </a:r>
            <a:endParaRPr lang="en-US" b="1" dirty="0"/>
          </a:p>
          <a:p>
            <a:pPr lvl="1"/>
            <a:r>
              <a:rPr lang="en-US" b="1" dirty="0" smtClean="0"/>
              <a:t>301-817-4558</a:t>
            </a:r>
          </a:p>
          <a:p>
            <a:r>
              <a:rPr lang="en-US" b="1" dirty="0" err="1" smtClean="0"/>
              <a:t>Letecia</a:t>
            </a:r>
            <a:r>
              <a:rPr lang="en-US" b="1" dirty="0" smtClean="0"/>
              <a:t> Reeves</a:t>
            </a:r>
          </a:p>
          <a:p>
            <a:pPr lvl="1"/>
            <a:r>
              <a:rPr lang="en-US" b="1" dirty="0" smtClean="0"/>
              <a:t>GOES DCS Customer Services</a:t>
            </a:r>
          </a:p>
          <a:p>
            <a:pPr lvl="1"/>
            <a:r>
              <a:rPr lang="en-US" b="1" dirty="0" smtClean="0">
                <a:hlinkClick r:id="rId3"/>
              </a:rPr>
              <a:t>Letecia.reeves@noaa.gov</a:t>
            </a:r>
            <a:endParaRPr lang="en-US" b="1" dirty="0" smtClean="0"/>
          </a:p>
          <a:p>
            <a:pPr lvl="1"/>
            <a:r>
              <a:rPr lang="en-US" b="1" smtClean="0"/>
              <a:t>301—817-4563</a:t>
            </a:r>
            <a:endParaRPr lang="en-US" b="1" dirty="0" smtClean="0"/>
          </a:p>
          <a:p>
            <a:pPr lvl="1"/>
            <a:endParaRPr lang="en-US" b="1" dirty="0"/>
          </a:p>
          <a:p>
            <a:pPr lvl="1"/>
            <a:endParaRPr lang="en-US" b="1" dirty="0"/>
          </a:p>
          <a:p>
            <a:r>
              <a:rPr lang="en-US" b="1" dirty="0" smtClean="0"/>
              <a:t>URL</a:t>
            </a:r>
            <a:endParaRPr lang="en-US" b="1" dirty="0"/>
          </a:p>
          <a:p>
            <a:pPr lvl="1"/>
            <a:r>
              <a:rPr lang="en-US" b="1" dirty="0">
                <a:hlinkClick r:id="rId4"/>
              </a:rPr>
              <a:t>http://</a:t>
            </a:r>
            <a:r>
              <a:rPr lang="en-US" b="1" dirty="0" smtClean="0">
                <a:hlinkClick r:id="rId4"/>
              </a:rPr>
              <a:t>noaasis.noaa.gov/DCS</a:t>
            </a:r>
            <a:endParaRPr lang="en-US" b="1" dirty="0" smtClean="0"/>
          </a:p>
          <a:p>
            <a:pPr lvl="1"/>
            <a:r>
              <a:rPr lang="en-US" b="1" dirty="0" smtClean="0">
                <a:hlinkClick r:id="rId5"/>
              </a:rPr>
              <a:t>https://dcs1.noaa.gov</a:t>
            </a:r>
            <a:endParaRPr lang="en-US" b="1" dirty="0" smtClean="0"/>
          </a:p>
          <a:p>
            <a:pPr lvl="1"/>
            <a:r>
              <a:rPr lang="en-US" b="1" dirty="0" smtClean="0">
                <a:hlinkClick r:id="rId6"/>
              </a:rPr>
              <a:t>https://dcs2.noaa.gov</a:t>
            </a:r>
            <a:endParaRPr lang="en-US" b="1" dirty="0" smtClean="0"/>
          </a:p>
          <a:p>
            <a:pPr lvl="1"/>
            <a:r>
              <a:rPr lang="en-US" b="1" dirty="0" smtClean="0">
                <a:hlinkClick r:id="rId7"/>
              </a:rPr>
              <a:t>https://dcs3.noaa.gov</a:t>
            </a:r>
            <a:endParaRPr lang="en-US" b="1" dirty="0" smtClean="0"/>
          </a:p>
          <a:p>
            <a:pPr lvl="1"/>
            <a:r>
              <a:rPr lang="en-US" b="1" dirty="0" smtClean="0">
                <a:hlinkClick r:id="rId8"/>
              </a:rPr>
              <a:t>https://dcs4.noaa.gov</a:t>
            </a:r>
            <a:endParaRPr lang="en-US" b="1" dirty="0" smtClean="0"/>
          </a:p>
          <a:p>
            <a:pPr marL="457200" lvl="1" indent="0">
              <a:buNone/>
            </a:pPr>
            <a:endParaRPr lang="en-US" b="1" dirty="0"/>
          </a:p>
          <a:p>
            <a:endParaRPr lang="en-US" b="1" dirty="0"/>
          </a:p>
          <a:p>
            <a:pPr lvl="1"/>
            <a:endParaRPr lang="en-US" b="1" dirty="0"/>
          </a:p>
          <a:p>
            <a:pPr lvl="1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4085</TotalTime>
  <Words>382</Words>
  <Application>Microsoft Office PowerPoint</Application>
  <PresentationFormat>On-screen Show (4:3)</PresentationFormat>
  <Paragraphs>105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Default Design</vt:lpstr>
      <vt:lpstr>GOES Data Collection System  </vt:lpstr>
      <vt:lpstr>What is GOES DCS?</vt:lpstr>
      <vt:lpstr>Numbers, please?</vt:lpstr>
      <vt:lpstr>GOES DCS System Diagram</vt:lpstr>
      <vt:lpstr>GOES DCS Users</vt:lpstr>
      <vt:lpstr>…And This is What They Use It For</vt:lpstr>
      <vt:lpstr>PowerPoint Presentation</vt:lpstr>
      <vt:lpstr>GOES DCS Contact Information </vt:lpstr>
    </vt:vector>
  </TitlesOfParts>
  <Company>NESDIS/NOAA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Vanessa L. Griffin</dc:creator>
  <cp:lastModifiedBy>kay.metcalf</cp:lastModifiedBy>
  <cp:revision>95</cp:revision>
  <cp:lastPrinted>2015-07-09T17:37:30Z</cp:lastPrinted>
  <dcterms:created xsi:type="dcterms:W3CDTF">2006-08-01T12:12:59Z</dcterms:created>
  <dcterms:modified xsi:type="dcterms:W3CDTF">2016-09-20T19:27:29Z</dcterms:modified>
</cp:coreProperties>
</file>