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319" r:id="rId3"/>
    <p:sldId id="312" r:id="rId4"/>
    <p:sldId id="273" r:id="rId5"/>
    <p:sldId id="316" r:id="rId6"/>
    <p:sldId id="317" r:id="rId7"/>
    <p:sldId id="306" r:id="rId8"/>
    <p:sldId id="318" r:id="rId9"/>
    <p:sldId id="299" r:id="rId10"/>
    <p:sldId id="308" r:id="rId11"/>
    <p:sldId id="310" r:id="rId12"/>
    <p:sldId id="315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73" autoAdjust="0"/>
  </p:normalViewPr>
  <p:slideViewPr>
    <p:cSldViewPr>
      <p:cViewPr>
        <p:scale>
          <a:sx n="99" d="100"/>
          <a:sy n="99" d="100"/>
        </p:scale>
        <p:origin x="-1048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74" d="100"/>
          <a:sy n="74" d="100"/>
        </p:scale>
        <p:origin x="-289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5E491-2623-49F4-92BC-28AEFC8688E0}" type="datetimeFigureOut">
              <a:rPr lang="en-GB" smtClean="0"/>
              <a:pPr/>
              <a:t>22/09/16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3EF45-6786-4FE8-80DE-42E390A5DDB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591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19FCD8D-DAB2-4A23-9A4D-8E9C497D6ECC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3B0687E-9E44-44AB-9BDC-6C1AE1971C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885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097D5F-1901-4548-B8BF-D5E13E685370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B0687E-9E44-44AB-9BDC-6C1AE1971CC3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773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07EB4-420F-47BF-BC74-CFC7BC6CEA08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9E35C-382C-4D36-BF48-259E7E7839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2048"/>
          </a:xfrm>
        </p:spPr>
        <p:txBody>
          <a:bodyPr>
            <a:noAutofit/>
          </a:bodyPr>
          <a:lstStyle>
            <a:lvl1pPr>
              <a:defRPr sz="28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1EB3D-89BB-4484-A7E8-18F547D82C99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1E72D-0A4E-40E7-B1A2-EEDA477E85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396A2-388F-44FC-A1A7-07034F83CDC6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86FBA-5DA2-4FE9-9E3C-0895AF6EE4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C6E19-C59D-4AD1-9250-374540CEBB8D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00C80-419C-4367-8969-31FF3592D5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F4B22-2724-4BCA-879C-9443C67774B2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129D0-0C71-4DC1-A155-78A8B25D85C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C139-39FF-4DFC-A367-083E3C8BF847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62AB8-4863-4073-9547-1715F9D093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59705-D9CF-408B-AD31-A24546E4A488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EEFC3-8F97-4249-A84C-CD5A1265D4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37E80-0908-4C76-A2A9-532F0C29B1F3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F2EA7-A261-45BF-9D0B-3FFCECD8F6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5917-3F21-4D70-A7F1-4A636E437CAD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0E742-A012-44B2-B909-5C38309517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7BB1E-6EDF-4E9F-A261-4FFF2424C68B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B17BB-4985-4328-AA1A-680093C8C2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76C4F-C8F8-4EB9-8D09-EB254CEB9977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645AF-4CF4-4EF9-819D-D966F79D47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67544" y="11663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52C92-838C-4799-A6B3-C8D2F2701601}" type="datetimeFigureOut">
              <a:rPr lang="en-GB"/>
              <a:pPr>
                <a:defRPr/>
              </a:pPr>
              <a:t>22/09/16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C2835A-A184-4D9F-9CDF-B2E584CA95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476250"/>
            <a:ext cx="9144000" cy="422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 userDrawn="1"/>
        </p:nvSpPr>
        <p:spPr>
          <a:xfrm>
            <a:off x="7762875" y="0"/>
            <a:ext cx="13692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smtClean="0">
                <a:solidFill>
                  <a:schemeClr val="accent3"/>
                </a:solidFill>
                <a:latin typeface="Rockwell" pitchFamily="18" charset="0"/>
                <a:cs typeface="+mn-cs"/>
              </a:rPr>
              <a:t>Rencos</a:t>
            </a:r>
            <a:endParaRPr lang="en-GB" dirty="0">
              <a:solidFill>
                <a:schemeClr val="accent3"/>
              </a:solidFill>
              <a:latin typeface="Rockwell" pitchFamily="18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jpe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info@rencos.net" TargetMode="External"/><Relationship Id="rId3" Type="http://schemas.openxmlformats.org/officeDocument/2006/relationships/hyperlink" Target="http://www.rencos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7772400" cy="1470025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chemeClr val="accent3"/>
                </a:solidFill>
                <a:latin typeface="Rockwell" pitchFamily="18" charset="0"/>
              </a:rPr>
              <a:t>Rencos</a:t>
            </a:r>
            <a:r>
              <a:rPr lang="en-GB" dirty="0" smtClean="0">
                <a:solidFill>
                  <a:schemeClr val="tx2"/>
                </a:solidFill>
              </a:rPr>
              <a:t/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sz="1400" dirty="0" smtClean="0">
                <a:solidFill>
                  <a:schemeClr val="accent3"/>
                </a:solidFill>
                <a:latin typeface="Rockwell" pitchFamily="18" charset="0"/>
              </a:rPr>
              <a:t>Remote Energy Control</a:t>
            </a:r>
            <a:br>
              <a:rPr lang="en-GB" sz="1400" dirty="0" smtClean="0">
                <a:solidFill>
                  <a:schemeClr val="accent3"/>
                </a:solidFill>
                <a:latin typeface="Rockwell" pitchFamily="18" charset="0"/>
              </a:rPr>
            </a:br>
            <a:r>
              <a:rPr lang="en-GB" sz="1400" dirty="0" smtClean="0">
                <a:solidFill>
                  <a:schemeClr val="accent3"/>
                </a:solidFill>
                <a:latin typeface="Rockwell" pitchFamily="18" charset="0"/>
              </a:rPr>
              <a:t>by Satellite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645024"/>
            <a:ext cx="9036496" cy="163130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CONNECTING METEO.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/>
              <a:t> </a:t>
            </a:r>
            <a:r>
              <a:rPr lang="en-GB" dirty="0" smtClean="0"/>
              <a:t>                           Always, Everywhere.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604" y="5805264"/>
            <a:ext cx="1856112" cy="812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related to satellite communications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Geo </a:t>
            </a:r>
            <a:r>
              <a:rPr lang="en-US" dirty="0" err="1" smtClean="0"/>
              <a:t>vs</a:t>
            </a:r>
            <a:r>
              <a:rPr lang="en-US" dirty="0" smtClean="0"/>
              <a:t> Leo</a:t>
            </a:r>
          </a:p>
          <a:p>
            <a:r>
              <a:rPr lang="en-US" dirty="0" smtClean="0"/>
              <a:t>Ku band </a:t>
            </a:r>
            <a:r>
              <a:rPr lang="en-US" dirty="0" err="1" smtClean="0"/>
              <a:t>vs</a:t>
            </a:r>
            <a:r>
              <a:rPr lang="en-US" dirty="0" smtClean="0"/>
              <a:t> L Band</a:t>
            </a:r>
          </a:p>
          <a:p>
            <a:r>
              <a:rPr lang="en-US" dirty="0" smtClean="0"/>
              <a:t>VSAT </a:t>
            </a:r>
            <a:r>
              <a:rPr lang="en-US" dirty="0" err="1" smtClean="0"/>
              <a:t>vs</a:t>
            </a:r>
            <a:r>
              <a:rPr lang="en-US" dirty="0" smtClean="0"/>
              <a:t> M2M</a:t>
            </a:r>
          </a:p>
          <a:p>
            <a:r>
              <a:rPr lang="en-US" dirty="0" smtClean="0"/>
              <a:t>Monitoring and control </a:t>
            </a:r>
          </a:p>
          <a:p>
            <a:r>
              <a:rPr lang="en-US" dirty="0" smtClean="0"/>
              <a:t>Costs</a:t>
            </a:r>
          </a:p>
          <a:p>
            <a:r>
              <a:rPr lang="en-US" dirty="0" smtClean="0"/>
              <a:t>Data plans</a:t>
            </a:r>
          </a:p>
          <a:p>
            <a:r>
              <a:rPr lang="en-US" dirty="0" smtClean="0"/>
              <a:t>Service provider</a:t>
            </a:r>
          </a:p>
          <a:p>
            <a:r>
              <a:rPr lang="en-US" dirty="0" smtClean="0"/>
              <a:t>Power consumption</a:t>
            </a:r>
          </a:p>
          <a:p>
            <a:r>
              <a:rPr lang="en-US" dirty="0" smtClean="0"/>
              <a:t>SIM cars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670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0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347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US" sz="2800" dirty="0" smtClean="0">
                <a:solidFill>
                  <a:schemeClr val="tx2"/>
                </a:solidFill>
              </a:rPr>
              <a:t>Offer to </a:t>
            </a:r>
            <a:r>
              <a:rPr lang="en-US" sz="2800" dirty="0" err="1" smtClean="0">
                <a:solidFill>
                  <a:schemeClr val="tx2"/>
                </a:solidFill>
              </a:rPr>
              <a:t>Meteo</a:t>
            </a:r>
            <a:r>
              <a:rPr lang="en-US" sz="2800" dirty="0" smtClean="0">
                <a:solidFill>
                  <a:schemeClr val="tx2"/>
                </a:solidFill>
              </a:rPr>
              <a:t> Market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9664" y="1340768"/>
            <a:ext cx="3024336" cy="6186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dirty="0" smtClean="0">
                <a:latin typeface="+mn-lt"/>
              </a:rPr>
              <a:t>Weather station connectivity</a:t>
            </a:r>
            <a:endParaRPr lang="en-US" i="1" dirty="0" smtClean="0">
              <a:latin typeface="+mn-lt"/>
            </a:endParaRP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2. Marine / buoy connectivity</a:t>
            </a:r>
            <a:endParaRPr lang="en-US" i="1" dirty="0" smtClean="0">
              <a:latin typeface="+mn-lt"/>
            </a:endParaRP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3. Individual analogue or digital sensor inputs</a:t>
            </a:r>
            <a:endParaRPr lang="en-US" i="1" dirty="0" smtClean="0">
              <a:latin typeface="+mn-lt"/>
            </a:endParaRPr>
          </a:p>
          <a:p>
            <a:endParaRPr lang="en-US" dirty="0">
              <a:latin typeface="+mn-lt"/>
            </a:endParaRPr>
          </a:p>
          <a:p>
            <a:r>
              <a:rPr lang="en-US" dirty="0" smtClean="0">
                <a:latin typeface="+mn-lt"/>
              </a:rPr>
              <a:t>4. Experience with </a:t>
            </a:r>
            <a:r>
              <a:rPr lang="en-US" dirty="0" err="1" smtClean="0">
                <a:latin typeface="+mn-lt"/>
              </a:rPr>
              <a:t>meteo</a:t>
            </a:r>
            <a:r>
              <a:rPr lang="en-US" dirty="0" smtClean="0">
                <a:latin typeface="+mn-lt"/>
              </a:rPr>
              <a:t> industry </a:t>
            </a:r>
            <a:r>
              <a:rPr lang="en-US" dirty="0" err="1" smtClean="0">
                <a:latin typeface="+mn-lt"/>
              </a:rPr>
              <a:t>dataloggers</a:t>
            </a:r>
            <a:endParaRPr lang="en-US" dirty="0" smtClean="0">
              <a:latin typeface="+mn-lt"/>
            </a:endParaRPr>
          </a:p>
          <a:p>
            <a:endParaRPr lang="en-US" i="1" dirty="0">
              <a:latin typeface="+mn-lt"/>
            </a:endParaRPr>
          </a:p>
          <a:p>
            <a:r>
              <a:rPr lang="en-US" i="1" dirty="0" smtClean="0">
                <a:latin typeface="+mn-lt"/>
              </a:rPr>
              <a:t>5. Connectivity on Ethernet and RS 232 / RS 485</a:t>
            </a:r>
          </a:p>
          <a:p>
            <a:endParaRPr lang="en-US" i="1" dirty="0">
              <a:latin typeface="+mn-lt"/>
            </a:endParaRPr>
          </a:p>
          <a:p>
            <a:r>
              <a:rPr lang="en-US" i="1" dirty="0" smtClean="0">
                <a:latin typeface="+mn-lt"/>
              </a:rPr>
              <a:t>6. Individual packages or grouped pooled packages</a:t>
            </a:r>
          </a:p>
          <a:p>
            <a:endParaRPr lang="en-US" i="1" dirty="0">
              <a:latin typeface="+mn-lt"/>
            </a:endParaRPr>
          </a:p>
          <a:p>
            <a:r>
              <a:rPr lang="en-US" i="1" dirty="0" smtClean="0">
                <a:latin typeface="+mn-lt"/>
              </a:rPr>
              <a:t>7. Plans from Kbyte – Mbytes/Gigabytes per month</a:t>
            </a:r>
            <a:endParaRPr lang="en-US" i="1" dirty="0">
              <a:latin typeface="+mn-lt"/>
            </a:endParaRPr>
          </a:p>
          <a:p>
            <a:endParaRPr lang="en-US" dirty="0" smtClean="0">
              <a:latin typeface="+mn-lt"/>
            </a:endParaRPr>
          </a:p>
          <a:p>
            <a:r>
              <a:rPr lang="en-US" dirty="0" smtClean="0">
                <a:latin typeface="+mn-lt"/>
              </a:rPr>
              <a:t> </a:t>
            </a:r>
          </a:p>
          <a:p>
            <a:endParaRPr lang="en-US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293096"/>
            <a:ext cx="2832800" cy="16931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8720"/>
            <a:ext cx="2971800" cy="3136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7864" y="1412776"/>
            <a:ext cx="2489200" cy="3289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872" y="4889500"/>
            <a:ext cx="2146300" cy="19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75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Lessons Learned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1196752"/>
            <a:ext cx="756084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err="1" smtClean="0"/>
              <a:t>Optimisation</a:t>
            </a:r>
            <a:r>
              <a:rPr lang="en-US" dirty="0" smtClean="0"/>
              <a:t> of </a:t>
            </a:r>
            <a:r>
              <a:rPr lang="en-US" dirty="0" err="1" smtClean="0"/>
              <a:t>datalogger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Minimizing </a:t>
            </a:r>
            <a:r>
              <a:rPr lang="en-US" dirty="0" err="1" smtClean="0"/>
              <a:t>dataoverhead</a:t>
            </a:r>
            <a:r>
              <a:rPr lang="en-US" dirty="0" smtClean="0"/>
              <a:t>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Criticalness of remote control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Vulnerability of public IP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Requirements of VPN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Integrated </a:t>
            </a:r>
            <a:r>
              <a:rPr lang="en-US" dirty="0" err="1" smtClean="0"/>
              <a:t>powersupply</a:t>
            </a:r>
            <a:r>
              <a:rPr lang="en-US" dirty="0" smtClean="0"/>
              <a:t> for Sat and </a:t>
            </a:r>
            <a:r>
              <a:rPr lang="en-US" dirty="0" err="1" smtClean="0"/>
              <a:t>Meteo</a:t>
            </a:r>
            <a:r>
              <a:rPr lang="en-US" dirty="0" smtClean="0"/>
              <a:t> station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Back up communications within one system (circuit / package)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Management of SIM cards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Extreme weather conditions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Preparations </a:t>
            </a:r>
            <a:r>
              <a:rPr lang="en-US" dirty="0" smtClean="0"/>
              <a:t>for installations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Scale up commercial data plans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Flexible data plans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Data plans alerts</a:t>
            </a:r>
          </a:p>
          <a:p>
            <a:pPr marL="285750" indent="-285750">
              <a:buFont typeface="Arial"/>
              <a:buChar char="•"/>
            </a:pPr>
            <a:r>
              <a:rPr lang="en-US" dirty="0" err="1" smtClean="0"/>
              <a:t>Customised</a:t>
            </a:r>
            <a:r>
              <a:rPr lang="en-US" dirty="0" smtClean="0"/>
              <a:t> data plans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Graphical GIS overview on situation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188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New_AWS_at_5600m_asl_FedchenkoGlacier_Pami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56" y="620688"/>
            <a:ext cx="3996444" cy="5328592"/>
          </a:xfrm>
          <a:prstGeom prst="rect">
            <a:avLst/>
          </a:prstGeom>
        </p:spPr>
      </p:pic>
      <p:pic>
        <p:nvPicPr>
          <p:cNvPr id="4" name="Picture 3" descr="AWS_Fedchenko_Glacier_Aug201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6056" cy="3807042"/>
          </a:xfrm>
          <a:prstGeom prst="rect">
            <a:avLst/>
          </a:prstGeom>
        </p:spPr>
      </p:pic>
      <p:pic>
        <p:nvPicPr>
          <p:cNvPr id="5" name="Picture 4" descr="Fedchenko_Glacier_AWS_5600m_Aug201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0958"/>
            <a:ext cx="5076056" cy="38070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20072" y="6093296"/>
            <a:ext cx="391687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References in </a:t>
            </a:r>
            <a:r>
              <a:rPr lang="en-US" sz="1100" dirty="0" err="1" smtClean="0"/>
              <a:t>Meteo</a:t>
            </a:r>
            <a:r>
              <a:rPr lang="en-US" sz="1100" dirty="0" smtClean="0"/>
              <a:t>: Uzbekistan, USA, Canada, Colombia, </a:t>
            </a:r>
          </a:p>
          <a:p>
            <a:r>
              <a:rPr lang="en-US" sz="1100" dirty="0" smtClean="0"/>
              <a:t>Malaysia, Indonesia, Spain and more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25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reen Shot 2013-12-02 at 08.39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8"/>
            <a:ext cx="9169613" cy="48642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715"/>
            <a:ext cx="8229600" cy="432048"/>
          </a:xfrm>
        </p:spPr>
        <p:txBody>
          <a:bodyPr/>
          <a:lstStyle/>
          <a:p>
            <a:r>
              <a:rPr lang="en-US" dirty="0" smtClean="0"/>
              <a:t>Coverage</a:t>
            </a:r>
            <a:endParaRPr lang="en-US" dirty="0"/>
          </a:p>
        </p:txBody>
      </p:sp>
      <p:pic>
        <p:nvPicPr>
          <p:cNvPr id="5" name="Picture 4" descr="C:\Documents and Settings\chuckm\Local Settings\Temporary Internet Files\Content.IE5\VKRQ3OYU\MC900434857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068960"/>
            <a:ext cx="5318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Documents and Settings\chuckm\Local Settings\Temporary Internet Files\Content.IE5\VKRQ3OYU\MC900434857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52936"/>
            <a:ext cx="5318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Documents and Settings\chuckm\Local Settings\Temporary Internet Files\Content.IE5\VKRQ3OYU\MC900434857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852936"/>
            <a:ext cx="531813" cy="53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http://goodnewsplanet.com/wp-content/uploads/2012/01/clipart_b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862"/>
            <a:ext cx="1889692" cy="13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771800" y="5877272"/>
            <a:ext cx="2982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n-lt"/>
              </a:rPr>
              <a:t>Home POP in New York, USA </a:t>
            </a:r>
          </a:p>
          <a:p>
            <a:r>
              <a:rPr lang="en-US" dirty="0" smtClean="0">
                <a:latin typeface="+mn-lt"/>
              </a:rPr>
              <a:t>Secondary POP in Amsterdam</a:t>
            </a:r>
            <a:endParaRPr lang="en-US" dirty="0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 flipH="1">
            <a:off x="4644008" y="1484784"/>
            <a:ext cx="72008" cy="7200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 flipH="1">
            <a:off x="2555776" y="1916832"/>
            <a:ext cx="72008" cy="7200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Screen Shot 2013-11-10 at 09.56.5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6336" y="5877272"/>
            <a:ext cx="1347927" cy="64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27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 band versus Ku Band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052736"/>
            <a:ext cx="3816424" cy="5001419"/>
          </a:xfrm>
        </p:spPr>
        <p:txBody>
          <a:bodyPr/>
          <a:lstStyle/>
          <a:p>
            <a:pPr marL="0" indent="0">
              <a:buNone/>
            </a:pPr>
            <a:r>
              <a:rPr lang="en-US" sz="1600" b="1" dirty="0" smtClean="0"/>
              <a:t>L BAND  1-2 </a:t>
            </a:r>
            <a:r>
              <a:rPr lang="en-US" sz="1600" b="1" dirty="0" err="1" smtClean="0"/>
              <a:t>Ghz</a:t>
            </a:r>
            <a:endParaRPr lang="en-US" sz="1600" b="1" dirty="0" smtClean="0"/>
          </a:p>
          <a:p>
            <a:pPr marL="0" indent="0">
              <a:buNone/>
            </a:pPr>
            <a:r>
              <a:rPr lang="en-US" sz="1600" dirty="0" smtClean="0"/>
              <a:t> </a:t>
            </a:r>
          </a:p>
          <a:p>
            <a:r>
              <a:rPr lang="en-US" sz="1600" dirty="0" smtClean="0"/>
              <a:t>Low Frequency, Strong Signal</a:t>
            </a:r>
            <a:endParaRPr lang="en-US" sz="1600" dirty="0"/>
          </a:p>
          <a:p>
            <a:r>
              <a:rPr lang="en-US" sz="1600" dirty="0" smtClean="0"/>
              <a:t>Low </a:t>
            </a:r>
            <a:r>
              <a:rPr lang="en-US" sz="1600" dirty="0"/>
              <a:t>power </a:t>
            </a:r>
            <a:r>
              <a:rPr lang="en-US" sz="1600" dirty="0" smtClean="0"/>
              <a:t>consumption </a:t>
            </a:r>
            <a:endParaRPr lang="en-US" sz="1600" dirty="0"/>
          </a:p>
          <a:p>
            <a:r>
              <a:rPr lang="en-US" sz="1600" dirty="0" smtClean="0"/>
              <a:t>Small Form Factor &lt; 15cm</a:t>
            </a:r>
          </a:p>
          <a:p>
            <a:r>
              <a:rPr lang="en-US" sz="1600" dirty="0" smtClean="0"/>
              <a:t>Omnidirectional Antenna</a:t>
            </a:r>
          </a:p>
          <a:p>
            <a:r>
              <a:rPr lang="en-US" sz="1600" dirty="0" smtClean="0"/>
              <a:t>Line of Sight limitation reduced</a:t>
            </a:r>
          </a:p>
          <a:p>
            <a:r>
              <a:rPr lang="en-US" sz="1600" dirty="0" smtClean="0"/>
              <a:t>Best in Extreme </a:t>
            </a:r>
            <a:r>
              <a:rPr lang="en-US" sz="1600" dirty="0"/>
              <a:t>weathers </a:t>
            </a:r>
            <a:endParaRPr lang="en-US" sz="1600" dirty="0" smtClean="0"/>
          </a:p>
          <a:p>
            <a:r>
              <a:rPr lang="en-US" sz="1600" dirty="0" smtClean="0"/>
              <a:t>Global coverage with 1 constellation</a:t>
            </a:r>
          </a:p>
          <a:p>
            <a:r>
              <a:rPr lang="en-US" sz="1600" dirty="0" smtClean="0"/>
              <a:t>Relative easy of licensing L band</a:t>
            </a:r>
            <a:endParaRPr lang="en-US" sz="1600" dirty="0"/>
          </a:p>
          <a:p>
            <a:r>
              <a:rPr lang="en-US" sz="1600" dirty="0" smtClean="0"/>
              <a:t>Efficient with </a:t>
            </a:r>
            <a:r>
              <a:rPr lang="en-US" sz="1600" dirty="0"/>
              <a:t>Low Data</a:t>
            </a:r>
          </a:p>
          <a:p>
            <a:endParaRPr lang="en-US" sz="1600" dirty="0"/>
          </a:p>
          <a:p>
            <a:r>
              <a:rPr lang="en-US" sz="1600" dirty="0" smtClean="0"/>
              <a:t>Best solution up to 100s of Megabytes</a:t>
            </a:r>
            <a:endParaRPr lang="en-US" sz="1600" dirty="0"/>
          </a:p>
          <a:p>
            <a:endParaRPr lang="en-US" sz="16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788024" y="1052736"/>
            <a:ext cx="4248472" cy="500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 smtClean="0"/>
              <a:t>Ku Band 12 – 18 </a:t>
            </a:r>
            <a:r>
              <a:rPr lang="en-US" sz="1600" b="1" dirty="0" err="1" smtClean="0"/>
              <a:t>Ghz</a:t>
            </a:r>
            <a:endParaRPr lang="en-US" sz="1600" b="1" dirty="0" smtClean="0"/>
          </a:p>
          <a:p>
            <a:pPr marL="0" indent="0">
              <a:buNone/>
            </a:pPr>
            <a:endParaRPr lang="en-US" sz="1600" b="1" dirty="0" smtClean="0"/>
          </a:p>
          <a:p>
            <a:r>
              <a:rPr lang="en-US" sz="1600" dirty="0" smtClean="0"/>
              <a:t>Higher Frequency, more sensitive to rain</a:t>
            </a:r>
          </a:p>
          <a:p>
            <a:r>
              <a:rPr lang="en-US" sz="1600" dirty="0" smtClean="0"/>
              <a:t>Higher power consumption</a:t>
            </a:r>
          </a:p>
          <a:p>
            <a:r>
              <a:rPr lang="en-US" sz="1600" dirty="0" smtClean="0"/>
              <a:t>Parabolic Dish 60 cm+</a:t>
            </a:r>
          </a:p>
          <a:p>
            <a:r>
              <a:rPr lang="en-US" sz="1600" dirty="0" smtClean="0"/>
              <a:t>Pointing Required</a:t>
            </a:r>
          </a:p>
          <a:p>
            <a:r>
              <a:rPr lang="en-US" sz="1600" dirty="0" smtClean="0"/>
              <a:t>Line of sight limitation</a:t>
            </a:r>
          </a:p>
          <a:p>
            <a:r>
              <a:rPr lang="en-US" sz="1600" dirty="0" smtClean="0"/>
              <a:t>Not good in extreme weathers</a:t>
            </a:r>
          </a:p>
          <a:p>
            <a:r>
              <a:rPr lang="en-US" sz="1600" dirty="0" smtClean="0"/>
              <a:t>Multiple beams and land masses covered</a:t>
            </a:r>
          </a:p>
          <a:p>
            <a:r>
              <a:rPr lang="en-US" sz="1600" dirty="0" smtClean="0"/>
              <a:t>Depending on the region, can be more difficult to transmit in Ku band.</a:t>
            </a:r>
          </a:p>
          <a:p>
            <a:r>
              <a:rPr lang="en-US" sz="1600" dirty="0" smtClean="0"/>
              <a:t>Line of </a:t>
            </a:r>
            <a:r>
              <a:rPr lang="en-US" sz="1600" dirty="0" err="1" smtClean="0"/>
              <a:t>Sigth</a:t>
            </a:r>
            <a:endParaRPr lang="en-US" sz="1600" dirty="0" smtClean="0"/>
          </a:p>
          <a:p>
            <a:r>
              <a:rPr lang="en-US" sz="1600" dirty="0" smtClean="0"/>
              <a:t>Good for high volume of Data</a:t>
            </a:r>
          </a:p>
          <a:p>
            <a:endParaRPr lang="en-US" sz="1600" dirty="0" smtClean="0"/>
          </a:p>
          <a:p>
            <a:r>
              <a:rPr lang="en-US" sz="1600" dirty="0" smtClean="0"/>
              <a:t>Best solution when requiring Gigabytes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32589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432048"/>
          </a:xfrm>
        </p:spPr>
        <p:txBody>
          <a:bodyPr/>
          <a:lstStyle/>
          <a:p>
            <a:r>
              <a:rPr lang="en-US" dirty="0" smtClean="0"/>
              <a:t>Rencos Hardware elements of the solution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6372200" y="908720"/>
            <a:ext cx="2160240" cy="1256742"/>
            <a:chOff x="5745959" y="836712"/>
            <a:chExt cx="3283148" cy="1760798"/>
          </a:xfrm>
        </p:grpSpPr>
        <p:grpSp>
          <p:nvGrpSpPr>
            <p:cNvPr id="17" name="Group 16"/>
            <p:cNvGrpSpPr/>
            <p:nvPr/>
          </p:nvGrpSpPr>
          <p:grpSpPr>
            <a:xfrm>
              <a:off x="5745959" y="836712"/>
              <a:ext cx="2498449" cy="1760798"/>
              <a:chOff x="5745959" y="836712"/>
              <a:chExt cx="2498449" cy="1760798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6372200" y="836712"/>
                <a:ext cx="1872208" cy="1505496"/>
                <a:chOff x="6012160" y="764704"/>
                <a:chExt cx="2125249" cy="2009552"/>
              </a:xfrm>
            </p:grpSpPr>
            <p:pic>
              <p:nvPicPr>
                <p:cNvPr id="7" name="Picture 6" descr="Screen Shot 2013-11-28 at 10.40.34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012160" y="764704"/>
                  <a:ext cx="2016224" cy="1993181"/>
                </a:xfrm>
                <a:prstGeom prst="rect">
                  <a:avLst/>
                </a:prstGeom>
              </p:spPr>
            </p:pic>
            <p:pic>
              <p:nvPicPr>
                <p:cNvPr id="10" name="Picture 9" descr="Screen Shot 2013-11-28 at 10.46.44.png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065721">
                  <a:off x="6216460" y="829439"/>
                  <a:ext cx="208234" cy="1697448"/>
                </a:xfrm>
                <a:prstGeom prst="rect">
                  <a:avLst/>
                </a:prstGeom>
              </p:spPr>
            </p:pic>
            <p:pic>
              <p:nvPicPr>
                <p:cNvPr id="11" name="Picture 10" descr="Screen Shot 2013-11-28 at 10.46.44.png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6065805">
                  <a:off x="6439975" y="2114180"/>
                  <a:ext cx="253041" cy="1067112"/>
                </a:xfrm>
                <a:prstGeom prst="rect">
                  <a:avLst/>
                </a:prstGeom>
              </p:spPr>
            </p:pic>
            <p:pic>
              <p:nvPicPr>
                <p:cNvPr id="12" name="Picture 11" descr="Screen Shot 2013-11-28 at 10.46.44.png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884368" y="836712"/>
                  <a:ext cx="253041" cy="544379"/>
                </a:xfrm>
                <a:prstGeom prst="rect">
                  <a:avLst/>
                </a:prstGeom>
              </p:spPr>
            </p:pic>
          </p:grpSp>
          <p:sp>
            <p:nvSpPr>
              <p:cNvPr id="14" name="TextBox 13"/>
              <p:cNvSpPr txBox="1"/>
              <p:nvPr/>
            </p:nvSpPr>
            <p:spPr>
              <a:xfrm rot="818402">
                <a:off x="6390006" y="2335900"/>
                <a:ext cx="686450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100" dirty="0" smtClean="0">
                    <a:solidFill>
                      <a:srgbClr val="7F7F7F"/>
                    </a:solidFill>
                  </a:rPr>
                  <a:t>27.5 cm</a:t>
                </a:r>
                <a:endParaRPr lang="en-US" sz="1100" dirty="0">
                  <a:solidFill>
                    <a:srgbClr val="7F7F7F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5745959" y="1289294"/>
                <a:ext cx="856708" cy="328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solidFill>
                      <a:srgbClr val="7F7F7F"/>
                    </a:solidFill>
                  </a:rPr>
                  <a:t>27.5 cm</a:t>
                </a:r>
                <a:endParaRPr lang="en-US" sz="1100" dirty="0">
                  <a:solidFill>
                    <a:srgbClr val="7F7F7F"/>
                  </a:solidFill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8172400" y="980728"/>
              <a:ext cx="85670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smtClean="0">
                  <a:solidFill>
                    <a:srgbClr val="7F7F7F"/>
                  </a:solidFill>
                </a:rPr>
                <a:t>8.4 cm</a:t>
              </a:r>
              <a:endParaRPr lang="en-US" sz="1100" dirty="0">
                <a:solidFill>
                  <a:srgbClr val="7F7F7F"/>
                </a:solidFill>
              </a:endParaRPr>
            </a:p>
          </p:txBody>
        </p:sp>
      </p:grpSp>
      <p:pic>
        <p:nvPicPr>
          <p:cNvPr id="19" name="Picture 18" descr="Screen Shot 2013-11-28 at 10.55.27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980728"/>
            <a:ext cx="2376264" cy="129121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851920" y="620688"/>
            <a:ext cx="9361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7F7F7F"/>
                </a:solidFill>
                <a:latin typeface="+mn-lt"/>
              </a:rPr>
              <a:t>IDP - 680</a:t>
            </a:r>
            <a:endParaRPr lang="en-US" sz="1600" dirty="0">
              <a:solidFill>
                <a:srgbClr val="7F7F7F"/>
              </a:solidFill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76256" y="620688"/>
            <a:ext cx="1306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7F7F7F"/>
                </a:solidFill>
                <a:latin typeface="+mn-lt"/>
              </a:rPr>
              <a:t>BGAN 9502-1</a:t>
            </a:r>
            <a:endParaRPr lang="en-US" sz="1600" dirty="0">
              <a:solidFill>
                <a:srgbClr val="7F7F7F"/>
              </a:solidFill>
              <a:latin typeface="+mn-lt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010147"/>
              </p:ext>
            </p:extLst>
          </p:nvPr>
        </p:nvGraphicFramePr>
        <p:xfrm>
          <a:off x="179512" y="2492896"/>
          <a:ext cx="8856983" cy="3194456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2664296"/>
                <a:gridCol w="3024336"/>
                <a:gridCol w="3168351"/>
              </a:tblGrid>
              <a:tr h="4377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IDP - 680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BGAN 9502-1</a:t>
                      </a:r>
                      <a:endParaRPr lang="en-US" dirty="0"/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Communications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Short Burst Data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TCP IP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Monthly</a:t>
                      </a:r>
                      <a:r>
                        <a:rPr lang="en-US" sz="1400" baseline="0" dirty="0" smtClean="0">
                          <a:solidFill>
                            <a:srgbClr val="7F7F7F"/>
                          </a:solidFill>
                        </a:rPr>
                        <a:t> consumption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 up to 500 Kbytes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Up to 500 Mbytes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Target</a:t>
                      </a:r>
                      <a:r>
                        <a:rPr lang="en-US" sz="1400" baseline="0" dirty="0" smtClean="0">
                          <a:solidFill>
                            <a:srgbClr val="7F7F7F"/>
                          </a:solidFill>
                        </a:rPr>
                        <a:t> Monthly Data acquisition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50Kbytes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smtClean="0">
                          <a:solidFill>
                            <a:srgbClr val="7F7F7F"/>
                          </a:solidFill>
                        </a:rPr>
                        <a:t>5 </a:t>
                      </a:r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Mbytes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Power consumption(Standby/idle)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0,24 </a:t>
                      </a:r>
                      <a:r>
                        <a:rPr lang="en-US" sz="1400" dirty="0" err="1" smtClean="0">
                          <a:solidFill>
                            <a:srgbClr val="7F7F7F"/>
                          </a:solidFill>
                        </a:rPr>
                        <a:t>mW</a:t>
                      </a:r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 / 100 µA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1000 </a:t>
                      </a:r>
                      <a:r>
                        <a:rPr lang="en-US" sz="1400" dirty="0" err="1" smtClean="0">
                          <a:solidFill>
                            <a:srgbClr val="7F7F7F"/>
                          </a:solidFill>
                        </a:rPr>
                        <a:t>mW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Power consumption (Transmit)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10</a:t>
                      </a:r>
                      <a:r>
                        <a:rPr lang="en-US" sz="1400" baseline="0" dirty="0" smtClean="0">
                          <a:solidFill>
                            <a:srgbClr val="7F7F7F"/>
                          </a:solidFill>
                        </a:rPr>
                        <a:t> Watt / 0,75A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20 Watt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Antenna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Omnidirectional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Pointing</a:t>
                      </a:r>
                      <a:r>
                        <a:rPr lang="en-US" sz="1400" baseline="0" dirty="0" smtClean="0">
                          <a:solidFill>
                            <a:srgbClr val="7F7F7F"/>
                          </a:solidFill>
                        </a:rPr>
                        <a:t> required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Weight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rgbClr val="7F7F7F"/>
                          </a:solidFill>
                          <a:latin typeface="+mn-lt"/>
                          <a:ea typeface="+mn-ea"/>
                          <a:cs typeface="+mn-cs"/>
                        </a:rPr>
                        <a:t>0,46 Kg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rgbClr val="7F7F7F"/>
                          </a:solidFill>
                          <a:latin typeface="+mn-lt"/>
                          <a:ea typeface="+mn-ea"/>
                          <a:cs typeface="+mn-cs"/>
                        </a:rPr>
                        <a:t>3,8 Kg</a:t>
                      </a:r>
                      <a:endParaRPr lang="en-US" sz="1400" dirty="0" smtClean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  <a:tr h="34458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7F7F7F"/>
                          </a:solidFill>
                        </a:rPr>
                        <a:t>Interface Ports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rgbClr val="7F7F7F"/>
                          </a:solidFill>
                          <a:latin typeface="+mn-lt"/>
                          <a:ea typeface="+mn-ea"/>
                          <a:cs typeface="+mn-cs"/>
                        </a:rPr>
                        <a:t>RS232,</a:t>
                      </a:r>
                      <a:r>
                        <a:rPr lang="en-US" sz="1400" kern="1200" baseline="0" dirty="0" smtClean="0">
                          <a:solidFill>
                            <a:srgbClr val="7F7F7F"/>
                          </a:solidFill>
                          <a:latin typeface="+mn-lt"/>
                          <a:ea typeface="+mn-ea"/>
                          <a:cs typeface="+mn-cs"/>
                        </a:rPr>
                        <a:t> RS 485, 4 * Digital / Analog IO</a:t>
                      </a:r>
                      <a:endParaRPr lang="en-US" sz="1400" dirty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rgbClr val="7F7F7F"/>
                          </a:solidFill>
                          <a:latin typeface="+mn-lt"/>
                          <a:ea typeface="+mn-ea"/>
                          <a:cs typeface="+mn-cs"/>
                        </a:rPr>
                        <a:t>Ethernet, USB, ISDN, WLAN (802.11b)</a:t>
                      </a:r>
                      <a:endParaRPr lang="en-US" sz="1400" dirty="0" smtClean="0">
                        <a:solidFill>
                          <a:srgbClr val="7F7F7F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755576" y="980728"/>
            <a:ext cx="178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7F7F7F"/>
                </a:solidFill>
                <a:latin typeface="+mn-lt"/>
              </a:rPr>
              <a:t>2 Main products:</a:t>
            </a:r>
            <a:endParaRPr lang="en-US" dirty="0">
              <a:solidFill>
                <a:srgbClr val="7F7F7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3473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2842"/>
            <a:ext cx="8229600" cy="432048"/>
          </a:xfrm>
        </p:spPr>
        <p:txBody>
          <a:bodyPr/>
          <a:lstStyle/>
          <a:p>
            <a:r>
              <a:rPr lang="en-US" dirty="0" smtClean="0"/>
              <a:t>Rencos  Applications</a:t>
            </a:r>
            <a:endParaRPr lang="en-US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852936"/>
            <a:ext cx="3200554" cy="159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10" descr="ScreenHunter_03 Jun. 20 11.43.gif"/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76056" y="548680"/>
            <a:ext cx="3923928" cy="21367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10" name="Rounded Rectangle 9"/>
          <p:cNvSpPr/>
          <p:nvPr/>
        </p:nvSpPr>
        <p:spPr>
          <a:xfrm>
            <a:off x="107504" y="548680"/>
            <a:ext cx="4392488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Remote Terminal Manager (RTM)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Communications verification / alarm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Signal Strength / Beam number alarm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L</a:t>
            </a:r>
            <a:r>
              <a:rPr lang="en-US" sz="1400" dirty="0" smtClean="0"/>
              <a:t>ocation / Geo Fence alarm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Resetting of IP session / terminal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Firmware loading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System Log management</a:t>
            </a:r>
          </a:p>
          <a:p>
            <a:endParaRPr lang="en-US" sz="800" dirty="0"/>
          </a:p>
        </p:txBody>
      </p:sp>
      <p:sp>
        <p:nvSpPr>
          <p:cNvPr id="11" name="Rounded Rectangle 10"/>
          <p:cNvSpPr/>
          <p:nvPr/>
        </p:nvSpPr>
        <p:spPr>
          <a:xfrm>
            <a:off x="107504" y="5013176"/>
            <a:ext cx="4392488" cy="165618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dirty="0" smtClean="0"/>
              <a:t>Online Billing (IBIS) </a:t>
            </a:r>
          </a:p>
          <a:p>
            <a:pPr marL="285750" indent="-285750">
              <a:buFontTx/>
              <a:buChar char="-"/>
            </a:pPr>
            <a:r>
              <a:rPr lang="en-US" sz="1400" dirty="0"/>
              <a:t>Monitor per </a:t>
            </a:r>
            <a:r>
              <a:rPr lang="en-US" sz="1400" dirty="0" err="1"/>
              <a:t>Mbyte</a:t>
            </a:r>
            <a:r>
              <a:rPr lang="en-US" sz="1400" dirty="0"/>
              <a:t> or per hour billing status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For </a:t>
            </a:r>
            <a:r>
              <a:rPr lang="en-US" sz="1400" dirty="0" err="1" smtClean="0"/>
              <a:t>Bgan</a:t>
            </a:r>
            <a:r>
              <a:rPr lang="en-US" sz="1400" dirty="0" smtClean="0"/>
              <a:t>, Fleet, C,  IDP, Iridium and others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Monitors online sessions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Traffic warning systems to users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Activation / De-Activation management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Automated </a:t>
            </a:r>
            <a:r>
              <a:rPr lang="en-US" sz="1400" dirty="0"/>
              <a:t>load of daily CDRs</a:t>
            </a:r>
          </a:p>
          <a:p>
            <a:pPr marL="285750" indent="-285750">
              <a:buFontTx/>
              <a:buChar char="-"/>
            </a:pPr>
            <a:endParaRPr lang="en-US" sz="1400" dirty="0"/>
          </a:p>
        </p:txBody>
      </p:sp>
      <p:sp>
        <p:nvSpPr>
          <p:cNvPr id="9" name="Rounded Rectangle 8"/>
          <p:cNvSpPr/>
          <p:nvPr/>
        </p:nvSpPr>
        <p:spPr>
          <a:xfrm>
            <a:off x="107504" y="2780928"/>
            <a:ext cx="4392488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Simple Sat Sensor (based upon IDP)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Configure – Connect – Control through IOs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Real-Time data 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Configuration of </a:t>
            </a:r>
            <a:r>
              <a:rPr lang="en-US" sz="1400" dirty="0" err="1" smtClean="0"/>
              <a:t>Tresholds</a:t>
            </a:r>
            <a:r>
              <a:rPr lang="en-US" sz="1400" dirty="0" smtClean="0"/>
              <a:t> / alarms</a:t>
            </a:r>
            <a:endParaRPr lang="en-US" sz="1400" dirty="0"/>
          </a:p>
          <a:p>
            <a:pPr marL="285750" indent="-285750">
              <a:buFontTx/>
              <a:buChar char="-"/>
            </a:pPr>
            <a:r>
              <a:rPr lang="en-US" sz="1400" dirty="0" smtClean="0"/>
              <a:t>Communication interval management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Management of </a:t>
            </a:r>
            <a:r>
              <a:rPr lang="en-US" sz="1400" dirty="0" err="1" smtClean="0"/>
              <a:t>Tresholds</a:t>
            </a:r>
            <a:r>
              <a:rPr lang="en-US" sz="1400" dirty="0" smtClean="0"/>
              <a:t> 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Send Digital Commands</a:t>
            </a:r>
          </a:p>
          <a:p>
            <a:pPr marL="285750" indent="-285750">
              <a:buFontTx/>
              <a:buChar char="-"/>
            </a:pPr>
            <a:r>
              <a:rPr lang="en-US" sz="1400" dirty="0" smtClean="0"/>
              <a:t>Historic values</a:t>
            </a:r>
          </a:p>
        </p:txBody>
      </p:sp>
      <p:pic>
        <p:nvPicPr>
          <p:cNvPr id="3" name="Picture 2" descr="Screen Shot 2014-02-03 at 10.17.0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171712"/>
            <a:ext cx="2467899" cy="1682658"/>
          </a:xfrm>
          <a:prstGeom prst="rect">
            <a:avLst/>
          </a:prstGeom>
        </p:spPr>
      </p:pic>
      <p:pic>
        <p:nvPicPr>
          <p:cNvPr id="12" name="Picture 16" descr="Screen Shot 2014-01-30 at 16.49.0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80928"/>
            <a:ext cx="2136889" cy="201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094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67544" y="2132856"/>
            <a:ext cx="7848872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85750"/>
            <a:r>
              <a:rPr lang="en-US" sz="1600" b="1" dirty="0"/>
              <a:t>Expertise with </a:t>
            </a:r>
            <a:r>
              <a:rPr lang="en-US" sz="1600" b="1" dirty="0" err="1" smtClean="0"/>
              <a:t>Meteo</a:t>
            </a:r>
            <a:r>
              <a:rPr lang="en-US" sz="1600" b="1" dirty="0" smtClean="0"/>
              <a:t> companies</a:t>
            </a:r>
            <a:endParaRPr lang="en-US" sz="1600" b="1" dirty="0"/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Established partnerships with leading integrators in power and water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Available Interfaces for most relevant sensors, RTUs, IEDs, PLCs in power and water industry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67544" y="548680"/>
            <a:ext cx="7848872" cy="151216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bg1"/>
                </a:solidFill>
              </a:rPr>
              <a:t>Deep expertise in satellite market 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Close  relationship to best M2M satellite suppliers Inmarsat, Hughes, </a:t>
            </a:r>
            <a:r>
              <a:rPr lang="en-US" sz="1600" dirty="0" err="1">
                <a:solidFill>
                  <a:schemeClr val="bg1"/>
                </a:solidFill>
              </a:rPr>
              <a:t>Skywave</a:t>
            </a:r>
            <a:endParaRPr lang="en-US" sz="1600" dirty="0">
              <a:solidFill>
                <a:schemeClr val="bg1"/>
              </a:solidFill>
            </a:endParaRPr>
          </a:p>
          <a:p>
            <a:pPr marL="742950" lvl="1" indent="-285750">
              <a:buFont typeface="Arial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In depth expertise within staff on satellite industry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Technical relevant SAT M2M experience from leading US and international utility customers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8633"/>
            <a:ext cx="8229600" cy="432048"/>
          </a:xfrm>
        </p:spPr>
        <p:txBody>
          <a:bodyPr/>
          <a:lstStyle/>
          <a:p>
            <a:r>
              <a:rPr lang="en-US" dirty="0" smtClean="0"/>
              <a:t>Why Rencos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67544" y="3645024"/>
            <a:ext cx="7848872" cy="151216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/>
              <a:t>M2M / SCADA </a:t>
            </a:r>
            <a:r>
              <a:rPr lang="en-US" sz="1600" b="1" dirty="0"/>
              <a:t>experts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/>
              <a:t>Innovative Satellite M2M platform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 smtClean="0"/>
              <a:t>evolving Simple Sat Sensor– </a:t>
            </a:r>
            <a:r>
              <a:rPr lang="en-US" sz="1600" dirty="0"/>
              <a:t>value of Data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Expertise in </a:t>
            </a:r>
            <a:r>
              <a:rPr lang="en-US" sz="1600" dirty="0" smtClean="0"/>
              <a:t>Exception Based Reporting / Edge Filtering</a:t>
            </a:r>
            <a:endParaRPr lang="en-US" sz="1600" dirty="0"/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Integration capabilities with Industry relevant </a:t>
            </a:r>
            <a:r>
              <a:rPr lang="en-US" sz="1600" dirty="0" smtClean="0"/>
              <a:t>SCADA / M2M  </a:t>
            </a:r>
            <a:r>
              <a:rPr lang="en-US" sz="1600" dirty="0"/>
              <a:t>systems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67544" y="5301208"/>
            <a:ext cx="7848872" cy="1363617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/>
              <a:t>Service &amp; Support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Online billing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Online support </a:t>
            </a:r>
          </a:p>
          <a:p>
            <a:pPr marL="742950" lvl="1" indent="-285750">
              <a:buFont typeface="Arial"/>
              <a:buChar char="•"/>
            </a:pPr>
            <a:r>
              <a:rPr lang="en-US" sz="1600" dirty="0"/>
              <a:t>Local support through accredited local partner network for install and maintenance</a:t>
            </a:r>
          </a:p>
        </p:txBody>
      </p:sp>
    </p:spTree>
    <p:extLst>
      <p:ext uri="{BB962C8B-B14F-4D97-AF65-F5344CB8AC3E}">
        <p14:creationId xmlns:p14="http://schemas.microsoft.com/office/powerpoint/2010/main" val="1822570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Rencos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Simon van den Dries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Netherlands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info@rencos.net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3"/>
              </a:rPr>
              <a:t>www.rencos.net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Tel:+31 6 460 744 74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854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5784</TotalTime>
  <Words>685</Words>
  <Application>Microsoft Macintosh PowerPoint</Application>
  <PresentationFormat>On-screen Show (4:3)</PresentationFormat>
  <Paragraphs>163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Rencos Remote Energy Control by Satellite</vt:lpstr>
      <vt:lpstr>Questions related to satellite communications</vt:lpstr>
      <vt:lpstr>PowerPoint Presentation</vt:lpstr>
      <vt:lpstr>Offer to Meteo Market</vt:lpstr>
      <vt:lpstr>Lessons Learned</vt:lpstr>
      <vt:lpstr>PowerPoint Presentation</vt:lpstr>
      <vt:lpstr>Coverage</vt:lpstr>
      <vt:lpstr>L band versus Ku Band </vt:lpstr>
      <vt:lpstr>Rencos Hardware elements of the solution</vt:lpstr>
      <vt:lpstr>Rencos  Applications</vt:lpstr>
      <vt:lpstr>Why Rencos</vt:lpstr>
      <vt:lpstr>Contact </vt:lpstr>
    </vt:vector>
  </TitlesOfParts>
  <Company>EMS Satcom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Simon van den Dries</dc:creator>
  <cp:lastModifiedBy>Simon van den Dries</cp:lastModifiedBy>
  <cp:revision>248</cp:revision>
  <cp:lastPrinted>2013-11-28T09:29:34Z</cp:lastPrinted>
  <dcterms:created xsi:type="dcterms:W3CDTF">2013-02-25T15:07:03Z</dcterms:created>
  <dcterms:modified xsi:type="dcterms:W3CDTF">2016-09-22T08:24:16Z</dcterms:modified>
</cp:coreProperties>
</file>