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71" r:id="rId4"/>
    <p:sldId id="261" r:id="rId5"/>
    <p:sldId id="269" r:id="rId6"/>
    <p:sldId id="268" r:id="rId7"/>
    <p:sldId id="270" r:id="rId8"/>
    <p:sldId id="262" r:id="rId9"/>
    <p:sldId id="267" r:id="rId10"/>
    <p:sldId id="264" r:id="rId11"/>
    <p:sldId id="272" r:id="rId12"/>
    <p:sldId id="265" r:id="rId13"/>
    <p:sldId id="266" r:id="rId14"/>
    <p:sldId id="260" r:id="rId15"/>
    <p:sldId id="258" r:id="rId16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D600"/>
    <a:srgbClr val="FFCC66"/>
    <a:srgbClr val="FF9933"/>
    <a:srgbClr val="000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A62586-C4B7-4205-B6BE-FC12D3FF537F}" type="datetimeFigureOut">
              <a:rPr lang="en-US"/>
              <a:pPr>
                <a:defRPr/>
              </a:pPr>
              <a:t>9/12/2016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3793FA6-4480-440F-8E1C-11B9EE18C0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0514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6B1C4-F846-45E5-B3F2-D6BE853B8C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mo2016_powerpoint_standard_v2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FB32C-4319-4C7F-8E61-BD73AA164F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94177-FC54-4F19-88F2-AB2C18F7D9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16C9A-5AF3-4F86-B84B-64ED0DE23B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E5C6C-726C-4CFC-8FB2-2A2FAB55BF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1693E-D973-4733-A917-11E3C33D4F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844C4-CFD5-4445-90B3-9E3517212A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9C2B2-54B2-4AD9-8B41-E7CBBB197B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217EB-2276-432A-B098-FDB02FFE48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D24D02D-E2F1-43E6-8DF5-0CC18CF1D9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29" name="Picture 6" descr="wmo2016_powerpoint_standard_v2-2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6" r:id="rId3"/>
    <p:sldLayoutId id="2147483655" r:id="rId4"/>
    <p:sldLayoutId id="2147483654" r:id="rId5"/>
    <p:sldLayoutId id="2147483653" r:id="rId6"/>
    <p:sldLayoutId id="2147483652" r:id="rId7"/>
    <p:sldLayoutId id="2147483651" r:id="rId8"/>
    <p:sldLayoutId id="2147483650" r:id="rId9"/>
  </p:sldLayoutIdLst>
  <p:hf hd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iswiki.wmo.int/tiki-index.php?page=IWXXM-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wmo2016_powerpoint_standard_v2-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Title 1"/>
          <p:cNvSpPr txBox="1">
            <a:spLocks/>
          </p:cNvSpPr>
          <p:nvPr/>
        </p:nvSpPr>
        <p:spPr bwMode="auto">
          <a:xfrm>
            <a:off x="720725" y="2044700"/>
            <a:ext cx="8229600" cy="195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US" sz="4400" dirty="0">
                <a:solidFill>
                  <a:srgbClr val="000090"/>
                </a:solidFill>
                <a:latin typeface="Calibri" pitchFamily="34" charset="0"/>
              </a:rPr>
              <a:t>Statements from </a:t>
            </a:r>
            <a:r>
              <a:rPr lang="en-US" sz="4400" dirty="0" err="1">
                <a:solidFill>
                  <a:srgbClr val="000090"/>
                </a:solidFill>
                <a:latin typeface="Calibri" pitchFamily="34" charset="0"/>
              </a:rPr>
              <a:t>CAeM</a:t>
            </a:r>
            <a:r>
              <a:rPr lang="en-US" sz="4400" dirty="0">
                <a:solidFill>
                  <a:srgbClr val="000090"/>
                </a:solidFill>
                <a:latin typeface="Calibri" pitchFamily="34" charset="0"/>
              </a:rPr>
              <a:t/>
            </a:r>
            <a:br>
              <a:rPr lang="en-US" sz="4400" dirty="0">
                <a:solidFill>
                  <a:srgbClr val="000090"/>
                </a:solidFill>
                <a:latin typeface="Calibri" pitchFamily="34" charset="0"/>
              </a:rPr>
            </a:br>
            <a:endParaRPr lang="en-US" sz="4400" dirty="0">
              <a:solidFill>
                <a:srgbClr val="000090"/>
              </a:solidFill>
              <a:latin typeface="Calibri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2200" dirty="0">
                <a:solidFill>
                  <a:srgbClr val="000090"/>
                </a:solidFill>
                <a:latin typeface="Calibri" pitchFamily="34" charset="0"/>
              </a:rPr>
              <a:t>Submitted by: Commission for Aeronautical Meteorology (</a:t>
            </a:r>
            <a:r>
              <a:rPr lang="en-US" sz="2200" dirty="0" err="1">
                <a:solidFill>
                  <a:srgbClr val="000090"/>
                </a:solidFill>
                <a:latin typeface="Calibri" pitchFamily="34" charset="0"/>
              </a:rPr>
              <a:t>CAeM</a:t>
            </a:r>
            <a:r>
              <a:rPr lang="en-US" sz="2200" dirty="0">
                <a:solidFill>
                  <a:srgbClr val="000090"/>
                </a:solidFill>
                <a:latin typeface="Calibri" pitchFamily="34" charset="0"/>
              </a:rPr>
              <a:t>)</a:t>
            </a:r>
            <a:br>
              <a:rPr lang="en-US" sz="2200" dirty="0">
                <a:solidFill>
                  <a:srgbClr val="000090"/>
                </a:solidFill>
                <a:latin typeface="Calibri" pitchFamily="34" charset="0"/>
              </a:rPr>
            </a:br>
            <a:r>
              <a:rPr lang="en-US" sz="2200" dirty="0">
                <a:solidFill>
                  <a:srgbClr val="000090"/>
                </a:solidFill>
                <a:latin typeface="Calibri" pitchFamily="34" charset="0"/>
              </a:rPr>
              <a:t>(Doc </a:t>
            </a:r>
            <a:r>
              <a:rPr lang="en-US" sz="2200" dirty="0" smtClean="0">
                <a:solidFill>
                  <a:srgbClr val="000090"/>
                </a:solidFill>
                <a:latin typeface="Calibri" pitchFamily="34" charset="0"/>
              </a:rPr>
              <a:t>3c)</a:t>
            </a:r>
            <a:endParaRPr lang="en-US" sz="2200" dirty="0">
              <a:solidFill>
                <a:srgbClr val="000090"/>
              </a:solidFill>
              <a:latin typeface="Calibri" pitchFamily="34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93813" y="4298950"/>
            <a:ext cx="7921625" cy="1223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000" b="1" dirty="0"/>
              <a:t>Inter-Commission Task Team on the WMO information system </a:t>
            </a:r>
            <a:endParaRPr lang="en-US" sz="2000" b="1" dirty="0" smtClean="0"/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2000" b="1" dirty="0" smtClean="0"/>
              <a:t>(</a:t>
            </a:r>
            <a:r>
              <a:rPr lang="en-US" sz="2000" b="1" dirty="0"/>
              <a:t>ICTT-WIS)</a:t>
            </a:r>
            <a:br>
              <a:rPr lang="en-US" sz="2000" b="1" dirty="0"/>
            </a:br>
            <a:r>
              <a:rPr lang="en-US" sz="2000" b="1" dirty="0"/>
              <a:t>WMO, Geneva. 12-13 Sept 2016</a:t>
            </a:r>
            <a:endParaRPr lang="en-US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The AeM world today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9EBEAF3-605B-4D9B-8BB5-52CA7CE9F969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457200" y="1341438"/>
            <a:ext cx="80200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en-GB">
                <a:latin typeface="Calibri" pitchFamily="34" charset="0"/>
              </a:rPr>
              <a:t>Requirements for MET services in support of international air navigation are defined</a:t>
            </a:r>
          </a:p>
          <a:p>
            <a:pPr defTabSz="914400"/>
            <a:r>
              <a:rPr lang="en-GB">
                <a:latin typeface="Calibri" pitchFamily="34" charset="0"/>
              </a:rPr>
              <a:t>in the Annex 3 to the Convention on International Civil Aviation. </a:t>
            </a:r>
          </a:p>
          <a:p>
            <a:pPr defTabSz="914400"/>
            <a:endParaRPr lang="en-GB">
              <a:latin typeface="Calibri" pitchFamily="34" charset="0"/>
            </a:endParaRPr>
          </a:p>
          <a:p>
            <a:pPr defTabSz="914400"/>
            <a:r>
              <a:rPr lang="en-GB">
                <a:latin typeface="Calibri" pitchFamily="34" charset="0"/>
              </a:rPr>
              <a:t>Current structure of offices designated by agreement to provide meteorological</a:t>
            </a:r>
          </a:p>
          <a:p>
            <a:pPr defTabSz="914400"/>
            <a:r>
              <a:rPr lang="en-GB">
                <a:latin typeface="Calibri" pitchFamily="34" charset="0"/>
              </a:rPr>
              <a:t>information and/or service to air navigation :</a:t>
            </a:r>
          </a:p>
          <a:p>
            <a:pPr defTabSz="914400"/>
            <a:endParaRPr lang="en-GB">
              <a:latin typeface="Calibri" pitchFamily="34" charset="0"/>
            </a:endParaRPr>
          </a:p>
          <a:p>
            <a:pPr defTabSz="914400">
              <a:buFontTx/>
              <a:buChar char="-"/>
            </a:pPr>
            <a:r>
              <a:rPr lang="en-GB">
                <a:latin typeface="Calibri" pitchFamily="34" charset="0"/>
              </a:rPr>
              <a:t> </a:t>
            </a:r>
            <a:r>
              <a:rPr lang="en-GB">
                <a:solidFill>
                  <a:srgbClr val="000090"/>
                </a:solidFill>
                <a:latin typeface="Calibri" pitchFamily="34" charset="0"/>
              </a:rPr>
              <a:t>World Area Forecast System with two WAFCs</a:t>
            </a:r>
          </a:p>
          <a:p>
            <a:pPr defTabSz="914400">
              <a:buFontTx/>
              <a:buChar char="-"/>
            </a:pPr>
            <a:r>
              <a:rPr lang="en-GB">
                <a:latin typeface="Calibri" pitchFamily="34" charset="0"/>
              </a:rPr>
              <a:t> </a:t>
            </a:r>
            <a:r>
              <a:rPr lang="en-GB">
                <a:solidFill>
                  <a:srgbClr val="FF9933"/>
                </a:solidFill>
                <a:latin typeface="Calibri" pitchFamily="34" charset="0"/>
              </a:rPr>
              <a:t>Volcanic Ash Advisory Centres</a:t>
            </a:r>
          </a:p>
          <a:p>
            <a:pPr defTabSz="914400">
              <a:buFontTx/>
              <a:buChar char="-"/>
            </a:pPr>
            <a:r>
              <a:rPr lang="en-GB">
                <a:latin typeface="Calibri" pitchFamily="34" charset="0"/>
              </a:rPr>
              <a:t> </a:t>
            </a:r>
            <a:r>
              <a:rPr lang="en-GB">
                <a:solidFill>
                  <a:srgbClr val="6BD600"/>
                </a:solidFill>
                <a:latin typeface="Calibri" pitchFamily="34" charset="0"/>
              </a:rPr>
              <a:t>Tropical Cyclone Advisory Centres</a:t>
            </a:r>
          </a:p>
          <a:p>
            <a:pPr defTabSz="914400">
              <a:buFontTx/>
              <a:buChar char="-"/>
            </a:pPr>
            <a:r>
              <a:rPr lang="en-GB">
                <a:latin typeface="Calibri" pitchFamily="34" charset="0"/>
              </a:rPr>
              <a:t> </a:t>
            </a:r>
            <a:r>
              <a:rPr lang="en-GB">
                <a:solidFill>
                  <a:srgbClr val="000090"/>
                </a:solidFill>
                <a:latin typeface="Calibri" pitchFamily="34" charset="0"/>
              </a:rPr>
              <a:t>Meteorological Watch Offices</a:t>
            </a:r>
          </a:p>
          <a:p>
            <a:pPr defTabSz="914400">
              <a:buFontTx/>
              <a:buChar char="-"/>
            </a:pPr>
            <a:r>
              <a:rPr lang="en-GB">
                <a:latin typeface="Calibri" pitchFamily="34" charset="0"/>
              </a:rPr>
              <a:t> </a:t>
            </a:r>
            <a:r>
              <a:rPr lang="en-GB">
                <a:solidFill>
                  <a:srgbClr val="FF9933"/>
                </a:solidFill>
                <a:latin typeface="Calibri" pitchFamily="34" charset="0"/>
              </a:rPr>
              <a:t>(Aerodrome) meteorological offices</a:t>
            </a:r>
          </a:p>
          <a:p>
            <a:pPr defTabSz="914400"/>
            <a:endParaRPr lang="en-GB">
              <a:solidFill>
                <a:srgbClr val="FF9933"/>
              </a:solidFill>
              <a:latin typeface="Calibri" pitchFamily="34" charset="0"/>
            </a:endParaRPr>
          </a:p>
          <a:p>
            <a:pPr defTabSz="914400"/>
            <a:r>
              <a:rPr lang="en-GB">
                <a:latin typeface="Calibri" pitchFamily="34" charset="0"/>
              </a:rPr>
              <a:t>Other MET information services could also be</a:t>
            </a:r>
          </a:p>
          <a:p>
            <a:pPr defTabSz="914400"/>
            <a:r>
              <a:rPr lang="en-GB">
                <a:latin typeface="Calibri" pitchFamily="34" charset="0"/>
              </a:rPr>
              <a:t>provided by individual States to aviation</a:t>
            </a:r>
          </a:p>
          <a:p>
            <a:pPr defTabSz="914400"/>
            <a:r>
              <a:rPr lang="en-GB">
                <a:latin typeface="Calibri" pitchFamily="34" charset="0"/>
              </a:rPr>
              <a:t>users on a commercial basis</a:t>
            </a:r>
          </a:p>
          <a:p>
            <a:pPr defTabSz="914400"/>
            <a:r>
              <a:rPr lang="en-GB">
                <a:latin typeface="Calibri" pitchFamily="34" charset="0"/>
              </a:rPr>
              <a:t>or under national regulation.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z="4000" smtClean="0">
                <a:solidFill>
                  <a:srgbClr val="000090"/>
                </a:solidFill>
              </a:rPr>
              <a:t>AeM Information Management today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FC7078E-9B49-4286-A946-D406E56BBD25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858838" y="1239838"/>
            <a:ext cx="701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en-GB">
                <a:latin typeface="Calibri" pitchFamily="34" charset="0"/>
              </a:rPr>
              <a:t>Current worldwide information dissemination and delivery system : </a:t>
            </a:r>
            <a:r>
              <a:rPr lang="en-GB">
                <a:solidFill>
                  <a:srgbClr val="000090"/>
                </a:solidFill>
                <a:latin typeface="Calibri" pitchFamily="34" charset="0"/>
              </a:rPr>
              <a:t>AFTN</a:t>
            </a:r>
          </a:p>
          <a:p>
            <a:pPr algn="ctr" defTabSz="914400"/>
            <a:r>
              <a:rPr lang="en-GB">
                <a:latin typeface="Calibri" pitchFamily="34" charset="0"/>
              </a:rPr>
              <a:t>Aeronautical Fixed Telecommunication Network</a:t>
            </a:r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1875" y="1881188"/>
            <a:ext cx="6334125" cy="4446587"/>
          </a:xfrm>
          <a:prstGeom prst="rect">
            <a:avLst/>
          </a:prstGeom>
          <a:noFill/>
          <a:ln w="19050">
            <a:solidFill>
              <a:srgbClr val="000090"/>
            </a:solidFill>
            <a:miter lim="800000"/>
            <a:headEnd/>
            <a:tailEnd/>
          </a:ln>
        </p:spPr>
      </p:pic>
      <p:sp>
        <p:nvSpPr>
          <p:cNvPr id="14341" name="Rectangle 7"/>
          <p:cNvSpPr>
            <a:spLocks noChangeArrowheads="1"/>
          </p:cNvSpPr>
          <p:nvPr/>
        </p:nvSpPr>
        <p:spPr bwMode="auto">
          <a:xfrm>
            <a:off x="911225" y="3311525"/>
            <a:ext cx="1014413" cy="492125"/>
          </a:xfrm>
          <a:prstGeom prst="rect">
            <a:avLst/>
          </a:prstGeom>
          <a:noFill/>
          <a:ln w="19050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1055688" y="3379788"/>
            <a:ext cx="692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fr-FR" sz="1600">
                <a:solidFill>
                  <a:srgbClr val="000090"/>
                </a:solidFill>
              </a:rPr>
              <a:t>WIFS</a:t>
            </a:r>
          </a:p>
        </p:txBody>
      </p:sp>
      <p:sp>
        <p:nvSpPr>
          <p:cNvPr id="14343" name="Text Box 9"/>
          <p:cNvSpPr txBox="1">
            <a:spLocks noChangeArrowheads="1"/>
          </p:cNvSpPr>
          <p:nvPr/>
        </p:nvSpPr>
        <p:spPr bwMode="auto">
          <a:xfrm>
            <a:off x="1011238" y="261143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>
                <a:solidFill>
                  <a:srgbClr val="000090"/>
                </a:solidFill>
              </a:rPr>
              <a:t>SADIS</a:t>
            </a:r>
          </a:p>
        </p:txBody>
      </p:sp>
      <p:sp>
        <p:nvSpPr>
          <p:cNvPr id="14344" name="Line 10"/>
          <p:cNvSpPr>
            <a:spLocks noChangeShapeType="1"/>
          </p:cNvSpPr>
          <p:nvPr/>
        </p:nvSpPr>
        <p:spPr bwMode="auto">
          <a:xfrm flipH="1" flipV="1">
            <a:off x="3479800" y="2119313"/>
            <a:ext cx="1292225" cy="398462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14345" name="Line 12"/>
          <p:cNvSpPr>
            <a:spLocks noChangeShapeType="1"/>
          </p:cNvSpPr>
          <p:nvPr/>
        </p:nvSpPr>
        <p:spPr bwMode="auto">
          <a:xfrm flipH="1">
            <a:off x="1928813" y="2119313"/>
            <a:ext cx="1550987" cy="398462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14346" name="Line 13"/>
          <p:cNvSpPr>
            <a:spLocks noChangeShapeType="1"/>
          </p:cNvSpPr>
          <p:nvPr/>
        </p:nvSpPr>
        <p:spPr bwMode="auto">
          <a:xfrm flipH="1">
            <a:off x="1911350" y="3144838"/>
            <a:ext cx="603250" cy="144462"/>
          </a:xfrm>
          <a:prstGeom prst="line">
            <a:avLst/>
          </a:prstGeom>
          <a:noFill/>
          <a:ln w="9525">
            <a:solidFill>
              <a:srgbClr val="FF993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fr-FR"/>
          </a:p>
        </p:txBody>
      </p:sp>
      <p:sp>
        <p:nvSpPr>
          <p:cNvPr id="14347" name="Rectangle 15"/>
          <p:cNvSpPr>
            <a:spLocks noChangeArrowheads="1"/>
          </p:cNvSpPr>
          <p:nvPr/>
        </p:nvSpPr>
        <p:spPr bwMode="auto">
          <a:xfrm>
            <a:off x="915988" y="2516188"/>
            <a:ext cx="1014412" cy="492125"/>
          </a:xfrm>
          <a:prstGeom prst="rect">
            <a:avLst/>
          </a:prstGeom>
          <a:noFill/>
          <a:ln w="19050">
            <a:solidFill>
              <a:srgbClr val="FF99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0090"/>
                </a:solidFill>
              </a:rPr>
              <a:t>What’s happening on ICAO side 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5F38678-4ED5-4694-8C12-26B7090A9ED2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895350" y="14874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/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512763" y="1363663"/>
            <a:ext cx="8174037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GB" sz="2400">
                <a:latin typeface="Calibri" pitchFamily="34" charset="0"/>
              </a:rPr>
              <a:t>ICAO Global Air Navigation Plan (GANP) :</a:t>
            </a:r>
          </a:p>
          <a:p>
            <a:pPr defTabSz="914400"/>
            <a:r>
              <a:rPr lang="en-GB" sz="2000">
                <a:latin typeface="Calibri" pitchFamily="34" charset="0"/>
              </a:rPr>
              <a:t>	the overarching framework incl. key civil aviation policy principles</a:t>
            </a:r>
          </a:p>
          <a:p>
            <a:pPr defTabSz="914400"/>
            <a:r>
              <a:rPr lang="en-GB" sz="2400">
                <a:latin typeface="Calibri" pitchFamily="34" charset="0"/>
              </a:rPr>
              <a:t>GANP objective : to increase </a:t>
            </a:r>
            <a:r>
              <a:rPr lang="en-GB" sz="2400" b="1">
                <a:solidFill>
                  <a:srgbClr val="000090"/>
                </a:solidFill>
                <a:latin typeface="Calibri" pitchFamily="34" charset="0"/>
              </a:rPr>
              <a:t>capacity</a:t>
            </a:r>
            <a:r>
              <a:rPr lang="en-GB" sz="2400">
                <a:latin typeface="Calibri" pitchFamily="34" charset="0"/>
              </a:rPr>
              <a:t> and improve </a:t>
            </a:r>
            <a:r>
              <a:rPr lang="en-GB" sz="2400" b="1">
                <a:solidFill>
                  <a:srgbClr val="000090"/>
                </a:solidFill>
                <a:latin typeface="Calibri" pitchFamily="34" charset="0"/>
              </a:rPr>
              <a:t>efficiency</a:t>
            </a:r>
            <a:r>
              <a:rPr lang="en-GB" sz="2400">
                <a:latin typeface="Calibri" pitchFamily="34" charset="0"/>
              </a:rPr>
              <a:t> of the global civil aviation system whilst improving or at least maintaining </a:t>
            </a:r>
            <a:r>
              <a:rPr lang="en-GB" sz="2400" b="1">
                <a:solidFill>
                  <a:srgbClr val="000090"/>
                </a:solidFill>
                <a:latin typeface="Calibri" pitchFamily="34" charset="0"/>
              </a:rPr>
              <a:t>safety</a:t>
            </a:r>
            <a:r>
              <a:rPr lang="en-GB" sz="2400">
                <a:latin typeface="Calibri" pitchFamily="34" charset="0"/>
              </a:rPr>
              <a:t>.</a:t>
            </a:r>
          </a:p>
          <a:p>
            <a:pPr defTabSz="914400"/>
            <a:endParaRPr lang="en-GB" sz="2400">
              <a:latin typeface="Calibri" pitchFamily="34" charset="0"/>
            </a:endParaRPr>
          </a:p>
          <a:p>
            <a:pPr defTabSz="914400"/>
            <a:r>
              <a:rPr lang="en-GB" sz="2400">
                <a:latin typeface="Calibri" pitchFamily="34" charset="0"/>
              </a:rPr>
              <a:t>New edition in 2013 that includes the </a:t>
            </a:r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Aviation System Block Upgrade (ASBU)</a:t>
            </a:r>
            <a:r>
              <a:rPr lang="en-GB" sz="2400">
                <a:latin typeface="Calibri" pitchFamily="34" charset="0"/>
              </a:rPr>
              <a:t> methodology for implementation of key principles. Framework, Modules, associated technology Roadmaps covering inter alia, communications, surveillance, navigation, information management and avionics.</a:t>
            </a:r>
          </a:p>
          <a:p>
            <a:pPr defTabSz="914400"/>
            <a:endParaRPr lang="en-GB" sz="2400">
              <a:latin typeface="Calibri" pitchFamily="34" charset="0"/>
            </a:endParaRPr>
          </a:p>
          <a:p>
            <a:pPr algn="ctr" defTabSz="914400"/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Where is meteorology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0090"/>
                </a:solidFill>
              </a:rPr>
              <a:t>What’s happening on ICAO side 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FB19056-CE0C-464D-9EC9-ACC9B96F664B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895350" y="14874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/>
          </a:p>
        </p:txBody>
      </p:sp>
      <p:pic>
        <p:nvPicPr>
          <p:cNvPr id="16388" name="Picture 12" descr="GANP2013_ASB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9988" y="1244600"/>
            <a:ext cx="6542087" cy="37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Oval 13"/>
          <p:cNvSpPr>
            <a:spLocks noChangeArrowheads="1"/>
          </p:cNvSpPr>
          <p:nvPr/>
        </p:nvSpPr>
        <p:spPr bwMode="auto">
          <a:xfrm>
            <a:off x="1079500" y="2724150"/>
            <a:ext cx="1304925" cy="1273175"/>
          </a:xfrm>
          <a:prstGeom prst="ellipse">
            <a:avLst/>
          </a:prstGeom>
          <a:noFill/>
          <a:ln w="38100">
            <a:solidFill>
              <a:srgbClr val="FF9933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16390" name="Text Box 14"/>
          <p:cNvSpPr txBox="1">
            <a:spLocks noChangeArrowheads="1"/>
          </p:cNvSpPr>
          <p:nvPr/>
        </p:nvSpPr>
        <p:spPr bwMode="auto">
          <a:xfrm>
            <a:off x="101600" y="3119438"/>
            <a:ext cx="101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fr-FR" sz="2400" b="1">
                <a:solidFill>
                  <a:srgbClr val="FF9933"/>
                </a:solidFill>
                <a:latin typeface="Calibri" pitchFamily="34" charset="0"/>
              </a:rPr>
              <a:t>HERE !</a:t>
            </a:r>
          </a:p>
        </p:txBody>
      </p:sp>
      <p:sp>
        <p:nvSpPr>
          <p:cNvPr id="16391" name="Text Box 15"/>
          <p:cNvSpPr txBox="1">
            <a:spLocks noChangeArrowheads="1"/>
          </p:cNvSpPr>
          <p:nvPr/>
        </p:nvSpPr>
        <p:spPr bwMode="auto">
          <a:xfrm>
            <a:off x="457200" y="4937125"/>
            <a:ext cx="86868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GB"/>
              <a:t>MET modules :</a:t>
            </a:r>
          </a:p>
          <a:p>
            <a:pPr defTabSz="914400"/>
            <a:r>
              <a:rPr lang="en-GB" sz="1600">
                <a:solidFill>
                  <a:srgbClr val="FF9933"/>
                </a:solidFill>
              </a:rPr>
              <a:t>B0-AMET </a:t>
            </a:r>
            <a:r>
              <a:rPr lang="en-GB" sz="1600"/>
              <a:t>Meteorological Information Supporting Enhanced Operational Efficiency and Safety</a:t>
            </a:r>
          </a:p>
          <a:p>
            <a:pPr defTabSz="914400"/>
            <a:r>
              <a:rPr lang="en-GB" sz="1600">
                <a:solidFill>
                  <a:srgbClr val="FF9933"/>
                </a:solidFill>
              </a:rPr>
              <a:t>B1-AMET</a:t>
            </a:r>
            <a:r>
              <a:rPr lang="en-GB" sz="1600"/>
              <a:t> Enhanced Operational Decisions through </a:t>
            </a:r>
            <a:r>
              <a:rPr lang="en-GB" sz="1600">
                <a:solidFill>
                  <a:srgbClr val="000090"/>
                </a:solidFill>
              </a:rPr>
              <a:t>Integrated</a:t>
            </a:r>
            <a:r>
              <a:rPr lang="en-GB" sz="1600"/>
              <a:t> Meteorological Information</a:t>
            </a:r>
          </a:p>
          <a:p>
            <a:pPr algn="r" defTabSz="914400"/>
            <a:r>
              <a:rPr lang="en-GB" sz="1600"/>
              <a:t>(planning and near-term service) </a:t>
            </a:r>
          </a:p>
          <a:p>
            <a:pPr defTabSz="914400"/>
            <a:r>
              <a:rPr lang="en-GB" sz="1600">
                <a:solidFill>
                  <a:srgbClr val="FF9933"/>
                </a:solidFill>
              </a:rPr>
              <a:t>B3-AMET</a:t>
            </a:r>
            <a:r>
              <a:rPr lang="en-GB"/>
              <a:t> </a:t>
            </a:r>
            <a:r>
              <a:rPr lang="en-GB" sz="1600"/>
              <a:t>Enhanced Operational Decisions through </a:t>
            </a:r>
            <a:r>
              <a:rPr lang="en-GB" sz="1600">
                <a:solidFill>
                  <a:srgbClr val="000090"/>
                </a:solidFill>
              </a:rPr>
              <a:t>Integrated</a:t>
            </a:r>
            <a:r>
              <a:rPr lang="en-GB" sz="1600"/>
              <a:t> Meteorological Information</a:t>
            </a:r>
          </a:p>
          <a:p>
            <a:pPr algn="r" defTabSz="914400"/>
            <a:r>
              <a:rPr lang="en-GB" sz="1600"/>
              <a:t>(near-term and immediate service)</a:t>
            </a:r>
          </a:p>
        </p:txBody>
      </p:sp>
      <p:sp>
        <p:nvSpPr>
          <p:cNvPr id="16392" name="Text Box 16"/>
          <p:cNvSpPr txBox="1">
            <a:spLocks noChangeArrowheads="1"/>
          </p:cNvSpPr>
          <p:nvPr/>
        </p:nvSpPr>
        <p:spPr bwMode="auto">
          <a:xfrm>
            <a:off x="2519363" y="2951163"/>
            <a:ext cx="11318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fr-FR" sz="1600" b="1">
                <a:solidFill>
                  <a:srgbClr val="FF9933"/>
                </a:solidFill>
              </a:rPr>
              <a:t>BO-AMET</a:t>
            </a:r>
          </a:p>
        </p:txBody>
      </p:sp>
      <p:sp>
        <p:nvSpPr>
          <p:cNvPr id="16393" name="Text Box 17"/>
          <p:cNvSpPr txBox="1">
            <a:spLocks noChangeArrowheads="1"/>
          </p:cNvSpPr>
          <p:nvPr/>
        </p:nvSpPr>
        <p:spPr bwMode="auto">
          <a:xfrm>
            <a:off x="3817938" y="2954338"/>
            <a:ext cx="1085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 b="1">
                <a:solidFill>
                  <a:srgbClr val="FF9933"/>
                </a:solidFill>
              </a:rPr>
              <a:t>B1-AMET</a:t>
            </a:r>
          </a:p>
        </p:txBody>
      </p:sp>
      <p:sp>
        <p:nvSpPr>
          <p:cNvPr id="16394" name="Text Box 18"/>
          <p:cNvSpPr txBox="1">
            <a:spLocks noChangeArrowheads="1"/>
          </p:cNvSpPr>
          <p:nvPr/>
        </p:nvSpPr>
        <p:spPr bwMode="auto">
          <a:xfrm>
            <a:off x="6402388" y="3576638"/>
            <a:ext cx="1085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 b="1">
                <a:solidFill>
                  <a:srgbClr val="FF9933"/>
                </a:solidFill>
              </a:rPr>
              <a:t>B3-AMET</a:t>
            </a:r>
          </a:p>
        </p:txBody>
      </p:sp>
      <p:sp>
        <p:nvSpPr>
          <p:cNvPr id="16395" name="Text Box 19"/>
          <p:cNvSpPr txBox="1">
            <a:spLocks noChangeArrowheads="1"/>
          </p:cNvSpPr>
          <p:nvPr/>
        </p:nvSpPr>
        <p:spPr bwMode="auto">
          <a:xfrm>
            <a:off x="5119688" y="2952750"/>
            <a:ext cx="10858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sz="1400">
                <a:solidFill>
                  <a:srgbClr val="FFCC66"/>
                </a:solidFill>
              </a:rPr>
              <a:t>?</a:t>
            </a:r>
          </a:p>
          <a:p>
            <a:pPr algn="ctr"/>
            <a:r>
              <a:rPr lang="fr-FR" sz="1600" b="1">
                <a:solidFill>
                  <a:srgbClr val="FFCC66"/>
                </a:solidFill>
              </a:rPr>
              <a:t>B2-AMET</a:t>
            </a:r>
          </a:p>
          <a:p>
            <a:pPr algn="ctr"/>
            <a:r>
              <a:rPr lang="fr-FR" sz="1400">
                <a:solidFill>
                  <a:srgbClr val="FFCC66"/>
                </a:solidFill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0090"/>
                </a:solidFill>
              </a:rPr>
              <a:t>What’s happening on ICAO side 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C927F64-F59D-4B36-B39D-075609218594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895350" y="14874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/>
          </a:p>
        </p:txBody>
      </p:sp>
      <p:sp>
        <p:nvSpPr>
          <p:cNvPr id="17412" name="Text Box 6"/>
          <p:cNvSpPr txBox="1">
            <a:spLocks noChangeArrowheads="1"/>
          </p:cNvSpPr>
          <p:nvPr/>
        </p:nvSpPr>
        <p:spPr bwMode="auto">
          <a:xfrm>
            <a:off x="512763" y="1230313"/>
            <a:ext cx="8174037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GB" sz="2000">
                <a:latin typeface="Calibri" pitchFamily="34" charset="0"/>
              </a:rPr>
              <a:t>Main concept in MET modules: </a:t>
            </a:r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integration</a:t>
            </a:r>
            <a:r>
              <a:rPr lang="en-GB" sz="2400">
                <a:latin typeface="Calibri" pitchFamily="34" charset="0"/>
              </a:rPr>
              <a:t> </a:t>
            </a:r>
            <a:r>
              <a:rPr lang="en-GB" sz="2000">
                <a:latin typeface="Calibri" pitchFamily="34" charset="0"/>
              </a:rPr>
              <a:t>of new or enhanced MET information</a:t>
            </a:r>
          </a:p>
          <a:p>
            <a:pPr defTabSz="914400"/>
            <a:endParaRPr lang="en-GB" sz="2000">
              <a:latin typeface="Calibri" pitchFamily="34" charset="0"/>
            </a:endParaRPr>
          </a:p>
          <a:p>
            <a:pPr algn="ctr" defTabSz="914400"/>
            <a:r>
              <a:rPr lang="en-GB" sz="2400">
                <a:latin typeface="Calibri" pitchFamily="34" charset="0"/>
              </a:rPr>
              <a:t>Implies a </a:t>
            </a:r>
            <a:r>
              <a:rPr lang="en-GB" sz="2400" b="1">
                <a:solidFill>
                  <a:srgbClr val="000090"/>
                </a:solidFill>
                <a:latin typeface="Calibri" pitchFamily="34" charset="0"/>
              </a:rPr>
              <a:t>transition from the current product-centric environment to an information-centric environment</a:t>
            </a:r>
          </a:p>
          <a:p>
            <a:pPr defTabSz="914400"/>
            <a:endParaRPr lang="en-GB" sz="2400">
              <a:latin typeface="Calibri" pitchFamily="34" charset="0"/>
            </a:endParaRPr>
          </a:p>
          <a:p>
            <a:pPr defTabSz="914400"/>
            <a:r>
              <a:rPr lang="en-GB" sz="2000">
                <a:latin typeface="Calibri" pitchFamily="34" charset="0"/>
              </a:rPr>
              <a:t>The ATM/Aviation world has stronger needs to ensure a safer, more efficient, cost effective air navigation</a:t>
            </a:r>
          </a:p>
          <a:p>
            <a:pPr defTabSz="914400"/>
            <a:r>
              <a:rPr lang="en-GB" sz="2400">
                <a:latin typeface="Calibri" pitchFamily="34" charset="0"/>
              </a:rPr>
              <a:t>=&gt; New MET services need to be developed </a:t>
            </a:r>
            <a:r>
              <a:rPr lang="en-GB">
                <a:latin typeface="Calibri" pitchFamily="34" charset="0"/>
              </a:rPr>
              <a:t>e.g. for Space Weather information</a:t>
            </a:r>
          </a:p>
          <a:p>
            <a:pPr defTabSz="914400"/>
            <a:r>
              <a:rPr lang="en-GB" sz="2400">
                <a:latin typeface="Calibri" pitchFamily="34" charset="0"/>
              </a:rPr>
              <a:t>=&gt; Fundamental changes in existing services </a:t>
            </a:r>
            <a:r>
              <a:rPr lang="en-GB">
                <a:latin typeface="Calibri" pitchFamily="34" charset="0"/>
              </a:rPr>
              <a:t>e.g. for hazardous weather information</a:t>
            </a:r>
          </a:p>
          <a:p>
            <a:pPr defTabSz="914400"/>
            <a:endParaRPr lang="en-GB" sz="1400">
              <a:latin typeface="Calibri" pitchFamily="34" charset="0"/>
            </a:endParaRPr>
          </a:p>
          <a:p>
            <a:pPr algn="ctr" defTabSz="914400"/>
            <a:r>
              <a:rPr lang="en-GB" sz="2400" b="1">
                <a:solidFill>
                  <a:srgbClr val="000090"/>
                </a:solidFill>
                <a:latin typeface="Calibri" pitchFamily="34" charset="0"/>
              </a:rPr>
              <a:t>=&gt; Compliance to the new Air Navigation System environment: the System Wide Information Management (SWIM)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0090"/>
                </a:solidFill>
              </a:rPr>
              <a:t>Information Management discussion</a:t>
            </a:r>
            <a:endParaRPr lang="fr-FR" sz="4000" smtClean="0">
              <a:solidFill>
                <a:srgbClr val="000090"/>
              </a:solidFill>
            </a:endParaRP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411288"/>
            <a:ext cx="3959225" cy="4911725"/>
          </a:xfrm>
          <a:ln>
            <a:solidFill>
              <a:srgbClr val="000090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u="sng" smtClean="0"/>
              <a:t>On the WMO side: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fr-FR" sz="28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CAeM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					</a:t>
            </a:r>
            <a:r>
              <a:rPr lang="fr-FR" sz="2800" smtClean="0">
                <a:solidFill>
                  <a:srgbClr val="000090"/>
                </a:solidFill>
              </a:rPr>
              <a:t>ET-ISA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CBS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					</a:t>
            </a:r>
            <a:r>
              <a:rPr lang="fr-FR" sz="2800" smtClean="0">
                <a:solidFill>
                  <a:srgbClr val="000090"/>
                </a:solidFill>
              </a:rPr>
              <a:t>TT-AvXML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					IPET-DRMM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/>
              <a:t>					</a:t>
            </a:r>
            <a:r>
              <a:rPr lang="fr-FR" sz="2800" smtClean="0">
                <a:solidFill>
                  <a:srgbClr val="000090"/>
                </a:solidFill>
              </a:rPr>
              <a:t>ICTT-WIS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2800" smtClean="0">
                <a:solidFill>
                  <a:srgbClr val="000090"/>
                </a:solidFill>
              </a:rPr>
              <a:t>					</a:t>
            </a:r>
            <a:r>
              <a:rPr lang="fr-FR" sz="2400" smtClean="0"/>
              <a:t>Others ?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fr-FR" sz="28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fr-FR" sz="1800" smtClean="0"/>
              <a:t>…others? CHy, CCl …?</a:t>
            </a:r>
          </a:p>
        </p:txBody>
      </p:sp>
      <p:sp>
        <p:nvSpPr>
          <p:cNvPr id="18435" name="Rectangle 4"/>
          <p:cNvSpPr>
            <a:spLocks/>
          </p:cNvSpPr>
          <p:nvPr/>
        </p:nvSpPr>
        <p:spPr bwMode="auto">
          <a:xfrm>
            <a:off x="4727575" y="1411288"/>
            <a:ext cx="4416425" cy="4911725"/>
          </a:xfrm>
          <a:prstGeom prst="rect">
            <a:avLst/>
          </a:prstGeom>
          <a:noFill/>
          <a:ln w="9525">
            <a:solidFill>
              <a:srgbClr val="00009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 u="sng">
                <a:latin typeface="Calibri" pitchFamily="34" charset="0"/>
              </a:rPr>
              <a:t>On the ICAO side: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latin typeface="Calibri" pitchFamily="34" charset="0"/>
              </a:rPr>
              <a:t>MET Panel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latin typeface="Calibri" pitchFamily="34" charset="0"/>
              </a:rPr>
              <a:t>					</a:t>
            </a:r>
            <a:r>
              <a:rPr lang="fr-FR" sz="2800">
                <a:solidFill>
                  <a:srgbClr val="000090"/>
                </a:solidFill>
                <a:latin typeface="Calibri" pitchFamily="34" charset="0"/>
              </a:rPr>
              <a:t>WG-MIE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solidFill>
                  <a:srgbClr val="000090"/>
                </a:solidFill>
                <a:latin typeface="Calibri" pitchFamily="34" charset="0"/>
              </a:rPr>
              <a:t>					WG-MISD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solidFill>
                  <a:srgbClr val="000090"/>
                </a:solidFill>
                <a:latin typeface="Calibri" pitchFamily="34" charset="0"/>
              </a:rPr>
              <a:t>					WG-MRI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solidFill>
                  <a:srgbClr val="000090"/>
                </a:solidFill>
                <a:latin typeface="Calibri" pitchFamily="34" charset="0"/>
              </a:rPr>
              <a:t>					</a:t>
            </a:r>
            <a:r>
              <a:rPr lang="fr-FR" sz="2800">
                <a:latin typeface="Calibri" pitchFamily="34" charset="0"/>
              </a:rPr>
              <a:t>WG-MOG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latin typeface="Calibri" pitchFamily="34" charset="0"/>
              </a:rPr>
              <a:t>Other Panels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800">
                <a:latin typeface="Calibri" pitchFamily="34" charset="0"/>
              </a:rPr>
              <a:t>					</a:t>
            </a:r>
            <a:r>
              <a:rPr lang="fr-FR" sz="2800">
                <a:solidFill>
                  <a:srgbClr val="000090"/>
                </a:solidFill>
                <a:latin typeface="Calibri" pitchFamily="34" charset="0"/>
              </a:rPr>
              <a:t>IMP/WGs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400">
                <a:solidFill>
                  <a:srgbClr val="000090"/>
                </a:solidFill>
                <a:latin typeface="Calibri" pitchFamily="34" charset="0"/>
              </a:rPr>
              <a:t>					ATMRPP/WGs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400">
                <a:solidFill>
                  <a:srgbClr val="000090"/>
                </a:solidFill>
                <a:latin typeface="Calibri" pitchFamily="34" charset="0"/>
              </a:rPr>
              <a:t>					</a:t>
            </a:r>
            <a:r>
              <a:rPr lang="fr-FR" sz="2400">
                <a:latin typeface="Calibri" pitchFamily="34" charset="0"/>
              </a:rPr>
              <a:t>CP/WGs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 sz="2400">
                <a:latin typeface="Calibri" pitchFamily="34" charset="0"/>
              </a:rPr>
              <a:t>					ATMOPSP/WGs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fr-FR">
                <a:latin typeface="Calibri" pitchFamily="34" charset="0"/>
              </a:rPr>
              <a:t>…others?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What is the SWIM 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E4012D4-E0E6-4E95-A25C-7A82286ED048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459" name="Rectangle 3"/>
          <p:cNvSpPr>
            <a:spLocks/>
          </p:cNvSpPr>
          <p:nvPr/>
        </p:nvSpPr>
        <p:spPr bwMode="auto">
          <a:xfrm>
            <a:off x="395288" y="1412875"/>
            <a:ext cx="82296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latin typeface="Calibri" pitchFamily="34" charset="0"/>
              </a:rPr>
              <a:t>Definition: </a:t>
            </a:r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Standards, infrastructure and governance enabling the management of ATM-related information and its exchange between qualified parties via interoperable services.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latin typeface="Calibri" pitchFamily="34" charset="0"/>
              </a:rPr>
              <a:t>ICAO Manual on SWIM concept Doc 10039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GB" sz="2400">
                <a:latin typeface="Calibri" pitchFamily="34" charset="0"/>
              </a:rPr>
              <a:t>Main principles:</a:t>
            </a:r>
          </a:p>
          <a:p>
            <a:pPr marL="742950" lvl="1" indent="-285750"/>
            <a:r>
              <a:rPr lang="en-GB">
                <a:latin typeface="Calibri" pitchFamily="34" charset="0"/>
              </a:rPr>
              <a:t>	</a:t>
            </a:r>
            <a:r>
              <a:rPr lang="en-GB" sz="2000">
                <a:latin typeface="Calibri" pitchFamily="34" charset="0"/>
              </a:rPr>
              <a:t>Information should be of the right quality, provided at the right time 	and delivered to the right place </a:t>
            </a:r>
          </a:p>
          <a:p>
            <a:pPr marL="742950" lvl="1" indent="-285750"/>
            <a:r>
              <a:rPr lang="en-GB" sz="2000">
                <a:latin typeface="Calibri" pitchFamily="34" charset="0"/>
              </a:rPr>
              <a:t> 	Separation of information provision and information consumption to 	the extent possible</a:t>
            </a:r>
          </a:p>
          <a:p>
            <a:pPr marL="742950" lvl="1" indent="-285750"/>
            <a:r>
              <a:rPr lang="en-GB" sz="2000">
                <a:latin typeface="Calibri" pitchFamily="34" charset="0"/>
              </a:rPr>
              <a:t>	Use of open standards 	</a:t>
            </a:r>
          </a:p>
          <a:p>
            <a:pPr marL="742950" lvl="1" indent="-285750"/>
            <a:r>
              <a:rPr lang="en-GB" sz="2000">
                <a:latin typeface="Calibri" pitchFamily="34" charset="0"/>
              </a:rPr>
              <a:t>	Use of interoperable services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What is the SWIM 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5B4A363-BDEE-431D-A219-F0CE15A95015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20483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" y="1289050"/>
            <a:ext cx="8675688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Oval 5"/>
          <p:cNvSpPr>
            <a:spLocks noChangeArrowheads="1"/>
          </p:cNvSpPr>
          <p:nvPr/>
        </p:nvSpPr>
        <p:spPr bwMode="auto">
          <a:xfrm>
            <a:off x="5900738" y="2352675"/>
            <a:ext cx="1447800" cy="1935163"/>
          </a:xfrm>
          <a:prstGeom prst="ellipse">
            <a:avLst/>
          </a:prstGeom>
          <a:noFill/>
          <a:ln w="38100">
            <a:solidFill>
              <a:srgbClr val="00009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SWIM &amp; AeM Service Providers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A7EDE11-6552-47D3-B55B-58CCD6F0735A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595313" y="1322388"/>
            <a:ext cx="8091487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20000"/>
              </a:spcBef>
              <a:buFont typeface="Arial" charset="0"/>
              <a:buNone/>
            </a:pPr>
            <a:r>
              <a:rPr lang="en-GB"/>
              <a:t>Consequences for AeM Service Providers (METSP) (1/2):</a:t>
            </a:r>
          </a:p>
          <a:p>
            <a:pPr defTabSz="914400">
              <a:spcBef>
                <a:spcPct val="20000"/>
              </a:spcBef>
              <a:buFont typeface="Arial" charset="0"/>
              <a:buNone/>
            </a:pPr>
            <a:endParaRPr lang="en-GB"/>
          </a:p>
          <a:p>
            <a:pPr defTabSz="914400">
              <a:spcBef>
                <a:spcPct val="20000"/>
              </a:spcBef>
              <a:buFontTx/>
              <a:buChar char="-"/>
            </a:pPr>
            <a:r>
              <a:rPr lang="en-GB"/>
              <a:t> Transition from the AFTN to the AMHS :</a:t>
            </a:r>
          </a:p>
          <a:p>
            <a:pPr defTabSz="914400">
              <a:spcBef>
                <a:spcPct val="20000"/>
              </a:spcBef>
            </a:pPr>
            <a:r>
              <a:rPr lang="en-GB">
                <a:solidFill>
                  <a:srgbClr val="000090"/>
                </a:solidFill>
              </a:rPr>
              <a:t>ATS Message Handling System</a:t>
            </a:r>
            <a:r>
              <a:rPr lang="en-GB"/>
              <a:t> also known as </a:t>
            </a:r>
            <a:r>
              <a:rPr lang="en-GB">
                <a:solidFill>
                  <a:srgbClr val="000090"/>
                </a:solidFill>
              </a:rPr>
              <a:t>Aeronautical Message Handling System</a:t>
            </a:r>
          </a:p>
          <a:p>
            <a:pPr defTabSz="914400">
              <a:spcBef>
                <a:spcPct val="20000"/>
              </a:spcBef>
              <a:buFontTx/>
              <a:buChar char="-"/>
            </a:pPr>
            <a:r>
              <a:rPr lang="en-GB"/>
              <a:t> Application of IWXXM : </a:t>
            </a:r>
            <a:r>
              <a:rPr lang="en-GB">
                <a:solidFill>
                  <a:srgbClr val="000090"/>
                </a:solidFill>
              </a:rPr>
              <a:t>ICAO weather (WX) information eXchange Model</a:t>
            </a:r>
          </a:p>
          <a:p>
            <a:pPr defTabSz="914400"/>
            <a:r>
              <a:rPr lang="en-US"/>
              <a:t>New model for reporting weather information. IWXXM includes XML/GML-based representations for products standardized in ICAO Annex 3 and WMO Doc. No. 49, Vol II, such as METAR/SPECI, TAF, SIGMET, AIRMET, Tropical Cyclone Advisory and Volcanic Ash Advisory. XML/GML schemes defined by the CBS TT-AvXML. </a:t>
            </a:r>
            <a:r>
              <a:rPr lang="en-US">
                <a:hlinkClick r:id="rId2"/>
              </a:rPr>
              <a:t>https://wiswiki.wmo.int/tiki-index.php?page=IWXXM-2</a:t>
            </a:r>
            <a:r>
              <a:rPr lang="en-US"/>
              <a:t> </a:t>
            </a:r>
          </a:p>
          <a:p>
            <a:pPr defTabSz="914400"/>
            <a:endParaRPr lang="en-US"/>
          </a:p>
          <a:p>
            <a:pPr defTabSz="914400">
              <a:buFontTx/>
              <a:buChar char="-"/>
            </a:pPr>
            <a:r>
              <a:rPr lang="en-US"/>
              <a:t> </a:t>
            </a:r>
            <a:r>
              <a:rPr lang="en-US">
                <a:solidFill>
                  <a:srgbClr val="000090"/>
                </a:solidFill>
              </a:rPr>
              <a:t>Strong impact</a:t>
            </a:r>
            <a:r>
              <a:rPr lang="en-US"/>
              <a:t> on MET information providers and on IM structure</a:t>
            </a:r>
          </a:p>
          <a:p>
            <a:pPr defTabSz="914400"/>
            <a:r>
              <a:rPr lang="en-US" sz="1600">
                <a:solidFill>
                  <a:srgbClr val="000090"/>
                </a:solidFill>
              </a:rPr>
              <a:t>(Recommendation in Nov 2016 ; Standard in Nov 2018 ! Applicability in 2020 ?)</a:t>
            </a:r>
          </a:p>
          <a:p>
            <a:pPr defTabSz="914400"/>
            <a:endParaRPr lang="en-GB"/>
          </a:p>
          <a:p>
            <a:pPr defTabSz="914400"/>
            <a:r>
              <a:rPr lang="en-GB"/>
              <a:t>- ICAO documentation to assist States : Concept of Operations for the Transition of OPMET Data Exchange using IWXXM (EUR Doc 033) ….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SWIM &amp; AeM Service Providers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DB94B27-ABB0-416D-9646-5D0E12D65A5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7652" name="Text Box 5"/>
          <p:cNvSpPr txBox="1">
            <a:spLocks noChangeArrowheads="1"/>
          </p:cNvSpPr>
          <p:nvPr/>
        </p:nvSpPr>
        <p:spPr bwMode="auto">
          <a:xfrm>
            <a:off x="595313" y="1322388"/>
            <a:ext cx="8091487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>
              <a:spcBef>
                <a:spcPct val="20000"/>
              </a:spcBef>
              <a:buFont typeface="Arial" charset="0"/>
              <a:buNone/>
            </a:pPr>
            <a:r>
              <a:rPr lang="en-GB" sz="2000"/>
              <a:t>Consequences for AeM Service Providers (METSP) (2/2):</a:t>
            </a:r>
          </a:p>
          <a:p>
            <a:pPr defTabSz="914400">
              <a:spcBef>
                <a:spcPct val="20000"/>
              </a:spcBef>
              <a:buFont typeface="Arial" charset="0"/>
              <a:buNone/>
            </a:pPr>
            <a:endParaRPr lang="en-GB" sz="2000"/>
          </a:p>
          <a:p>
            <a:pPr defTabSz="914400">
              <a:spcBef>
                <a:spcPct val="20000"/>
              </a:spcBef>
              <a:buFontTx/>
              <a:buChar char="-"/>
            </a:pPr>
            <a:r>
              <a:rPr lang="en-GB" sz="2000"/>
              <a:t> One of the SWIM principles is the use of interoperable services to allow machine to machine communication</a:t>
            </a:r>
            <a:r>
              <a:rPr lang="en-US" sz="2000"/>
              <a:t>:</a:t>
            </a:r>
          </a:p>
          <a:p>
            <a:pPr algn="ctr" defTabSz="914400">
              <a:spcBef>
                <a:spcPct val="20000"/>
              </a:spcBef>
            </a:pPr>
            <a:r>
              <a:rPr lang="en-US" sz="2000"/>
              <a:t>OGC Webservices (WFS, WCS, WMS …)</a:t>
            </a:r>
          </a:p>
          <a:p>
            <a:pPr defTabSz="914400"/>
            <a:endParaRPr lang="en-US" sz="2000"/>
          </a:p>
          <a:p>
            <a:pPr defTabSz="914400"/>
            <a:endParaRPr lang="en-US" sz="2000">
              <a:solidFill>
                <a:srgbClr val="000090"/>
              </a:solidFill>
            </a:endParaRPr>
          </a:p>
          <a:p>
            <a:pPr defTabSz="914400"/>
            <a:endParaRPr lang="en-US" sz="2000">
              <a:solidFill>
                <a:srgbClr val="000090"/>
              </a:solidFill>
            </a:endParaRPr>
          </a:p>
          <a:p>
            <a:pPr algn="ctr" defTabSz="914400"/>
            <a:r>
              <a:rPr lang="en-US" sz="2400">
                <a:solidFill>
                  <a:srgbClr val="000090"/>
                </a:solidFill>
              </a:rPr>
              <a:t>Strong impact on MET information providers</a:t>
            </a:r>
          </a:p>
          <a:p>
            <a:pPr algn="ctr" defTabSz="914400"/>
            <a:r>
              <a:rPr lang="en-US" sz="2400">
                <a:solidFill>
                  <a:srgbClr val="000090"/>
                </a:solidFill>
              </a:rPr>
              <a:t>and on AeM Information Management</a:t>
            </a:r>
          </a:p>
          <a:p>
            <a:pPr algn="ctr" defTabSz="914400"/>
            <a:r>
              <a:rPr lang="en-US" sz="2000"/>
              <a:t>(structure &amp; services)</a:t>
            </a:r>
          </a:p>
          <a:p>
            <a:pPr algn="ctr" defTabSz="914400"/>
            <a:r>
              <a:rPr lang="en-US" sz="2400"/>
              <a:t>Recommendation in Nov 2016 ; Standard in Nov 2018</a:t>
            </a:r>
          </a:p>
          <a:p>
            <a:pPr algn="ctr" defTabSz="914400"/>
            <a:endParaRPr lang="en-GB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SWIM &amp; WIS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A64653F-4481-42B7-8EBF-3EA95B972FA6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684213" y="1250950"/>
            <a:ext cx="7856537" cy="508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en-GB" sz="2000">
                <a:latin typeface="Calibri" pitchFamily="34" charset="0"/>
              </a:rPr>
              <a:t>SWIM is becoming a prerequisite for any information service to the aviation community</a:t>
            </a:r>
          </a:p>
          <a:p>
            <a:pPr defTabSz="914400"/>
            <a:endParaRPr lang="en-GB" sz="2400">
              <a:latin typeface="Calibri" pitchFamily="34" charset="0"/>
            </a:endParaRPr>
          </a:p>
          <a:p>
            <a:pPr defTabSz="914400"/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Need to ensure compatibility/interoperability between WIS and SWIM </a:t>
            </a:r>
            <a:r>
              <a:rPr lang="en-GB" sz="2400">
                <a:latin typeface="Calibri" pitchFamily="34" charset="0"/>
              </a:rPr>
              <a:t>insofar as the aviation MET components are concerned (e.g. metadata)</a:t>
            </a:r>
          </a:p>
          <a:p>
            <a:pPr defTabSz="914400"/>
            <a:r>
              <a:rPr lang="en-GB" sz="2400">
                <a:latin typeface="Calibri" pitchFamily="34" charset="0"/>
              </a:rPr>
              <a:t>As METSP may implement SWIM-compliant information systems to deliver MET data to aviation users, should these systems be considered as WIS ‘nodes’ ?</a:t>
            </a:r>
          </a:p>
          <a:p>
            <a:pPr defTabSz="914400"/>
            <a:endParaRPr lang="en-GB" sz="2400">
              <a:latin typeface="Calibri" pitchFamily="34" charset="0"/>
            </a:endParaRPr>
          </a:p>
          <a:p>
            <a:pPr algn="ctr" defTabSz="914400"/>
            <a:r>
              <a:rPr lang="en-GB" sz="2400">
                <a:solidFill>
                  <a:srgbClr val="000090"/>
                </a:solidFill>
                <a:latin typeface="Calibri" pitchFamily="34" charset="0"/>
              </a:rPr>
              <a:t>CAeM expectation</a:t>
            </a:r>
            <a:r>
              <a:rPr lang="en-GB" sz="2400">
                <a:latin typeface="Calibri" pitchFamily="34" charset="0"/>
              </a:rPr>
              <a:t> :  ICTT-WIS to consider this need so that appropriate groups from the CBS address it in coordination with the CAeM and ICAO</a:t>
            </a:r>
          </a:p>
          <a:p>
            <a:pPr defTabSz="914400"/>
            <a:r>
              <a:rPr lang="en-GB" sz="2400">
                <a:latin typeface="Calibri" pitchFamily="34" charset="0"/>
              </a:rPr>
              <a:t>=&gt; Information paper to be submitted by AeM for CBS-16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 smtClean="0">
                <a:solidFill>
                  <a:srgbClr val="000090"/>
                </a:solidFill>
              </a:rPr>
              <a:t>Aeronautical MET data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B7114AF-53D6-4617-9DAA-A200E5CAA6D5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587375" y="1233488"/>
            <a:ext cx="8178800" cy="485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en-GB">
                <a:latin typeface="Calibri" pitchFamily="34" charset="0"/>
              </a:rPr>
              <a:t>Current status of Aeronautical MET date in the WIS is ‘Other’</a:t>
            </a:r>
          </a:p>
          <a:p>
            <a:pPr algn="ctr" defTabSz="914400"/>
            <a:r>
              <a:rPr lang="en-GB">
                <a:latin typeface="Calibri" pitchFamily="34" charset="0"/>
              </a:rPr>
              <a:t>WMO Data License Code = ‘WMOOther’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Data that is not covered by WMO Resolution 25 or WMO Resolution 40;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e.g. aviation OPMET data. Data marked with "WMO Other" data policy shall be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treated like "WMO Additional" where </a:t>
            </a:r>
            <a:r>
              <a:rPr lang="en-US" i="1">
                <a:solidFill>
                  <a:srgbClr val="000090"/>
                </a:solidFill>
                <a:latin typeface="Calibri" pitchFamily="34" charset="0"/>
              </a:rPr>
              <a:t>a more precise definition of the data policy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may be additionally supplied within the </a:t>
            </a:r>
            <a:r>
              <a:rPr lang="en-US" i="1">
                <a:solidFill>
                  <a:srgbClr val="000090"/>
                </a:solidFill>
                <a:latin typeface="Calibri" pitchFamily="34" charset="0"/>
              </a:rPr>
              <a:t>metadata</a:t>
            </a:r>
            <a:r>
              <a:rPr lang="en-US" i="1">
                <a:latin typeface="Calibri" pitchFamily="34" charset="0"/>
              </a:rPr>
              <a:t>. In all cases it shall be the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responsibility of the data consumer to ensure that they understand the data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policy specified by the data provider - which may necessitate dialogue with the</a:t>
            </a:r>
          </a:p>
          <a:p>
            <a:pPr algn="ctr" defTabSz="914400"/>
            <a:r>
              <a:rPr lang="en-US" i="1">
                <a:latin typeface="Calibri" pitchFamily="34" charset="0"/>
              </a:rPr>
              <a:t>data publisher for confirmation of terms and conditions. </a:t>
            </a:r>
            <a:endParaRPr lang="en-GB" i="1">
              <a:latin typeface="Calibri" pitchFamily="34" charset="0"/>
            </a:endParaRPr>
          </a:p>
          <a:p>
            <a:pPr algn="ctr" defTabSz="914400"/>
            <a:endParaRPr lang="en-GB" i="1">
              <a:latin typeface="Calibri" pitchFamily="34" charset="0"/>
            </a:endParaRPr>
          </a:p>
          <a:p>
            <a:pPr algn="ctr" defTabSz="914400"/>
            <a:r>
              <a:rPr lang="en-GB">
                <a:latin typeface="Calibri" pitchFamily="34" charset="0"/>
              </a:rPr>
              <a:t>WMOOther vs. WMOAdditional or WMOEssential :</a:t>
            </a:r>
          </a:p>
          <a:p>
            <a:pPr algn="ctr" defTabSz="914400"/>
            <a:r>
              <a:rPr lang="en-GB">
                <a:latin typeface="Calibri" pitchFamily="34" charset="0"/>
              </a:rPr>
              <a:t>Aeronautical MET data is </a:t>
            </a:r>
            <a:r>
              <a:rPr lang="en-GB">
                <a:solidFill>
                  <a:srgbClr val="000090"/>
                </a:solidFill>
                <a:latin typeface="Calibri" pitchFamily="34" charset="0"/>
              </a:rPr>
              <a:t>not free</a:t>
            </a:r>
            <a:r>
              <a:rPr lang="en-GB">
                <a:latin typeface="Calibri" pitchFamily="34" charset="0"/>
              </a:rPr>
              <a:t> !</a:t>
            </a:r>
          </a:p>
          <a:p>
            <a:pPr algn="ctr" defTabSz="914400"/>
            <a:r>
              <a:rPr lang="en-GB">
                <a:latin typeface="Calibri" pitchFamily="34" charset="0"/>
              </a:rPr>
              <a:t>But is for </a:t>
            </a:r>
            <a:r>
              <a:rPr lang="en-GB">
                <a:solidFill>
                  <a:srgbClr val="000090"/>
                </a:solidFill>
                <a:latin typeface="Calibri" pitchFamily="34" charset="0"/>
              </a:rPr>
              <a:t>global exchange</a:t>
            </a:r>
            <a:r>
              <a:rPr lang="en-GB">
                <a:latin typeface="Calibri" pitchFamily="34" charset="0"/>
              </a:rPr>
              <a:t> and restricted to aviation users (ATM, airlines, airports)</a:t>
            </a:r>
          </a:p>
          <a:p>
            <a:pPr algn="ctr" defTabSz="914400"/>
            <a:endParaRPr lang="en-GB">
              <a:solidFill>
                <a:srgbClr val="000090"/>
              </a:solidFill>
            </a:endParaRPr>
          </a:p>
          <a:p>
            <a:pPr algn="ctr" defTabSz="914400"/>
            <a:r>
              <a:rPr lang="en-GB" sz="2000">
                <a:solidFill>
                  <a:srgbClr val="000090"/>
                </a:solidFill>
                <a:latin typeface="Calibri" pitchFamily="34" charset="0"/>
              </a:rPr>
              <a:t>CAeM expectation</a:t>
            </a:r>
            <a:r>
              <a:rPr lang="en-GB" sz="2000">
                <a:latin typeface="Calibri" pitchFamily="34" charset="0"/>
              </a:rPr>
              <a:t> : ICTT-WIS or appropriate CBS groups to consider the need</a:t>
            </a:r>
          </a:p>
          <a:p>
            <a:pPr algn="ctr" defTabSz="914400"/>
            <a:r>
              <a:rPr lang="en-GB" sz="2000">
                <a:latin typeface="Calibri" pitchFamily="34" charset="0"/>
              </a:rPr>
              <a:t>for a new WIS status for aeronautical MET data in coordination with</a:t>
            </a:r>
          </a:p>
          <a:p>
            <a:pPr algn="ctr" defTabSz="914400"/>
            <a:r>
              <a:rPr lang="en-GB" sz="2000">
                <a:latin typeface="Calibri" pitchFamily="34" charset="0"/>
              </a:rPr>
              <a:t>the CAeM and ICAO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Recommended Text for Report</a:t>
            </a:r>
            <a:endParaRPr lang="en-US" smtClean="0"/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[Include here suggested text for inclusion in Report.]</a:t>
            </a:r>
          </a:p>
          <a:p>
            <a:pPr eaLnBrk="1" hangingPunct="1">
              <a:buFont typeface="Arial" charset="0"/>
              <a:buNone/>
            </a:pPr>
            <a:r>
              <a:rPr lang="en-US" sz="2000" i="1" smtClean="0"/>
              <a:t>The meeting noted the CAeM expectations with regard to the WIS :</a:t>
            </a:r>
          </a:p>
          <a:p>
            <a:pPr eaLnBrk="1" hangingPunct="1">
              <a:buFont typeface="Arial" charset="0"/>
              <a:buNone/>
            </a:pPr>
            <a:r>
              <a:rPr lang="en-GB" sz="2000" i="1" smtClean="0"/>
              <a:t>ICTT-WIS to consider the </a:t>
            </a:r>
            <a:r>
              <a:rPr lang="en-GB" sz="2000" i="1" smtClean="0">
                <a:solidFill>
                  <a:srgbClr val="000090"/>
                </a:solidFill>
              </a:rPr>
              <a:t>need to ensure compatibility/interoperability between WIS and SWIM </a:t>
            </a:r>
            <a:r>
              <a:rPr lang="en-GB" sz="2000" i="1" smtClean="0"/>
              <a:t>insofar as the aviation MET components are concerned so that appropriate groups from the CBS address it in coordination with the CAeM and ICAO</a:t>
            </a:r>
          </a:p>
          <a:p>
            <a:pPr>
              <a:buFont typeface="Arial" charset="0"/>
              <a:buNone/>
            </a:pPr>
            <a:r>
              <a:rPr lang="en-GB" sz="2000" i="1" smtClean="0"/>
              <a:t>ICTT-WIS or appropriate CBS groups to consider the need for </a:t>
            </a:r>
            <a:r>
              <a:rPr lang="en-GB" sz="2000" i="1" smtClean="0">
                <a:solidFill>
                  <a:srgbClr val="000090"/>
                </a:solidFill>
              </a:rPr>
              <a:t>a new WIS status for aeronautical MET data</a:t>
            </a:r>
            <a:r>
              <a:rPr lang="en-GB" sz="2000" i="1" smtClean="0"/>
              <a:t> in coordination with the CAeM and ICAO</a:t>
            </a:r>
            <a:endParaRPr lang="en-US" sz="2000" i="1" smtClean="0"/>
          </a:p>
          <a:p>
            <a:pPr eaLnBrk="1" hangingPunct="1">
              <a:buFont typeface="Arial" charset="0"/>
              <a:buNone/>
            </a:pPr>
            <a:endParaRPr lang="en-US" sz="2000" i="1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E7B47B-5968-4880-92C3-916E7116B0AD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4" descr="wmo2016_powerpoint_standard_v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Thank you for your attention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257D2D-867A-4DF3-B29E-8A6898B02F93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458</TotalTime>
  <Words>957</Words>
  <Application>Microsoft Office PowerPoint</Application>
  <PresentationFormat>On-screen Show (4:3)</PresentationFormat>
  <Paragraphs>160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WMO_WHITE_Powerpoint_en_fr</vt:lpstr>
      <vt:lpstr>PowerPoint Presentation</vt:lpstr>
      <vt:lpstr>The AeM world today</vt:lpstr>
      <vt:lpstr>AeM Information Management today</vt:lpstr>
      <vt:lpstr>What’s happening on ICAO side ?</vt:lpstr>
      <vt:lpstr>What’s happening on ICAO side ?</vt:lpstr>
      <vt:lpstr>What’s happening on ICAO side ?</vt:lpstr>
      <vt:lpstr>Information Management discussion</vt:lpstr>
      <vt:lpstr>What is the SWIM ?</vt:lpstr>
      <vt:lpstr>What is the SWIM ?</vt:lpstr>
      <vt:lpstr>SWIM &amp; AeM Service Providers</vt:lpstr>
      <vt:lpstr>SWIM &amp; AeM Service Providers</vt:lpstr>
      <vt:lpstr>SWIM &amp; WIS</vt:lpstr>
      <vt:lpstr>Aeronautical MET data</vt:lpstr>
      <vt:lpstr>Recommended Text for Report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David Thomas</cp:lastModifiedBy>
  <cp:revision>13</cp:revision>
  <dcterms:created xsi:type="dcterms:W3CDTF">2016-08-17T13:13:24Z</dcterms:created>
  <dcterms:modified xsi:type="dcterms:W3CDTF">2016-09-12T09:09:58Z</dcterms:modified>
</cp:coreProperties>
</file>