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sldIdLst>
    <p:sldId id="256" r:id="rId2"/>
    <p:sldId id="263" r:id="rId3"/>
    <p:sldId id="264" r:id="rId4"/>
    <p:sldId id="268" r:id="rId5"/>
    <p:sldId id="269" r:id="rId6"/>
    <p:sldId id="296" r:id="rId7"/>
    <p:sldId id="298" r:id="rId8"/>
    <p:sldId id="277" r:id="rId9"/>
    <p:sldId id="272" r:id="rId10"/>
    <p:sldId id="303" r:id="rId11"/>
    <p:sldId id="305" r:id="rId12"/>
    <p:sldId id="299" r:id="rId13"/>
    <p:sldId id="301" r:id="rId14"/>
    <p:sldId id="300" r:id="rId15"/>
    <p:sldId id="304" r:id="rId16"/>
    <p:sldId id="258"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A51FC9-AFCF-49EB-A244-BC807F184F05}" type="datetimeFigureOut">
              <a:rPr lang="en-US" smtClean="0"/>
              <a:pPr/>
              <a:t>09/09/2016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5321C3-9685-46B5-915C-1C4C4FEE7A3D}" type="slidenum">
              <a:rPr lang="en-US" smtClean="0"/>
              <a:pPr/>
              <a:t>‹#›</a:t>
            </a:fld>
            <a:endParaRPr lang="en-US"/>
          </a:p>
        </p:txBody>
      </p:sp>
    </p:spTree>
    <p:extLst>
      <p:ext uri="{BB962C8B-B14F-4D97-AF65-F5344CB8AC3E}">
        <p14:creationId xmlns:p14="http://schemas.microsoft.com/office/powerpoint/2010/main" val="59413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9B0FE348-F6E3-0D4A-9E6C-6330799BBDC4}"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A08714-0123-4697-BB9E-E797D37FF921}" type="slidenum">
              <a:rPr lang="en-US" smtClean="0"/>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B016F9-CE24-4E5C-871E-3BDA4C18453A}" type="slidenum">
              <a:rPr lang="en-US"/>
              <a:pPr/>
              <a:t>7</a:t>
            </a:fld>
            <a:endParaRPr lang="en-US"/>
          </a:p>
        </p:txBody>
      </p:sp>
      <p:sp>
        <p:nvSpPr>
          <p:cNvPr id="450562" name="Rectangle 2"/>
          <p:cNvSpPr>
            <a:spLocks noGrp="1" noRot="1" noChangeAspect="1" noChangeArrowheads="1" noTextEdit="1"/>
          </p:cNvSpPr>
          <p:nvPr>
            <p:ph type="sldImg"/>
          </p:nvPr>
        </p:nvSpPr>
        <p:spPr>
          <a:ln/>
        </p:spPr>
      </p:sp>
      <p:sp>
        <p:nvSpPr>
          <p:cNvPr id="45056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xfrm>
            <a:off x="917575" y="744538"/>
            <a:ext cx="4962525" cy="3722687"/>
          </a:xfrm>
          <a:ln/>
        </p:spPr>
      </p:sp>
      <p:sp>
        <p:nvSpPr>
          <p:cNvPr id="122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ja-JP" dirty="0" smtClean="0">
              <a:ea typeface="MS PGothic" panose="020B0600070205080204" pitchFamily="34" charset="-128"/>
            </a:endParaRPr>
          </a:p>
        </p:txBody>
      </p:sp>
      <p:sp>
        <p:nvSpPr>
          <p:cNvPr id="122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b="1" u="sng">
                <a:solidFill>
                  <a:schemeClr val="tx2"/>
                </a:solidFill>
                <a:latin typeface="Tahoma" panose="020B0604030504040204" pitchFamily="34" charset="0"/>
                <a:ea typeface="MS PGothic" panose="020B0600070205080204" pitchFamily="34" charset="-128"/>
              </a:defRPr>
            </a:lvl1pPr>
            <a:lvl2pPr marL="742950" indent="-285750">
              <a:defRPr sz="2000" b="1" u="sng">
                <a:solidFill>
                  <a:schemeClr val="tx2"/>
                </a:solidFill>
                <a:latin typeface="Tahoma" panose="020B0604030504040204" pitchFamily="34" charset="0"/>
                <a:ea typeface="MS PGothic" panose="020B0600070205080204" pitchFamily="34" charset="-128"/>
              </a:defRPr>
            </a:lvl2pPr>
            <a:lvl3pPr marL="1143000" indent="-228600">
              <a:defRPr sz="2000" b="1" u="sng">
                <a:solidFill>
                  <a:schemeClr val="tx2"/>
                </a:solidFill>
                <a:latin typeface="Tahoma" panose="020B0604030504040204" pitchFamily="34" charset="0"/>
                <a:ea typeface="MS PGothic" panose="020B0600070205080204" pitchFamily="34" charset="-128"/>
              </a:defRPr>
            </a:lvl3pPr>
            <a:lvl4pPr marL="1600200" indent="-228600">
              <a:defRPr sz="2000" b="1" u="sng">
                <a:solidFill>
                  <a:schemeClr val="tx2"/>
                </a:solidFill>
                <a:latin typeface="Tahoma" panose="020B0604030504040204" pitchFamily="34" charset="0"/>
                <a:ea typeface="MS PGothic" panose="020B0600070205080204" pitchFamily="34" charset="-128"/>
              </a:defRPr>
            </a:lvl4pPr>
            <a:lvl5pPr marL="2057400" indent="-228600">
              <a:defRPr sz="2000" b="1" u="sng">
                <a:solidFill>
                  <a:schemeClr val="tx2"/>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000" b="1" u="sng">
                <a:solidFill>
                  <a:schemeClr val="tx2"/>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000" b="1" u="sng">
                <a:solidFill>
                  <a:schemeClr val="tx2"/>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000" b="1" u="sng">
                <a:solidFill>
                  <a:schemeClr val="tx2"/>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000" b="1" u="sng">
                <a:solidFill>
                  <a:schemeClr val="tx2"/>
                </a:solidFill>
                <a:latin typeface="Tahoma" panose="020B0604030504040204" pitchFamily="34" charset="0"/>
                <a:ea typeface="MS PGothic" panose="020B0600070205080204" pitchFamily="34" charset="-128"/>
              </a:defRPr>
            </a:lvl9pPr>
          </a:lstStyle>
          <a:p>
            <a:fld id="{F1017890-9FF8-4956-B3B9-BE6C350FFE7B}" type="slidenum">
              <a:rPr lang="en-ZA" altLang="ja-JP" sz="1200" b="0" u="none" smtClean="0">
                <a:solidFill>
                  <a:srgbClr val="000000"/>
                </a:solidFill>
                <a:latin typeface="Arial" panose="020B0604020202020204" pitchFamily="34" charset="0"/>
              </a:rPr>
              <a:pPr/>
              <a:t>8</a:t>
            </a:fld>
            <a:endParaRPr lang="en-ZA" altLang="ja-JP" sz="1200" b="0" u="none" smtClean="0">
              <a:solidFill>
                <a:srgbClr val="000000"/>
              </a:solidFill>
              <a:latin typeface="Arial" panose="020B0604020202020204" pitchFamily="34" charset="0"/>
            </a:endParaRPr>
          </a:p>
        </p:txBody>
      </p:sp>
    </p:spTree>
    <p:extLst>
      <p:ext uri="{BB962C8B-B14F-4D97-AF65-F5344CB8AC3E}">
        <p14:creationId xmlns:p14="http://schemas.microsoft.com/office/powerpoint/2010/main" val="3475808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84051F01-34EE-4C5C-955A-7F8BEA0B1820}" type="slidenum">
              <a:rPr lang="en-GB" smtClean="0">
                <a:solidFill>
                  <a:srgbClr val="000000"/>
                </a:solidFill>
              </a:rPr>
              <a:pPr>
                <a:defRPr/>
              </a:pPr>
              <a:t>10</a:t>
            </a:fld>
            <a:endParaRPr lang="en-GB">
              <a:solidFill>
                <a:srgbClr val="000000"/>
              </a:solidFill>
            </a:endParaRPr>
          </a:p>
        </p:txBody>
      </p:sp>
    </p:spTree>
    <p:extLst>
      <p:ext uri="{BB962C8B-B14F-4D97-AF65-F5344CB8AC3E}">
        <p14:creationId xmlns:p14="http://schemas.microsoft.com/office/powerpoint/2010/main" val="1257959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1"/>
          </p:nvPr>
        </p:nvSpPr>
        <p:spPr/>
        <p:txBody>
          <a:bodyPr/>
          <a:lstStyle/>
          <a:p>
            <a:fld id="{6A6453C8-5E4D-4926-994F-CC8BF9E56A81}" type="datetime1">
              <a:rPr lang="en-US" smtClean="0"/>
              <a:t>09/09/2016</a:t>
            </a:fld>
            <a:endParaRPr lang="en-US"/>
          </a:p>
        </p:txBody>
      </p:sp>
      <p:sp>
        <p:nvSpPr>
          <p:cNvPr id="6" name="Footer Placeholder 5"/>
          <p:cNvSpPr>
            <a:spLocks noGrp="1"/>
          </p:cNvSpPr>
          <p:nvPr>
            <p:ph type="ftr" sz="quarter" idx="12"/>
          </p:nvPr>
        </p:nvSpPr>
        <p:spPr/>
        <p:txBody>
          <a:bodyPr/>
          <a:lstStyle/>
          <a:p>
            <a:r>
              <a:rPr lang="en-US" smtClean="0"/>
              <a:t>D. Berod, WMO</a:t>
            </a:r>
            <a:endParaRPr lang="en-US"/>
          </a:p>
        </p:txBody>
      </p:sp>
      <p:sp>
        <p:nvSpPr>
          <p:cNvPr id="7" name="Header Placeholder 6"/>
          <p:cNvSpPr>
            <a:spLocks noGrp="1"/>
          </p:cNvSpPr>
          <p:nvPr>
            <p:ph type="hdr" sz="quarter" idx="13"/>
          </p:nvPr>
        </p:nvSpPr>
        <p:spPr/>
        <p:txBody>
          <a:bodyPr/>
          <a:lstStyle/>
          <a:p>
            <a:endParaRPr lang="en-US"/>
          </a:p>
        </p:txBody>
      </p:sp>
    </p:spTree>
    <p:extLst>
      <p:ext uri="{BB962C8B-B14F-4D97-AF65-F5344CB8AC3E}">
        <p14:creationId xmlns:p14="http://schemas.microsoft.com/office/powerpoint/2010/main" val="1277380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395321C3-9685-46B5-915C-1C4C4FEE7A3D}"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pPr/>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jpeg"/><Relationship Id="rId3" Type="http://schemas.openxmlformats.org/officeDocument/2006/relationships/image" Target="../media/image6.png"/><Relationship Id="rId7" Type="http://schemas.openxmlformats.org/officeDocument/2006/relationships/image" Target="../media/image10.jpeg"/><Relationship Id="rId12" Type="http://schemas.openxmlformats.org/officeDocument/2006/relationships/image" Target="../media/image15.jpeg"/><Relationship Id="rId2" Type="http://schemas.openxmlformats.org/officeDocument/2006/relationships/notesSlide" Target="../notesSlides/notesSlide4.xml"/><Relationship Id="rId16"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jpe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721255" y="2044702"/>
            <a:ext cx="8229600" cy="1951564"/>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Statements from </a:t>
            </a:r>
            <a:r>
              <a:rPr lang="en-US" sz="4800" dirty="0" err="1" smtClean="0">
                <a:solidFill>
                  <a:srgbClr val="000090"/>
                </a:solidFill>
              </a:rPr>
              <a:t>CHy</a:t>
            </a:r>
            <a:r>
              <a:rPr lang="en-US" sz="4800" dirty="0">
                <a:solidFill>
                  <a:srgbClr val="000090"/>
                </a:solidFill>
              </a:rPr>
              <a:t/>
            </a:r>
            <a:br>
              <a:rPr lang="en-US" sz="4800" dirty="0">
                <a:solidFill>
                  <a:srgbClr val="000090"/>
                </a:solidFill>
              </a:rPr>
            </a:br>
            <a:endParaRPr lang="en-US" sz="4800" dirty="0" smtClean="0">
              <a:solidFill>
                <a:srgbClr val="000090"/>
              </a:solidFill>
            </a:endParaRPr>
          </a:p>
          <a:p>
            <a:r>
              <a:rPr lang="en-US" sz="2400" dirty="0" smtClean="0">
                <a:solidFill>
                  <a:srgbClr val="000090"/>
                </a:solidFill>
              </a:rPr>
              <a:t>Submitted </a:t>
            </a:r>
            <a:r>
              <a:rPr lang="en-US" sz="2400" dirty="0">
                <a:solidFill>
                  <a:srgbClr val="000090"/>
                </a:solidFill>
              </a:rPr>
              <a:t>by: </a:t>
            </a:r>
            <a:r>
              <a:rPr lang="en-US" sz="2400" dirty="0" smtClean="0">
                <a:solidFill>
                  <a:srgbClr val="000090"/>
                </a:solidFill>
              </a:rPr>
              <a:t>Commission for Hydrology (</a:t>
            </a:r>
            <a:r>
              <a:rPr lang="en-US" sz="2400" dirty="0" err="1" smtClean="0">
                <a:solidFill>
                  <a:srgbClr val="000090"/>
                </a:solidFill>
              </a:rPr>
              <a:t>CHy</a:t>
            </a:r>
            <a:r>
              <a:rPr lang="en-US" sz="2400" dirty="0" smtClean="0">
                <a:solidFill>
                  <a:srgbClr val="000090"/>
                </a:solidFill>
              </a:rPr>
              <a:t>)</a:t>
            </a:r>
            <a:r>
              <a:rPr lang="en-US" sz="2400" dirty="0">
                <a:solidFill>
                  <a:srgbClr val="000090"/>
                </a:solidFill>
              </a:rPr>
              <a:t/>
            </a:r>
            <a:br>
              <a:rPr lang="en-US" sz="2400" dirty="0">
                <a:solidFill>
                  <a:srgbClr val="000090"/>
                </a:solidFill>
              </a:rPr>
            </a:br>
            <a:r>
              <a:rPr lang="en-US" sz="2400" dirty="0">
                <a:solidFill>
                  <a:srgbClr val="000090"/>
                </a:solidFill>
              </a:rPr>
              <a:t>(Doc </a:t>
            </a:r>
            <a:r>
              <a:rPr lang="en-US" sz="2400" dirty="0" smtClean="0">
                <a:solidFill>
                  <a:srgbClr val="000090"/>
                </a:solidFill>
              </a:rPr>
              <a:t>3d)</a:t>
            </a:r>
            <a:endParaRPr lang="en-US" sz="2400" dirty="0">
              <a:solidFill>
                <a:srgbClr val="000090"/>
              </a:solidFill>
            </a:endParaRPr>
          </a:p>
        </p:txBody>
      </p:sp>
      <p:sp>
        <p:nvSpPr>
          <p:cNvPr id="4" name="Rectangle 6"/>
          <p:cNvSpPr>
            <a:spLocks noGrp="1" noChangeArrowheads="1"/>
          </p:cNvSpPr>
          <p:nvPr>
            <p:ph type="subTitle" idx="1"/>
          </p:nvPr>
        </p:nvSpPr>
        <p:spPr>
          <a:xfrm>
            <a:off x="1294375" y="4299231"/>
            <a:ext cx="7921625" cy="1224236"/>
          </a:xfrm>
        </p:spPr>
        <p:txBody>
          <a:bodyPr/>
          <a:lstStyle/>
          <a:p>
            <a:r>
              <a:rPr lang="en-US" sz="2000" b="1" dirty="0"/>
              <a:t>Inter-Commission Task Team on the WMO information system </a:t>
            </a:r>
            <a:endParaRPr lang="en-US" sz="2000" b="1" dirty="0" smtClean="0"/>
          </a:p>
          <a:p>
            <a:r>
              <a:rPr lang="en-US" sz="2000" b="1" dirty="0" smtClean="0"/>
              <a:t>(</a:t>
            </a:r>
            <a:r>
              <a:rPr lang="en-US" sz="2000" b="1" dirty="0"/>
              <a:t>ICTT-WIS)</a:t>
            </a:r>
            <a:br>
              <a:rPr lang="en-US" sz="2000" b="1" dirty="0"/>
            </a:br>
            <a:r>
              <a:rPr lang="en-US" sz="2000" b="1" dirty="0"/>
              <a:t>WMO, Geneva. 12-13 Sept 2016</a:t>
            </a:r>
            <a:endParaRPr lang="en-US" altLang="en-US" sz="2000" dirty="0"/>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3524"/>
            <a:ext cx="9144000" cy="1143000"/>
          </a:xfrm>
        </p:spPr>
        <p:txBody>
          <a:bodyPr>
            <a:noAutofit/>
          </a:bodyPr>
          <a:lstStyle/>
          <a:p>
            <a:r>
              <a:rPr lang="en-US" sz="2800" b="1" dirty="0" smtClean="0">
                <a:solidFill>
                  <a:srgbClr val="007AC2"/>
                </a:solidFill>
                <a:cs typeface="Avenir LT Std 55 Roman" pitchFamily="34" charset="0"/>
              </a:rPr>
              <a:t>WMO INTEGRATED GLOBAL OBSERVING SYSTEM (WIGOS)</a:t>
            </a:r>
            <a:br>
              <a:rPr lang="en-US" sz="2800" b="1" dirty="0" smtClean="0">
                <a:solidFill>
                  <a:srgbClr val="007AC2"/>
                </a:solidFill>
                <a:cs typeface="Avenir LT Std 55 Roman" pitchFamily="34" charset="0"/>
              </a:rPr>
            </a:br>
            <a:r>
              <a:rPr lang="en-US" sz="2800" b="1" dirty="0" smtClean="0">
                <a:solidFill>
                  <a:srgbClr val="007AC2"/>
                </a:solidFill>
                <a:cs typeface="Avenir LT Std 55 Roman" pitchFamily="34" charset="0"/>
              </a:rPr>
              <a:t>and</a:t>
            </a:r>
            <a:br>
              <a:rPr lang="en-US" sz="2800" b="1" dirty="0" smtClean="0">
                <a:solidFill>
                  <a:srgbClr val="007AC2"/>
                </a:solidFill>
                <a:cs typeface="Avenir LT Std 55 Roman" pitchFamily="34" charset="0"/>
              </a:rPr>
            </a:br>
            <a:r>
              <a:rPr lang="en-US" sz="2800" b="1" dirty="0" smtClean="0">
                <a:solidFill>
                  <a:srgbClr val="007AC2"/>
                </a:solidFill>
                <a:cs typeface="Avenir LT Std 55 Roman" pitchFamily="34" charset="0"/>
              </a:rPr>
              <a:t>WMO HYDROLOGICAL OBSERVING SYSTEM (WHOS)</a:t>
            </a:r>
            <a:endParaRPr lang="en-US" sz="2800"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2</a:t>
            </a:fld>
            <a:endParaRPr lang="en-US" dirty="0"/>
          </a:p>
        </p:txBody>
      </p:sp>
      <p:pic>
        <p:nvPicPr>
          <p:cNvPr id="1026" name="Picture 2"/>
          <p:cNvPicPr>
            <a:picLocks noChangeAspect="1" noChangeArrowheads="1"/>
          </p:cNvPicPr>
          <p:nvPr/>
        </p:nvPicPr>
        <p:blipFill>
          <a:blip r:embed="rId2"/>
          <a:srcRect/>
          <a:stretch>
            <a:fillRect/>
          </a:stretch>
        </p:blipFill>
        <p:spPr bwMode="auto">
          <a:xfrm>
            <a:off x="2469614" y="3669181"/>
            <a:ext cx="5150387" cy="3052294"/>
          </a:xfrm>
          <a:prstGeom prst="rect">
            <a:avLst/>
          </a:prstGeom>
          <a:noFill/>
          <a:ln w="9525">
            <a:noFill/>
            <a:miter lim="800000"/>
            <a:headEnd/>
            <a:tailEnd/>
          </a:ln>
        </p:spPr>
      </p:pic>
      <p:sp>
        <p:nvSpPr>
          <p:cNvPr id="7" name="TextBox 8"/>
          <p:cNvSpPr txBox="1"/>
          <p:nvPr/>
        </p:nvSpPr>
        <p:spPr>
          <a:xfrm>
            <a:off x="228600" y="1516701"/>
            <a:ext cx="8644944" cy="2308324"/>
          </a:xfrm>
          <a:prstGeom prst="rect">
            <a:avLst/>
          </a:prstGeom>
          <a:noFill/>
        </p:spPr>
        <p:txBody>
          <a:bodyPr wrap="square" rtlCol="0">
            <a:spAutoFit/>
          </a:bodyPr>
          <a:lstStyle/>
          <a:p>
            <a:pPr marL="457200" indent="-457200">
              <a:spcBef>
                <a:spcPts val="0"/>
              </a:spcBef>
              <a:spcAft>
                <a:spcPts val="0"/>
              </a:spcAft>
            </a:pPr>
            <a:r>
              <a:rPr lang="en-US" b="1" dirty="0" smtClean="0"/>
              <a:t>In June 2015 the President of </a:t>
            </a:r>
            <a:r>
              <a:rPr lang="en-US" b="1" dirty="0" err="1" smtClean="0"/>
              <a:t>CHy</a:t>
            </a:r>
            <a:r>
              <a:rPr lang="en-US" b="1" dirty="0" smtClean="0"/>
              <a:t> informed Cg-17 of </a:t>
            </a:r>
            <a:r>
              <a:rPr lang="en-US" b="1" dirty="0" err="1" smtClean="0"/>
              <a:t>CHy</a:t>
            </a:r>
            <a:r>
              <a:rPr lang="en-US" b="1" dirty="0" smtClean="0"/>
              <a:t> proposal to develop WHOS as t</a:t>
            </a:r>
            <a:r>
              <a:rPr lang="en-US" b="1" kern="0" dirty="0" smtClean="0"/>
              <a:t>he </a:t>
            </a:r>
            <a:r>
              <a:rPr lang="en-US" b="1" kern="0" dirty="0" err="1" smtClean="0"/>
              <a:t>CHy</a:t>
            </a:r>
            <a:r>
              <a:rPr lang="en-US" b="1" kern="0" dirty="0" smtClean="0"/>
              <a:t> contribution to WIGOS</a:t>
            </a:r>
          </a:p>
          <a:p>
            <a:pPr marL="457200" indent="-457200">
              <a:spcBef>
                <a:spcPts val="0"/>
              </a:spcBef>
              <a:spcAft>
                <a:spcPts val="0"/>
              </a:spcAft>
            </a:pPr>
            <a:endParaRPr lang="en-US" sz="1200" b="1" kern="0" dirty="0" smtClean="0"/>
          </a:p>
          <a:p>
            <a:pPr lvl="1">
              <a:spcBef>
                <a:spcPts val="0"/>
              </a:spcBef>
              <a:buFont typeface="Arial"/>
              <a:buChar char="•"/>
            </a:pPr>
            <a:r>
              <a:rPr lang="en-US" dirty="0" smtClean="0"/>
              <a:t>	</a:t>
            </a:r>
            <a:r>
              <a:rPr lang="en-US" i="1" dirty="0" smtClean="0"/>
              <a:t>Congress welcomed the effort and urged the president of </a:t>
            </a:r>
            <a:r>
              <a:rPr lang="en-US" i="1" dirty="0" err="1" smtClean="0"/>
              <a:t>CHy</a:t>
            </a:r>
            <a:r>
              <a:rPr lang="en-US" i="1" dirty="0" smtClean="0"/>
              <a:t> to continue guiding WHOS to full implementation</a:t>
            </a:r>
          </a:p>
          <a:p>
            <a:pPr lvl="1">
              <a:spcBef>
                <a:spcPts val="0"/>
              </a:spcBef>
            </a:pPr>
            <a:endParaRPr lang="en-US" sz="1200" dirty="0" smtClean="0"/>
          </a:p>
          <a:p>
            <a:pPr lvl="1">
              <a:spcBef>
                <a:spcPts val="0"/>
              </a:spcBef>
              <a:buFont typeface="Arial"/>
              <a:buChar char="•"/>
            </a:pPr>
            <a:r>
              <a:rPr lang="en-US" dirty="0" smtClean="0"/>
              <a:t> 	</a:t>
            </a:r>
            <a:r>
              <a:rPr lang="en-US" i="1" dirty="0" smtClean="0"/>
              <a:t>Congress urged the promotion of WHOS among NHSs and the hydrological community</a:t>
            </a:r>
          </a:p>
          <a:p>
            <a:pPr lvl="1">
              <a:spcBef>
                <a:spcPts val="0"/>
              </a:spcBef>
            </a:pPr>
            <a:endParaRPr lang="en-US" sz="1200" dirty="0" smtClean="0"/>
          </a:p>
        </p:txBody>
      </p:sp>
    </p:spTree>
    <p:extLst>
      <p:ext uri="{BB962C8B-B14F-4D97-AF65-F5344CB8AC3E}">
        <p14:creationId xmlns:p14="http://schemas.microsoft.com/office/powerpoint/2010/main" val="1321063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81000"/>
            <a:ext cx="8686800" cy="553998"/>
          </a:xfrm>
          <a:prstGeom prst="rect">
            <a:avLst/>
          </a:prstGeom>
        </p:spPr>
        <p:txBody>
          <a:bodyPr wrap="square">
            <a:spAutoFit/>
          </a:bodyPr>
          <a:lstStyle/>
          <a:p>
            <a:pPr algn="ctr">
              <a:spcBef>
                <a:spcPts val="800"/>
              </a:spcBef>
              <a:defRPr/>
            </a:pPr>
            <a:r>
              <a:rPr lang="en-CA" sz="3000" b="1" dirty="0" smtClean="0">
                <a:solidFill>
                  <a:srgbClr val="0000FF"/>
                </a:solidFill>
                <a:effectLst>
                  <a:outerShdw blurRad="38100" dist="25400" dir="2700000" algn="tl" rotWithShape="0">
                    <a:srgbClr val="000000">
                      <a:alpha val="60000"/>
                    </a:srgbClr>
                  </a:outerShdw>
                </a:effectLst>
              </a:rPr>
              <a:t>WMO Hydrological Observing System (WHOS)</a:t>
            </a:r>
          </a:p>
        </p:txBody>
      </p:sp>
      <p:sp>
        <p:nvSpPr>
          <p:cNvPr id="8" name="TextBox 7"/>
          <p:cNvSpPr txBox="1"/>
          <p:nvPr/>
        </p:nvSpPr>
        <p:spPr>
          <a:xfrm>
            <a:off x="304800" y="1286935"/>
            <a:ext cx="2759589" cy="492443"/>
          </a:xfrm>
          <a:prstGeom prst="rect">
            <a:avLst/>
          </a:prstGeom>
          <a:noFill/>
        </p:spPr>
        <p:txBody>
          <a:bodyPr wrap="none" rtlCol="0">
            <a:spAutoFit/>
          </a:bodyPr>
          <a:lstStyle/>
          <a:p>
            <a:pPr>
              <a:spcBef>
                <a:spcPts val="0"/>
              </a:spcBef>
              <a:spcAft>
                <a:spcPts val="600"/>
              </a:spcAft>
            </a:pPr>
            <a:r>
              <a:rPr lang="en-US" sz="2600" b="1" dirty="0" smtClean="0">
                <a:solidFill>
                  <a:srgbClr val="0000CC"/>
                </a:solidFill>
              </a:rPr>
              <a:t>Implementation:</a:t>
            </a:r>
            <a:endParaRPr lang="en-US" sz="2600" b="1" dirty="0">
              <a:solidFill>
                <a:srgbClr val="0000CC"/>
              </a:solidFill>
            </a:endParaRPr>
          </a:p>
        </p:txBody>
      </p:sp>
      <p:sp>
        <p:nvSpPr>
          <p:cNvPr id="9" name="TextBox 8"/>
          <p:cNvSpPr txBox="1"/>
          <p:nvPr/>
        </p:nvSpPr>
        <p:spPr>
          <a:xfrm>
            <a:off x="381000" y="1841679"/>
            <a:ext cx="8534400" cy="1000274"/>
          </a:xfrm>
          <a:prstGeom prst="rect">
            <a:avLst/>
          </a:prstGeom>
          <a:noFill/>
        </p:spPr>
        <p:txBody>
          <a:bodyPr wrap="square" rtlCol="0">
            <a:spAutoFit/>
          </a:bodyPr>
          <a:lstStyle/>
          <a:p>
            <a:pPr>
              <a:spcBef>
                <a:spcPts val="0"/>
              </a:spcBef>
              <a:spcAft>
                <a:spcPts val="600"/>
              </a:spcAft>
            </a:pPr>
            <a:r>
              <a:rPr lang="en-US" b="1" dirty="0" smtClean="0"/>
              <a:t>Phase 1:</a:t>
            </a:r>
          </a:p>
          <a:p>
            <a:pPr>
              <a:spcBef>
                <a:spcPts val="0"/>
              </a:spcBef>
              <a:spcAft>
                <a:spcPts val="600"/>
              </a:spcAft>
            </a:pPr>
            <a:r>
              <a:rPr lang="en-US" dirty="0" smtClean="0"/>
              <a:t>Map interface with links to those NHSs that make their real-time and historical stage and discharge data available online. implemented in August 2015.</a:t>
            </a:r>
          </a:p>
        </p:txBody>
      </p:sp>
      <p:sp>
        <p:nvSpPr>
          <p:cNvPr id="5" name="TextBox 4"/>
          <p:cNvSpPr txBox="1"/>
          <p:nvPr/>
        </p:nvSpPr>
        <p:spPr>
          <a:xfrm>
            <a:off x="381000" y="3518079"/>
            <a:ext cx="8534400" cy="1908215"/>
          </a:xfrm>
          <a:prstGeom prst="rect">
            <a:avLst/>
          </a:prstGeom>
          <a:noFill/>
        </p:spPr>
        <p:txBody>
          <a:bodyPr wrap="square" rtlCol="0">
            <a:spAutoFit/>
          </a:bodyPr>
          <a:lstStyle/>
          <a:p>
            <a:pPr>
              <a:spcBef>
                <a:spcPts val="0"/>
              </a:spcBef>
              <a:spcAft>
                <a:spcPts val="600"/>
              </a:spcAft>
            </a:pPr>
            <a:r>
              <a:rPr lang="en-US" b="1" dirty="0" smtClean="0"/>
              <a:t>Phase 2:</a:t>
            </a:r>
          </a:p>
          <a:p>
            <a:pPr>
              <a:spcBef>
                <a:spcPts val="0"/>
              </a:spcBef>
              <a:spcAft>
                <a:spcPts val="600"/>
              </a:spcAft>
            </a:pPr>
            <a:r>
              <a:rPr lang="en-US" dirty="0" smtClean="0"/>
              <a:t>A fully WIS/WIGOS compliant services-oriented framework linking hydrologic data providers and users through a hydrologic information system enabling data registration, data discovery, and data access.</a:t>
            </a:r>
          </a:p>
          <a:p>
            <a:pPr>
              <a:spcBef>
                <a:spcPts val="0"/>
              </a:spcBef>
              <a:spcAft>
                <a:spcPts val="0"/>
              </a:spcAft>
            </a:pPr>
            <a:r>
              <a:rPr lang="en-US" dirty="0" smtClean="0"/>
              <a:t>Beta version for CHy-15 review and endorsement (Dec 2016)</a:t>
            </a:r>
          </a:p>
          <a:p>
            <a:pPr>
              <a:spcBef>
                <a:spcPts val="0"/>
              </a:spcBef>
              <a:spcAft>
                <a:spcPts val="0"/>
              </a:spcAft>
            </a:pPr>
            <a:r>
              <a:rPr lang="en-US" dirty="0" smtClean="0"/>
              <a:t>Initial implementation for EC approval (June 2018)</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r="1855"/>
          <a:stretch>
            <a:fillRect/>
          </a:stretch>
        </p:blipFill>
        <p:spPr bwMode="auto">
          <a:xfrm>
            <a:off x="479134" y="95536"/>
            <a:ext cx="8320015" cy="6357958"/>
          </a:xfrm>
          <a:prstGeom prst="rect">
            <a:avLst/>
          </a:prstGeom>
          <a:noFill/>
          <a:ln w="9525">
            <a:noFill/>
            <a:miter lim="800000"/>
            <a:headEnd/>
            <a:tailEnd/>
          </a:ln>
          <a:effectLst/>
        </p:spPr>
      </p:pic>
      <p:sp>
        <p:nvSpPr>
          <p:cNvPr id="4" name="Rectangle 3"/>
          <p:cNvSpPr/>
          <p:nvPr/>
        </p:nvSpPr>
        <p:spPr>
          <a:xfrm>
            <a:off x="361664" y="6399538"/>
            <a:ext cx="8686800" cy="461665"/>
          </a:xfrm>
          <a:prstGeom prst="rect">
            <a:avLst/>
          </a:prstGeom>
        </p:spPr>
        <p:txBody>
          <a:bodyPr wrap="square">
            <a:spAutoFit/>
          </a:bodyPr>
          <a:lstStyle/>
          <a:p>
            <a:pPr algn="ctr">
              <a:spcBef>
                <a:spcPts val="800"/>
              </a:spcBef>
              <a:defRPr/>
            </a:pPr>
            <a:r>
              <a:rPr lang="en-CA" dirty="0" smtClean="0">
                <a:solidFill>
                  <a:srgbClr val="0000FF"/>
                </a:solidFill>
                <a:effectLst>
                  <a:outerShdw blurRad="38100" dist="25400" dir="2700000" algn="tl" rotWithShape="0">
                    <a:srgbClr val="000000">
                      <a:alpha val="60000"/>
                    </a:srgbClr>
                  </a:outerShdw>
                </a:effectLst>
              </a:rPr>
              <a:t>http://www.wmo.int/pages/prog/hwrp/chy/whos/index.php</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WHOS PHASE 2</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528" y="476672"/>
            <a:ext cx="8820472" cy="484188"/>
          </a:xfrm>
        </p:spPr>
        <p:txBody>
          <a:bodyPr>
            <a:noAutofit/>
          </a:bodyPr>
          <a:lstStyle/>
          <a:p>
            <a:r>
              <a:rPr lang="en-US" sz="3200" dirty="0" smtClean="0">
                <a:solidFill>
                  <a:srgbClr val="007AC2"/>
                </a:solidFill>
                <a:cs typeface="Avenir LT Std 85 Heavy"/>
              </a:rPr>
              <a:t>WHOS phase 2: Road </a:t>
            </a:r>
            <a:r>
              <a:rPr lang="en-US" sz="3200" dirty="0" smtClean="0">
                <a:solidFill>
                  <a:srgbClr val="007AC2"/>
                </a:solidFill>
                <a:cs typeface="Avenir LT Std 85 Heavy"/>
              </a:rPr>
              <a:t>Further Ahead in Hydrology</a:t>
            </a:r>
            <a:endParaRPr lang="en-US" sz="3200" dirty="0">
              <a:solidFill>
                <a:srgbClr val="007AC2"/>
              </a:solidFill>
              <a:cs typeface="Avenir LT Std 85 Heavy"/>
            </a:endParaRPr>
          </a:p>
        </p:txBody>
      </p:sp>
      <p:sp>
        <p:nvSpPr>
          <p:cNvPr id="5" name="Rectangle 4"/>
          <p:cNvSpPr/>
          <p:nvPr/>
        </p:nvSpPr>
        <p:spPr>
          <a:xfrm>
            <a:off x="3316288" y="1981200"/>
            <a:ext cx="2311400" cy="7905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00" dirty="0" err="1" smtClean="0"/>
              <a:t>HydroCatalog</a:t>
            </a:r>
            <a:endParaRPr lang="en-US" sz="2600" dirty="0"/>
          </a:p>
        </p:txBody>
      </p:sp>
      <p:sp>
        <p:nvSpPr>
          <p:cNvPr id="6" name="Rectangle 5"/>
          <p:cNvSpPr/>
          <p:nvPr/>
        </p:nvSpPr>
        <p:spPr>
          <a:xfrm>
            <a:off x="1195388" y="4572000"/>
            <a:ext cx="2311400" cy="7905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00" dirty="0" err="1" smtClean="0"/>
              <a:t>HydroProvider</a:t>
            </a:r>
            <a:endParaRPr lang="en-US" sz="2600" dirty="0"/>
          </a:p>
        </p:txBody>
      </p:sp>
      <p:sp>
        <p:nvSpPr>
          <p:cNvPr id="7" name="Rectangle 6"/>
          <p:cNvSpPr/>
          <p:nvPr/>
        </p:nvSpPr>
        <p:spPr>
          <a:xfrm>
            <a:off x="5538788" y="4572000"/>
            <a:ext cx="2309812" cy="7905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00" dirty="0" err="1" smtClean="0"/>
              <a:t>HydroClient</a:t>
            </a:r>
            <a:endParaRPr lang="en-US" sz="2600" dirty="0"/>
          </a:p>
        </p:txBody>
      </p:sp>
      <p:grpSp>
        <p:nvGrpSpPr>
          <p:cNvPr id="3" name="Group 7"/>
          <p:cNvGrpSpPr/>
          <p:nvPr/>
        </p:nvGrpSpPr>
        <p:grpSpPr>
          <a:xfrm>
            <a:off x="3346263" y="4495800"/>
            <a:ext cx="2223109" cy="1815882"/>
            <a:chOff x="3346263" y="4495800"/>
            <a:chExt cx="2223109" cy="1815882"/>
          </a:xfrm>
        </p:grpSpPr>
        <p:cxnSp>
          <p:nvCxnSpPr>
            <p:cNvPr id="9" name="Straight Arrow Connector 8"/>
            <p:cNvCxnSpPr>
              <a:stCxn id="6" idx="3"/>
              <a:endCxn id="7" idx="1"/>
            </p:cNvCxnSpPr>
            <p:nvPr/>
          </p:nvCxnSpPr>
          <p:spPr>
            <a:xfrm>
              <a:off x="3506788" y="4967288"/>
              <a:ext cx="2032000" cy="158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0" name="TextBox 15"/>
            <p:cNvSpPr txBox="1">
              <a:spLocks noChangeArrowheads="1"/>
            </p:cNvSpPr>
            <p:nvPr/>
          </p:nvSpPr>
          <p:spPr bwMode="auto">
            <a:xfrm>
              <a:off x="3346263" y="4495800"/>
              <a:ext cx="2223109" cy="1815882"/>
            </a:xfrm>
            <a:prstGeom prst="rect">
              <a:avLst/>
            </a:prstGeom>
            <a:noFill/>
            <a:ln w="9525">
              <a:noFill/>
              <a:miter lim="800000"/>
              <a:headEnd/>
              <a:tailEnd/>
            </a:ln>
          </p:spPr>
          <p:txBody>
            <a:bodyPr wrap="none">
              <a:spAutoFit/>
            </a:bodyPr>
            <a:lstStyle/>
            <a:p>
              <a:pPr algn="ctr"/>
              <a:r>
                <a:rPr lang="en-US" sz="2800" b="1" dirty="0" smtClean="0"/>
                <a:t>WFS</a:t>
              </a:r>
            </a:p>
            <a:p>
              <a:pPr algn="ctr"/>
              <a:r>
                <a:rPr lang="en-US" sz="2800" b="1" dirty="0" smtClean="0"/>
                <a:t>SOS2</a:t>
              </a:r>
            </a:p>
            <a:p>
              <a:pPr algn="ctr"/>
              <a:r>
                <a:rPr lang="en-US" sz="2800" b="1" dirty="0" smtClean="0"/>
                <a:t>(WaterML 2)</a:t>
              </a:r>
              <a:endParaRPr lang="en-US" sz="2800" b="1" dirty="0"/>
            </a:p>
          </p:txBody>
        </p:sp>
      </p:grpSp>
      <p:grpSp>
        <p:nvGrpSpPr>
          <p:cNvPr id="4" name="Group 10"/>
          <p:cNvGrpSpPr/>
          <p:nvPr/>
        </p:nvGrpSpPr>
        <p:grpSpPr>
          <a:xfrm>
            <a:off x="4471988" y="2771775"/>
            <a:ext cx="2221706" cy="1800225"/>
            <a:chOff x="4471988" y="2771775"/>
            <a:chExt cx="2221706" cy="1800225"/>
          </a:xfrm>
        </p:grpSpPr>
        <p:cxnSp>
          <p:nvCxnSpPr>
            <p:cNvPr id="12" name="Straight Arrow Connector 11"/>
            <p:cNvCxnSpPr>
              <a:endCxn id="7" idx="0"/>
            </p:cNvCxnSpPr>
            <p:nvPr/>
          </p:nvCxnSpPr>
          <p:spPr>
            <a:xfrm>
              <a:off x="4471988" y="2771775"/>
              <a:ext cx="2221706" cy="180022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3" name="TextBox 17"/>
            <p:cNvSpPr txBox="1">
              <a:spLocks noChangeArrowheads="1"/>
            </p:cNvSpPr>
            <p:nvPr/>
          </p:nvSpPr>
          <p:spPr bwMode="auto">
            <a:xfrm rot="2301016">
              <a:off x="5353035" y="3381677"/>
              <a:ext cx="868123" cy="523220"/>
            </a:xfrm>
            <a:prstGeom prst="rect">
              <a:avLst/>
            </a:prstGeom>
            <a:noFill/>
            <a:ln w="9525">
              <a:noFill/>
              <a:miter lim="800000"/>
              <a:headEnd/>
              <a:tailEnd/>
            </a:ln>
          </p:spPr>
          <p:txBody>
            <a:bodyPr wrap="none">
              <a:spAutoFit/>
            </a:bodyPr>
            <a:lstStyle/>
            <a:p>
              <a:r>
                <a:rPr lang="en-US" sz="2800" b="1" dirty="0" smtClean="0"/>
                <a:t>CSW</a:t>
              </a:r>
              <a:endParaRPr lang="en-US" sz="2800" b="1" dirty="0"/>
            </a:p>
          </p:txBody>
        </p:sp>
      </p:grpSp>
      <p:grpSp>
        <p:nvGrpSpPr>
          <p:cNvPr id="8" name="Group 13"/>
          <p:cNvGrpSpPr/>
          <p:nvPr/>
        </p:nvGrpSpPr>
        <p:grpSpPr>
          <a:xfrm>
            <a:off x="2351089" y="2771775"/>
            <a:ext cx="2120900" cy="1800225"/>
            <a:chOff x="2351089" y="2771775"/>
            <a:chExt cx="2120900" cy="1800225"/>
          </a:xfrm>
        </p:grpSpPr>
        <p:cxnSp>
          <p:nvCxnSpPr>
            <p:cNvPr id="15" name="Straight Arrow Connector 14"/>
            <p:cNvCxnSpPr>
              <a:stCxn id="6" idx="0"/>
              <a:endCxn id="5" idx="2"/>
            </p:cNvCxnSpPr>
            <p:nvPr/>
          </p:nvCxnSpPr>
          <p:spPr>
            <a:xfrm rot="5400000" flipH="1" flipV="1">
              <a:off x="2511426" y="2611438"/>
              <a:ext cx="1800225" cy="21209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6" name="TextBox 16"/>
            <p:cNvSpPr txBox="1">
              <a:spLocks noChangeArrowheads="1"/>
            </p:cNvSpPr>
            <p:nvPr/>
          </p:nvSpPr>
          <p:spPr bwMode="auto">
            <a:xfrm rot="19189103">
              <a:off x="2358073" y="3384721"/>
              <a:ext cx="1541191" cy="523220"/>
            </a:xfrm>
            <a:prstGeom prst="rect">
              <a:avLst/>
            </a:prstGeom>
            <a:noFill/>
            <a:ln w="9525">
              <a:noFill/>
              <a:miter lim="800000"/>
              <a:headEnd/>
              <a:tailEnd/>
            </a:ln>
          </p:spPr>
          <p:txBody>
            <a:bodyPr wrap="none">
              <a:spAutoFit/>
            </a:bodyPr>
            <a:lstStyle/>
            <a:p>
              <a:r>
                <a:rPr lang="en-US" sz="2800" b="1" dirty="0" smtClean="0"/>
                <a:t>(register)</a:t>
              </a:r>
              <a:endParaRPr lang="en-US" sz="2800" b="1" dirty="0"/>
            </a:p>
          </p:txBody>
        </p:sp>
      </p:grpSp>
      <p:sp>
        <p:nvSpPr>
          <p:cNvPr id="17" name="Rectangle 16"/>
          <p:cNvSpPr/>
          <p:nvPr/>
        </p:nvSpPr>
        <p:spPr>
          <a:xfrm>
            <a:off x="2428860" y="1214422"/>
            <a:ext cx="4717958" cy="461665"/>
          </a:xfrm>
          <a:prstGeom prst="rect">
            <a:avLst/>
          </a:prstGeom>
        </p:spPr>
        <p:txBody>
          <a:bodyPr wrap="none">
            <a:spAutoFit/>
          </a:bodyPr>
          <a:lstStyle/>
          <a:p>
            <a:r>
              <a:rPr lang="en-US" sz="2400" dirty="0" smtClean="0"/>
              <a:t>Using WMO and OGC Standards</a:t>
            </a:r>
            <a:endParaRPr lang="en-US" sz="2400" dirty="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381000" y="1524000"/>
            <a:ext cx="2568575" cy="2008188"/>
            <a:chOff x="1351" y="912"/>
            <a:chExt cx="1618" cy="1265"/>
          </a:xfrm>
        </p:grpSpPr>
        <p:sp>
          <p:nvSpPr>
            <p:cNvPr id="449539" name="Freeform 3"/>
            <p:cNvSpPr>
              <a:spLocks/>
            </p:cNvSpPr>
            <p:nvPr/>
          </p:nvSpPr>
          <p:spPr bwMode="auto">
            <a:xfrm>
              <a:off x="1351" y="912"/>
              <a:ext cx="1618" cy="1265"/>
            </a:xfrm>
            <a:custGeom>
              <a:avLst/>
              <a:gdLst/>
              <a:ahLst/>
              <a:cxnLst>
                <a:cxn ang="0">
                  <a:pos x="16" y="702"/>
                </a:cxn>
                <a:cxn ang="0">
                  <a:pos x="29" y="474"/>
                </a:cxn>
                <a:cxn ang="0">
                  <a:pos x="301" y="367"/>
                </a:cxn>
                <a:cxn ang="0">
                  <a:pos x="377" y="303"/>
                </a:cxn>
                <a:cxn ang="0">
                  <a:pos x="447" y="208"/>
                </a:cxn>
                <a:cxn ang="0">
                  <a:pos x="529" y="164"/>
                </a:cxn>
                <a:cxn ang="0">
                  <a:pos x="693" y="183"/>
                </a:cxn>
                <a:cxn ang="0">
                  <a:pos x="738" y="177"/>
                </a:cxn>
                <a:cxn ang="0">
                  <a:pos x="814" y="82"/>
                </a:cxn>
                <a:cxn ang="0">
                  <a:pos x="959" y="6"/>
                </a:cxn>
                <a:cxn ang="0">
                  <a:pos x="1143" y="25"/>
                </a:cxn>
                <a:cxn ang="0">
                  <a:pos x="1156" y="69"/>
                </a:cxn>
                <a:cxn ang="0">
                  <a:pos x="1244" y="120"/>
                </a:cxn>
                <a:cxn ang="0">
                  <a:pos x="1314" y="151"/>
                </a:cxn>
                <a:cxn ang="0">
                  <a:pos x="1409" y="177"/>
                </a:cxn>
                <a:cxn ang="0">
                  <a:pos x="1472" y="208"/>
                </a:cxn>
                <a:cxn ang="0">
                  <a:pos x="1542" y="240"/>
                </a:cxn>
                <a:cxn ang="0">
                  <a:pos x="1535" y="405"/>
                </a:cxn>
                <a:cxn ang="0">
                  <a:pos x="1586" y="525"/>
                </a:cxn>
                <a:cxn ang="0">
                  <a:pos x="1618" y="582"/>
                </a:cxn>
                <a:cxn ang="0">
                  <a:pos x="1580" y="651"/>
                </a:cxn>
                <a:cxn ang="0">
                  <a:pos x="1573" y="670"/>
                </a:cxn>
                <a:cxn ang="0">
                  <a:pos x="1554" y="683"/>
                </a:cxn>
                <a:cxn ang="0">
                  <a:pos x="1542" y="721"/>
                </a:cxn>
                <a:cxn ang="0">
                  <a:pos x="1580" y="886"/>
                </a:cxn>
                <a:cxn ang="0">
                  <a:pos x="1573" y="993"/>
                </a:cxn>
                <a:cxn ang="0">
                  <a:pos x="1504" y="1076"/>
                </a:cxn>
                <a:cxn ang="0">
                  <a:pos x="1409" y="1151"/>
                </a:cxn>
                <a:cxn ang="0">
                  <a:pos x="1333" y="1177"/>
                </a:cxn>
                <a:cxn ang="0">
                  <a:pos x="1200" y="1177"/>
                </a:cxn>
                <a:cxn ang="0">
                  <a:pos x="1149" y="1227"/>
                </a:cxn>
                <a:cxn ang="0">
                  <a:pos x="1111" y="1253"/>
                </a:cxn>
                <a:cxn ang="0">
                  <a:pos x="1073" y="1265"/>
                </a:cxn>
                <a:cxn ang="0">
                  <a:pos x="940" y="1246"/>
                </a:cxn>
                <a:cxn ang="0">
                  <a:pos x="845" y="1189"/>
                </a:cxn>
                <a:cxn ang="0">
                  <a:pos x="535" y="1183"/>
                </a:cxn>
                <a:cxn ang="0">
                  <a:pos x="402" y="1088"/>
                </a:cxn>
                <a:cxn ang="0">
                  <a:pos x="231" y="1069"/>
                </a:cxn>
                <a:cxn ang="0">
                  <a:pos x="174" y="1038"/>
                </a:cxn>
                <a:cxn ang="0">
                  <a:pos x="136" y="1012"/>
                </a:cxn>
                <a:cxn ang="0">
                  <a:pos x="130" y="974"/>
                </a:cxn>
                <a:cxn ang="0">
                  <a:pos x="111" y="962"/>
                </a:cxn>
                <a:cxn ang="0">
                  <a:pos x="98" y="943"/>
                </a:cxn>
                <a:cxn ang="0">
                  <a:pos x="61" y="924"/>
                </a:cxn>
                <a:cxn ang="0">
                  <a:pos x="23" y="784"/>
                </a:cxn>
                <a:cxn ang="0">
                  <a:pos x="16" y="702"/>
                </a:cxn>
              </a:cxnLst>
              <a:rect l="0" t="0" r="r" b="b"/>
              <a:pathLst>
                <a:path w="1618" h="1265">
                  <a:moveTo>
                    <a:pt x="16" y="702"/>
                  </a:moveTo>
                  <a:cubicBezTo>
                    <a:pt x="38" y="601"/>
                    <a:pt x="16" y="713"/>
                    <a:pt x="29" y="474"/>
                  </a:cubicBezTo>
                  <a:cubicBezTo>
                    <a:pt x="36" y="350"/>
                    <a:pt x="238" y="370"/>
                    <a:pt x="301" y="367"/>
                  </a:cubicBezTo>
                  <a:cubicBezTo>
                    <a:pt x="328" y="349"/>
                    <a:pt x="359" y="331"/>
                    <a:pt x="377" y="303"/>
                  </a:cubicBezTo>
                  <a:cubicBezTo>
                    <a:pt x="398" y="272"/>
                    <a:pt x="420" y="234"/>
                    <a:pt x="447" y="208"/>
                  </a:cubicBezTo>
                  <a:cubicBezTo>
                    <a:pt x="468" y="188"/>
                    <a:pt x="504" y="181"/>
                    <a:pt x="529" y="164"/>
                  </a:cubicBezTo>
                  <a:cubicBezTo>
                    <a:pt x="614" y="168"/>
                    <a:pt x="628" y="170"/>
                    <a:pt x="693" y="183"/>
                  </a:cubicBezTo>
                  <a:cubicBezTo>
                    <a:pt x="708" y="181"/>
                    <a:pt x="723" y="181"/>
                    <a:pt x="738" y="177"/>
                  </a:cubicBezTo>
                  <a:cubicBezTo>
                    <a:pt x="770" y="167"/>
                    <a:pt x="794" y="108"/>
                    <a:pt x="814" y="82"/>
                  </a:cubicBezTo>
                  <a:cubicBezTo>
                    <a:pt x="847" y="38"/>
                    <a:pt x="916" y="33"/>
                    <a:pt x="959" y="6"/>
                  </a:cubicBezTo>
                  <a:cubicBezTo>
                    <a:pt x="1060" y="10"/>
                    <a:pt x="1076" y="0"/>
                    <a:pt x="1143" y="25"/>
                  </a:cubicBezTo>
                  <a:cubicBezTo>
                    <a:pt x="1148" y="40"/>
                    <a:pt x="1148" y="56"/>
                    <a:pt x="1156" y="69"/>
                  </a:cubicBezTo>
                  <a:cubicBezTo>
                    <a:pt x="1173" y="99"/>
                    <a:pt x="1214" y="111"/>
                    <a:pt x="1244" y="120"/>
                  </a:cubicBezTo>
                  <a:cubicBezTo>
                    <a:pt x="1269" y="127"/>
                    <a:pt x="1290" y="141"/>
                    <a:pt x="1314" y="151"/>
                  </a:cubicBezTo>
                  <a:cubicBezTo>
                    <a:pt x="1344" y="164"/>
                    <a:pt x="1379" y="166"/>
                    <a:pt x="1409" y="177"/>
                  </a:cubicBezTo>
                  <a:cubicBezTo>
                    <a:pt x="1432" y="186"/>
                    <a:pt x="1449" y="201"/>
                    <a:pt x="1472" y="208"/>
                  </a:cubicBezTo>
                  <a:cubicBezTo>
                    <a:pt x="1494" y="223"/>
                    <a:pt x="1518" y="228"/>
                    <a:pt x="1542" y="240"/>
                  </a:cubicBezTo>
                  <a:cubicBezTo>
                    <a:pt x="1573" y="288"/>
                    <a:pt x="1554" y="354"/>
                    <a:pt x="1535" y="405"/>
                  </a:cubicBezTo>
                  <a:cubicBezTo>
                    <a:pt x="1541" y="455"/>
                    <a:pt x="1543" y="496"/>
                    <a:pt x="1586" y="525"/>
                  </a:cubicBezTo>
                  <a:cubicBezTo>
                    <a:pt x="1599" y="544"/>
                    <a:pt x="1605" y="563"/>
                    <a:pt x="1618" y="582"/>
                  </a:cubicBezTo>
                  <a:cubicBezTo>
                    <a:pt x="1610" y="616"/>
                    <a:pt x="1604" y="627"/>
                    <a:pt x="1580" y="651"/>
                  </a:cubicBezTo>
                  <a:cubicBezTo>
                    <a:pt x="1578" y="657"/>
                    <a:pt x="1577" y="665"/>
                    <a:pt x="1573" y="670"/>
                  </a:cubicBezTo>
                  <a:cubicBezTo>
                    <a:pt x="1568" y="676"/>
                    <a:pt x="1558" y="676"/>
                    <a:pt x="1554" y="683"/>
                  </a:cubicBezTo>
                  <a:cubicBezTo>
                    <a:pt x="1547" y="694"/>
                    <a:pt x="1542" y="721"/>
                    <a:pt x="1542" y="721"/>
                  </a:cubicBezTo>
                  <a:cubicBezTo>
                    <a:pt x="1547" y="779"/>
                    <a:pt x="1560" y="832"/>
                    <a:pt x="1580" y="886"/>
                  </a:cubicBezTo>
                  <a:cubicBezTo>
                    <a:pt x="1578" y="922"/>
                    <a:pt x="1578" y="958"/>
                    <a:pt x="1573" y="993"/>
                  </a:cubicBezTo>
                  <a:cubicBezTo>
                    <a:pt x="1568" y="1028"/>
                    <a:pt x="1528" y="1055"/>
                    <a:pt x="1504" y="1076"/>
                  </a:cubicBezTo>
                  <a:cubicBezTo>
                    <a:pt x="1477" y="1099"/>
                    <a:pt x="1442" y="1135"/>
                    <a:pt x="1409" y="1151"/>
                  </a:cubicBezTo>
                  <a:cubicBezTo>
                    <a:pt x="1385" y="1163"/>
                    <a:pt x="1358" y="1168"/>
                    <a:pt x="1333" y="1177"/>
                  </a:cubicBezTo>
                  <a:cubicBezTo>
                    <a:pt x="1275" y="1170"/>
                    <a:pt x="1263" y="1164"/>
                    <a:pt x="1200" y="1177"/>
                  </a:cubicBezTo>
                  <a:cubicBezTo>
                    <a:pt x="1175" y="1182"/>
                    <a:pt x="1166" y="1212"/>
                    <a:pt x="1149" y="1227"/>
                  </a:cubicBezTo>
                  <a:cubicBezTo>
                    <a:pt x="1137" y="1237"/>
                    <a:pt x="1126" y="1248"/>
                    <a:pt x="1111" y="1253"/>
                  </a:cubicBezTo>
                  <a:cubicBezTo>
                    <a:pt x="1098" y="1257"/>
                    <a:pt x="1073" y="1265"/>
                    <a:pt x="1073" y="1265"/>
                  </a:cubicBezTo>
                  <a:cubicBezTo>
                    <a:pt x="1007" y="1261"/>
                    <a:pt x="989" y="1264"/>
                    <a:pt x="940" y="1246"/>
                  </a:cubicBezTo>
                  <a:cubicBezTo>
                    <a:pt x="916" y="1208"/>
                    <a:pt x="885" y="1200"/>
                    <a:pt x="845" y="1189"/>
                  </a:cubicBezTo>
                  <a:cubicBezTo>
                    <a:pt x="743" y="1196"/>
                    <a:pt x="635" y="1210"/>
                    <a:pt x="535" y="1183"/>
                  </a:cubicBezTo>
                  <a:cubicBezTo>
                    <a:pt x="477" y="1168"/>
                    <a:pt x="449" y="1119"/>
                    <a:pt x="402" y="1088"/>
                  </a:cubicBezTo>
                  <a:cubicBezTo>
                    <a:pt x="354" y="1056"/>
                    <a:pt x="288" y="1072"/>
                    <a:pt x="231" y="1069"/>
                  </a:cubicBezTo>
                  <a:cubicBezTo>
                    <a:pt x="166" y="1048"/>
                    <a:pt x="215" y="1070"/>
                    <a:pt x="174" y="1038"/>
                  </a:cubicBezTo>
                  <a:cubicBezTo>
                    <a:pt x="162" y="1028"/>
                    <a:pt x="136" y="1012"/>
                    <a:pt x="136" y="1012"/>
                  </a:cubicBezTo>
                  <a:cubicBezTo>
                    <a:pt x="134" y="999"/>
                    <a:pt x="136" y="985"/>
                    <a:pt x="130" y="974"/>
                  </a:cubicBezTo>
                  <a:cubicBezTo>
                    <a:pt x="127" y="967"/>
                    <a:pt x="116" y="967"/>
                    <a:pt x="111" y="962"/>
                  </a:cubicBezTo>
                  <a:cubicBezTo>
                    <a:pt x="105" y="957"/>
                    <a:pt x="104" y="948"/>
                    <a:pt x="98" y="943"/>
                  </a:cubicBezTo>
                  <a:cubicBezTo>
                    <a:pt x="87" y="934"/>
                    <a:pt x="73" y="931"/>
                    <a:pt x="61" y="924"/>
                  </a:cubicBezTo>
                  <a:cubicBezTo>
                    <a:pt x="42" y="873"/>
                    <a:pt x="66" y="814"/>
                    <a:pt x="23" y="784"/>
                  </a:cubicBezTo>
                  <a:cubicBezTo>
                    <a:pt x="3" y="754"/>
                    <a:pt x="0" y="736"/>
                    <a:pt x="16" y="702"/>
                  </a:cubicBezTo>
                  <a:close/>
                </a:path>
              </a:pathLst>
            </a:custGeom>
            <a:noFill/>
            <a:ln w="9525">
              <a:solidFill>
                <a:schemeClr val="tx1"/>
              </a:solidFill>
              <a:round/>
              <a:headEnd/>
              <a:tailEnd/>
            </a:ln>
            <a:effectLst/>
          </p:spPr>
          <p:txBody>
            <a:bodyPr/>
            <a:lstStyle/>
            <a:p>
              <a:endParaRPr lang="en-US" sz="1800"/>
            </a:p>
          </p:txBody>
        </p:sp>
        <p:sp>
          <p:nvSpPr>
            <p:cNvPr id="449540" name="Text Box 4"/>
            <p:cNvSpPr txBox="1">
              <a:spLocks noChangeArrowheads="1"/>
            </p:cNvSpPr>
            <p:nvPr/>
          </p:nvSpPr>
          <p:spPr bwMode="auto">
            <a:xfrm>
              <a:off x="1920" y="1152"/>
              <a:ext cx="738" cy="233"/>
            </a:xfrm>
            <a:prstGeom prst="rect">
              <a:avLst/>
            </a:prstGeom>
            <a:noFill/>
            <a:ln w="9525">
              <a:noFill/>
              <a:miter lim="800000"/>
              <a:headEnd/>
              <a:tailEnd/>
            </a:ln>
            <a:effectLst/>
          </p:spPr>
          <p:txBody>
            <a:bodyPr wrap="none">
              <a:spAutoFit/>
            </a:bodyPr>
            <a:lstStyle/>
            <a:p>
              <a:pPr algn="l"/>
              <a:r>
                <a:rPr lang="en-US" sz="1800" dirty="0" smtClean="0"/>
                <a:t>Locations</a:t>
              </a:r>
              <a:endParaRPr lang="en-US" sz="1800" dirty="0"/>
            </a:p>
          </p:txBody>
        </p:sp>
        <p:sp>
          <p:nvSpPr>
            <p:cNvPr id="449541" name="Text Box 5"/>
            <p:cNvSpPr txBox="1">
              <a:spLocks noChangeArrowheads="1"/>
            </p:cNvSpPr>
            <p:nvPr/>
          </p:nvSpPr>
          <p:spPr bwMode="auto">
            <a:xfrm>
              <a:off x="1609" y="1440"/>
              <a:ext cx="711" cy="233"/>
            </a:xfrm>
            <a:prstGeom prst="rect">
              <a:avLst/>
            </a:prstGeom>
            <a:noFill/>
            <a:ln w="9525">
              <a:noFill/>
              <a:miter lim="800000"/>
              <a:headEnd/>
              <a:tailEnd/>
            </a:ln>
            <a:effectLst/>
          </p:spPr>
          <p:txBody>
            <a:bodyPr wrap="none">
              <a:spAutoFit/>
            </a:bodyPr>
            <a:lstStyle/>
            <a:p>
              <a:pPr algn="l"/>
              <a:r>
                <a:rPr lang="en-US" sz="1800" dirty="0" smtClean="0"/>
                <a:t>Variables</a:t>
              </a:r>
              <a:endParaRPr lang="en-US" sz="1800" dirty="0"/>
            </a:p>
          </p:txBody>
        </p:sp>
        <p:sp>
          <p:nvSpPr>
            <p:cNvPr id="449542" name="Text Box 6"/>
            <p:cNvSpPr txBox="1">
              <a:spLocks noChangeArrowheads="1"/>
            </p:cNvSpPr>
            <p:nvPr/>
          </p:nvSpPr>
          <p:spPr bwMode="auto">
            <a:xfrm>
              <a:off x="1835" y="1737"/>
              <a:ext cx="956" cy="231"/>
            </a:xfrm>
            <a:prstGeom prst="rect">
              <a:avLst/>
            </a:prstGeom>
            <a:noFill/>
            <a:ln w="9525">
              <a:noFill/>
              <a:miter lim="800000"/>
              <a:headEnd/>
              <a:tailEnd/>
            </a:ln>
            <a:effectLst/>
          </p:spPr>
          <p:txBody>
            <a:bodyPr wrap="none">
              <a:spAutoFit/>
            </a:bodyPr>
            <a:lstStyle/>
            <a:p>
              <a:pPr algn="l"/>
              <a:r>
                <a:rPr lang="en-US" sz="1800" dirty="0"/>
                <a:t>Date Ranges</a:t>
              </a:r>
            </a:p>
          </p:txBody>
        </p:sp>
      </p:grpSp>
      <p:sp>
        <p:nvSpPr>
          <p:cNvPr id="449543" name="Rectangle 7"/>
          <p:cNvSpPr>
            <a:spLocks noGrp="1" noChangeArrowheads="1"/>
          </p:cNvSpPr>
          <p:nvPr>
            <p:ph type="title"/>
          </p:nvPr>
        </p:nvSpPr>
        <p:spPr>
          <a:xfrm>
            <a:off x="457200" y="152400"/>
            <a:ext cx="8229600" cy="1143000"/>
          </a:xfrm>
        </p:spPr>
        <p:txBody>
          <a:bodyPr>
            <a:normAutofit/>
          </a:bodyPr>
          <a:lstStyle/>
          <a:p>
            <a:r>
              <a:rPr lang="en-US" sz="4000" dirty="0" smtClean="0">
                <a:solidFill>
                  <a:srgbClr val="007AC2"/>
                </a:solidFill>
                <a:cs typeface="Avenir LT Std 85 Heavy"/>
              </a:rPr>
              <a:t>WaterML2 </a:t>
            </a:r>
            <a:r>
              <a:rPr lang="en-US" sz="4000" dirty="0">
                <a:solidFill>
                  <a:srgbClr val="007AC2"/>
                </a:solidFill>
                <a:cs typeface="Avenir LT Std 85 Heavy"/>
              </a:rPr>
              <a:t>and </a:t>
            </a:r>
            <a:r>
              <a:rPr lang="en-US" sz="4000" dirty="0" smtClean="0">
                <a:solidFill>
                  <a:srgbClr val="007AC2"/>
                </a:solidFill>
                <a:cs typeface="Avenir LT Std 85 Heavy"/>
              </a:rPr>
              <a:t>SOS2</a:t>
            </a:r>
            <a:endParaRPr lang="en-US" sz="4000" dirty="0">
              <a:solidFill>
                <a:srgbClr val="007AC2"/>
              </a:solidFill>
              <a:cs typeface="Avenir LT Std 85 Heavy"/>
            </a:endParaRPr>
          </a:p>
        </p:txBody>
      </p:sp>
      <p:sp>
        <p:nvSpPr>
          <p:cNvPr id="449544" name="Rectangle 8"/>
          <p:cNvSpPr>
            <a:spLocks noChangeArrowheads="1"/>
          </p:cNvSpPr>
          <p:nvPr/>
        </p:nvSpPr>
        <p:spPr bwMode="auto">
          <a:xfrm>
            <a:off x="4191000" y="1828800"/>
            <a:ext cx="2286000" cy="2895600"/>
          </a:xfrm>
          <a:prstGeom prst="rect">
            <a:avLst/>
          </a:prstGeom>
          <a:solidFill>
            <a:srgbClr val="DEFEE3"/>
          </a:solidFill>
          <a:ln w="9525">
            <a:solidFill>
              <a:schemeClr val="tx1"/>
            </a:solidFill>
            <a:miter lim="800000"/>
            <a:headEnd/>
            <a:tailEnd/>
          </a:ln>
          <a:effectLst/>
        </p:spPr>
        <p:txBody>
          <a:bodyPr wrap="none" anchor="ctr"/>
          <a:lstStyle/>
          <a:p>
            <a:endParaRPr lang="en-US"/>
          </a:p>
        </p:txBody>
      </p:sp>
      <p:sp>
        <p:nvSpPr>
          <p:cNvPr id="449545" name="Line 9"/>
          <p:cNvSpPr>
            <a:spLocks noChangeShapeType="1"/>
          </p:cNvSpPr>
          <p:nvPr/>
        </p:nvSpPr>
        <p:spPr bwMode="auto">
          <a:xfrm>
            <a:off x="3886200" y="2118610"/>
            <a:ext cx="685800" cy="0"/>
          </a:xfrm>
          <a:prstGeom prst="line">
            <a:avLst/>
          </a:prstGeom>
          <a:noFill/>
          <a:ln w="9525">
            <a:solidFill>
              <a:schemeClr val="tx1"/>
            </a:solidFill>
            <a:round/>
            <a:headEnd/>
            <a:tailEnd/>
          </a:ln>
          <a:effectLst/>
        </p:spPr>
        <p:txBody>
          <a:bodyPr/>
          <a:lstStyle/>
          <a:p>
            <a:endParaRPr lang="en-US"/>
          </a:p>
        </p:txBody>
      </p:sp>
      <p:sp>
        <p:nvSpPr>
          <p:cNvPr id="449546" name="Line 10"/>
          <p:cNvSpPr>
            <a:spLocks noChangeShapeType="1"/>
          </p:cNvSpPr>
          <p:nvPr/>
        </p:nvSpPr>
        <p:spPr bwMode="auto">
          <a:xfrm>
            <a:off x="3886200" y="2390098"/>
            <a:ext cx="685800" cy="0"/>
          </a:xfrm>
          <a:prstGeom prst="line">
            <a:avLst/>
          </a:prstGeom>
          <a:noFill/>
          <a:ln w="9525">
            <a:solidFill>
              <a:schemeClr val="tx1"/>
            </a:solidFill>
            <a:round/>
            <a:headEnd/>
            <a:tailEnd/>
          </a:ln>
          <a:effectLst/>
        </p:spPr>
        <p:txBody>
          <a:bodyPr/>
          <a:lstStyle/>
          <a:p>
            <a:endParaRPr lang="en-US"/>
          </a:p>
        </p:txBody>
      </p:sp>
      <p:sp>
        <p:nvSpPr>
          <p:cNvPr id="449547" name="Line 11"/>
          <p:cNvSpPr>
            <a:spLocks noChangeShapeType="1"/>
          </p:cNvSpPr>
          <p:nvPr/>
        </p:nvSpPr>
        <p:spPr bwMode="auto">
          <a:xfrm>
            <a:off x="3886200" y="2661586"/>
            <a:ext cx="685800" cy="0"/>
          </a:xfrm>
          <a:prstGeom prst="line">
            <a:avLst/>
          </a:prstGeom>
          <a:noFill/>
          <a:ln w="9525">
            <a:solidFill>
              <a:schemeClr val="tx1"/>
            </a:solidFill>
            <a:round/>
            <a:headEnd/>
            <a:tailEnd/>
          </a:ln>
          <a:effectLst/>
        </p:spPr>
        <p:txBody>
          <a:bodyPr/>
          <a:lstStyle/>
          <a:p>
            <a:endParaRPr lang="en-US"/>
          </a:p>
        </p:txBody>
      </p:sp>
      <p:sp>
        <p:nvSpPr>
          <p:cNvPr id="449548" name="Text Box 12"/>
          <p:cNvSpPr txBox="1">
            <a:spLocks noChangeArrowheads="1"/>
          </p:cNvSpPr>
          <p:nvPr/>
        </p:nvSpPr>
        <p:spPr bwMode="auto">
          <a:xfrm>
            <a:off x="4552950" y="1923871"/>
            <a:ext cx="1770549" cy="1200329"/>
          </a:xfrm>
          <a:prstGeom prst="rect">
            <a:avLst/>
          </a:prstGeom>
          <a:noFill/>
          <a:ln w="9525">
            <a:noFill/>
            <a:miter lim="800000"/>
            <a:headEnd/>
            <a:tailEnd/>
          </a:ln>
          <a:effectLst/>
        </p:spPr>
        <p:txBody>
          <a:bodyPr wrap="none">
            <a:spAutoFit/>
          </a:bodyPr>
          <a:lstStyle/>
          <a:p>
            <a:pPr algn="l">
              <a:spcBef>
                <a:spcPts val="0"/>
              </a:spcBef>
            </a:pPr>
            <a:r>
              <a:rPr lang="en-US" sz="1800" dirty="0" smtClean="0">
                <a:solidFill>
                  <a:srgbClr val="0066FF"/>
                </a:solidFill>
              </a:rPr>
              <a:t>GetSites</a:t>
            </a:r>
          </a:p>
          <a:p>
            <a:pPr algn="l">
              <a:spcBef>
                <a:spcPts val="0"/>
              </a:spcBef>
            </a:pPr>
            <a:r>
              <a:rPr lang="en-US" sz="1800" dirty="0" err="1" smtClean="0">
                <a:solidFill>
                  <a:srgbClr val="0066FF"/>
                </a:solidFill>
              </a:rPr>
              <a:t>GetSiteInfo</a:t>
            </a:r>
            <a:endParaRPr lang="en-US" sz="1800" dirty="0">
              <a:solidFill>
                <a:srgbClr val="0066FF"/>
              </a:solidFill>
            </a:endParaRPr>
          </a:p>
          <a:p>
            <a:pPr algn="l">
              <a:spcBef>
                <a:spcPts val="0"/>
              </a:spcBef>
            </a:pPr>
            <a:r>
              <a:rPr lang="en-US" sz="1800" dirty="0" err="1">
                <a:solidFill>
                  <a:srgbClr val="0066FF"/>
                </a:solidFill>
              </a:rPr>
              <a:t>GetVariableInfo</a:t>
            </a:r>
            <a:endParaRPr lang="en-US" sz="1800" dirty="0">
              <a:solidFill>
                <a:srgbClr val="0066FF"/>
              </a:solidFill>
            </a:endParaRPr>
          </a:p>
          <a:p>
            <a:pPr algn="l">
              <a:spcBef>
                <a:spcPts val="0"/>
              </a:spcBef>
            </a:pPr>
            <a:r>
              <a:rPr lang="en-US" sz="1800" dirty="0">
                <a:solidFill>
                  <a:srgbClr val="0066FF"/>
                </a:solidFill>
              </a:rPr>
              <a:t>GetValues</a:t>
            </a:r>
          </a:p>
        </p:txBody>
      </p:sp>
      <p:sp>
        <p:nvSpPr>
          <p:cNvPr id="449549" name="Oval 13"/>
          <p:cNvSpPr>
            <a:spLocks noChangeArrowheads="1"/>
          </p:cNvSpPr>
          <p:nvPr/>
        </p:nvSpPr>
        <p:spPr bwMode="auto">
          <a:xfrm>
            <a:off x="3810000" y="2042410"/>
            <a:ext cx="152400" cy="152400"/>
          </a:xfrm>
          <a:prstGeom prst="ellipse">
            <a:avLst/>
          </a:prstGeom>
          <a:solidFill>
            <a:srgbClr val="DEFEE3"/>
          </a:solidFill>
          <a:ln w="9525">
            <a:solidFill>
              <a:schemeClr val="tx1"/>
            </a:solidFill>
            <a:round/>
            <a:headEnd/>
            <a:tailEnd/>
          </a:ln>
          <a:effectLst/>
        </p:spPr>
        <p:txBody>
          <a:bodyPr wrap="none" anchor="ctr"/>
          <a:lstStyle/>
          <a:p>
            <a:endParaRPr lang="en-US"/>
          </a:p>
        </p:txBody>
      </p:sp>
      <p:sp>
        <p:nvSpPr>
          <p:cNvPr id="449550" name="Oval 14"/>
          <p:cNvSpPr>
            <a:spLocks noChangeArrowheads="1"/>
          </p:cNvSpPr>
          <p:nvPr/>
        </p:nvSpPr>
        <p:spPr bwMode="auto">
          <a:xfrm>
            <a:off x="3810000" y="2313898"/>
            <a:ext cx="152400" cy="152400"/>
          </a:xfrm>
          <a:prstGeom prst="ellipse">
            <a:avLst/>
          </a:prstGeom>
          <a:solidFill>
            <a:srgbClr val="DEFEE3"/>
          </a:solidFill>
          <a:ln w="9525">
            <a:solidFill>
              <a:schemeClr val="tx1"/>
            </a:solidFill>
            <a:round/>
            <a:headEnd/>
            <a:tailEnd/>
          </a:ln>
          <a:effectLst/>
        </p:spPr>
        <p:txBody>
          <a:bodyPr wrap="none" anchor="ctr"/>
          <a:lstStyle/>
          <a:p>
            <a:endParaRPr lang="en-US"/>
          </a:p>
        </p:txBody>
      </p:sp>
      <p:sp>
        <p:nvSpPr>
          <p:cNvPr id="449551" name="Oval 15"/>
          <p:cNvSpPr>
            <a:spLocks noChangeArrowheads="1"/>
          </p:cNvSpPr>
          <p:nvPr/>
        </p:nvSpPr>
        <p:spPr bwMode="auto">
          <a:xfrm>
            <a:off x="3810000" y="2585386"/>
            <a:ext cx="152400" cy="152400"/>
          </a:xfrm>
          <a:prstGeom prst="ellipse">
            <a:avLst/>
          </a:prstGeom>
          <a:solidFill>
            <a:srgbClr val="DEFEE3"/>
          </a:solidFill>
          <a:ln w="9525">
            <a:solidFill>
              <a:schemeClr val="tx1"/>
            </a:solidFill>
            <a:round/>
            <a:headEnd/>
            <a:tailEnd/>
          </a:ln>
          <a:effectLst/>
        </p:spPr>
        <p:txBody>
          <a:bodyPr wrap="none" anchor="ctr"/>
          <a:lstStyle/>
          <a:p>
            <a:endParaRPr lang="en-US"/>
          </a:p>
        </p:txBody>
      </p:sp>
      <p:sp>
        <p:nvSpPr>
          <p:cNvPr id="449552" name="Text Box 16"/>
          <p:cNvSpPr txBox="1">
            <a:spLocks noChangeArrowheads="1"/>
          </p:cNvSpPr>
          <p:nvPr/>
        </p:nvSpPr>
        <p:spPr bwMode="auto">
          <a:xfrm>
            <a:off x="4573572" y="4022725"/>
            <a:ext cx="1500219" cy="677108"/>
          </a:xfrm>
          <a:prstGeom prst="rect">
            <a:avLst/>
          </a:prstGeom>
          <a:noFill/>
          <a:ln w="9525">
            <a:noFill/>
            <a:miter lim="800000"/>
            <a:headEnd/>
            <a:tailEnd/>
          </a:ln>
          <a:effectLst/>
        </p:spPr>
        <p:txBody>
          <a:bodyPr wrap="none">
            <a:spAutoFit/>
          </a:bodyPr>
          <a:lstStyle/>
          <a:p>
            <a:pPr algn="ctr">
              <a:spcBef>
                <a:spcPts val="0"/>
              </a:spcBef>
            </a:pPr>
            <a:r>
              <a:rPr lang="en-US" sz="1800" b="1" dirty="0" smtClean="0"/>
              <a:t>SOS2</a:t>
            </a:r>
            <a:endParaRPr lang="en-US" sz="1800" b="1" dirty="0"/>
          </a:p>
          <a:p>
            <a:pPr algn="ctr">
              <a:spcBef>
                <a:spcPts val="0"/>
              </a:spcBef>
            </a:pPr>
            <a:r>
              <a:rPr lang="en-US" sz="2000" b="1" dirty="0"/>
              <a:t>Web Service</a:t>
            </a:r>
          </a:p>
        </p:txBody>
      </p:sp>
      <p:pic>
        <p:nvPicPr>
          <p:cNvPr id="449553" name="Picture 17" descr="j0285750"/>
          <p:cNvPicPr>
            <a:picLocks noChangeAspect="1" noChangeArrowheads="1"/>
          </p:cNvPicPr>
          <p:nvPr/>
        </p:nvPicPr>
        <p:blipFill>
          <a:blip r:embed="rId3" cstate="print"/>
          <a:srcRect/>
          <a:stretch>
            <a:fillRect/>
          </a:stretch>
        </p:blipFill>
        <p:spPr bwMode="auto">
          <a:xfrm>
            <a:off x="228600" y="3254375"/>
            <a:ext cx="1824038" cy="1120775"/>
          </a:xfrm>
          <a:prstGeom prst="rect">
            <a:avLst/>
          </a:prstGeom>
          <a:noFill/>
        </p:spPr>
      </p:pic>
      <p:sp>
        <p:nvSpPr>
          <p:cNvPr id="449554" name="Text Box 18"/>
          <p:cNvSpPr txBox="1">
            <a:spLocks noChangeArrowheads="1"/>
          </p:cNvSpPr>
          <p:nvPr/>
        </p:nvSpPr>
        <p:spPr bwMode="auto">
          <a:xfrm>
            <a:off x="669925" y="4332288"/>
            <a:ext cx="889000" cy="396875"/>
          </a:xfrm>
          <a:prstGeom prst="rect">
            <a:avLst/>
          </a:prstGeom>
          <a:noFill/>
          <a:ln w="9525">
            <a:noFill/>
            <a:miter lim="800000"/>
            <a:headEnd/>
            <a:tailEnd/>
          </a:ln>
          <a:effectLst/>
        </p:spPr>
        <p:txBody>
          <a:bodyPr wrap="none">
            <a:spAutoFit/>
          </a:bodyPr>
          <a:lstStyle/>
          <a:p>
            <a:pPr algn="l"/>
            <a:r>
              <a:rPr lang="en-US" sz="2000" b="1" dirty="0"/>
              <a:t>Client</a:t>
            </a:r>
          </a:p>
        </p:txBody>
      </p:sp>
      <p:sp>
        <p:nvSpPr>
          <p:cNvPr id="449555" name="AutoShape 19"/>
          <p:cNvSpPr>
            <a:spLocks noChangeArrowheads="1"/>
          </p:cNvSpPr>
          <p:nvPr/>
        </p:nvSpPr>
        <p:spPr bwMode="auto">
          <a:xfrm>
            <a:off x="7696200" y="1752600"/>
            <a:ext cx="533400" cy="685800"/>
          </a:xfrm>
          <a:prstGeom prst="can">
            <a:avLst>
              <a:gd name="adj" fmla="val 32143"/>
            </a:avLst>
          </a:prstGeom>
          <a:solidFill>
            <a:srgbClr val="FFFFCC"/>
          </a:solidFill>
          <a:ln w="9525">
            <a:solidFill>
              <a:schemeClr val="tx1"/>
            </a:solidFill>
            <a:round/>
            <a:headEnd/>
            <a:tailEnd/>
          </a:ln>
          <a:effectLst/>
        </p:spPr>
        <p:txBody>
          <a:bodyPr wrap="none" anchor="ctr"/>
          <a:lstStyle/>
          <a:p>
            <a:pPr algn="ctr"/>
            <a:r>
              <a:rPr lang="en-US" sz="1800" dirty="0" smtClean="0"/>
              <a:t>EPA</a:t>
            </a:r>
            <a:endParaRPr lang="en-US" sz="1800" dirty="0"/>
          </a:p>
        </p:txBody>
      </p:sp>
      <p:sp>
        <p:nvSpPr>
          <p:cNvPr id="449556" name="AutoShape 20"/>
          <p:cNvSpPr>
            <a:spLocks noChangeArrowheads="1"/>
          </p:cNvSpPr>
          <p:nvPr/>
        </p:nvSpPr>
        <p:spPr bwMode="auto">
          <a:xfrm>
            <a:off x="7924800" y="2667000"/>
            <a:ext cx="533400" cy="685800"/>
          </a:xfrm>
          <a:prstGeom prst="can">
            <a:avLst>
              <a:gd name="adj" fmla="val 32143"/>
            </a:avLst>
          </a:prstGeom>
          <a:solidFill>
            <a:srgbClr val="F06F2C"/>
          </a:solidFill>
          <a:ln w="9525">
            <a:solidFill>
              <a:schemeClr val="tx1"/>
            </a:solidFill>
            <a:round/>
            <a:headEnd/>
            <a:tailEnd/>
          </a:ln>
          <a:effectLst/>
        </p:spPr>
        <p:txBody>
          <a:bodyPr wrap="none" anchor="ctr"/>
          <a:lstStyle/>
          <a:p>
            <a:pPr algn="ctr"/>
            <a:r>
              <a:rPr lang="en-US" sz="1800" dirty="0" smtClean="0"/>
              <a:t>UT</a:t>
            </a:r>
            <a:endParaRPr lang="en-US" sz="1800" dirty="0"/>
          </a:p>
        </p:txBody>
      </p:sp>
      <p:sp>
        <p:nvSpPr>
          <p:cNvPr id="449557" name="AutoShape 21"/>
          <p:cNvSpPr>
            <a:spLocks noChangeArrowheads="1"/>
          </p:cNvSpPr>
          <p:nvPr/>
        </p:nvSpPr>
        <p:spPr bwMode="auto">
          <a:xfrm>
            <a:off x="7162800" y="2819400"/>
            <a:ext cx="533400" cy="685800"/>
          </a:xfrm>
          <a:prstGeom prst="can">
            <a:avLst>
              <a:gd name="adj" fmla="val 32143"/>
            </a:avLst>
          </a:prstGeom>
          <a:solidFill>
            <a:schemeClr val="accent3">
              <a:lumMod val="60000"/>
              <a:lumOff val="40000"/>
            </a:schemeClr>
          </a:solidFill>
          <a:ln w="9525">
            <a:solidFill>
              <a:schemeClr val="tx1"/>
            </a:solidFill>
            <a:round/>
            <a:headEnd/>
            <a:tailEnd/>
          </a:ln>
          <a:effectLst/>
        </p:spPr>
        <p:txBody>
          <a:bodyPr wrap="none" anchor="ctr"/>
          <a:lstStyle/>
          <a:p>
            <a:pPr algn="ctr"/>
            <a:r>
              <a:rPr lang="en-US" sz="1800" dirty="0" smtClean="0"/>
              <a:t>USGS</a:t>
            </a:r>
            <a:endParaRPr lang="en-US" sz="1800" dirty="0"/>
          </a:p>
        </p:txBody>
      </p:sp>
      <p:sp>
        <p:nvSpPr>
          <p:cNvPr id="449558" name="Text Box 22"/>
          <p:cNvSpPr txBox="1">
            <a:spLocks noChangeArrowheads="1"/>
          </p:cNvSpPr>
          <p:nvPr/>
        </p:nvSpPr>
        <p:spPr bwMode="auto">
          <a:xfrm>
            <a:off x="6934200" y="3733800"/>
            <a:ext cx="1722438" cy="701675"/>
          </a:xfrm>
          <a:prstGeom prst="rect">
            <a:avLst/>
          </a:prstGeom>
          <a:noFill/>
          <a:ln w="9525">
            <a:noFill/>
            <a:miter lim="800000"/>
            <a:headEnd/>
            <a:tailEnd/>
          </a:ln>
          <a:effectLst/>
        </p:spPr>
        <p:txBody>
          <a:bodyPr wrap="none">
            <a:spAutoFit/>
          </a:bodyPr>
          <a:lstStyle/>
          <a:p>
            <a:pPr>
              <a:spcBef>
                <a:spcPts val="0"/>
              </a:spcBef>
            </a:pPr>
            <a:r>
              <a:rPr lang="en-US" sz="2000" b="1" dirty="0"/>
              <a:t>Data</a:t>
            </a:r>
          </a:p>
          <a:p>
            <a:pPr>
              <a:spcBef>
                <a:spcPts val="0"/>
              </a:spcBef>
            </a:pPr>
            <a:r>
              <a:rPr lang="en-US" sz="2000" b="1" dirty="0"/>
              <a:t>Repositories</a:t>
            </a:r>
          </a:p>
        </p:txBody>
      </p:sp>
      <p:sp>
        <p:nvSpPr>
          <p:cNvPr id="449559" name="Line 23"/>
          <p:cNvSpPr>
            <a:spLocks noChangeShapeType="1"/>
          </p:cNvSpPr>
          <p:nvPr/>
        </p:nvSpPr>
        <p:spPr bwMode="auto">
          <a:xfrm>
            <a:off x="2286000" y="2514600"/>
            <a:ext cx="533400" cy="0"/>
          </a:xfrm>
          <a:prstGeom prst="line">
            <a:avLst/>
          </a:prstGeom>
          <a:noFill/>
          <a:ln w="76200">
            <a:solidFill>
              <a:schemeClr val="tx1"/>
            </a:solidFill>
            <a:round/>
            <a:headEnd/>
            <a:tailEnd type="triangle" w="med" len="med"/>
          </a:ln>
          <a:effectLst/>
        </p:spPr>
        <p:txBody>
          <a:bodyPr/>
          <a:lstStyle/>
          <a:p>
            <a:endParaRPr lang="en-US"/>
          </a:p>
        </p:txBody>
      </p:sp>
      <p:sp>
        <p:nvSpPr>
          <p:cNvPr id="449560" name="AutoShape 24"/>
          <p:cNvSpPr>
            <a:spLocks noChangeArrowheads="1"/>
          </p:cNvSpPr>
          <p:nvPr/>
        </p:nvSpPr>
        <p:spPr bwMode="auto">
          <a:xfrm>
            <a:off x="7391400" y="1828800"/>
            <a:ext cx="609600" cy="533400"/>
          </a:xfrm>
          <a:prstGeom prst="foldedCorner">
            <a:avLst>
              <a:gd name="adj" fmla="val 12500"/>
            </a:avLst>
          </a:prstGeom>
          <a:solidFill>
            <a:srgbClr val="FFFFCC"/>
          </a:solidFill>
          <a:ln w="9525">
            <a:solidFill>
              <a:schemeClr val="tx1"/>
            </a:solidFill>
            <a:round/>
            <a:headEnd/>
            <a:tailEnd/>
          </a:ln>
          <a:effectLst/>
        </p:spPr>
        <p:txBody>
          <a:bodyPr wrap="none" anchor="ctr"/>
          <a:lstStyle/>
          <a:p>
            <a:pPr algn="ctr"/>
            <a:r>
              <a:rPr lang="en-US" sz="1800" dirty="0"/>
              <a:t>Data</a:t>
            </a:r>
          </a:p>
        </p:txBody>
      </p:sp>
      <p:sp>
        <p:nvSpPr>
          <p:cNvPr id="449561" name="AutoShape 25"/>
          <p:cNvSpPr>
            <a:spLocks noChangeArrowheads="1"/>
          </p:cNvSpPr>
          <p:nvPr/>
        </p:nvSpPr>
        <p:spPr bwMode="auto">
          <a:xfrm>
            <a:off x="8001000" y="2743200"/>
            <a:ext cx="609600" cy="533400"/>
          </a:xfrm>
          <a:prstGeom prst="foldedCorner">
            <a:avLst>
              <a:gd name="adj" fmla="val 12500"/>
            </a:avLst>
          </a:prstGeom>
          <a:solidFill>
            <a:srgbClr val="F06F2C"/>
          </a:solidFill>
          <a:ln w="9525">
            <a:solidFill>
              <a:schemeClr val="tx1"/>
            </a:solidFill>
            <a:round/>
            <a:headEnd/>
            <a:tailEnd/>
          </a:ln>
          <a:effectLst/>
        </p:spPr>
        <p:txBody>
          <a:bodyPr wrap="none" anchor="ctr"/>
          <a:lstStyle/>
          <a:p>
            <a:pPr algn="ctr"/>
            <a:r>
              <a:rPr lang="en-US" sz="1800" dirty="0">
                <a:latin typeface="Algerian" pitchFamily="82" charset="0"/>
              </a:rPr>
              <a:t>Data</a:t>
            </a:r>
          </a:p>
        </p:txBody>
      </p:sp>
      <p:sp>
        <p:nvSpPr>
          <p:cNvPr id="449562" name="AutoShape 26"/>
          <p:cNvSpPr>
            <a:spLocks noChangeArrowheads="1"/>
          </p:cNvSpPr>
          <p:nvPr/>
        </p:nvSpPr>
        <p:spPr bwMode="auto">
          <a:xfrm>
            <a:off x="7086600" y="2895600"/>
            <a:ext cx="609600" cy="533400"/>
          </a:xfrm>
          <a:prstGeom prst="foldedCorner">
            <a:avLst>
              <a:gd name="adj" fmla="val 12500"/>
            </a:avLst>
          </a:prstGeom>
          <a:solidFill>
            <a:schemeClr val="accent3">
              <a:lumMod val="60000"/>
              <a:lumOff val="40000"/>
            </a:schemeClr>
          </a:solidFill>
          <a:ln w="9525">
            <a:solidFill>
              <a:schemeClr val="tx1"/>
            </a:solidFill>
            <a:round/>
            <a:headEnd/>
            <a:tailEnd/>
          </a:ln>
          <a:effectLst/>
        </p:spPr>
        <p:txBody>
          <a:bodyPr wrap="none" anchor="ctr"/>
          <a:lstStyle/>
          <a:p>
            <a:pPr algn="ctr"/>
            <a:r>
              <a:rPr lang="en-US" sz="1800" i="1" dirty="0">
                <a:latin typeface="Comic Sans MS" pitchFamily="66" charset="0"/>
              </a:rPr>
              <a:t>Data</a:t>
            </a:r>
          </a:p>
        </p:txBody>
      </p:sp>
      <p:sp>
        <p:nvSpPr>
          <p:cNvPr id="449563" name="Text Box 27"/>
          <p:cNvSpPr txBox="1">
            <a:spLocks noChangeArrowheads="1"/>
          </p:cNvSpPr>
          <p:nvPr/>
        </p:nvSpPr>
        <p:spPr bwMode="auto">
          <a:xfrm>
            <a:off x="6918325" y="4684713"/>
            <a:ext cx="1263650" cy="366712"/>
          </a:xfrm>
          <a:prstGeom prst="rect">
            <a:avLst/>
          </a:prstGeom>
          <a:noFill/>
          <a:ln w="9525">
            <a:noFill/>
            <a:miter lim="800000"/>
            <a:headEnd/>
            <a:tailEnd/>
          </a:ln>
          <a:effectLst/>
        </p:spPr>
        <p:txBody>
          <a:bodyPr wrap="none">
            <a:spAutoFit/>
          </a:bodyPr>
          <a:lstStyle/>
          <a:p>
            <a:pPr algn="l"/>
            <a:r>
              <a:rPr lang="en-US" sz="1800" b="1">
                <a:solidFill>
                  <a:schemeClr val="accent2"/>
                </a:solidFill>
              </a:rPr>
              <a:t>EXTRACT</a:t>
            </a:r>
          </a:p>
        </p:txBody>
      </p:sp>
      <p:sp>
        <p:nvSpPr>
          <p:cNvPr id="449564" name="Text Box 28"/>
          <p:cNvSpPr txBox="1">
            <a:spLocks noChangeArrowheads="1"/>
          </p:cNvSpPr>
          <p:nvPr/>
        </p:nvSpPr>
        <p:spPr bwMode="auto">
          <a:xfrm>
            <a:off x="4527550" y="4724400"/>
            <a:ext cx="1644650" cy="366713"/>
          </a:xfrm>
          <a:prstGeom prst="rect">
            <a:avLst/>
          </a:prstGeom>
          <a:noFill/>
          <a:ln w="9525">
            <a:noFill/>
            <a:miter lim="800000"/>
            <a:headEnd/>
            <a:tailEnd/>
          </a:ln>
          <a:effectLst/>
        </p:spPr>
        <p:txBody>
          <a:bodyPr wrap="none">
            <a:spAutoFit/>
          </a:bodyPr>
          <a:lstStyle/>
          <a:p>
            <a:pPr algn="l"/>
            <a:r>
              <a:rPr lang="en-US" sz="1800" b="1" dirty="0">
                <a:solidFill>
                  <a:schemeClr val="accent2"/>
                </a:solidFill>
              </a:rPr>
              <a:t>TRANSFORM</a:t>
            </a:r>
          </a:p>
        </p:txBody>
      </p:sp>
      <p:sp>
        <p:nvSpPr>
          <p:cNvPr id="449565" name="Text Box 29"/>
          <p:cNvSpPr txBox="1">
            <a:spLocks noChangeArrowheads="1"/>
          </p:cNvSpPr>
          <p:nvPr/>
        </p:nvSpPr>
        <p:spPr bwMode="auto">
          <a:xfrm>
            <a:off x="762000" y="4876800"/>
            <a:ext cx="831850" cy="366713"/>
          </a:xfrm>
          <a:prstGeom prst="rect">
            <a:avLst/>
          </a:prstGeom>
          <a:noFill/>
          <a:ln w="9525">
            <a:noFill/>
            <a:miter lim="800000"/>
            <a:headEnd/>
            <a:tailEnd/>
          </a:ln>
          <a:effectLst/>
        </p:spPr>
        <p:txBody>
          <a:bodyPr wrap="none">
            <a:spAutoFit/>
          </a:bodyPr>
          <a:lstStyle/>
          <a:p>
            <a:pPr algn="l"/>
            <a:r>
              <a:rPr lang="en-US" sz="1800" b="1" dirty="0">
                <a:solidFill>
                  <a:schemeClr val="accent2"/>
                </a:solidFill>
              </a:rPr>
              <a:t>LOAD</a:t>
            </a:r>
          </a:p>
        </p:txBody>
      </p:sp>
      <p:sp>
        <p:nvSpPr>
          <p:cNvPr id="449566" name="AutoShape 30"/>
          <p:cNvSpPr>
            <a:spLocks noChangeArrowheads="1"/>
          </p:cNvSpPr>
          <p:nvPr/>
        </p:nvSpPr>
        <p:spPr bwMode="auto">
          <a:xfrm>
            <a:off x="4724400" y="3200400"/>
            <a:ext cx="1219200" cy="838200"/>
          </a:xfrm>
          <a:prstGeom prst="foldedCorner">
            <a:avLst>
              <a:gd name="adj" fmla="val 12500"/>
            </a:avLst>
          </a:prstGeom>
          <a:solidFill>
            <a:schemeClr val="accent1"/>
          </a:solidFill>
          <a:ln w="9525">
            <a:solidFill>
              <a:schemeClr val="tx1"/>
            </a:solidFill>
            <a:round/>
            <a:headEnd/>
            <a:tailEnd/>
          </a:ln>
          <a:effectLst/>
        </p:spPr>
        <p:txBody>
          <a:bodyPr wrap="none" anchor="ctr"/>
          <a:lstStyle/>
          <a:p>
            <a:r>
              <a:rPr lang="en-US" sz="1800" dirty="0" smtClean="0">
                <a:solidFill>
                  <a:schemeClr val="bg1"/>
                </a:solidFill>
              </a:rPr>
              <a:t>WaterML2</a:t>
            </a:r>
            <a:endParaRPr lang="en-US" sz="1800" dirty="0">
              <a:solidFill>
                <a:schemeClr val="bg1"/>
              </a:solidFill>
            </a:endParaRPr>
          </a:p>
        </p:txBody>
      </p:sp>
      <p:sp>
        <p:nvSpPr>
          <p:cNvPr id="449567" name="Oval 31"/>
          <p:cNvSpPr>
            <a:spLocks noChangeArrowheads="1"/>
          </p:cNvSpPr>
          <p:nvPr/>
        </p:nvSpPr>
        <p:spPr bwMode="auto">
          <a:xfrm>
            <a:off x="6096000" y="3429000"/>
            <a:ext cx="304800" cy="304800"/>
          </a:xfrm>
          <a:prstGeom prst="ellipse">
            <a:avLst/>
          </a:prstGeom>
          <a:solidFill>
            <a:schemeClr val="hlink"/>
          </a:solidFill>
          <a:ln w="9525">
            <a:solidFill>
              <a:schemeClr val="tx1"/>
            </a:solidFill>
            <a:round/>
            <a:headEnd/>
            <a:tailEnd/>
          </a:ln>
          <a:effectLst/>
        </p:spPr>
        <p:txBody>
          <a:bodyPr wrap="none" anchor="ctr"/>
          <a:lstStyle/>
          <a:p>
            <a:endParaRPr lang="en-US"/>
          </a:p>
        </p:txBody>
      </p:sp>
      <p:sp>
        <p:nvSpPr>
          <p:cNvPr id="449568" name="Rectangle 32"/>
          <p:cNvSpPr>
            <a:spLocks noChangeArrowheads="1"/>
          </p:cNvSpPr>
          <p:nvPr/>
        </p:nvSpPr>
        <p:spPr bwMode="auto">
          <a:xfrm>
            <a:off x="152400" y="1295400"/>
            <a:ext cx="4191000" cy="4038600"/>
          </a:xfrm>
          <a:prstGeom prst="rect">
            <a:avLst/>
          </a:prstGeom>
          <a:noFill/>
          <a:ln w="76200">
            <a:solidFill>
              <a:srgbClr val="990033"/>
            </a:solidFill>
            <a:miter lim="800000"/>
            <a:headEnd/>
            <a:tailEnd/>
          </a:ln>
          <a:effectLst/>
        </p:spPr>
        <p:txBody>
          <a:bodyPr wrap="none" anchor="ctr"/>
          <a:lstStyle/>
          <a:p>
            <a:endParaRPr lang="en-US"/>
          </a:p>
        </p:txBody>
      </p:sp>
      <p:sp>
        <p:nvSpPr>
          <p:cNvPr id="34" name="Line 11"/>
          <p:cNvSpPr>
            <a:spLocks noChangeShapeType="1"/>
          </p:cNvSpPr>
          <p:nvPr/>
        </p:nvSpPr>
        <p:spPr bwMode="auto">
          <a:xfrm>
            <a:off x="3886200" y="2933075"/>
            <a:ext cx="685800" cy="0"/>
          </a:xfrm>
          <a:prstGeom prst="line">
            <a:avLst/>
          </a:prstGeom>
          <a:noFill/>
          <a:ln w="9525">
            <a:solidFill>
              <a:schemeClr val="tx1"/>
            </a:solidFill>
            <a:round/>
            <a:headEnd/>
            <a:tailEnd/>
          </a:ln>
          <a:effectLst/>
        </p:spPr>
        <p:txBody>
          <a:bodyPr/>
          <a:lstStyle/>
          <a:p>
            <a:endParaRPr lang="en-US"/>
          </a:p>
        </p:txBody>
      </p:sp>
      <p:sp>
        <p:nvSpPr>
          <p:cNvPr id="35" name="Oval 15"/>
          <p:cNvSpPr>
            <a:spLocks noChangeArrowheads="1"/>
          </p:cNvSpPr>
          <p:nvPr/>
        </p:nvSpPr>
        <p:spPr bwMode="auto">
          <a:xfrm>
            <a:off x="3810000" y="2856875"/>
            <a:ext cx="152400" cy="152400"/>
          </a:xfrm>
          <a:prstGeom prst="ellipse">
            <a:avLst/>
          </a:prstGeom>
          <a:solidFill>
            <a:srgbClr val="DEFEE3"/>
          </a:solidFill>
          <a:ln w="9525">
            <a:solidFill>
              <a:schemeClr val="tx1"/>
            </a:solidFill>
            <a:round/>
            <a:headEnd/>
            <a:tailEnd/>
          </a:ln>
          <a:effectLst/>
        </p:spPr>
        <p:txBody>
          <a:bodyPr wrap="none" anchor="ctr"/>
          <a:lstStyle/>
          <a:p>
            <a:endParaRPr lang="en-US"/>
          </a:p>
        </p:txBody>
      </p:sp>
      <p:sp>
        <p:nvSpPr>
          <p:cNvPr id="36" name="Text Box 33"/>
          <p:cNvSpPr txBox="1">
            <a:spLocks noChangeArrowheads="1"/>
          </p:cNvSpPr>
          <p:nvPr/>
        </p:nvSpPr>
        <p:spPr bwMode="auto">
          <a:xfrm>
            <a:off x="1933082" y="5417403"/>
            <a:ext cx="5738559" cy="830997"/>
          </a:xfrm>
          <a:prstGeom prst="rect">
            <a:avLst/>
          </a:prstGeom>
          <a:noFill/>
          <a:ln w="9525" algn="ctr">
            <a:noFill/>
            <a:miter lim="800000"/>
            <a:headEnd/>
            <a:tailEnd/>
          </a:ln>
          <a:effectLst/>
        </p:spPr>
        <p:txBody>
          <a:bodyPr wrap="none">
            <a:spAutoFit/>
          </a:bodyPr>
          <a:lstStyle/>
          <a:p>
            <a:pPr algn="ctr">
              <a:spcBef>
                <a:spcPts val="0"/>
              </a:spcBef>
            </a:pPr>
            <a:r>
              <a:rPr lang="en-US" sz="2400" b="1" dirty="0" smtClean="0">
                <a:solidFill>
                  <a:schemeClr val="tx2"/>
                </a:solidFill>
              </a:rPr>
              <a:t>SOS2</a:t>
            </a:r>
            <a:r>
              <a:rPr lang="en-US" sz="2400" dirty="0" smtClean="0"/>
              <a:t> </a:t>
            </a:r>
            <a:r>
              <a:rPr lang="en-US" sz="2400" dirty="0"/>
              <a:t>is </a:t>
            </a:r>
            <a:r>
              <a:rPr lang="en-US" sz="2400" dirty="0" smtClean="0"/>
              <a:t>how you ask for data</a:t>
            </a:r>
          </a:p>
          <a:p>
            <a:pPr algn="ctr">
              <a:spcBef>
                <a:spcPts val="0"/>
              </a:spcBef>
            </a:pPr>
            <a:r>
              <a:rPr lang="en-US" sz="2400" b="1" dirty="0" smtClean="0">
                <a:solidFill>
                  <a:schemeClr val="tx2"/>
                </a:solidFill>
              </a:rPr>
              <a:t>WaterML2</a:t>
            </a:r>
            <a:r>
              <a:rPr lang="en-US" sz="2400" dirty="0" smtClean="0"/>
              <a:t> </a:t>
            </a:r>
            <a:r>
              <a:rPr lang="en-US" sz="2400" dirty="0"/>
              <a:t>is </a:t>
            </a:r>
            <a:r>
              <a:rPr lang="en-US" sz="2400" dirty="0" smtClean="0"/>
              <a:t>the format of what comes back</a:t>
            </a:r>
            <a:endParaRPr 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9559"/>
                                        </p:tgtEl>
                                        <p:attrNameLst>
                                          <p:attrName>style.visibility</p:attrName>
                                        </p:attrNameLst>
                                      </p:cBhvr>
                                      <p:to>
                                        <p:strVal val="visible"/>
                                      </p:to>
                                    </p:set>
                                  </p:childTnLst>
                                </p:cTn>
                              </p:par>
                            </p:childTnLst>
                          </p:cTn>
                        </p:par>
                        <p:par>
                          <p:cTn id="7" fill="hold">
                            <p:stCondLst>
                              <p:cond delay="0"/>
                            </p:stCondLst>
                            <p:childTnLst>
                              <p:par>
                                <p:cTn id="8" presetID="63" presetClass="path" presetSubtype="0" accel="50000" decel="50000" fill="hold" grpId="1" nodeType="afterEffect">
                                  <p:stCondLst>
                                    <p:cond delay="0"/>
                                  </p:stCondLst>
                                  <p:childTnLst>
                                    <p:animMotion origin="layout" path="M 3.33333E-6 3.33333E-6 L 0.1125 3.33333E-6 " pathEditMode="relative" rAng="0" ptsTypes="AA">
                                      <p:cBhvr>
                                        <p:cTn id="9" dur="2000" fill="hold"/>
                                        <p:tgtEl>
                                          <p:spTgt spid="449559"/>
                                        </p:tgtEl>
                                        <p:attrNameLst>
                                          <p:attrName>ppt_x</p:attrName>
                                          <p:attrName>ppt_y</p:attrName>
                                        </p:attrNameLst>
                                      </p:cBhvr>
                                      <p:rCtr x="56" y="0"/>
                                    </p:animMotion>
                                  </p:childTnLst>
                                </p:cTn>
                              </p:par>
                            </p:childTnLst>
                          </p:cTn>
                        </p:par>
                        <p:par>
                          <p:cTn id="10" fill="hold">
                            <p:stCondLst>
                              <p:cond delay="2000"/>
                            </p:stCondLst>
                            <p:childTnLst>
                              <p:par>
                                <p:cTn id="11" presetID="19" presetClass="emph" presetSubtype="0" fill="hold" grpId="0" nodeType="afterEffect">
                                  <p:stCondLst>
                                    <p:cond delay="0"/>
                                  </p:stCondLst>
                                  <p:childTnLst>
                                    <p:animClr clrSpc="rgb" dir="cw">
                                      <p:cBhvr override="childStyle">
                                        <p:cTn id="12" dur="500" fill="hold"/>
                                        <p:tgtEl>
                                          <p:spTgt spid="449549"/>
                                        </p:tgtEl>
                                        <p:attrNameLst>
                                          <p:attrName>style.color</p:attrName>
                                        </p:attrNameLst>
                                      </p:cBhvr>
                                      <p:to>
                                        <a:schemeClr val="accent2"/>
                                      </p:to>
                                    </p:animClr>
                                    <p:animClr clrSpc="rgb" dir="cw">
                                      <p:cBhvr>
                                        <p:cTn id="13" dur="500" fill="hold"/>
                                        <p:tgtEl>
                                          <p:spTgt spid="449549"/>
                                        </p:tgtEl>
                                        <p:attrNameLst>
                                          <p:attrName>fillcolor</p:attrName>
                                        </p:attrNameLst>
                                      </p:cBhvr>
                                      <p:to>
                                        <a:schemeClr val="accent2"/>
                                      </p:to>
                                    </p:animClr>
                                    <p:set>
                                      <p:cBhvr>
                                        <p:cTn id="14" dur="500" fill="hold"/>
                                        <p:tgtEl>
                                          <p:spTgt spid="449549"/>
                                        </p:tgtEl>
                                        <p:attrNameLst>
                                          <p:attrName>fill.type</p:attrName>
                                        </p:attrNameLst>
                                      </p:cBhvr>
                                      <p:to>
                                        <p:strVal val="solid"/>
                                      </p:to>
                                    </p:set>
                                    <p:set>
                                      <p:cBhvr>
                                        <p:cTn id="15" dur="500" fill="hold"/>
                                        <p:tgtEl>
                                          <p:spTgt spid="449549"/>
                                        </p:tgtEl>
                                        <p:attrNameLst>
                                          <p:attrName>fill.on</p:attrName>
                                        </p:attrNameLst>
                                      </p:cBhvr>
                                      <p:to>
                                        <p:strVal val="true"/>
                                      </p:to>
                                    </p:set>
                                  </p:childTnLst>
                                </p:cTn>
                              </p:par>
                              <p:par>
                                <p:cTn id="16" presetID="19" presetClass="emph" presetSubtype="0" fill="hold" grpId="0" nodeType="withEffect">
                                  <p:stCondLst>
                                    <p:cond delay="300"/>
                                  </p:stCondLst>
                                  <p:childTnLst>
                                    <p:animClr clrSpc="rgb" dir="cw">
                                      <p:cBhvr override="childStyle">
                                        <p:cTn id="17" dur="500" fill="hold"/>
                                        <p:tgtEl>
                                          <p:spTgt spid="449550"/>
                                        </p:tgtEl>
                                        <p:attrNameLst>
                                          <p:attrName>style.color</p:attrName>
                                        </p:attrNameLst>
                                      </p:cBhvr>
                                      <p:to>
                                        <a:schemeClr val="accent2"/>
                                      </p:to>
                                    </p:animClr>
                                    <p:animClr clrSpc="rgb" dir="cw">
                                      <p:cBhvr>
                                        <p:cTn id="18" dur="500" fill="hold"/>
                                        <p:tgtEl>
                                          <p:spTgt spid="449550"/>
                                        </p:tgtEl>
                                        <p:attrNameLst>
                                          <p:attrName>fillcolor</p:attrName>
                                        </p:attrNameLst>
                                      </p:cBhvr>
                                      <p:to>
                                        <a:schemeClr val="accent2"/>
                                      </p:to>
                                    </p:animClr>
                                    <p:set>
                                      <p:cBhvr>
                                        <p:cTn id="19" dur="500" fill="hold"/>
                                        <p:tgtEl>
                                          <p:spTgt spid="449550"/>
                                        </p:tgtEl>
                                        <p:attrNameLst>
                                          <p:attrName>fill.type</p:attrName>
                                        </p:attrNameLst>
                                      </p:cBhvr>
                                      <p:to>
                                        <p:strVal val="solid"/>
                                      </p:to>
                                    </p:set>
                                    <p:set>
                                      <p:cBhvr>
                                        <p:cTn id="20" dur="500" fill="hold"/>
                                        <p:tgtEl>
                                          <p:spTgt spid="449550"/>
                                        </p:tgtEl>
                                        <p:attrNameLst>
                                          <p:attrName>fill.on</p:attrName>
                                        </p:attrNameLst>
                                      </p:cBhvr>
                                      <p:to>
                                        <p:strVal val="true"/>
                                      </p:to>
                                    </p:set>
                                  </p:childTnLst>
                                </p:cTn>
                              </p:par>
                              <p:par>
                                <p:cTn id="21" presetID="19" presetClass="emph" presetSubtype="0" fill="hold" grpId="0" nodeType="withEffect">
                                  <p:stCondLst>
                                    <p:cond delay="600"/>
                                  </p:stCondLst>
                                  <p:childTnLst>
                                    <p:animClr clrSpc="rgb" dir="cw">
                                      <p:cBhvr override="childStyle">
                                        <p:cTn id="22" dur="500" fill="hold"/>
                                        <p:tgtEl>
                                          <p:spTgt spid="449551"/>
                                        </p:tgtEl>
                                        <p:attrNameLst>
                                          <p:attrName>style.color</p:attrName>
                                        </p:attrNameLst>
                                      </p:cBhvr>
                                      <p:to>
                                        <a:schemeClr val="accent2"/>
                                      </p:to>
                                    </p:animClr>
                                    <p:animClr clrSpc="rgb" dir="cw">
                                      <p:cBhvr>
                                        <p:cTn id="23" dur="500" fill="hold"/>
                                        <p:tgtEl>
                                          <p:spTgt spid="449551"/>
                                        </p:tgtEl>
                                        <p:attrNameLst>
                                          <p:attrName>fillcolor</p:attrName>
                                        </p:attrNameLst>
                                      </p:cBhvr>
                                      <p:to>
                                        <a:schemeClr val="accent2"/>
                                      </p:to>
                                    </p:animClr>
                                    <p:set>
                                      <p:cBhvr>
                                        <p:cTn id="24" dur="500" fill="hold"/>
                                        <p:tgtEl>
                                          <p:spTgt spid="449551"/>
                                        </p:tgtEl>
                                        <p:attrNameLst>
                                          <p:attrName>fill.type</p:attrName>
                                        </p:attrNameLst>
                                      </p:cBhvr>
                                      <p:to>
                                        <p:strVal val="solid"/>
                                      </p:to>
                                    </p:set>
                                    <p:set>
                                      <p:cBhvr>
                                        <p:cTn id="25" dur="500" fill="hold"/>
                                        <p:tgtEl>
                                          <p:spTgt spid="449551"/>
                                        </p:tgtEl>
                                        <p:attrNameLst>
                                          <p:attrName>fill.on</p:attrName>
                                        </p:attrNameLst>
                                      </p:cBhvr>
                                      <p:to>
                                        <p:strVal val="true"/>
                                      </p:to>
                                    </p:set>
                                  </p:childTnLst>
                                </p:cTn>
                              </p:par>
                              <p:par>
                                <p:cTn id="26" presetID="19" presetClass="emph" presetSubtype="0" fill="hold" grpId="0" nodeType="withEffect">
                                  <p:stCondLst>
                                    <p:cond delay="900"/>
                                  </p:stCondLst>
                                  <p:childTnLst>
                                    <p:animClr clrSpc="rgb" dir="cw">
                                      <p:cBhvr override="childStyle">
                                        <p:cTn id="27" dur="500" fill="hold"/>
                                        <p:tgtEl>
                                          <p:spTgt spid="35"/>
                                        </p:tgtEl>
                                        <p:attrNameLst>
                                          <p:attrName>style.color</p:attrName>
                                        </p:attrNameLst>
                                      </p:cBhvr>
                                      <p:to>
                                        <a:schemeClr val="accent2"/>
                                      </p:to>
                                    </p:animClr>
                                    <p:animClr clrSpc="rgb" dir="cw">
                                      <p:cBhvr>
                                        <p:cTn id="28" dur="500" fill="hold"/>
                                        <p:tgtEl>
                                          <p:spTgt spid="35"/>
                                        </p:tgtEl>
                                        <p:attrNameLst>
                                          <p:attrName>fillcolor</p:attrName>
                                        </p:attrNameLst>
                                      </p:cBhvr>
                                      <p:to>
                                        <a:schemeClr val="accent2"/>
                                      </p:to>
                                    </p:animClr>
                                    <p:set>
                                      <p:cBhvr>
                                        <p:cTn id="29" dur="500" fill="hold"/>
                                        <p:tgtEl>
                                          <p:spTgt spid="35"/>
                                        </p:tgtEl>
                                        <p:attrNameLst>
                                          <p:attrName>fill.type</p:attrName>
                                        </p:attrNameLst>
                                      </p:cBhvr>
                                      <p:to>
                                        <p:strVal val="solid"/>
                                      </p:to>
                                    </p:set>
                                    <p:set>
                                      <p:cBhvr>
                                        <p:cTn id="30" dur="500" fill="hold"/>
                                        <p:tgtEl>
                                          <p:spTgt spid="35"/>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49567"/>
                                        </p:tgtEl>
                                        <p:attrNameLst>
                                          <p:attrName>style.visibility</p:attrName>
                                        </p:attrNameLst>
                                      </p:cBhvr>
                                      <p:to>
                                        <p:strVal val="visible"/>
                                      </p:to>
                                    </p:set>
                                  </p:childTnLst>
                                </p:cTn>
                              </p:par>
                            </p:childTnLst>
                          </p:cTn>
                        </p:par>
                        <p:par>
                          <p:cTn id="35" fill="hold">
                            <p:stCondLst>
                              <p:cond delay="0"/>
                            </p:stCondLst>
                            <p:childTnLst>
                              <p:par>
                                <p:cTn id="36" presetID="0" presetClass="path" presetSubtype="0" accel="50000" decel="50000" fill="hold" grpId="1" nodeType="afterEffect">
                                  <p:stCondLst>
                                    <p:cond delay="0"/>
                                  </p:stCondLst>
                                  <p:childTnLst>
                                    <p:animMotion origin="layout" path="M -0.00556 -0.00579 C 0.03819 -0.04329 0.08212 -0.08056 0.11094 -0.1169 C 0.13976 -0.15347 0.15312 -0.23449 0.16701 -0.22431 C 0.1809 -0.21366 0.20208 -0.09144 0.19444 -0.0537 C 0.1868 -0.01574 0.1533 -0.00509 0.12083 0.00393 C 0.08837 0.01319 0.02014 0.00069 1.11111E-6 3.7037E-7 " pathEditMode="relative" rAng="0" ptsTypes="aaaaaA">
                                      <p:cBhvr>
                                        <p:cTn id="37" dur="5000" fill="hold"/>
                                        <p:tgtEl>
                                          <p:spTgt spid="449567"/>
                                        </p:tgtEl>
                                        <p:attrNameLst>
                                          <p:attrName>ppt_x</p:attrName>
                                          <p:attrName>ppt_y</p:attrName>
                                        </p:attrNameLst>
                                      </p:cBhvr>
                                      <p:rCtr x="104" y="-105"/>
                                    </p:animMotion>
                                  </p:childTnLst>
                                </p:cTn>
                              </p:par>
                              <p:par>
                                <p:cTn id="38" presetID="10" presetClass="entr" presetSubtype="0" fill="hold" grpId="0" nodeType="withEffect">
                                  <p:stCondLst>
                                    <p:cond delay="1500"/>
                                  </p:stCondLst>
                                  <p:childTnLst>
                                    <p:set>
                                      <p:cBhvr>
                                        <p:cTn id="39" dur="1" fill="hold">
                                          <p:stCondLst>
                                            <p:cond delay="0"/>
                                          </p:stCondLst>
                                        </p:cTn>
                                        <p:tgtEl>
                                          <p:spTgt spid="449563"/>
                                        </p:tgtEl>
                                        <p:attrNameLst>
                                          <p:attrName>style.visibility</p:attrName>
                                        </p:attrNameLst>
                                      </p:cBhvr>
                                      <p:to>
                                        <p:strVal val="visible"/>
                                      </p:to>
                                    </p:set>
                                    <p:animEffect transition="in" filter="fade">
                                      <p:cBhvr>
                                        <p:cTn id="40" dur="500"/>
                                        <p:tgtEl>
                                          <p:spTgt spid="449563"/>
                                        </p:tgtEl>
                                      </p:cBhvr>
                                    </p:animEffect>
                                  </p:childTnLst>
                                </p:cTn>
                              </p:par>
                              <p:par>
                                <p:cTn id="41" presetID="1" presetClass="entr" presetSubtype="0" fill="hold" grpId="0" nodeType="withEffect">
                                  <p:stCondLst>
                                    <p:cond delay="2200"/>
                                  </p:stCondLst>
                                  <p:childTnLst>
                                    <p:set>
                                      <p:cBhvr>
                                        <p:cTn id="42" dur="1" fill="hold">
                                          <p:stCondLst>
                                            <p:cond delay="0"/>
                                          </p:stCondLst>
                                        </p:cTn>
                                        <p:tgtEl>
                                          <p:spTgt spid="449560"/>
                                        </p:tgtEl>
                                        <p:attrNameLst>
                                          <p:attrName>style.visibility</p:attrName>
                                        </p:attrNameLst>
                                      </p:cBhvr>
                                      <p:to>
                                        <p:strVal val="visible"/>
                                      </p:to>
                                    </p:set>
                                  </p:childTnLst>
                                </p:cTn>
                              </p:par>
                              <p:par>
                                <p:cTn id="43" presetID="49" presetClass="path" presetSubtype="0" accel="50000" decel="50000" fill="hold" grpId="1" nodeType="withEffect">
                                  <p:stCondLst>
                                    <p:cond delay="2200"/>
                                  </p:stCondLst>
                                  <p:childTnLst>
                                    <p:animMotion origin="layout" path="M 1.11022E-16 -1.11111E-6 L -0.29757 0.19838 " pathEditMode="relative" rAng="0" ptsTypes="AA">
                                      <p:cBhvr>
                                        <p:cTn id="44" dur="1000" fill="hold"/>
                                        <p:tgtEl>
                                          <p:spTgt spid="449560"/>
                                        </p:tgtEl>
                                        <p:attrNameLst>
                                          <p:attrName>ppt_x</p:attrName>
                                          <p:attrName>ppt_y</p:attrName>
                                        </p:attrNameLst>
                                      </p:cBhvr>
                                      <p:rCtr x="-149" y="99"/>
                                    </p:animMotion>
                                  </p:childTnLst>
                                </p:cTn>
                              </p:par>
                              <p:par>
                                <p:cTn id="45" presetID="1" presetClass="entr" presetSubtype="0" fill="hold" grpId="0" nodeType="withEffect">
                                  <p:stCondLst>
                                    <p:cond delay="2800"/>
                                  </p:stCondLst>
                                  <p:childTnLst>
                                    <p:set>
                                      <p:cBhvr>
                                        <p:cTn id="46" dur="1" fill="hold">
                                          <p:stCondLst>
                                            <p:cond delay="0"/>
                                          </p:stCondLst>
                                        </p:cTn>
                                        <p:tgtEl>
                                          <p:spTgt spid="449561"/>
                                        </p:tgtEl>
                                        <p:attrNameLst>
                                          <p:attrName>style.visibility</p:attrName>
                                        </p:attrNameLst>
                                      </p:cBhvr>
                                      <p:to>
                                        <p:strVal val="visible"/>
                                      </p:to>
                                    </p:set>
                                  </p:childTnLst>
                                </p:cTn>
                              </p:par>
                              <p:par>
                                <p:cTn id="47" presetID="49" presetClass="path" presetSubtype="0" accel="50000" decel="50000" fill="hold" grpId="1" nodeType="withEffect">
                                  <p:stCondLst>
                                    <p:cond delay="2800"/>
                                  </p:stCondLst>
                                  <p:childTnLst>
                                    <p:animMotion origin="layout" path="M -3.33333E-6 -0.00555 L -0.325 0.08889 " pathEditMode="relative" rAng="0" ptsTypes="AA">
                                      <p:cBhvr>
                                        <p:cTn id="48" dur="1000" fill="hold"/>
                                        <p:tgtEl>
                                          <p:spTgt spid="449561"/>
                                        </p:tgtEl>
                                        <p:attrNameLst>
                                          <p:attrName>ppt_x</p:attrName>
                                          <p:attrName>ppt_y</p:attrName>
                                        </p:attrNameLst>
                                      </p:cBhvr>
                                      <p:rCtr x="-162" y="47"/>
                                    </p:animMotion>
                                  </p:childTnLst>
                                </p:cTn>
                              </p:par>
                              <p:par>
                                <p:cTn id="49" presetID="1" presetClass="entr" presetSubtype="0" fill="hold" grpId="0" nodeType="withEffect">
                                  <p:stCondLst>
                                    <p:cond delay="3200"/>
                                  </p:stCondLst>
                                  <p:childTnLst>
                                    <p:set>
                                      <p:cBhvr>
                                        <p:cTn id="50" dur="1" fill="hold">
                                          <p:stCondLst>
                                            <p:cond delay="0"/>
                                          </p:stCondLst>
                                        </p:cTn>
                                        <p:tgtEl>
                                          <p:spTgt spid="449562"/>
                                        </p:tgtEl>
                                        <p:attrNameLst>
                                          <p:attrName>style.visibility</p:attrName>
                                        </p:attrNameLst>
                                      </p:cBhvr>
                                      <p:to>
                                        <p:strVal val="visible"/>
                                      </p:to>
                                    </p:set>
                                  </p:childTnLst>
                                </p:cTn>
                              </p:par>
                              <p:par>
                                <p:cTn id="51" presetID="49" presetClass="path" presetSubtype="0" accel="50000" decel="50000" fill="hold" grpId="1" nodeType="withEffect">
                                  <p:stCondLst>
                                    <p:cond delay="3200"/>
                                  </p:stCondLst>
                                  <p:childTnLst>
                                    <p:animMotion origin="layout" path="M -3.33333E-6 -1.11111E-6 L -0.196 0.10185 " pathEditMode="relative" rAng="0" ptsTypes="AA">
                                      <p:cBhvr>
                                        <p:cTn id="52" dur="1000" fill="hold"/>
                                        <p:tgtEl>
                                          <p:spTgt spid="449562"/>
                                        </p:tgtEl>
                                        <p:attrNameLst>
                                          <p:attrName>ppt_x</p:attrName>
                                          <p:attrName>ppt_y</p:attrName>
                                        </p:attrNameLst>
                                      </p:cBhvr>
                                      <p:rCtr x="-98" y="51"/>
                                    </p:animMotion>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49564"/>
                                        </p:tgtEl>
                                        <p:attrNameLst>
                                          <p:attrName>style.visibility</p:attrName>
                                        </p:attrNameLst>
                                      </p:cBhvr>
                                      <p:to>
                                        <p:strVal val="visible"/>
                                      </p:to>
                                    </p:set>
                                    <p:animEffect transition="in" filter="fade">
                                      <p:cBhvr>
                                        <p:cTn id="57" dur="500"/>
                                        <p:tgtEl>
                                          <p:spTgt spid="449564"/>
                                        </p:tgtEl>
                                      </p:cBhvr>
                                    </p:animEffect>
                                  </p:childTnLst>
                                </p:cTn>
                              </p:par>
                            </p:childTnLst>
                          </p:cTn>
                        </p:par>
                        <p:par>
                          <p:cTn id="58" fill="hold">
                            <p:stCondLst>
                              <p:cond delay="500"/>
                            </p:stCondLst>
                            <p:childTnLst>
                              <p:par>
                                <p:cTn id="59" presetID="10" presetClass="exit" presetSubtype="0" fill="hold" grpId="2" nodeType="afterEffect">
                                  <p:stCondLst>
                                    <p:cond delay="0"/>
                                  </p:stCondLst>
                                  <p:childTnLst>
                                    <p:animEffect transition="out" filter="fade">
                                      <p:cBhvr>
                                        <p:cTn id="60" dur="500"/>
                                        <p:tgtEl>
                                          <p:spTgt spid="449567"/>
                                        </p:tgtEl>
                                      </p:cBhvr>
                                    </p:animEffect>
                                    <p:set>
                                      <p:cBhvr>
                                        <p:cTn id="61" dur="1" fill="hold">
                                          <p:stCondLst>
                                            <p:cond delay="499"/>
                                          </p:stCondLst>
                                        </p:cTn>
                                        <p:tgtEl>
                                          <p:spTgt spid="449567"/>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449563"/>
                                        </p:tgtEl>
                                      </p:cBhvr>
                                    </p:animEffect>
                                    <p:set>
                                      <p:cBhvr>
                                        <p:cTn id="64" dur="1" fill="hold">
                                          <p:stCondLst>
                                            <p:cond delay="499"/>
                                          </p:stCondLst>
                                        </p:cTn>
                                        <p:tgtEl>
                                          <p:spTgt spid="449563"/>
                                        </p:tgtEl>
                                        <p:attrNameLst>
                                          <p:attrName>style.visibility</p:attrName>
                                        </p:attrNameLst>
                                      </p:cBhvr>
                                      <p:to>
                                        <p:strVal val="hidden"/>
                                      </p:to>
                                    </p:set>
                                  </p:childTnLst>
                                </p:cTn>
                              </p:par>
                              <p:par>
                                <p:cTn id="65" presetID="5" presetClass="exit" presetSubtype="10" fill="hold" grpId="2" nodeType="withEffect">
                                  <p:stCondLst>
                                    <p:cond delay="200"/>
                                  </p:stCondLst>
                                  <p:childTnLst>
                                    <p:animEffect transition="out" filter="checkerboard(across)">
                                      <p:cBhvr>
                                        <p:cTn id="66" dur="500"/>
                                        <p:tgtEl>
                                          <p:spTgt spid="449560"/>
                                        </p:tgtEl>
                                      </p:cBhvr>
                                    </p:animEffect>
                                    <p:set>
                                      <p:cBhvr>
                                        <p:cTn id="67" dur="1" fill="hold">
                                          <p:stCondLst>
                                            <p:cond delay="499"/>
                                          </p:stCondLst>
                                        </p:cTn>
                                        <p:tgtEl>
                                          <p:spTgt spid="449560"/>
                                        </p:tgtEl>
                                        <p:attrNameLst>
                                          <p:attrName>style.visibility</p:attrName>
                                        </p:attrNameLst>
                                      </p:cBhvr>
                                      <p:to>
                                        <p:strVal val="hidden"/>
                                      </p:to>
                                    </p:set>
                                  </p:childTnLst>
                                </p:cTn>
                              </p:par>
                              <p:par>
                                <p:cTn id="68" presetID="5" presetClass="exit" presetSubtype="10" fill="hold" grpId="2" nodeType="withEffect">
                                  <p:stCondLst>
                                    <p:cond delay="200"/>
                                  </p:stCondLst>
                                  <p:childTnLst>
                                    <p:animEffect transition="out" filter="checkerboard(across)">
                                      <p:cBhvr>
                                        <p:cTn id="69" dur="500"/>
                                        <p:tgtEl>
                                          <p:spTgt spid="449561"/>
                                        </p:tgtEl>
                                      </p:cBhvr>
                                    </p:animEffect>
                                    <p:set>
                                      <p:cBhvr>
                                        <p:cTn id="70" dur="1" fill="hold">
                                          <p:stCondLst>
                                            <p:cond delay="499"/>
                                          </p:stCondLst>
                                        </p:cTn>
                                        <p:tgtEl>
                                          <p:spTgt spid="449561"/>
                                        </p:tgtEl>
                                        <p:attrNameLst>
                                          <p:attrName>style.visibility</p:attrName>
                                        </p:attrNameLst>
                                      </p:cBhvr>
                                      <p:to>
                                        <p:strVal val="hidden"/>
                                      </p:to>
                                    </p:set>
                                  </p:childTnLst>
                                </p:cTn>
                              </p:par>
                              <p:par>
                                <p:cTn id="71" presetID="5" presetClass="exit" presetSubtype="10" fill="hold" grpId="2" nodeType="withEffect">
                                  <p:stCondLst>
                                    <p:cond delay="200"/>
                                  </p:stCondLst>
                                  <p:childTnLst>
                                    <p:animEffect transition="out" filter="checkerboard(across)">
                                      <p:cBhvr>
                                        <p:cTn id="72" dur="500"/>
                                        <p:tgtEl>
                                          <p:spTgt spid="449562"/>
                                        </p:tgtEl>
                                      </p:cBhvr>
                                    </p:animEffect>
                                    <p:set>
                                      <p:cBhvr>
                                        <p:cTn id="73" dur="1" fill="hold">
                                          <p:stCondLst>
                                            <p:cond delay="499"/>
                                          </p:stCondLst>
                                        </p:cTn>
                                        <p:tgtEl>
                                          <p:spTgt spid="449562"/>
                                        </p:tgtEl>
                                        <p:attrNameLst>
                                          <p:attrName>style.visibility</p:attrName>
                                        </p:attrNameLst>
                                      </p:cBhvr>
                                      <p:to>
                                        <p:strVal val="hidden"/>
                                      </p:to>
                                    </p:set>
                                  </p:childTnLst>
                                </p:cTn>
                              </p:par>
                              <p:par>
                                <p:cTn id="74" presetID="5" presetClass="entr" presetSubtype="10" fill="hold" grpId="0" nodeType="withEffect">
                                  <p:stCondLst>
                                    <p:cond delay="500"/>
                                  </p:stCondLst>
                                  <p:childTnLst>
                                    <p:set>
                                      <p:cBhvr>
                                        <p:cTn id="75" dur="1" fill="hold">
                                          <p:stCondLst>
                                            <p:cond delay="0"/>
                                          </p:stCondLst>
                                        </p:cTn>
                                        <p:tgtEl>
                                          <p:spTgt spid="449566"/>
                                        </p:tgtEl>
                                        <p:attrNameLst>
                                          <p:attrName>style.visibility</p:attrName>
                                        </p:attrNameLst>
                                      </p:cBhvr>
                                      <p:to>
                                        <p:strVal val="visible"/>
                                      </p:to>
                                    </p:set>
                                    <p:animEffect transition="in" filter="checkerboard(across)">
                                      <p:cBhvr>
                                        <p:cTn id="76" dur="500"/>
                                        <p:tgtEl>
                                          <p:spTgt spid="449566"/>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grpId="1" nodeType="clickEffect">
                                  <p:stCondLst>
                                    <p:cond delay="0"/>
                                  </p:stCondLst>
                                  <p:childTnLst>
                                    <p:animEffect transition="out" filter="fade">
                                      <p:cBhvr>
                                        <p:cTn id="80" dur="500"/>
                                        <p:tgtEl>
                                          <p:spTgt spid="449564"/>
                                        </p:tgtEl>
                                      </p:cBhvr>
                                    </p:animEffect>
                                    <p:set>
                                      <p:cBhvr>
                                        <p:cTn id="81" dur="1" fill="hold">
                                          <p:stCondLst>
                                            <p:cond delay="499"/>
                                          </p:stCondLst>
                                        </p:cTn>
                                        <p:tgtEl>
                                          <p:spTgt spid="449564"/>
                                        </p:tgtEl>
                                        <p:attrNameLst>
                                          <p:attrName>style.visibility</p:attrName>
                                        </p:attrNameLst>
                                      </p:cBhvr>
                                      <p:to>
                                        <p:strVal val="hidden"/>
                                      </p:to>
                                    </p:set>
                                  </p:childTnLst>
                                </p:cTn>
                              </p:par>
                              <p:par>
                                <p:cTn id="82" presetID="49" presetClass="path" presetSubtype="0" accel="50000" decel="50000" fill="hold" grpId="1" nodeType="withEffect">
                                  <p:stCondLst>
                                    <p:cond delay="0"/>
                                  </p:stCondLst>
                                  <p:childTnLst>
                                    <p:animMotion origin="layout" path="M -3.33333E-6 -3.33333E-6 L -0.30833 0.04445 " pathEditMode="relative" rAng="0" ptsTypes="AA">
                                      <p:cBhvr>
                                        <p:cTn id="83" dur="2000" fill="hold"/>
                                        <p:tgtEl>
                                          <p:spTgt spid="449566"/>
                                        </p:tgtEl>
                                        <p:attrNameLst>
                                          <p:attrName>ppt_x</p:attrName>
                                          <p:attrName>ppt_y</p:attrName>
                                        </p:attrNameLst>
                                      </p:cBhvr>
                                      <p:rCtr x="-154" y="22"/>
                                    </p:animMotion>
                                  </p:childTnLst>
                                </p:cTn>
                              </p:par>
                              <p:par>
                                <p:cTn id="84" presetID="10" presetClass="entr" presetSubtype="0" fill="hold" grpId="0" nodeType="withEffect">
                                  <p:stCondLst>
                                    <p:cond delay="2000"/>
                                  </p:stCondLst>
                                  <p:childTnLst>
                                    <p:set>
                                      <p:cBhvr>
                                        <p:cTn id="85" dur="1" fill="hold">
                                          <p:stCondLst>
                                            <p:cond delay="0"/>
                                          </p:stCondLst>
                                        </p:cTn>
                                        <p:tgtEl>
                                          <p:spTgt spid="449565"/>
                                        </p:tgtEl>
                                        <p:attrNameLst>
                                          <p:attrName>style.visibility</p:attrName>
                                        </p:attrNameLst>
                                      </p:cBhvr>
                                      <p:to>
                                        <p:strVal val="visible"/>
                                      </p:to>
                                    </p:set>
                                    <p:animEffect transition="in" filter="fade">
                                      <p:cBhvr>
                                        <p:cTn id="86" dur="500"/>
                                        <p:tgtEl>
                                          <p:spTgt spid="449565"/>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449568"/>
                                        </p:tgtEl>
                                        <p:attrNameLst>
                                          <p:attrName>style.visibility</p:attrName>
                                        </p:attrNameLst>
                                      </p:cBhvr>
                                      <p:to>
                                        <p:strVal val="visible"/>
                                      </p:to>
                                    </p:set>
                                    <p:animEffect transition="in" filter="fade">
                                      <p:cBhvr>
                                        <p:cTn id="91" dur="500"/>
                                        <p:tgtEl>
                                          <p:spTgt spid="449568"/>
                                        </p:tgtEl>
                                      </p:cBhvr>
                                    </p:animEffect>
                                  </p:childTnLst>
                                </p:cTn>
                              </p:par>
                              <p:par>
                                <p:cTn id="92" presetID="10" presetClass="exit" presetSubtype="0" fill="hold" grpId="1" nodeType="withEffect">
                                  <p:stCondLst>
                                    <p:cond delay="0"/>
                                  </p:stCondLst>
                                  <p:childTnLst>
                                    <p:animEffect transition="out" filter="fade">
                                      <p:cBhvr>
                                        <p:cTn id="93" dur="500"/>
                                        <p:tgtEl>
                                          <p:spTgt spid="449565"/>
                                        </p:tgtEl>
                                      </p:cBhvr>
                                    </p:animEffect>
                                    <p:set>
                                      <p:cBhvr>
                                        <p:cTn id="94" dur="1" fill="hold">
                                          <p:stCondLst>
                                            <p:cond delay="499"/>
                                          </p:stCondLst>
                                        </p:cTn>
                                        <p:tgtEl>
                                          <p:spTgt spid="44956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9549" grpId="0" animBg="1"/>
      <p:bldP spid="449550" grpId="0" animBg="1"/>
      <p:bldP spid="449551" grpId="0" animBg="1"/>
      <p:bldP spid="449559" grpId="0" animBg="1"/>
      <p:bldP spid="449559" grpId="1" animBg="1"/>
      <p:bldP spid="449560" grpId="0" animBg="1"/>
      <p:bldP spid="449560" grpId="1" animBg="1"/>
      <p:bldP spid="449560" grpId="2" animBg="1"/>
      <p:bldP spid="449561" grpId="0" animBg="1"/>
      <p:bldP spid="449561" grpId="1" animBg="1"/>
      <p:bldP spid="449561" grpId="2" animBg="1"/>
      <p:bldP spid="449562" grpId="0" animBg="1"/>
      <p:bldP spid="449562" grpId="1" animBg="1"/>
      <p:bldP spid="449562" grpId="2" animBg="1"/>
      <p:bldP spid="449563" grpId="0"/>
      <p:bldP spid="449563" grpId="1"/>
      <p:bldP spid="449564" grpId="0"/>
      <p:bldP spid="449564" grpId="1"/>
      <p:bldP spid="449565" grpId="0"/>
      <p:bldP spid="449565" grpId="1"/>
      <p:bldP spid="449566" grpId="0" animBg="1"/>
      <p:bldP spid="449566" grpId="1" animBg="1"/>
      <p:bldP spid="449567" grpId="0" animBg="1"/>
      <p:bldP spid="449567" grpId="1" animBg="1"/>
      <p:bldP spid="449567" grpId="2" animBg="1"/>
      <p:bldP spid="449568" grpId="0" animBg="1"/>
      <p:bldP spid="3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print"/>
          <a:srcRect/>
          <a:stretch>
            <a:fillRect/>
          </a:stretch>
        </p:blipFill>
        <p:spPr bwMode="auto">
          <a:xfrm>
            <a:off x="4572000" y="1556792"/>
            <a:ext cx="1656184" cy="1035115"/>
          </a:xfrm>
          <a:prstGeom prst="rect">
            <a:avLst/>
          </a:prstGeom>
          <a:noFill/>
          <a:ln w="9525">
            <a:noFill/>
            <a:miter lim="800000"/>
            <a:headEnd/>
            <a:tailEnd/>
          </a:ln>
          <a:scene3d>
            <a:camera prst="isometricRightUp"/>
            <a:lightRig rig="threePt" dir="t"/>
          </a:scene3d>
        </p:spPr>
      </p:pic>
      <p:grpSp>
        <p:nvGrpSpPr>
          <p:cNvPr id="3" name="Gruppo 82"/>
          <p:cNvGrpSpPr/>
          <p:nvPr/>
        </p:nvGrpSpPr>
        <p:grpSpPr>
          <a:xfrm>
            <a:off x="555626" y="836712"/>
            <a:ext cx="4952478" cy="5206437"/>
            <a:chOff x="555626" y="534524"/>
            <a:chExt cx="4952478" cy="5508625"/>
          </a:xfrm>
        </p:grpSpPr>
        <p:sp>
          <p:nvSpPr>
            <p:cNvPr id="153" name="Fumetto 1 152"/>
            <p:cNvSpPr/>
            <p:nvPr/>
          </p:nvSpPr>
          <p:spPr bwMode="auto">
            <a:xfrm>
              <a:off x="611560" y="3068960"/>
              <a:ext cx="4896544" cy="2974189"/>
            </a:xfrm>
            <a:prstGeom prst="wedgeRectCallout">
              <a:avLst>
                <a:gd name="adj1" fmla="val 47171"/>
                <a:gd name="adj2" fmla="val 31749"/>
              </a:avLst>
            </a:prstGeom>
            <a:solidFill>
              <a:schemeClr val="accent5">
                <a:lumMod val="90000"/>
              </a:schemeClr>
            </a:solidFill>
            <a:ln>
              <a:noFill/>
            </a:ln>
            <a:effectLst/>
            <a:scene3d>
              <a:camera prst="perspectiveHeroicExtremeRightFacing"/>
              <a:lightRig rig="threePt" dir="t"/>
            </a:scene3d>
            <a:extLst/>
          </p:spPr>
          <p:txBody>
            <a:bodyPr anchor="ctr"/>
            <a:lstStyle/>
            <a:p>
              <a:pPr algn="ctr" fontAlgn="base">
                <a:spcBef>
                  <a:spcPct val="0"/>
                </a:spcBef>
                <a:spcAft>
                  <a:spcPct val="0"/>
                </a:spcAft>
                <a:defRPr/>
              </a:pPr>
              <a:endParaRPr lang="en-US" sz="2000" b="1" u="sng" dirty="0">
                <a:solidFill>
                  <a:srgbClr val="000000"/>
                </a:solidFill>
                <a:latin typeface="Tahoma" panose="020B0604030504040204" pitchFamily="34" charset="0"/>
                <a:ea typeface="MS PGothic" panose="020B0600070205080204" pitchFamily="34" charset="-128"/>
              </a:endParaRPr>
            </a:p>
          </p:txBody>
        </p:sp>
        <p:sp>
          <p:nvSpPr>
            <p:cNvPr id="35" name="Fumetto 1 34"/>
            <p:cNvSpPr/>
            <p:nvPr/>
          </p:nvSpPr>
          <p:spPr bwMode="auto">
            <a:xfrm>
              <a:off x="555626" y="534524"/>
              <a:ext cx="4495799" cy="2925228"/>
            </a:xfrm>
            <a:prstGeom prst="wedgeRectCallout">
              <a:avLst>
                <a:gd name="adj1" fmla="val 86264"/>
                <a:gd name="adj2" fmla="val 53730"/>
              </a:avLst>
            </a:prstGeom>
            <a:solidFill>
              <a:schemeClr val="accent5">
                <a:lumMod val="90000"/>
              </a:schemeClr>
            </a:solidFill>
            <a:ln>
              <a:noFill/>
            </a:ln>
            <a:effectLst/>
            <a:scene3d>
              <a:camera prst="perspectiveHeroicExtremeRightFacing"/>
              <a:lightRig rig="threePt" dir="t"/>
            </a:scene3d>
            <a:extLst/>
          </p:spPr>
          <p:txBody>
            <a:bodyPr anchor="ctr"/>
            <a:lstStyle/>
            <a:p>
              <a:pPr algn="ctr" fontAlgn="base">
                <a:spcBef>
                  <a:spcPct val="0"/>
                </a:spcBef>
                <a:spcAft>
                  <a:spcPct val="0"/>
                </a:spcAft>
                <a:defRPr/>
              </a:pPr>
              <a:endParaRPr lang="en-US" sz="2000" b="1" u="sng">
                <a:solidFill>
                  <a:srgbClr val="000000"/>
                </a:solidFill>
                <a:latin typeface="Tahoma" panose="020B0604030504040204" pitchFamily="34" charset="0"/>
                <a:ea typeface="MS PGothic" panose="020B0600070205080204" pitchFamily="34" charset="-128"/>
              </a:endParaRPr>
            </a:p>
          </p:txBody>
        </p:sp>
      </p:grpSp>
      <p:sp>
        <p:nvSpPr>
          <p:cNvPr id="11280" name="TextBox 89"/>
          <p:cNvSpPr txBox="1">
            <a:spLocks noChangeArrowheads="1"/>
          </p:cNvSpPr>
          <p:nvPr/>
        </p:nvSpPr>
        <p:spPr bwMode="auto">
          <a:xfrm rot="21179596">
            <a:off x="811939" y="5592941"/>
            <a:ext cx="4498347" cy="276999"/>
          </a:xfrm>
          <a:prstGeom prst="rect">
            <a:avLst/>
          </a:prstGeom>
          <a:noFill/>
          <a:ln>
            <a:noFill/>
          </a:ln>
          <a:scene3d>
            <a:camera prst="perspectiveHeroicExtremeRightFacing"/>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a:spcBef>
                <a:spcPct val="0"/>
              </a:spcBef>
              <a:buNone/>
              <a:defRPr/>
            </a:pPr>
            <a:r>
              <a:rPr kumimoji="0" lang="fr-CH" altLang="ja-JP" sz="1200" b="1" dirty="0" err="1" smtClean="0">
                <a:solidFill>
                  <a:srgbClr val="C00000"/>
                </a:solidFill>
              </a:rPr>
              <a:t>Brokered</a:t>
            </a:r>
            <a:r>
              <a:rPr kumimoji="0" lang="fr-CH" altLang="ja-JP" sz="1200" b="1" dirty="0" smtClean="0">
                <a:solidFill>
                  <a:srgbClr val="C00000"/>
                </a:solidFill>
              </a:rPr>
              <a:t> Data Providers </a:t>
            </a:r>
            <a:r>
              <a:rPr kumimoji="0" lang="fr-CH" altLang="ja-JP" sz="1200" dirty="0" smtClean="0">
                <a:solidFill>
                  <a:srgbClr val="C00000"/>
                </a:solidFill>
              </a:rPr>
              <a:t>(</a:t>
            </a:r>
            <a:r>
              <a:rPr kumimoji="0" lang="fr-CH" altLang="ja-JP" sz="1200" dirty="0" err="1" smtClean="0">
                <a:solidFill>
                  <a:srgbClr val="C00000"/>
                </a:solidFill>
              </a:rPr>
              <a:t>capacities</a:t>
            </a:r>
            <a:r>
              <a:rPr kumimoji="0" lang="fr-CH" altLang="ja-JP" sz="1200" dirty="0" smtClean="0">
                <a:solidFill>
                  <a:srgbClr val="C00000"/>
                </a:solidFill>
              </a:rPr>
              <a:t>, </a:t>
            </a:r>
            <a:r>
              <a:rPr kumimoji="0" lang="fr-CH" altLang="ja-JP" sz="1200" dirty="0" err="1" smtClean="0">
                <a:solidFill>
                  <a:srgbClr val="C00000"/>
                </a:solidFill>
              </a:rPr>
              <a:t>systems</a:t>
            </a:r>
            <a:r>
              <a:rPr kumimoji="0" lang="fr-CH" altLang="ja-JP" sz="1200" dirty="0" smtClean="0">
                <a:solidFill>
                  <a:srgbClr val="C00000"/>
                </a:solidFill>
              </a:rPr>
              <a:t>, networks, etc.)</a:t>
            </a:r>
            <a:endParaRPr kumimoji="0" lang="en-US" altLang="ja-JP" sz="1200" dirty="0" smtClean="0">
              <a:solidFill>
                <a:srgbClr val="C00000"/>
              </a:solidFill>
            </a:endParaRPr>
          </a:p>
        </p:txBody>
      </p:sp>
      <p:sp>
        <p:nvSpPr>
          <p:cNvPr id="11297" name="CasellaDiTesto 153"/>
          <p:cNvSpPr txBox="1">
            <a:spLocks noChangeArrowheads="1"/>
          </p:cNvSpPr>
          <p:nvPr/>
        </p:nvSpPr>
        <p:spPr bwMode="auto">
          <a:xfrm>
            <a:off x="2526344" y="5239215"/>
            <a:ext cx="511679" cy="523220"/>
          </a:xfrm>
          <a:prstGeom prst="rect">
            <a:avLst/>
          </a:prstGeom>
          <a:noFill/>
          <a:ln>
            <a:noFill/>
          </a:ln>
          <a:scene3d>
            <a:camera prst="perspectiveHeroicExtremeRightFacing"/>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a:t>
            </a:r>
          </a:p>
        </p:txBody>
      </p:sp>
      <p:grpSp>
        <p:nvGrpSpPr>
          <p:cNvPr id="4" name="Gruppo 1"/>
          <p:cNvGrpSpPr/>
          <p:nvPr/>
        </p:nvGrpSpPr>
        <p:grpSpPr>
          <a:xfrm>
            <a:off x="4572000" y="4556125"/>
            <a:ext cx="3859213" cy="2053412"/>
            <a:chOff x="5175250" y="4556125"/>
            <a:chExt cx="3859213" cy="2053412"/>
          </a:xfrm>
          <a:scene3d>
            <a:camera prst="perspectiveHeroicExtremeLeftFacing"/>
            <a:lightRig rig="threePt" dir="t"/>
          </a:scene3d>
        </p:grpSpPr>
        <p:grpSp>
          <p:nvGrpSpPr>
            <p:cNvPr id="8" name="Gruppo 3"/>
            <p:cNvGrpSpPr/>
            <p:nvPr/>
          </p:nvGrpSpPr>
          <p:grpSpPr>
            <a:xfrm>
              <a:off x="5175250" y="4556125"/>
              <a:ext cx="3859213" cy="2053412"/>
              <a:chOff x="5175250" y="4556125"/>
              <a:chExt cx="3859213" cy="2053412"/>
            </a:xfrm>
          </p:grpSpPr>
          <p:sp>
            <p:nvSpPr>
              <p:cNvPr id="11267" name="Fumetto 1 151"/>
              <p:cNvSpPr>
                <a:spLocks noChangeArrowheads="1"/>
              </p:cNvSpPr>
              <p:nvPr/>
            </p:nvSpPr>
            <p:spPr bwMode="auto">
              <a:xfrm>
                <a:off x="5175250" y="4556125"/>
                <a:ext cx="3859213" cy="2038350"/>
              </a:xfrm>
              <a:prstGeom prst="wedgeRectCallout">
                <a:avLst>
                  <a:gd name="adj1" fmla="val -19398"/>
                  <a:gd name="adj2" fmla="val -87269"/>
                </a:avLst>
              </a:prstGeom>
              <a:solidFill>
                <a:srgbClr val="FFC000">
                  <a:alpha val="2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endParaRPr kumimoji="0" lang="en-US" sz="2000" b="1" u="sng" smtClean="0">
                  <a:solidFill>
                    <a:srgbClr val="000000"/>
                  </a:solidFill>
                  <a:latin typeface="Tahoma" panose="020B0604030504040204" pitchFamily="34" charset="0"/>
                </a:endParaRPr>
              </a:p>
            </p:txBody>
          </p:sp>
          <p:sp>
            <p:nvSpPr>
              <p:cNvPr id="11278" name="TextBox 89"/>
              <p:cNvSpPr txBox="1">
                <a:spLocks noChangeArrowheads="1"/>
              </p:cNvSpPr>
              <p:nvPr/>
            </p:nvSpPr>
            <p:spPr bwMode="auto">
              <a:xfrm>
                <a:off x="5532843" y="6332538"/>
                <a:ext cx="30043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fr-CH" altLang="ja-JP" sz="1200" b="1" dirty="0" err="1" smtClean="0">
                    <a:solidFill>
                      <a:srgbClr val="002060"/>
                    </a:solidFill>
                  </a:rPr>
                  <a:t>Hydrologic</a:t>
                </a:r>
                <a:r>
                  <a:rPr kumimoji="0" lang="fr-CH" altLang="ja-JP" sz="1200" b="1" dirty="0" smtClean="0">
                    <a:solidFill>
                      <a:srgbClr val="002060"/>
                    </a:solidFill>
                  </a:rPr>
                  <a:t> </a:t>
                </a:r>
                <a:r>
                  <a:rPr kumimoji="0" lang="fr-CH" altLang="ja-JP" sz="1200" b="1" dirty="0" err="1" smtClean="0">
                    <a:solidFill>
                      <a:srgbClr val="002060"/>
                    </a:solidFill>
                  </a:rPr>
                  <a:t>tools</a:t>
                </a:r>
                <a:r>
                  <a:rPr kumimoji="0" lang="fr-CH" altLang="ja-JP" sz="1200" b="1" dirty="0" smtClean="0">
                    <a:solidFill>
                      <a:srgbClr val="002060"/>
                    </a:solidFill>
                  </a:rPr>
                  <a:t> </a:t>
                </a:r>
                <a:r>
                  <a:rPr kumimoji="0" lang="fr-CH" altLang="ja-JP" sz="1200" dirty="0" smtClean="0">
                    <a:solidFill>
                      <a:srgbClr val="002060"/>
                    </a:solidFill>
                  </a:rPr>
                  <a:t>(</a:t>
                </a:r>
                <a:r>
                  <a:rPr kumimoji="0" lang="fr-CH" altLang="ja-JP" sz="1200" dirty="0" err="1" smtClean="0">
                    <a:solidFill>
                      <a:srgbClr val="002060"/>
                    </a:solidFill>
                  </a:rPr>
                  <a:t>tested</a:t>
                </a:r>
                <a:r>
                  <a:rPr kumimoji="0" lang="fr-CH" altLang="ja-JP" sz="1200" dirty="0" smtClean="0">
                    <a:solidFill>
                      <a:srgbClr val="002060"/>
                    </a:solidFill>
                  </a:rPr>
                  <a:t> </a:t>
                </a:r>
                <a:r>
                  <a:rPr kumimoji="0" lang="fr-CH" altLang="ja-JP" sz="1200" dirty="0" err="1" smtClean="0">
                    <a:solidFill>
                      <a:srgbClr val="002060"/>
                    </a:solidFill>
                  </a:rPr>
                  <a:t>interoperability</a:t>
                </a:r>
                <a:r>
                  <a:rPr kumimoji="0" lang="fr-CH" altLang="ja-JP" sz="1200" dirty="0" smtClean="0">
                    <a:solidFill>
                      <a:srgbClr val="002060"/>
                    </a:solidFill>
                  </a:rPr>
                  <a:t>)</a:t>
                </a:r>
                <a:endParaRPr kumimoji="0" lang="en-US" altLang="ja-JP" sz="1200" dirty="0" smtClean="0">
                  <a:solidFill>
                    <a:srgbClr val="002060"/>
                  </a:solidFill>
                </a:endParaRPr>
              </a:p>
            </p:txBody>
          </p:sp>
          <p:pic>
            <p:nvPicPr>
              <p:cNvPr id="180" name="Immagine 179"/>
              <p:cNvPicPr>
                <a:picLocks noChangeAspect="1"/>
              </p:cNvPicPr>
              <p:nvPr/>
            </p:nvPicPr>
            <p:blipFill>
              <a:blip r:embed="rId4" cstate="print">
                <a:duotone>
                  <a:prstClr val="black"/>
                  <a:schemeClr val="accent3">
                    <a:tint val="45000"/>
                    <a:satMod val="400000"/>
                  </a:schemeClr>
                </a:duotone>
              </a:blip>
              <a:stretch>
                <a:fillRect/>
              </a:stretch>
            </p:blipFill>
            <p:spPr bwMode="auto">
              <a:xfrm flipH="1">
                <a:off x="5380186" y="5491661"/>
                <a:ext cx="1098550" cy="678170"/>
              </a:xfrm>
              <a:prstGeom prst="rect">
                <a:avLst/>
              </a:prstGeom>
            </p:spPr>
          </p:pic>
          <p:grpSp>
            <p:nvGrpSpPr>
              <p:cNvPr id="9" name="Gruppo 61"/>
              <p:cNvGrpSpPr>
                <a:grpSpLocks/>
              </p:cNvGrpSpPr>
              <p:nvPr/>
            </p:nvGrpSpPr>
            <p:grpSpPr bwMode="auto">
              <a:xfrm>
                <a:off x="5286375" y="4664075"/>
                <a:ext cx="1266825" cy="704850"/>
                <a:chOff x="5286174" y="4663844"/>
                <a:chExt cx="1267026" cy="704659"/>
              </a:xfrm>
            </p:grpSpPr>
            <p:pic>
              <p:nvPicPr>
                <p:cNvPr id="11322" name="Picture 103"/>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69794" y="4876800"/>
                  <a:ext cx="983406" cy="49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 name="Immagine 180"/>
                <p:cNvPicPr>
                  <a:picLocks noChangeAspect="1"/>
                </p:cNvPicPr>
                <p:nvPr/>
              </p:nvPicPr>
              <p:blipFill>
                <a:blip r:embed="rId4" cstate="print">
                  <a:duotone>
                    <a:prstClr val="black"/>
                    <a:srgbClr val="FF0000">
                      <a:tint val="45000"/>
                      <a:satMod val="400000"/>
                    </a:srgbClr>
                  </a:duotone>
                </a:blip>
                <a:stretch>
                  <a:fillRect/>
                </a:stretch>
              </p:blipFill>
              <p:spPr>
                <a:xfrm flipH="1">
                  <a:off x="5286174" y="4663844"/>
                  <a:ext cx="1091767" cy="655979"/>
                </a:xfrm>
                <a:prstGeom prst="rect">
                  <a:avLst/>
                </a:prstGeom>
              </p:spPr>
            </p:pic>
          </p:grpSp>
          <p:pic>
            <p:nvPicPr>
              <p:cNvPr id="142" name="Immagine 141"/>
              <p:cNvPicPr>
                <a:picLocks noChangeAspect="1"/>
              </p:cNvPicPr>
              <p:nvPr/>
            </p:nvPicPr>
            <p:blipFill>
              <a:blip r:embed="rId4" cstate="print">
                <a:duotone>
                  <a:prstClr val="black"/>
                  <a:schemeClr val="accent3">
                    <a:tint val="45000"/>
                    <a:satMod val="400000"/>
                  </a:schemeClr>
                </a:duotone>
              </a:blip>
              <a:stretch>
                <a:fillRect/>
              </a:stretch>
            </p:blipFill>
            <p:spPr bwMode="auto">
              <a:xfrm flipH="1">
                <a:off x="7792649" y="5473111"/>
                <a:ext cx="1098550" cy="678170"/>
              </a:xfrm>
              <a:prstGeom prst="rect">
                <a:avLst/>
              </a:prstGeom>
            </p:spPr>
          </p:pic>
          <p:grpSp>
            <p:nvGrpSpPr>
              <p:cNvPr id="11" name="Gruppo 37"/>
              <p:cNvGrpSpPr/>
              <p:nvPr/>
            </p:nvGrpSpPr>
            <p:grpSpPr>
              <a:xfrm>
                <a:off x="6418097" y="4630101"/>
                <a:ext cx="1092200" cy="661671"/>
                <a:chOff x="7815263" y="4671288"/>
                <a:chExt cx="1092200" cy="661671"/>
              </a:xfrm>
            </p:grpSpPr>
            <p:pic>
              <p:nvPicPr>
                <p:cNvPr id="11312" name="Immagine 190"/>
                <p:cNvPicPr>
                  <a:picLocks noChangeAspect="1"/>
                </p:cNvPicPr>
                <p:nvPr/>
              </p:nvPicPr>
              <p:blipFill>
                <a:blip r:embed="rId6" cstate="print">
                  <a:grayscl/>
                  <a:biLevel thresh="50000"/>
                  <a:extLst>
                    <a:ext uri="{28A0092B-C50C-407E-A947-70E740481C1C}">
                      <a14:useLocalDpi xmlns:a14="http://schemas.microsoft.com/office/drawing/2010/main" val="0"/>
                    </a:ext>
                  </a:extLst>
                </a:blip>
                <a:srcRect/>
                <a:stretch>
                  <a:fillRect/>
                </a:stretch>
              </p:blipFill>
              <p:spPr bwMode="auto">
                <a:xfrm>
                  <a:off x="7815263" y="4671288"/>
                  <a:ext cx="1092200" cy="65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Immagine 36"/>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176161" y="4969164"/>
                  <a:ext cx="687903" cy="363795"/>
                </a:xfrm>
                <a:prstGeom prst="rect">
                  <a:avLst/>
                </a:prstGeom>
              </p:spPr>
            </p:pic>
          </p:grpSp>
          <p:sp>
            <p:nvSpPr>
              <p:cNvPr id="152" name="CasellaDiTesto 153"/>
              <p:cNvSpPr txBox="1">
                <a:spLocks noChangeArrowheads="1"/>
              </p:cNvSpPr>
              <p:nvPr/>
            </p:nvSpPr>
            <p:spPr bwMode="auto">
              <a:xfrm>
                <a:off x="8215883" y="5596832"/>
                <a:ext cx="6238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 .</a:t>
                </a:r>
              </a:p>
            </p:txBody>
          </p:sp>
        </p:grpSp>
        <p:pic>
          <p:nvPicPr>
            <p:cNvPr id="71" name="Immagine 70"/>
            <p:cNvPicPr>
              <a:picLocks noChangeAspect="1"/>
            </p:cNvPicPr>
            <p:nvPr/>
          </p:nvPicPr>
          <p:blipFill>
            <a:blip r:embed="rId4" cstate="print">
              <a:duotone>
                <a:prstClr val="black"/>
                <a:srgbClr val="FF66FF">
                  <a:tint val="45000"/>
                  <a:satMod val="400000"/>
                </a:srgbClr>
              </a:duotone>
            </a:blip>
            <a:stretch>
              <a:fillRect/>
            </a:stretch>
          </p:blipFill>
          <p:spPr bwMode="auto">
            <a:xfrm flipH="1">
              <a:off x="6422072" y="5584513"/>
              <a:ext cx="1092200" cy="655673"/>
            </a:xfrm>
            <a:prstGeom prst="rect">
              <a:avLst/>
            </a:prstGeom>
          </p:spPr>
        </p:pic>
      </p:grpSp>
      <p:pic>
        <p:nvPicPr>
          <p:cNvPr id="11282" name="Picture 68" descr="GEOSS_Portal_Website_link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04248" y="1052736"/>
            <a:ext cx="1682310" cy="1800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3" name="Line 69"/>
          <p:cNvSpPr>
            <a:spLocks noChangeShapeType="1"/>
          </p:cNvSpPr>
          <p:nvPr/>
        </p:nvSpPr>
        <p:spPr bwMode="auto">
          <a:xfrm flipH="1">
            <a:off x="6831541" y="1122101"/>
            <a:ext cx="962592" cy="3841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11284" name="Line 70"/>
          <p:cNvSpPr>
            <a:spLocks noChangeShapeType="1"/>
          </p:cNvSpPr>
          <p:nvPr/>
        </p:nvSpPr>
        <p:spPr bwMode="auto">
          <a:xfrm flipH="1">
            <a:off x="7867613" y="1265098"/>
            <a:ext cx="74530" cy="158151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11285" name="Line 71"/>
          <p:cNvSpPr>
            <a:spLocks noChangeShapeType="1"/>
          </p:cNvSpPr>
          <p:nvPr/>
        </p:nvSpPr>
        <p:spPr bwMode="auto">
          <a:xfrm flipH="1">
            <a:off x="7370046" y="1204271"/>
            <a:ext cx="429335" cy="52290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11286" name="Freeform 72"/>
          <p:cNvSpPr>
            <a:spLocks/>
          </p:cNvSpPr>
          <p:nvPr/>
        </p:nvSpPr>
        <p:spPr bwMode="auto">
          <a:xfrm>
            <a:off x="7573691" y="1213875"/>
            <a:ext cx="354805" cy="402315"/>
          </a:xfrm>
          <a:custGeom>
            <a:avLst/>
            <a:gdLst>
              <a:gd name="T0" fmla="*/ 0 w 276"/>
              <a:gd name="T1" fmla="*/ 0 h 315"/>
              <a:gd name="T2" fmla="*/ 0 w 276"/>
              <a:gd name="T3" fmla="*/ 2147483646 h 315"/>
              <a:gd name="T4" fmla="*/ 2147483646 w 276"/>
              <a:gd name="T5" fmla="*/ 2147483646 h 315"/>
              <a:gd name="T6" fmla="*/ 2147483646 w 276"/>
              <a:gd name="T7" fmla="*/ 2147483646 h 315"/>
              <a:gd name="T8" fmla="*/ 0 w 276"/>
              <a:gd name="T9" fmla="*/ 0 h 315"/>
              <a:gd name="T10" fmla="*/ 0 60000 65536"/>
              <a:gd name="T11" fmla="*/ 0 60000 65536"/>
              <a:gd name="T12" fmla="*/ 0 60000 65536"/>
              <a:gd name="T13" fmla="*/ 0 60000 65536"/>
              <a:gd name="T14" fmla="*/ 0 60000 65536"/>
              <a:gd name="T15" fmla="*/ 0 w 276"/>
              <a:gd name="T16" fmla="*/ 0 h 315"/>
              <a:gd name="T17" fmla="*/ 276 w 276"/>
              <a:gd name="T18" fmla="*/ 315 h 315"/>
            </a:gdLst>
            <a:ahLst/>
            <a:cxnLst>
              <a:cxn ang="T10">
                <a:pos x="T0" y="T1"/>
              </a:cxn>
              <a:cxn ang="T11">
                <a:pos x="T2" y="T3"/>
              </a:cxn>
              <a:cxn ang="T12">
                <a:pos x="T4" y="T5"/>
              </a:cxn>
              <a:cxn ang="T13">
                <a:pos x="T6" y="T7"/>
              </a:cxn>
              <a:cxn ang="T14">
                <a:pos x="T8" y="T9"/>
              </a:cxn>
            </a:cxnLst>
            <a:rect l="T15" t="T16" r="T17" b="T18"/>
            <a:pathLst>
              <a:path w="276" h="315">
                <a:moveTo>
                  <a:pt x="0" y="0"/>
                </a:moveTo>
                <a:lnTo>
                  <a:pt x="0" y="204"/>
                </a:lnTo>
                <a:lnTo>
                  <a:pt x="276" y="315"/>
                </a:lnTo>
                <a:lnTo>
                  <a:pt x="274" y="103"/>
                </a:lnTo>
                <a:lnTo>
                  <a:pt x="0" y="0"/>
                </a:lnTo>
                <a:close/>
              </a:path>
            </a:pathLst>
          </a:custGeom>
          <a:solidFill>
            <a:schemeClr val="accent1">
              <a:alpha val="36862"/>
            </a:schemeClr>
          </a:solidFill>
          <a:ln w="9525">
            <a:solidFill>
              <a:schemeClr val="tx1"/>
            </a:solidFill>
            <a:round/>
            <a:headEnd/>
            <a:tailEnd/>
          </a:ln>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11287" name="Line 73"/>
          <p:cNvSpPr>
            <a:spLocks noChangeShapeType="1"/>
          </p:cNvSpPr>
          <p:nvPr/>
        </p:nvSpPr>
        <p:spPr bwMode="auto">
          <a:xfrm flipH="1">
            <a:off x="7853966" y="1188264"/>
            <a:ext cx="88176" cy="72992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11269" name="Text Box 72"/>
          <p:cNvSpPr txBox="1">
            <a:spLocks noChangeArrowheads="1"/>
          </p:cNvSpPr>
          <p:nvPr/>
        </p:nvSpPr>
        <p:spPr bwMode="auto">
          <a:xfrm>
            <a:off x="8028384" y="735087"/>
            <a:ext cx="10436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smtClean="0">
                <a:solidFill>
                  <a:srgbClr val="C00000"/>
                </a:solidFill>
              </a:rPr>
              <a:t>CIC</a:t>
            </a:r>
            <a:r>
              <a:rPr kumimoji="0" lang="fr-CH" altLang="ja-JP" sz="1200" dirty="0" smtClean="0">
                <a:solidFill>
                  <a:srgbClr val="000000"/>
                </a:solidFill>
              </a:rPr>
              <a:t> </a:t>
            </a:r>
          </a:p>
          <a:p>
            <a:pPr fontAlgn="base">
              <a:spcBef>
                <a:spcPct val="0"/>
              </a:spcBef>
              <a:spcAft>
                <a:spcPct val="0"/>
              </a:spcAft>
              <a:buFontTx/>
              <a:buNone/>
            </a:pPr>
            <a:r>
              <a:rPr kumimoji="0" lang="fr-CH" altLang="ja-JP" sz="1200" i="1" dirty="0" smtClean="0">
                <a:solidFill>
                  <a:srgbClr val="C00000"/>
                </a:solidFill>
              </a:rPr>
              <a:t>Home Page</a:t>
            </a:r>
            <a:endParaRPr kumimoji="0" lang="en-US" altLang="ja-JP" sz="1800" dirty="0" smtClean="0">
              <a:solidFill>
                <a:srgbClr val="000000"/>
              </a:solidFill>
            </a:endParaRPr>
          </a:p>
        </p:txBody>
      </p:sp>
      <p:sp>
        <p:nvSpPr>
          <p:cNvPr id="11271" name="Text Box 72"/>
          <p:cNvSpPr txBox="1">
            <a:spLocks noChangeArrowheads="1"/>
          </p:cNvSpPr>
          <p:nvPr/>
        </p:nvSpPr>
        <p:spPr bwMode="auto">
          <a:xfrm>
            <a:off x="7956376" y="2204864"/>
            <a:ext cx="11876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smtClean="0">
                <a:solidFill>
                  <a:srgbClr val="C00000"/>
                </a:solidFill>
              </a:rPr>
              <a:t>PLATA HIS</a:t>
            </a:r>
            <a:r>
              <a:rPr kumimoji="0" lang="fr-CH" altLang="ja-JP" sz="1200" dirty="0" smtClean="0">
                <a:solidFill>
                  <a:srgbClr val="000000"/>
                </a:solidFill>
              </a:rPr>
              <a:t>             </a:t>
            </a:r>
            <a:r>
              <a:rPr kumimoji="0" lang="fr-CH" altLang="ja-JP" sz="1200" i="1" dirty="0" smtClean="0">
                <a:solidFill>
                  <a:srgbClr val="C00000"/>
                </a:solidFill>
              </a:rPr>
              <a:t>Portal</a:t>
            </a:r>
            <a:endParaRPr kumimoji="0" lang="en-US" altLang="ja-JP" sz="1800" dirty="0" smtClean="0">
              <a:solidFill>
                <a:srgbClr val="000000"/>
              </a:solidFill>
            </a:endParaRPr>
          </a:p>
        </p:txBody>
      </p:sp>
      <p:sp>
        <p:nvSpPr>
          <p:cNvPr id="11273" name="Rectangle 2"/>
          <p:cNvSpPr>
            <a:spLocks noChangeArrowheads="1"/>
          </p:cNvSpPr>
          <p:nvPr/>
        </p:nvSpPr>
        <p:spPr bwMode="auto">
          <a:xfrm>
            <a:off x="179512" y="50679"/>
            <a:ext cx="9164979" cy="542925"/>
          </a:xfrm>
          <a:prstGeom prst="rect">
            <a:avLst/>
          </a:prstGeom>
          <a:effectLst>
            <a:outerShdw blurRad="50800" dir="14400000">
              <a:srgbClr val="000000">
                <a:alpha val="60000"/>
              </a:srgbClr>
            </a:outerShdw>
          </a:effectLst>
          <a:extLst/>
        </p:spPr>
        <p:txBody>
          <a:bodyPr vert="horz" lIns="91440" tIns="45720" rIns="91440" bIns="45720" rtlCol="0" anchor="b">
            <a:noAutofit/>
          </a:bodyPr>
          <a:lstStyle/>
          <a:p>
            <a:pPr defTabSz="457200">
              <a:spcBef>
                <a:spcPct val="0"/>
              </a:spcBef>
            </a:pPr>
            <a:r>
              <a:rPr lang="fr-CH" altLang="ja-JP" sz="3200" b="1" dirty="0" err="1" smtClean="0">
                <a:solidFill>
                  <a:srgbClr val="002060"/>
                </a:solidFill>
                <a:latin typeface="Corbel" panose="020B0503020204020204" pitchFamily="34" charset="0"/>
                <a:cs typeface="Trebuchet MS"/>
              </a:rPr>
              <a:t>Hydrologic</a:t>
            </a:r>
            <a:r>
              <a:rPr lang="fr-CH" altLang="ja-JP" sz="3200" b="1" dirty="0" smtClean="0">
                <a:solidFill>
                  <a:srgbClr val="002060"/>
                </a:solidFill>
                <a:latin typeface="Corbel" panose="020B0503020204020204" pitchFamily="34" charset="0"/>
                <a:cs typeface="Trebuchet MS"/>
              </a:rPr>
              <a:t>  </a:t>
            </a:r>
            <a:r>
              <a:rPr lang="fr-CH" altLang="ja-JP" sz="3200" b="1" dirty="0">
                <a:solidFill>
                  <a:srgbClr val="002060"/>
                </a:solidFill>
                <a:latin typeface="Corbel" panose="020B0503020204020204" pitchFamily="34" charset="0"/>
                <a:cs typeface="Trebuchet MS"/>
              </a:rPr>
              <a:t>Information </a:t>
            </a:r>
            <a:r>
              <a:rPr lang="fr-CH" altLang="ja-JP" sz="3200" b="1" dirty="0" smtClean="0">
                <a:solidFill>
                  <a:srgbClr val="002060"/>
                </a:solidFill>
                <a:latin typeface="Corbel" panose="020B0503020204020204" pitchFamily="34" charset="0"/>
                <a:cs typeface="Trebuchet MS"/>
              </a:rPr>
              <a:t>System in the </a:t>
            </a:r>
            <a:r>
              <a:rPr lang="fr-CH" altLang="ja-JP" sz="3200" b="1" dirty="0" err="1" smtClean="0">
                <a:solidFill>
                  <a:srgbClr val="002060"/>
                </a:solidFill>
                <a:latin typeface="Corbel" panose="020B0503020204020204" pitchFamily="34" charset="0"/>
                <a:cs typeface="Trebuchet MS"/>
              </a:rPr>
              <a:t>Plata</a:t>
            </a:r>
            <a:r>
              <a:rPr lang="fr-CH" altLang="ja-JP" sz="3200" b="1" dirty="0" smtClean="0">
                <a:solidFill>
                  <a:srgbClr val="002060"/>
                </a:solidFill>
                <a:latin typeface="Corbel" panose="020B0503020204020204" pitchFamily="34" charset="0"/>
                <a:cs typeface="Trebuchet MS"/>
              </a:rPr>
              <a:t> basin</a:t>
            </a:r>
            <a:endParaRPr lang="en-US" altLang="ja-JP" sz="3200" b="1" dirty="0">
              <a:solidFill>
                <a:srgbClr val="002060"/>
              </a:solidFill>
              <a:latin typeface="Corbel" panose="020B0503020204020204" pitchFamily="34" charset="0"/>
              <a:cs typeface="Trebuchet MS"/>
            </a:endParaRPr>
          </a:p>
        </p:txBody>
      </p:sp>
      <p:pic>
        <p:nvPicPr>
          <p:cNvPr id="11279" name="Immagine 3"/>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r="49464"/>
          <a:stretch>
            <a:fillRect/>
          </a:stretch>
        </p:blipFill>
        <p:spPr bwMode="auto">
          <a:xfrm>
            <a:off x="6155482" y="723876"/>
            <a:ext cx="64135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magine 25"/>
          <p:cNvPicPr>
            <a:picLocks noChangeAspect="1"/>
          </p:cNvPicPr>
          <p:nvPr/>
        </p:nvPicPr>
        <p:blipFill>
          <a:blip r:embed="rId10" cstate="print">
            <a:clrChange>
              <a:clrFrom>
                <a:srgbClr val="F5F6E8"/>
              </a:clrFrom>
              <a:clrTo>
                <a:srgbClr val="F5F6E8">
                  <a:alpha val="0"/>
                </a:srgbClr>
              </a:clrTo>
            </a:clrChange>
            <a:extLst>
              <a:ext uri="{28A0092B-C50C-407E-A947-70E740481C1C}">
                <a14:useLocalDpi xmlns:a14="http://schemas.microsoft.com/office/drawing/2010/main" val="0"/>
              </a:ext>
            </a:extLst>
          </a:blip>
          <a:srcRect t="86078" r="79437" b="2097"/>
          <a:stretch>
            <a:fillRect/>
          </a:stretch>
        </p:blipFill>
        <p:spPr bwMode="auto">
          <a:xfrm rot="706773">
            <a:off x="5943138" y="1413085"/>
            <a:ext cx="925513" cy="36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Immagine 9"/>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79410" t="59428" r="3648" b="25609"/>
          <a:stretch>
            <a:fillRect/>
          </a:stretch>
        </p:blipFill>
        <p:spPr bwMode="auto">
          <a:xfrm>
            <a:off x="6457107" y="620688"/>
            <a:ext cx="1620838"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ccia in giù 2"/>
          <p:cNvSpPr>
            <a:spLocks noChangeArrowheads="1"/>
          </p:cNvSpPr>
          <p:nvPr/>
        </p:nvSpPr>
        <p:spPr bwMode="auto">
          <a:xfrm rot="1877827">
            <a:off x="6615113" y="2495550"/>
            <a:ext cx="509587" cy="712788"/>
          </a:xfrm>
          <a:prstGeom prst="downArrow">
            <a:avLst>
              <a:gd name="adj1" fmla="val 50000"/>
              <a:gd name="adj2" fmla="val 49960"/>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pPr>
            <a:endParaRPr kumimoji="0" lang="en-US" altLang="en-US" sz="2000" b="1" u="sng" smtClean="0">
              <a:solidFill>
                <a:srgbClr val="000000"/>
              </a:solidFill>
              <a:latin typeface="Tahoma" panose="020B0604030504040204" pitchFamily="34" charset="0"/>
            </a:endParaRPr>
          </a:p>
        </p:txBody>
      </p:sp>
      <p:pic>
        <p:nvPicPr>
          <p:cNvPr id="10" name="Immagine 9"/>
          <p:cNvPicPr>
            <a:picLocks noChangeAspect="1"/>
          </p:cNvPicPr>
          <p:nvPr/>
        </p:nvPicPr>
        <p:blipFill>
          <a:blip r:embed="rId12" cstate="print">
            <a:clrChange>
              <a:clrFrom>
                <a:srgbClr val="FFFFFF"/>
              </a:clrFrom>
              <a:clrTo>
                <a:srgbClr val="FFFFFF">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4860032" y="2492896"/>
            <a:ext cx="2448272" cy="2338920"/>
          </a:xfrm>
          <a:prstGeom prst="rect">
            <a:avLst/>
          </a:prstGeom>
          <a:scene3d>
            <a:camera prst="perspectiveHeroicExtremeLeftFacing"/>
            <a:lightRig rig="threePt" dir="t"/>
          </a:scene3d>
        </p:spPr>
      </p:pic>
      <p:pic>
        <p:nvPicPr>
          <p:cNvPr id="39" name="Immagine 3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515355" y="3927374"/>
            <a:ext cx="742210" cy="522605"/>
          </a:xfrm>
          <a:prstGeom prst="rect">
            <a:avLst/>
          </a:prstGeom>
        </p:spPr>
      </p:pic>
      <p:sp>
        <p:nvSpPr>
          <p:cNvPr id="79" name="Text Box 72"/>
          <p:cNvSpPr txBox="1">
            <a:spLocks noChangeArrowheads="1"/>
          </p:cNvSpPr>
          <p:nvPr/>
        </p:nvSpPr>
        <p:spPr bwMode="auto">
          <a:xfrm>
            <a:off x="8257565" y="3977100"/>
            <a:ext cx="9004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err="1" smtClean="0">
                <a:solidFill>
                  <a:srgbClr val="C00000"/>
                </a:solidFill>
              </a:rPr>
              <a:t>Semantic</a:t>
            </a:r>
            <a:r>
              <a:rPr kumimoji="0" lang="fr-CH" altLang="ja-JP" sz="1200" i="1" dirty="0" smtClean="0">
                <a:solidFill>
                  <a:srgbClr val="C00000"/>
                </a:solidFill>
              </a:rPr>
              <a:t> </a:t>
            </a:r>
            <a:r>
              <a:rPr kumimoji="0" lang="fr-CH" altLang="ja-JP" sz="1200" i="1" dirty="0" err="1" smtClean="0">
                <a:solidFill>
                  <a:srgbClr val="C00000"/>
                </a:solidFill>
              </a:rPr>
              <a:t>engines</a:t>
            </a:r>
            <a:endParaRPr kumimoji="0" lang="fr-CH" altLang="ja-JP" sz="1200" i="1" dirty="0" smtClean="0">
              <a:solidFill>
                <a:srgbClr val="C00000"/>
              </a:solidFill>
            </a:endParaRPr>
          </a:p>
        </p:txBody>
      </p:sp>
      <p:cxnSp>
        <p:nvCxnSpPr>
          <p:cNvPr id="45" name="Connettore 1 44"/>
          <p:cNvCxnSpPr>
            <a:stCxn id="39" idx="1"/>
          </p:cNvCxnSpPr>
          <p:nvPr/>
        </p:nvCxnSpPr>
        <p:spPr>
          <a:xfrm flipH="1" flipV="1">
            <a:off x="7189399" y="4103552"/>
            <a:ext cx="325956" cy="85125"/>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48" name="Immagine 4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593882" y="3423138"/>
            <a:ext cx="475184" cy="419514"/>
          </a:xfrm>
          <a:prstGeom prst="rect">
            <a:avLst/>
          </a:prstGeom>
        </p:spPr>
      </p:pic>
      <p:cxnSp>
        <p:nvCxnSpPr>
          <p:cNvPr id="89" name="Connettore 1 88"/>
          <p:cNvCxnSpPr>
            <a:stCxn id="48" idx="1"/>
          </p:cNvCxnSpPr>
          <p:nvPr/>
        </p:nvCxnSpPr>
        <p:spPr>
          <a:xfrm flipH="1">
            <a:off x="7188921" y="3632895"/>
            <a:ext cx="404961" cy="17389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93" name="Text Box 72"/>
          <p:cNvSpPr txBox="1">
            <a:spLocks noChangeArrowheads="1"/>
          </p:cNvSpPr>
          <p:nvPr/>
        </p:nvSpPr>
        <p:spPr bwMode="auto">
          <a:xfrm>
            <a:off x="8138649" y="3358273"/>
            <a:ext cx="9004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err="1" smtClean="0">
                <a:solidFill>
                  <a:srgbClr val="C00000"/>
                </a:solidFill>
              </a:rPr>
              <a:t>Systems</a:t>
            </a:r>
            <a:endParaRPr kumimoji="0" lang="fr-CH" altLang="ja-JP" sz="1200" i="1" dirty="0" smtClean="0">
              <a:solidFill>
                <a:srgbClr val="C00000"/>
              </a:solidFill>
            </a:endParaRPr>
          </a:p>
          <a:p>
            <a:pPr fontAlgn="base">
              <a:spcBef>
                <a:spcPct val="0"/>
              </a:spcBef>
              <a:spcAft>
                <a:spcPct val="0"/>
              </a:spcAft>
              <a:buFontTx/>
              <a:buNone/>
            </a:pPr>
            <a:r>
              <a:rPr kumimoji="0" lang="fr-CH" altLang="ja-JP" sz="1200" i="1" dirty="0" err="1" smtClean="0">
                <a:solidFill>
                  <a:srgbClr val="C00000"/>
                </a:solidFill>
              </a:rPr>
              <a:t>Registry</a:t>
            </a:r>
            <a:endParaRPr kumimoji="0" lang="fr-CH" altLang="ja-JP" sz="1200" i="1" dirty="0" smtClean="0">
              <a:solidFill>
                <a:srgbClr val="C00000"/>
              </a:solidFill>
            </a:endParaRPr>
          </a:p>
        </p:txBody>
      </p:sp>
      <p:grpSp>
        <p:nvGrpSpPr>
          <p:cNvPr id="12" name="Gruppo 84"/>
          <p:cNvGrpSpPr/>
          <p:nvPr/>
        </p:nvGrpSpPr>
        <p:grpSpPr>
          <a:xfrm>
            <a:off x="251520" y="836712"/>
            <a:ext cx="2088232" cy="1506688"/>
            <a:chOff x="323528" y="1124744"/>
            <a:chExt cx="2088232" cy="1506688"/>
          </a:xfrm>
        </p:grpSpPr>
        <p:pic>
          <p:nvPicPr>
            <p:cNvPr id="21" name="Immagine 20"/>
            <p:cNvPicPr>
              <a:picLocks noChangeAspect="1"/>
            </p:cNvPicPr>
            <p:nvPr/>
          </p:nvPicPr>
          <p:blipFill>
            <a:blip r:embed="rId15" cstate="print"/>
            <a:stretch>
              <a:fillRect/>
            </a:stretch>
          </p:blipFill>
          <p:spPr>
            <a:xfrm>
              <a:off x="323528" y="1124744"/>
              <a:ext cx="2088232" cy="1506688"/>
            </a:xfrm>
            <a:prstGeom prst="rect">
              <a:avLst/>
            </a:prstGeom>
            <a:scene3d>
              <a:camera prst="perspectiveHeroicExtremeRightFacing"/>
              <a:lightRig rig="threePt" dir="t"/>
            </a:scene3d>
          </p:spPr>
        </p:pic>
        <p:sp>
          <p:nvSpPr>
            <p:cNvPr id="84" name="CasellaDiTesto 83"/>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Argentina</a:t>
              </a:r>
            </a:p>
          </p:txBody>
        </p:sp>
      </p:grpSp>
      <p:grpSp>
        <p:nvGrpSpPr>
          <p:cNvPr id="13" name="Gruppo 85"/>
          <p:cNvGrpSpPr/>
          <p:nvPr/>
        </p:nvGrpSpPr>
        <p:grpSpPr>
          <a:xfrm>
            <a:off x="2483768" y="980728"/>
            <a:ext cx="2088232" cy="1506688"/>
            <a:chOff x="323528" y="1124744"/>
            <a:chExt cx="2088232" cy="1506688"/>
          </a:xfrm>
        </p:grpSpPr>
        <p:pic>
          <p:nvPicPr>
            <p:cNvPr id="87" name="Immagine 86"/>
            <p:cNvPicPr>
              <a:picLocks noChangeAspect="1"/>
            </p:cNvPicPr>
            <p:nvPr/>
          </p:nvPicPr>
          <p:blipFill>
            <a:blip r:embed="rId15" cstate="print"/>
            <a:stretch>
              <a:fillRect/>
            </a:stretch>
          </p:blipFill>
          <p:spPr>
            <a:xfrm>
              <a:off x="323528" y="1124744"/>
              <a:ext cx="2088232" cy="1506688"/>
            </a:xfrm>
            <a:prstGeom prst="rect">
              <a:avLst/>
            </a:prstGeom>
            <a:scene3d>
              <a:camera prst="perspectiveHeroicExtremeRightFacing"/>
              <a:lightRig rig="threePt" dir="t"/>
            </a:scene3d>
          </p:spPr>
        </p:pic>
        <p:sp>
          <p:nvSpPr>
            <p:cNvPr id="88" name="CasellaDiTesto 87"/>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Bolivia</a:t>
              </a:r>
            </a:p>
          </p:txBody>
        </p:sp>
      </p:grpSp>
      <p:grpSp>
        <p:nvGrpSpPr>
          <p:cNvPr id="14" name="Gruppo 89"/>
          <p:cNvGrpSpPr/>
          <p:nvPr/>
        </p:nvGrpSpPr>
        <p:grpSpPr>
          <a:xfrm>
            <a:off x="395536" y="2564904"/>
            <a:ext cx="2088232" cy="1506688"/>
            <a:chOff x="323528" y="1124744"/>
            <a:chExt cx="2088232" cy="1506688"/>
          </a:xfrm>
        </p:grpSpPr>
        <p:pic>
          <p:nvPicPr>
            <p:cNvPr id="91" name="Immagine 90"/>
            <p:cNvPicPr>
              <a:picLocks noChangeAspect="1"/>
            </p:cNvPicPr>
            <p:nvPr/>
          </p:nvPicPr>
          <p:blipFill>
            <a:blip r:embed="rId15" cstate="print"/>
            <a:stretch>
              <a:fillRect/>
            </a:stretch>
          </p:blipFill>
          <p:spPr>
            <a:xfrm>
              <a:off x="323528" y="1124744"/>
              <a:ext cx="2088232" cy="1506688"/>
            </a:xfrm>
            <a:prstGeom prst="rect">
              <a:avLst/>
            </a:prstGeom>
            <a:scene3d>
              <a:camera prst="perspectiveHeroicExtremeRightFacing"/>
              <a:lightRig rig="threePt" dir="t"/>
            </a:scene3d>
          </p:spPr>
        </p:pic>
        <p:sp>
          <p:nvSpPr>
            <p:cNvPr id="92" name="CasellaDiTesto 91"/>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err="1" smtClean="0">
                  <a:ea typeface="+mn-ea"/>
                  <a:cs typeface="+mn-cs"/>
                </a:rPr>
                <a:t>Brasil</a:t>
              </a:r>
              <a:endParaRPr lang="it-IT" sz="1400" b="1" dirty="0" smtClean="0">
                <a:ea typeface="+mn-ea"/>
                <a:cs typeface="+mn-cs"/>
              </a:endParaRPr>
            </a:p>
          </p:txBody>
        </p:sp>
      </p:grpSp>
      <p:grpSp>
        <p:nvGrpSpPr>
          <p:cNvPr id="15" name="Gruppo 93"/>
          <p:cNvGrpSpPr/>
          <p:nvPr/>
        </p:nvGrpSpPr>
        <p:grpSpPr>
          <a:xfrm>
            <a:off x="2483768" y="2564904"/>
            <a:ext cx="2088232" cy="1506688"/>
            <a:chOff x="323528" y="1124744"/>
            <a:chExt cx="2088232" cy="1506688"/>
          </a:xfrm>
        </p:grpSpPr>
        <p:pic>
          <p:nvPicPr>
            <p:cNvPr id="95" name="Immagine 94"/>
            <p:cNvPicPr>
              <a:picLocks noChangeAspect="1"/>
            </p:cNvPicPr>
            <p:nvPr/>
          </p:nvPicPr>
          <p:blipFill>
            <a:blip r:embed="rId15" cstate="print"/>
            <a:stretch>
              <a:fillRect/>
            </a:stretch>
          </p:blipFill>
          <p:spPr>
            <a:xfrm>
              <a:off x="323528" y="1124744"/>
              <a:ext cx="2088232" cy="1506688"/>
            </a:xfrm>
            <a:prstGeom prst="rect">
              <a:avLst/>
            </a:prstGeom>
            <a:scene3d>
              <a:camera prst="perspectiveHeroicExtremeRightFacing"/>
              <a:lightRig rig="threePt" dir="t"/>
            </a:scene3d>
          </p:spPr>
        </p:pic>
        <p:sp>
          <p:nvSpPr>
            <p:cNvPr id="96" name="CasellaDiTesto 95"/>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Paraguay</a:t>
              </a:r>
            </a:p>
          </p:txBody>
        </p:sp>
      </p:grpSp>
      <p:grpSp>
        <p:nvGrpSpPr>
          <p:cNvPr id="16" name="Gruppo 96"/>
          <p:cNvGrpSpPr/>
          <p:nvPr/>
        </p:nvGrpSpPr>
        <p:grpSpPr>
          <a:xfrm>
            <a:off x="1475656" y="3861048"/>
            <a:ext cx="2088232" cy="1506688"/>
            <a:chOff x="323528" y="1124744"/>
            <a:chExt cx="2088232" cy="1506688"/>
          </a:xfrm>
        </p:grpSpPr>
        <p:pic>
          <p:nvPicPr>
            <p:cNvPr id="98" name="Immagine 97"/>
            <p:cNvPicPr>
              <a:picLocks noChangeAspect="1"/>
            </p:cNvPicPr>
            <p:nvPr/>
          </p:nvPicPr>
          <p:blipFill>
            <a:blip r:embed="rId15" cstate="print"/>
            <a:stretch>
              <a:fillRect/>
            </a:stretch>
          </p:blipFill>
          <p:spPr>
            <a:xfrm>
              <a:off x="323528" y="1124744"/>
              <a:ext cx="2088232" cy="1506688"/>
            </a:xfrm>
            <a:prstGeom prst="rect">
              <a:avLst/>
            </a:prstGeom>
            <a:scene3d>
              <a:camera prst="perspectiveHeroicExtremeRightFacing"/>
              <a:lightRig rig="threePt" dir="t"/>
            </a:scene3d>
          </p:spPr>
        </p:pic>
        <p:sp>
          <p:nvSpPr>
            <p:cNvPr id="99" name="CasellaDiTesto 98"/>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Uruguay</a:t>
              </a:r>
            </a:p>
          </p:txBody>
        </p:sp>
      </p:grpSp>
      <p:sp>
        <p:nvSpPr>
          <p:cNvPr id="5" name="CasellaDiTesto 4"/>
          <p:cNvSpPr txBox="1"/>
          <p:nvPr/>
        </p:nvSpPr>
        <p:spPr>
          <a:xfrm>
            <a:off x="323528" y="2420888"/>
            <a:ext cx="5017720" cy="1785104"/>
          </a:xfrm>
          <a:prstGeom prst="rect">
            <a:avLst/>
          </a:prstGeom>
          <a:solidFill>
            <a:schemeClr val="accent5">
              <a:lumMod val="50000"/>
              <a:alpha val="74000"/>
            </a:schemeClr>
          </a:solidFill>
          <a:effectLst>
            <a:softEdge rad="63500"/>
          </a:effectLst>
          <a:scene3d>
            <a:camera prst="perspectiveContrastingRightFacing"/>
            <a:lightRig rig="threePt" dir="t"/>
          </a:scene3d>
        </p:spPr>
        <p:txBody>
          <a:bodyPr wrap="none" rtlCol="0">
            <a:spAutoFit/>
          </a:bodyPr>
          <a:lstStyle/>
          <a:p>
            <a:pPr algn="ctr"/>
            <a:r>
              <a:rPr lang="en-US" sz="4400" b="1" dirty="0" smtClean="0">
                <a:solidFill>
                  <a:srgbClr val="FFC000"/>
                </a:solidFill>
              </a:rPr>
              <a:t>5 national </a:t>
            </a:r>
          </a:p>
          <a:p>
            <a:pPr algn="ctr"/>
            <a:r>
              <a:rPr lang="en-US" sz="4400" b="1" dirty="0" smtClean="0">
                <a:solidFill>
                  <a:srgbClr val="FFC000"/>
                </a:solidFill>
              </a:rPr>
              <a:t>brokered systems</a:t>
            </a:r>
            <a:endParaRPr lang="en-US" sz="4400" b="1" dirty="0">
              <a:solidFill>
                <a:srgbClr val="FFC000"/>
              </a:solidFill>
            </a:endParaRPr>
          </a:p>
        </p:txBody>
      </p:sp>
      <p:pic>
        <p:nvPicPr>
          <p:cNvPr id="100" name="Immagine 99"/>
          <p:cNvPicPr>
            <a:picLocks noChangeAspect="1"/>
          </p:cNvPicPr>
          <p:nvPr/>
        </p:nvPicPr>
        <p:blipFill>
          <a:blip r:embed="rId4" cstate="print">
            <a:duotone>
              <a:prstClr val="black"/>
              <a:schemeClr val="accent3">
                <a:tint val="45000"/>
                <a:satMod val="400000"/>
              </a:schemeClr>
            </a:duotone>
          </a:blip>
          <a:stretch>
            <a:fillRect/>
          </a:stretch>
        </p:blipFill>
        <p:spPr bwMode="auto">
          <a:xfrm flipH="1">
            <a:off x="7020272" y="4869160"/>
            <a:ext cx="1098550" cy="678170"/>
          </a:xfrm>
          <a:prstGeom prst="rect">
            <a:avLst/>
          </a:prstGeom>
          <a:scene3d>
            <a:camera prst="perspectiveHeroicExtremeLeftFacing"/>
            <a:lightRig rig="threePt" dir="t"/>
          </a:scene3d>
        </p:spPr>
      </p:pic>
      <p:sp>
        <p:nvSpPr>
          <p:cNvPr id="101" name="CasellaDiTesto 153"/>
          <p:cNvSpPr txBox="1">
            <a:spLocks noChangeArrowheads="1"/>
          </p:cNvSpPr>
          <p:nvPr/>
        </p:nvSpPr>
        <p:spPr bwMode="auto">
          <a:xfrm>
            <a:off x="5292080" y="5445224"/>
            <a:ext cx="623887" cy="523875"/>
          </a:xfrm>
          <a:prstGeom prst="rect">
            <a:avLst/>
          </a:prstGeom>
          <a:noFill/>
          <a:ln>
            <a:noFill/>
          </a:ln>
          <a:scene3d>
            <a:camera prst="perspectiveHeroicExtremeLeftFacing"/>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 .</a:t>
            </a:r>
          </a:p>
        </p:txBody>
      </p:sp>
      <p:sp>
        <p:nvSpPr>
          <p:cNvPr id="103" name="CasellaDiTesto 153"/>
          <p:cNvSpPr txBox="1">
            <a:spLocks noChangeArrowheads="1"/>
          </p:cNvSpPr>
          <p:nvPr/>
        </p:nvSpPr>
        <p:spPr bwMode="auto">
          <a:xfrm>
            <a:off x="6156176" y="5733256"/>
            <a:ext cx="623887" cy="523875"/>
          </a:xfrm>
          <a:prstGeom prst="rect">
            <a:avLst/>
          </a:prstGeom>
          <a:noFill/>
          <a:ln>
            <a:noFill/>
          </a:ln>
          <a:scene3d>
            <a:camera prst="perspectiveHeroicExtremeLeftFacing"/>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 .</a:t>
            </a:r>
          </a:p>
        </p:txBody>
      </p:sp>
      <p:sp>
        <p:nvSpPr>
          <p:cNvPr id="106" name="CasellaDiTesto 105"/>
          <p:cNvSpPr txBox="1"/>
          <p:nvPr/>
        </p:nvSpPr>
        <p:spPr>
          <a:xfrm rot="591729">
            <a:off x="5475853" y="3210536"/>
            <a:ext cx="1296144" cy="576064"/>
          </a:xfrm>
          <a:prstGeom prst="rect">
            <a:avLst/>
          </a:prstGeom>
          <a:noFill/>
          <a:effectLst/>
        </p:spPr>
        <p:txBody>
          <a:bodyPr wrap="square" lIns="0" tIns="0" rIns="0" bIns="0" rtlCol="0">
            <a:noAutofit/>
          </a:bodyPr>
          <a:lstStyle/>
          <a:p>
            <a:pPr algn="ctr" eaLnBrk="0" hangingPunct="0">
              <a:lnSpc>
                <a:spcPts val="1800"/>
              </a:lnSpc>
            </a:pPr>
            <a:r>
              <a:rPr lang="it-IT" sz="1400" b="1" dirty="0" smtClean="0">
                <a:solidFill>
                  <a:schemeClr val="tx2">
                    <a:lumMod val="75000"/>
                    <a:lumOff val="25000"/>
                  </a:schemeClr>
                </a:solidFill>
                <a:ea typeface="+mn-ea"/>
                <a:cs typeface="+mn-cs"/>
              </a:rPr>
              <a:t>Broker</a:t>
            </a:r>
          </a:p>
          <a:p>
            <a:pPr algn="ctr" eaLnBrk="0" hangingPunct="0">
              <a:lnSpc>
                <a:spcPts val="1800"/>
              </a:lnSpc>
            </a:pPr>
            <a:r>
              <a:rPr lang="it-IT" sz="1400" b="1" dirty="0" smtClean="0">
                <a:solidFill>
                  <a:schemeClr val="tx2">
                    <a:lumMod val="75000"/>
                    <a:lumOff val="25000"/>
                  </a:schemeClr>
                </a:solidFill>
                <a:ea typeface="+mn-ea"/>
                <a:cs typeface="+mn-cs"/>
              </a:rPr>
              <a:t>and</a:t>
            </a:r>
          </a:p>
          <a:p>
            <a:pPr algn="ctr" eaLnBrk="0" hangingPunct="0">
              <a:lnSpc>
                <a:spcPts val="1800"/>
              </a:lnSpc>
            </a:pPr>
            <a:r>
              <a:rPr lang="it-IT" sz="1400" b="1" dirty="0" err="1" smtClean="0">
                <a:solidFill>
                  <a:schemeClr val="tx2">
                    <a:lumMod val="75000"/>
                    <a:lumOff val="25000"/>
                  </a:schemeClr>
                </a:solidFill>
              </a:rPr>
              <a:t>Mediator</a:t>
            </a:r>
            <a:r>
              <a:rPr lang="it-IT" sz="1400" b="1" dirty="0" smtClean="0">
                <a:solidFill>
                  <a:schemeClr val="tx2">
                    <a:lumMod val="75000"/>
                    <a:lumOff val="25000"/>
                  </a:schemeClr>
                </a:solidFill>
                <a:ea typeface="+mn-ea"/>
                <a:cs typeface="+mn-cs"/>
              </a:rPr>
              <a:t> </a:t>
            </a:r>
          </a:p>
        </p:txBody>
      </p:sp>
      <p:pic>
        <p:nvPicPr>
          <p:cNvPr id="64" name="Immagine 25"/>
          <p:cNvPicPr>
            <a:picLocks noChangeAspect="1"/>
          </p:cNvPicPr>
          <p:nvPr/>
        </p:nvPicPr>
        <p:blipFill>
          <a:blip r:embed="rId10" cstate="print">
            <a:clrChange>
              <a:clrFrom>
                <a:srgbClr val="F5F6E8"/>
              </a:clrFrom>
              <a:clrTo>
                <a:srgbClr val="F5F6E8">
                  <a:alpha val="0"/>
                </a:srgbClr>
              </a:clrTo>
            </a:clrChange>
            <a:extLst>
              <a:ext uri="{28A0092B-C50C-407E-A947-70E740481C1C}">
                <a14:useLocalDpi xmlns:a14="http://schemas.microsoft.com/office/drawing/2010/main" val="0"/>
              </a:ext>
            </a:extLst>
          </a:blip>
          <a:srcRect t="86078" r="79437" b="2097"/>
          <a:stretch>
            <a:fillRect/>
          </a:stretch>
        </p:blipFill>
        <p:spPr bwMode="auto">
          <a:xfrm rot="7808897">
            <a:off x="5472395" y="912300"/>
            <a:ext cx="925513"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Freccia in giù 64"/>
          <p:cNvSpPr/>
          <p:nvPr/>
        </p:nvSpPr>
        <p:spPr bwMode="auto">
          <a:xfrm rot="9587761">
            <a:off x="5484375" y="2270076"/>
            <a:ext cx="432048" cy="671119"/>
          </a:xfrm>
          <a:prstGeom prst="down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it-IT" sz="1400" b="1" dirty="0">
              <a:solidFill>
                <a:srgbClr val="000000"/>
              </a:solidFill>
              <a:latin typeface="Arial" charset="0"/>
              <a:ea typeface="ＭＳ Ｐゴシック" pitchFamily="16" charset="-128"/>
              <a:cs typeface="ＭＳ Ｐゴシック" pitchFamily="-97" charset="-128"/>
            </a:endParaRPr>
          </a:p>
        </p:txBody>
      </p:sp>
      <p:pic>
        <p:nvPicPr>
          <p:cNvPr id="1026" name="Picture 2"/>
          <p:cNvPicPr>
            <a:picLocks noChangeAspect="1" noChangeArrowheads="1"/>
          </p:cNvPicPr>
          <p:nvPr/>
        </p:nvPicPr>
        <p:blipFill>
          <a:blip r:embed="rId16" cstate="print"/>
          <a:srcRect/>
          <a:stretch>
            <a:fillRect/>
          </a:stretch>
        </p:blipFill>
        <p:spPr bwMode="auto">
          <a:xfrm rot="670447" flipV="1">
            <a:off x="7308304" y="5229200"/>
            <a:ext cx="609228" cy="251537"/>
          </a:xfrm>
          <a:prstGeom prst="rect">
            <a:avLst/>
          </a:prstGeom>
          <a:noFill/>
          <a:ln w="9525">
            <a:noFill/>
            <a:miter lim="800000"/>
            <a:headEnd/>
            <a:tailEnd/>
          </a:ln>
        </p:spPr>
      </p:pic>
      <p:sp>
        <p:nvSpPr>
          <p:cNvPr id="66" name="Text Box 72"/>
          <p:cNvSpPr txBox="1">
            <a:spLocks noChangeArrowheads="1"/>
          </p:cNvSpPr>
          <p:nvPr/>
        </p:nvSpPr>
        <p:spPr bwMode="auto">
          <a:xfrm>
            <a:off x="4644008" y="1196752"/>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smtClean="0">
                <a:solidFill>
                  <a:srgbClr val="C00000"/>
                </a:solidFill>
              </a:rPr>
              <a:t>GISC Brasilia</a:t>
            </a:r>
            <a:endParaRPr kumimoji="0" lang="fr-CH" altLang="ja-JP" sz="1200" dirty="0" smtClean="0">
              <a:solidFill>
                <a:srgbClr val="000000"/>
              </a:solidFill>
            </a:endParaRPr>
          </a:p>
          <a:p>
            <a:pPr fontAlgn="base">
              <a:spcBef>
                <a:spcPct val="0"/>
              </a:spcBef>
              <a:spcAft>
                <a:spcPct val="0"/>
              </a:spcAft>
              <a:buFontTx/>
              <a:buNone/>
            </a:pPr>
            <a:r>
              <a:rPr kumimoji="0" lang="fr-CH" altLang="ja-JP" sz="1200" i="1" dirty="0" smtClean="0">
                <a:solidFill>
                  <a:srgbClr val="C00000"/>
                </a:solidFill>
              </a:rPr>
              <a:t>Home Page</a:t>
            </a:r>
            <a:endParaRPr kumimoji="0" lang="en-US" altLang="ja-JP" sz="1800" dirty="0" smtClean="0">
              <a:solidFill>
                <a:srgbClr val="000000"/>
              </a:solidFill>
            </a:endParaRPr>
          </a:p>
        </p:txBody>
      </p:sp>
    </p:spTree>
    <p:extLst>
      <p:ext uri="{BB962C8B-B14F-4D97-AF65-F5344CB8AC3E}">
        <p14:creationId xmlns:p14="http://schemas.microsoft.com/office/powerpoint/2010/main" val="17764732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89231"/>
            <a:ext cx="9144000" cy="485775"/>
          </a:xfrm>
          <a:prstGeom prst="rect">
            <a:avLst/>
          </a:prstGeom>
        </p:spPr>
        <p:txBody>
          <a:bodyPr vert="horz" lIns="0" tIns="0" rIns="0" bIns="0" rtlCol="0" anchor="t">
            <a:noAutofit/>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rgbClr val="0000FF"/>
                </a:solidFill>
                <a:effectLst>
                  <a:outerShdw blurRad="38100" dist="25400" dir="2700000" algn="tl" rotWithShape="0">
                    <a:srgbClr val="000000">
                      <a:alpha val="60000"/>
                    </a:srgbClr>
                  </a:outerShdw>
                </a:effectLst>
                <a:uLnTx/>
                <a:uFillTx/>
                <a:latin typeface="Arial" charset="0"/>
                <a:ea typeface="+mn-ea"/>
                <a:cs typeface="+mn-cs"/>
              </a:rPr>
              <a:t>FROM DEMONSTRATIONS TO OPERATIONAL SYSTEMS</a:t>
            </a:r>
            <a:r>
              <a:rPr kumimoji="0" lang="en-US" sz="2400" b="1" i="0" u="none" strike="noStrike" kern="1200" cap="none" spc="0" normalizeH="0" baseline="0" noProof="0" dirty="0" smtClean="0">
                <a:ln>
                  <a:noFill/>
                </a:ln>
                <a:solidFill>
                  <a:schemeClr val="tx1"/>
                </a:solidFill>
                <a:effectLst/>
                <a:uLnTx/>
                <a:uFillTx/>
                <a:latin typeface="+mj-lt"/>
                <a:ea typeface="+mj-ea"/>
                <a:cs typeface="Avenir LT Std 55 Roman" pitchFamily="34" charset="0"/>
              </a:rPr>
              <a:t/>
            </a:r>
            <a:br>
              <a:rPr kumimoji="0" lang="en-US" sz="2400" b="1" i="0" u="none" strike="noStrike" kern="1200" cap="none" spc="0" normalizeH="0" baseline="0" noProof="0" dirty="0" smtClean="0">
                <a:ln>
                  <a:noFill/>
                </a:ln>
                <a:solidFill>
                  <a:schemeClr val="tx1"/>
                </a:solidFill>
                <a:effectLst/>
                <a:uLnTx/>
                <a:uFillTx/>
                <a:latin typeface="+mj-lt"/>
                <a:ea typeface="+mj-ea"/>
                <a:cs typeface="Avenir LT Std 55 Roman" pitchFamily="34" charset="0"/>
              </a:rPr>
            </a:br>
            <a:endParaRPr kumimoji="0" lang="en-US" sz="2400" b="1" i="0" u="none" strike="noStrike" kern="1200" cap="none" spc="0" normalizeH="0" baseline="0" noProof="0" dirty="0">
              <a:ln>
                <a:noFill/>
              </a:ln>
              <a:solidFill>
                <a:schemeClr val="tx1"/>
              </a:solidFill>
              <a:effectLst/>
              <a:uLnTx/>
              <a:uFillTx/>
              <a:latin typeface="+mj-lt"/>
              <a:ea typeface="+mj-ea"/>
              <a:cs typeface="Avenir LT Std 55 Roman" pitchFamily="34" charset="0"/>
            </a:endParaRPr>
          </a:p>
        </p:txBody>
      </p:sp>
      <p:pic>
        <p:nvPicPr>
          <p:cNvPr id="1027" name="Picture 3"/>
          <p:cNvPicPr>
            <a:picLocks noChangeAspect="1" noChangeArrowheads="1"/>
          </p:cNvPicPr>
          <p:nvPr/>
        </p:nvPicPr>
        <p:blipFill>
          <a:blip r:embed="rId2" cstate="print"/>
          <a:srcRect/>
          <a:stretch>
            <a:fillRect/>
          </a:stretch>
        </p:blipFill>
        <p:spPr bwMode="auto">
          <a:xfrm>
            <a:off x="3923928" y="525152"/>
            <a:ext cx="4876800" cy="3048000"/>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1403648" y="1556792"/>
            <a:ext cx="2922857" cy="1754286"/>
          </a:xfrm>
          <a:prstGeom prst="rect">
            <a:avLst/>
          </a:prstGeom>
          <a:noFill/>
          <a:ln w="9525">
            <a:noFill/>
            <a:miter lim="800000"/>
            <a:headEnd/>
            <a:tailEnd/>
          </a:ln>
        </p:spPr>
      </p:pic>
      <p:sp>
        <p:nvSpPr>
          <p:cNvPr id="5" name="CasellaDiTesto 4"/>
          <p:cNvSpPr txBox="1"/>
          <p:nvPr/>
        </p:nvSpPr>
        <p:spPr>
          <a:xfrm>
            <a:off x="971600" y="908720"/>
            <a:ext cx="1512168" cy="288032"/>
          </a:xfrm>
          <a:prstGeom prst="rect">
            <a:avLst/>
          </a:prstGeom>
          <a:noFill/>
          <a:effectLst/>
        </p:spPr>
        <p:txBody>
          <a:bodyPr wrap="none" lIns="0" tIns="0" rIns="0" bIns="0" rtlCol="0">
            <a:noAutofit/>
          </a:bodyPr>
          <a:lstStyle/>
          <a:p>
            <a:pPr algn="l" eaLnBrk="0" hangingPunct="0">
              <a:lnSpc>
                <a:spcPts val="1800"/>
              </a:lnSpc>
            </a:pPr>
            <a:r>
              <a:rPr lang="it-IT" sz="2000" b="1" dirty="0" smtClean="0">
                <a:solidFill>
                  <a:srgbClr val="FF0000"/>
                </a:solidFill>
                <a:ea typeface="+mn-ea"/>
                <a:cs typeface="+mn-cs"/>
              </a:rPr>
              <a:t>The </a:t>
            </a:r>
            <a:r>
              <a:rPr lang="it-IT" sz="2000" b="1" dirty="0" err="1" smtClean="0">
                <a:solidFill>
                  <a:srgbClr val="FF0000"/>
                </a:solidFill>
                <a:ea typeface="+mn-ea"/>
                <a:cs typeface="+mn-cs"/>
              </a:rPr>
              <a:t>Sava</a:t>
            </a:r>
            <a:r>
              <a:rPr lang="it-IT" sz="2000" b="1" dirty="0" smtClean="0">
                <a:solidFill>
                  <a:srgbClr val="FF0000"/>
                </a:solidFill>
                <a:ea typeface="+mn-ea"/>
                <a:cs typeface="+mn-cs"/>
              </a:rPr>
              <a:t> HIS</a:t>
            </a:r>
          </a:p>
        </p:txBody>
      </p:sp>
      <p:pic>
        <p:nvPicPr>
          <p:cNvPr id="6" name="Picture 2"/>
          <p:cNvPicPr>
            <a:picLocks noChangeAspect="1" noChangeArrowheads="1"/>
          </p:cNvPicPr>
          <p:nvPr/>
        </p:nvPicPr>
        <p:blipFill>
          <a:blip r:embed="rId4" cstate="print"/>
          <a:srcRect r="1855" b="5273"/>
          <a:stretch>
            <a:fillRect/>
          </a:stretch>
        </p:blipFill>
        <p:spPr bwMode="auto">
          <a:xfrm>
            <a:off x="124920" y="3627608"/>
            <a:ext cx="4320480" cy="3127512"/>
          </a:xfrm>
          <a:prstGeom prst="rect">
            <a:avLst/>
          </a:prstGeom>
          <a:noFill/>
          <a:ln w="9525">
            <a:noFill/>
            <a:miter lim="800000"/>
            <a:headEnd/>
            <a:tailEnd/>
          </a:ln>
          <a:effectLst/>
        </p:spPr>
      </p:pic>
      <p:pic>
        <p:nvPicPr>
          <p:cNvPr id="7" name="Immagine 6"/>
          <p:cNvPicPr>
            <a:picLocks noChangeAspect="1"/>
          </p:cNvPicPr>
          <p:nvPr/>
        </p:nvPicPr>
        <p:blipFill>
          <a:blip r:embed="rId5" cstate="print"/>
          <a:srcRect/>
          <a:stretch>
            <a:fillRect/>
          </a:stretch>
        </p:blipFill>
        <p:spPr bwMode="auto">
          <a:xfrm>
            <a:off x="4427984" y="3861048"/>
            <a:ext cx="3410000" cy="2057211"/>
          </a:xfrm>
          <a:prstGeom prst="rect">
            <a:avLst/>
          </a:prstGeom>
          <a:noFill/>
          <a:ln w="9525">
            <a:noFill/>
            <a:miter lim="800000"/>
            <a:headEnd/>
            <a:tailEnd/>
          </a:ln>
        </p:spPr>
      </p:pic>
      <p:pic>
        <p:nvPicPr>
          <p:cNvPr id="8" name="Immagine 7"/>
          <p:cNvPicPr>
            <a:picLocks noChangeAspect="1"/>
          </p:cNvPicPr>
          <p:nvPr/>
        </p:nvPicPr>
        <p:blipFill>
          <a:blip r:embed="rId6" cstate="print"/>
          <a:srcRect/>
          <a:stretch>
            <a:fillRect/>
          </a:stretch>
        </p:blipFill>
        <p:spPr bwMode="auto">
          <a:xfrm>
            <a:off x="6804248" y="4725144"/>
            <a:ext cx="1512168" cy="960254"/>
          </a:xfrm>
          <a:prstGeom prst="rect">
            <a:avLst/>
          </a:prstGeom>
          <a:noFill/>
          <a:ln w="9525">
            <a:noFill/>
            <a:miter lim="800000"/>
            <a:headEnd/>
            <a:tailEnd/>
          </a:ln>
        </p:spPr>
      </p:pic>
      <p:sp>
        <p:nvSpPr>
          <p:cNvPr id="9" name="CasellaDiTesto 8"/>
          <p:cNvSpPr txBox="1"/>
          <p:nvPr/>
        </p:nvSpPr>
        <p:spPr>
          <a:xfrm>
            <a:off x="5364088" y="6237312"/>
            <a:ext cx="1512168" cy="288032"/>
          </a:xfrm>
          <a:prstGeom prst="rect">
            <a:avLst/>
          </a:prstGeom>
          <a:noFill/>
          <a:effectLst/>
        </p:spPr>
        <p:txBody>
          <a:bodyPr wrap="none" lIns="0" tIns="0" rIns="0" bIns="0" rtlCol="0">
            <a:noAutofit/>
          </a:bodyPr>
          <a:lstStyle/>
          <a:p>
            <a:pPr algn="l" eaLnBrk="0" hangingPunct="0">
              <a:lnSpc>
                <a:spcPts val="1800"/>
              </a:lnSpc>
            </a:pPr>
            <a:r>
              <a:rPr lang="it-IT" sz="2000" b="1" dirty="0" smtClean="0">
                <a:solidFill>
                  <a:srgbClr val="FF0000"/>
                </a:solidFill>
                <a:ea typeface="+mn-ea"/>
                <a:cs typeface="+mn-cs"/>
              </a:rPr>
              <a:t>The </a:t>
            </a:r>
            <a:r>
              <a:rPr lang="it-IT" sz="2000" b="1" dirty="0" err="1" smtClean="0">
                <a:solidFill>
                  <a:srgbClr val="FF0000"/>
                </a:solidFill>
                <a:ea typeface="+mn-ea"/>
                <a:cs typeface="+mn-cs"/>
              </a:rPr>
              <a:t>Plata</a:t>
            </a:r>
            <a:r>
              <a:rPr lang="it-IT" sz="2000" b="1" dirty="0" smtClean="0">
                <a:solidFill>
                  <a:srgbClr val="FF0000"/>
                </a:solidFill>
                <a:ea typeface="+mn-ea"/>
                <a:cs typeface="+mn-cs"/>
              </a:rPr>
              <a:t> HIS</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idx="4294967295"/>
          </p:nvPr>
        </p:nvSpPr>
        <p:spPr>
          <a:xfrm>
            <a:off x="914400" y="79375"/>
            <a:ext cx="8229600" cy="1143000"/>
          </a:xfrm>
        </p:spPr>
        <p:txBody>
          <a:bodyPr/>
          <a:lstStyle/>
          <a:p>
            <a:pPr eaLnBrk="1" hangingPunct="1"/>
            <a:r>
              <a:rPr lang="en-GB" altLang="en-US" sz="2800" b="1" dirty="0" smtClean="0">
                <a:solidFill>
                  <a:srgbClr val="003366"/>
                </a:solidFill>
              </a:rPr>
              <a:t>WMO/OGC Hydrology Domain Working Group</a:t>
            </a:r>
            <a:br>
              <a:rPr lang="en-GB" altLang="en-US" sz="2800" b="1" dirty="0" smtClean="0">
                <a:solidFill>
                  <a:srgbClr val="003366"/>
                </a:solidFill>
              </a:rPr>
            </a:br>
            <a:r>
              <a:rPr lang="en-GB" altLang="en-US" sz="2800" b="1" dirty="0" smtClean="0">
                <a:solidFill>
                  <a:srgbClr val="003366"/>
                </a:solidFill>
              </a:rPr>
              <a:t>WaterML2 suite</a:t>
            </a:r>
          </a:p>
        </p:txBody>
      </p:sp>
      <p:grpSp>
        <p:nvGrpSpPr>
          <p:cNvPr id="2" name="Gruppieren 2"/>
          <p:cNvGrpSpPr/>
          <p:nvPr/>
        </p:nvGrpSpPr>
        <p:grpSpPr>
          <a:xfrm>
            <a:off x="1293620" y="2116485"/>
            <a:ext cx="6623046" cy="3226981"/>
            <a:chOff x="1318203" y="1908835"/>
            <a:chExt cx="6623046" cy="3904647"/>
          </a:xfrm>
          <a:effectLst>
            <a:outerShdw blurRad="50800" dist="38100" dir="2700000" algn="tl" rotWithShape="0">
              <a:prstClr val="black">
                <a:alpha val="40000"/>
              </a:prstClr>
            </a:outerShdw>
          </a:effectLst>
        </p:grpSpPr>
        <p:grpSp>
          <p:nvGrpSpPr>
            <p:cNvPr id="3" name="Gruppieren 5"/>
            <p:cNvGrpSpPr/>
            <p:nvPr/>
          </p:nvGrpSpPr>
          <p:grpSpPr>
            <a:xfrm>
              <a:off x="1318203" y="1908835"/>
              <a:ext cx="6623046" cy="3904647"/>
              <a:chOff x="934404" y="1573378"/>
              <a:chExt cx="7285351" cy="4724623"/>
            </a:xfrm>
          </p:grpSpPr>
          <p:sp>
            <p:nvSpPr>
              <p:cNvPr id="33" name="Ellipse 6"/>
              <p:cNvSpPr/>
              <p:nvPr/>
            </p:nvSpPr>
            <p:spPr bwMode="auto">
              <a:xfrm>
                <a:off x="934404" y="1573378"/>
                <a:ext cx="7285351" cy="4724623"/>
              </a:xfrm>
              <a:prstGeom prst="ellipse">
                <a:avLst/>
              </a:prstGeom>
              <a:solidFill>
                <a:srgbClr val="DDDDDD"/>
              </a:solidFill>
              <a:ln w="19050" cap="flat" cmpd="sng" algn="ctr">
                <a:solidFill>
                  <a:srgbClr val="C00000"/>
                </a:solidFill>
                <a:prstDash val="solid"/>
                <a:round/>
                <a:headEnd type="none" w="med" len="med"/>
                <a:tailEnd type="none" w="med" len="med"/>
              </a:ln>
              <a:effectLst>
                <a:outerShdw blurRad="50800" dist="50800" dir="7440000" sx="89000" sy="89000" algn="ctr" rotWithShape="0">
                  <a:srgbClr val="000000">
                    <a:alpha val="43137"/>
                  </a:srgbClr>
                </a:outerShdw>
              </a:effectLst>
            </p:spPr>
            <p:txBody>
              <a:bodyPr rtlCol="0" anchor="ctr"/>
              <a:lstStyle/>
              <a:p>
                <a:pPr algn="ctr" eaLnBrk="1" hangingPunct="1">
                  <a:spcBef>
                    <a:spcPct val="0"/>
                  </a:spcBef>
                  <a:buClrTx/>
                  <a:buFontTx/>
                  <a:buNone/>
                </a:pPr>
                <a:endParaRPr lang="en-GB" sz="1800">
                  <a:solidFill>
                    <a:srgbClr val="000000"/>
                  </a:solidFill>
                </a:endParaRPr>
              </a:p>
            </p:txBody>
          </p:sp>
          <p:sp>
            <p:nvSpPr>
              <p:cNvPr id="34" name="Textfeld 15"/>
              <p:cNvSpPr txBox="1"/>
              <p:nvPr/>
            </p:nvSpPr>
            <p:spPr>
              <a:xfrm>
                <a:off x="2096668" y="3023783"/>
                <a:ext cx="5453888" cy="1644747"/>
              </a:xfrm>
              <a:prstGeom prst="rect">
                <a:avLst/>
              </a:prstGeom>
              <a:noFill/>
            </p:spPr>
            <p:txBody>
              <a:bodyPr wrap="square" rtlCol="0">
                <a:spAutoFit/>
              </a:bodyPr>
              <a:lstStyle/>
              <a:p>
                <a:pPr algn="ctr" eaLnBrk="1" hangingPunct="1">
                  <a:spcBef>
                    <a:spcPct val="0"/>
                  </a:spcBef>
                  <a:buClrTx/>
                  <a:buFontTx/>
                  <a:buNone/>
                </a:pPr>
                <a:r>
                  <a:rPr lang="de-DE" sz="2200" u="sng" dirty="0" err="1" smtClean="0">
                    <a:solidFill>
                      <a:srgbClr val="002060"/>
                    </a:solidFill>
                  </a:rPr>
                  <a:t>Hydrologic</a:t>
                </a:r>
                <a:r>
                  <a:rPr lang="de-DE" sz="2200" u="sng" dirty="0" smtClean="0">
                    <a:solidFill>
                      <a:srgbClr val="002060"/>
                    </a:solidFill>
                  </a:rPr>
                  <a:t>  </a:t>
                </a:r>
                <a:r>
                  <a:rPr lang="de-DE" sz="2200" u="sng" dirty="0">
                    <a:solidFill>
                      <a:srgbClr val="002060"/>
                    </a:solidFill>
                  </a:rPr>
                  <a:t>Information Standards</a:t>
                </a:r>
                <a:r>
                  <a:rPr lang="de-DE" sz="2200" dirty="0">
                    <a:solidFill>
                      <a:srgbClr val="002060"/>
                    </a:solidFill>
                  </a:rPr>
                  <a:t>: </a:t>
                </a:r>
                <a:endParaRPr lang="de-DE" sz="2200" dirty="0" smtClean="0">
                  <a:solidFill>
                    <a:srgbClr val="002060"/>
                  </a:solidFill>
                </a:endParaRPr>
              </a:p>
              <a:p>
                <a:pPr algn="ctr" eaLnBrk="1" hangingPunct="1">
                  <a:spcBef>
                    <a:spcPct val="0"/>
                  </a:spcBef>
                  <a:buClrTx/>
                  <a:buFontTx/>
                  <a:buNone/>
                </a:pPr>
                <a:endParaRPr lang="de-DE" sz="2200" dirty="0">
                  <a:solidFill>
                    <a:srgbClr val="002060"/>
                  </a:solidFill>
                </a:endParaRPr>
              </a:p>
              <a:p>
                <a:pPr algn="ctr" eaLnBrk="1" hangingPunct="1">
                  <a:spcBef>
                    <a:spcPts val="600"/>
                  </a:spcBef>
                  <a:buClrTx/>
                  <a:buFontTx/>
                  <a:buNone/>
                </a:pPr>
                <a:r>
                  <a:rPr lang="de-DE" sz="1800" dirty="0" err="1" smtClean="0">
                    <a:solidFill>
                      <a:srgbClr val="002060"/>
                    </a:solidFill>
                  </a:rPr>
                  <a:t>of</a:t>
                </a:r>
                <a:r>
                  <a:rPr lang="de-DE" sz="1800" dirty="0" smtClean="0">
                    <a:solidFill>
                      <a:srgbClr val="002060"/>
                    </a:solidFill>
                  </a:rPr>
                  <a:t> </a:t>
                </a:r>
                <a:r>
                  <a:rPr lang="de-DE" sz="1800" dirty="0" err="1" smtClean="0">
                    <a:solidFill>
                      <a:srgbClr val="002060"/>
                    </a:solidFill>
                  </a:rPr>
                  <a:t>hydrologic</a:t>
                </a:r>
                <a:r>
                  <a:rPr lang="de-DE" sz="1800" dirty="0" smtClean="0">
                    <a:solidFill>
                      <a:srgbClr val="002060"/>
                    </a:solidFill>
                  </a:rPr>
                  <a:t> (</a:t>
                </a:r>
                <a:r>
                  <a:rPr lang="de-DE" sz="1800" dirty="0" err="1" smtClean="0">
                    <a:solidFill>
                      <a:srgbClr val="002060"/>
                    </a:solidFill>
                  </a:rPr>
                  <a:t>water</a:t>
                </a:r>
                <a:r>
                  <a:rPr lang="de-DE" sz="1800" dirty="0" smtClean="0">
                    <a:solidFill>
                      <a:srgbClr val="002060"/>
                    </a:solidFill>
                  </a:rPr>
                  <a:t>) </a:t>
                </a:r>
                <a:r>
                  <a:rPr lang="de-DE" sz="1800" dirty="0" err="1" smtClean="0">
                    <a:solidFill>
                      <a:srgbClr val="002060"/>
                    </a:solidFill>
                  </a:rPr>
                  <a:t>features</a:t>
                </a:r>
                <a:endParaRPr lang="en-US" sz="1800" dirty="0" err="1">
                  <a:solidFill>
                    <a:srgbClr val="002060"/>
                  </a:solidFill>
                </a:endParaRPr>
              </a:p>
            </p:txBody>
          </p:sp>
        </p:grpSp>
        <p:sp>
          <p:nvSpPr>
            <p:cNvPr id="26" name="Textfeld 1"/>
            <p:cNvSpPr txBox="1"/>
            <p:nvPr/>
          </p:nvSpPr>
          <p:spPr>
            <a:xfrm>
              <a:off x="3824343" y="3615842"/>
              <a:ext cx="1780352" cy="484133"/>
            </a:xfrm>
            <a:prstGeom prst="rect">
              <a:avLst/>
            </a:prstGeom>
            <a:noFill/>
          </p:spPr>
          <p:txBody>
            <a:bodyPr wrap="square" rtlCol="0">
              <a:spAutoFit/>
            </a:bodyPr>
            <a:lstStyle/>
            <a:p>
              <a:pPr algn="ctr" eaLnBrk="1" hangingPunct="1">
                <a:spcBef>
                  <a:spcPct val="0"/>
                </a:spcBef>
                <a:buClrTx/>
                <a:buFontTx/>
                <a:buNone/>
              </a:pPr>
              <a:r>
                <a:rPr lang="en-GB" sz="2000" b="1" dirty="0" smtClean="0">
                  <a:solidFill>
                    <a:srgbClr val="002060"/>
                  </a:solidFill>
                  <a:effectLst>
                    <a:outerShdw blurRad="38100" dist="38100" dir="2700000" algn="tl">
                      <a:srgbClr val="000000">
                        <a:alpha val="43137"/>
                      </a:srgbClr>
                    </a:outerShdw>
                  </a:effectLst>
                </a:rPr>
                <a:t>Observation,</a:t>
              </a:r>
              <a:endParaRPr lang="en-GB" sz="2000" b="1" dirty="0">
                <a:solidFill>
                  <a:srgbClr val="002060"/>
                </a:solidFill>
                <a:effectLst>
                  <a:outerShdw blurRad="38100" dist="38100" dir="2700000" algn="tl">
                    <a:srgbClr val="000000">
                      <a:alpha val="43137"/>
                    </a:srgbClr>
                  </a:outerShdw>
                </a:effectLst>
              </a:endParaRPr>
            </a:p>
          </p:txBody>
        </p:sp>
        <p:sp>
          <p:nvSpPr>
            <p:cNvPr id="27" name="Textfeld 35"/>
            <p:cNvSpPr txBox="1"/>
            <p:nvPr/>
          </p:nvSpPr>
          <p:spPr>
            <a:xfrm>
              <a:off x="2201683" y="3615844"/>
              <a:ext cx="1839384" cy="484133"/>
            </a:xfrm>
            <a:prstGeom prst="rect">
              <a:avLst/>
            </a:prstGeom>
            <a:noFill/>
          </p:spPr>
          <p:txBody>
            <a:bodyPr wrap="square" rtlCol="0">
              <a:spAutoFit/>
            </a:bodyPr>
            <a:lstStyle/>
            <a:p>
              <a:pPr eaLnBrk="1" hangingPunct="1">
                <a:spcBef>
                  <a:spcPct val="0"/>
                </a:spcBef>
                <a:buClrTx/>
                <a:buFontTx/>
                <a:buNone/>
              </a:pPr>
              <a:r>
                <a:rPr lang="en-GB" sz="2000" b="1" smtClean="0">
                  <a:solidFill>
                    <a:srgbClr val="002060"/>
                  </a:solidFill>
                  <a:effectLst>
                    <a:outerShdw blurRad="38100" dist="38100" dir="2700000" algn="tl">
                      <a:srgbClr val="000000">
                        <a:alpha val="43137"/>
                      </a:srgbClr>
                    </a:outerShdw>
                  </a:effectLst>
                </a:rPr>
                <a:t>Identification,</a:t>
              </a:r>
              <a:endParaRPr lang="en-GB" sz="2000" b="1">
                <a:solidFill>
                  <a:srgbClr val="002060"/>
                </a:solidFill>
                <a:effectLst>
                  <a:outerShdw blurRad="38100" dist="38100" dir="2700000" algn="tl">
                    <a:srgbClr val="000000">
                      <a:alpha val="43137"/>
                    </a:srgbClr>
                  </a:outerShdw>
                </a:effectLst>
              </a:endParaRPr>
            </a:p>
          </p:txBody>
        </p:sp>
        <p:sp>
          <p:nvSpPr>
            <p:cNvPr id="29" name="Textfeld 36"/>
            <p:cNvSpPr txBox="1"/>
            <p:nvPr/>
          </p:nvSpPr>
          <p:spPr>
            <a:xfrm>
              <a:off x="5398685" y="3599903"/>
              <a:ext cx="2088232" cy="484133"/>
            </a:xfrm>
            <a:prstGeom prst="rect">
              <a:avLst/>
            </a:prstGeom>
            <a:noFill/>
          </p:spPr>
          <p:txBody>
            <a:bodyPr wrap="square" rtlCol="0">
              <a:spAutoFit/>
            </a:bodyPr>
            <a:lstStyle/>
            <a:p>
              <a:pPr eaLnBrk="1" hangingPunct="1">
                <a:spcBef>
                  <a:spcPct val="0"/>
                </a:spcBef>
                <a:buClrTx/>
                <a:buFontTx/>
                <a:buNone/>
              </a:pPr>
              <a:r>
                <a:rPr lang="en-GB" sz="2000" b="1" smtClean="0">
                  <a:solidFill>
                    <a:srgbClr val="002060"/>
                  </a:solidFill>
                  <a:effectLst>
                    <a:outerShdw blurRad="38100" dist="38100" dir="2700000" algn="tl">
                      <a:srgbClr val="000000">
                        <a:alpha val="43137"/>
                      </a:srgbClr>
                    </a:outerShdw>
                  </a:effectLst>
                </a:rPr>
                <a:t>Representation</a:t>
              </a:r>
            </a:p>
          </p:txBody>
        </p:sp>
      </p:grpSp>
      <p:sp>
        <p:nvSpPr>
          <p:cNvPr id="35" name="File"/>
          <p:cNvSpPr>
            <a:spLocks noEditPoints="1" noChangeArrowheads="1"/>
          </p:cNvSpPr>
          <p:nvPr/>
        </p:nvSpPr>
        <p:spPr bwMode="auto">
          <a:xfrm>
            <a:off x="5930951" y="1888718"/>
            <a:ext cx="1276364" cy="949091"/>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tx2">
              <a:lumMod val="20000"/>
              <a:lumOff val="80000"/>
            </a:schemeClr>
          </a:solidFill>
          <a:ln w="9525">
            <a:solidFill>
              <a:srgbClr val="000000"/>
            </a:solidFill>
            <a:miter lim="800000"/>
            <a:headEnd/>
            <a:tailEnd/>
          </a:ln>
          <a:effectLst>
            <a:outerShdw dist="107763" dir="2700000" algn="ctr" rotWithShape="0">
              <a:srgbClr val="808080"/>
            </a:outerShdw>
          </a:effectLst>
        </p:spPr>
        <p:txBody>
          <a:bodyPr vert="horz" wrap="square" lIns="0" tIns="45720" rIns="91440" bIns="45720" numCol="1" anchor="t" anchorCtr="0" compatLnSpc="1">
            <a:prstTxWarp prst="textNoShape">
              <a:avLst/>
            </a:prstTxWarp>
          </a:bodyPr>
          <a:lstStyle/>
          <a:p>
            <a:pPr algn="ctr" eaLnBrk="1" hangingPunct="1">
              <a:spcBef>
                <a:spcPct val="0"/>
              </a:spcBef>
              <a:buClrTx/>
              <a:buFontTx/>
              <a:buNone/>
            </a:pPr>
            <a:r>
              <a:rPr lang="en-GB" sz="1000" dirty="0" smtClean="0">
                <a:solidFill>
                  <a:srgbClr val="002060"/>
                </a:solidFill>
                <a:latin typeface="Arial"/>
                <a:ea typeface="MS PGothic" pitchFamily="34" charset="-128"/>
              </a:rPr>
              <a:t>WaterML2Part3</a:t>
            </a:r>
            <a:r>
              <a:rPr lang="en-GB" sz="1000" b="1" dirty="0" smtClean="0">
                <a:solidFill>
                  <a:srgbClr val="002060"/>
                </a:solidFill>
                <a:latin typeface="Arial"/>
                <a:ea typeface="MS PGothic" pitchFamily="34" charset="-128"/>
              </a:rPr>
              <a:t>:</a:t>
            </a:r>
            <a:r>
              <a:rPr lang="en-GB" sz="1000" b="1" dirty="0">
                <a:solidFill>
                  <a:srgbClr val="002060"/>
                </a:solidFill>
                <a:latin typeface="Arial"/>
                <a:ea typeface="MS PGothic" pitchFamily="34" charset="-128"/>
              </a:rPr>
              <a:t/>
            </a:r>
            <a:br>
              <a:rPr lang="en-GB" sz="1000" b="1" dirty="0">
                <a:solidFill>
                  <a:srgbClr val="002060"/>
                </a:solidFill>
                <a:latin typeface="Arial"/>
                <a:ea typeface="MS PGothic" pitchFamily="34" charset="-128"/>
              </a:rPr>
            </a:br>
            <a:r>
              <a:rPr lang="en-GB" sz="1000" b="1" dirty="0">
                <a:solidFill>
                  <a:srgbClr val="002060"/>
                </a:solidFill>
                <a:latin typeface="Arial"/>
                <a:ea typeface="MS PGothic" pitchFamily="34" charset="-128"/>
              </a:rPr>
              <a:t>Water Quality </a:t>
            </a:r>
            <a:r>
              <a:rPr lang="en-GB" sz="1000" b="1" dirty="0" smtClean="0">
                <a:solidFill>
                  <a:srgbClr val="002060"/>
                </a:solidFill>
                <a:latin typeface="Arial"/>
                <a:ea typeface="MS PGothic" pitchFamily="34" charset="-128"/>
              </a:rPr>
              <a:t>Observation       </a:t>
            </a:r>
            <a:r>
              <a:rPr lang="en-GB" sz="1000" dirty="0" smtClean="0">
                <a:solidFill>
                  <a:srgbClr val="002060"/>
                </a:solidFill>
                <a:latin typeface="Arial"/>
                <a:ea typeface="MS PGothic" pitchFamily="34" charset="-128"/>
              </a:rPr>
              <a:t>(OGC </a:t>
            </a:r>
            <a:r>
              <a:rPr lang="en-GB" sz="1000" dirty="0">
                <a:solidFill>
                  <a:srgbClr val="002060"/>
                </a:solidFill>
                <a:latin typeface="Arial"/>
                <a:ea typeface="MS PGothic" pitchFamily="34" charset="-128"/>
              </a:rPr>
              <a:t>BP 14-003</a:t>
            </a:r>
            <a:r>
              <a:rPr lang="en-GB" sz="1000" b="1" dirty="0" smtClean="0">
                <a:solidFill>
                  <a:srgbClr val="002060"/>
                </a:solidFill>
                <a:latin typeface="Arial"/>
                <a:ea typeface="MS PGothic" pitchFamily="34" charset="-128"/>
              </a:rPr>
              <a:t>)</a:t>
            </a:r>
            <a:endParaRPr lang="en-GB" sz="1000" b="1" dirty="0">
              <a:solidFill>
                <a:srgbClr val="002060"/>
              </a:solidFill>
              <a:latin typeface="Arial"/>
              <a:ea typeface="MS PGothic" pitchFamily="34" charset="-128"/>
            </a:endParaRPr>
          </a:p>
        </p:txBody>
      </p:sp>
      <p:sp>
        <p:nvSpPr>
          <p:cNvPr id="36" name="File"/>
          <p:cNvSpPr>
            <a:spLocks noEditPoints="1" noChangeArrowheads="1"/>
          </p:cNvSpPr>
          <p:nvPr/>
        </p:nvSpPr>
        <p:spPr bwMode="auto">
          <a:xfrm>
            <a:off x="2217052" y="1795447"/>
            <a:ext cx="1276364" cy="949091"/>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tx2">
              <a:lumMod val="20000"/>
              <a:lumOff val="80000"/>
            </a:schemeClr>
          </a:solidFill>
          <a:ln w="9525">
            <a:solidFill>
              <a:srgbClr val="000000"/>
            </a:solidFill>
            <a:miter lim="800000"/>
            <a:headEnd/>
            <a:tailEnd/>
          </a:ln>
          <a:effectLst>
            <a:outerShdw dist="107763" dir="2700000" algn="ctr" rotWithShape="0">
              <a:srgbClr val="808080"/>
            </a:outerShdw>
          </a:effectLst>
        </p:spPr>
        <p:txBody>
          <a:bodyPr vert="horz" wrap="square" lIns="0" tIns="45720" rIns="72000" bIns="45720" numCol="1" anchor="t" anchorCtr="0" compatLnSpc="1">
            <a:prstTxWarp prst="textNoShape">
              <a:avLst/>
            </a:prstTxWarp>
          </a:bodyPr>
          <a:lstStyle/>
          <a:p>
            <a:pPr algn="ctr" eaLnBrk="1" hangingPunct="1">
              <a:spcBef>
                <a:spcPct val="0"/>
              </a:spcBef>
              <a:buClrTx/>
              <a:buFontTx/>
              <a:buNone/>
            </a:pPr>
            <a:r>
              <a:rPr lang="en-GB" sz="1000" dirty="0">
                <a:solidFill>
                  <a:srgbClr val="002060"/>
                </a:solidFill>
                <a:latin typeface="Arial"/>
                <a:ea typeface="MS PGothic" pitchFamily="34" charset="-128"/>
              </a:rPr>
              <a:t>WaterML2Part1: </a:t>
            </a:r>
          </a:p>
          <a:p>
            <a:pPr algn="ctr" eaLnBrk="1" hangingPunct="1">
              <a:spcBef>
                <a:spcPct val="0"/>
              </a:spcBef>
              <a:buClrTx/>
              <a:buFontTx/>
              <a:buNone/>
            </a:pPr>
            <a:r>
              <a:rPr lang="en-GB" sz="1000" b="1" dirty="0" err="1" smtClean="0">
                <a:solidFill>
                  <a:srgbClr val="002060"/>
                </a:solidFill>
                <a:latin typeface="Arial"/>
                <a:ea typeface="MS PGothic" pitchFamily="34" charset="-128"/>
              </a:rPr>
              <a:t>Timeseries</a:t>
            </a:r>
            <a:endParaRPr lang="en-GB" sz="1000" b="1" dirty="0" smtClean="0">
              <a:solidFill>
                <a:srgbClr val="002060"/>
              </a:solidFill>
              <a:latin typeface="Arial"/>
              <a:ea typeface="MS PGothic" pitchFamily="34" charset="-128"/>
            </a:endParaRPr>
          </a:p>
          <a:p>
            <a:pPr algn="ctr" eaLnBrk="1" hangingPunct="1">
              <a:spcBef>
                <a:spcPct val="0"/>
              </a:spcBef>
              <a:buClrTx/>
              <a:buFontTx/>
              <a:buNone/>
            </a:pPr>
            <a:r>
              <a:rPr lang="en-GB" sz="1000" b="1" smtClean="0">
                <a:solidFill>
                  <a:srgbClr val="002060"/>
                </a:solidFill>
                <a:latin typeface="Arial"/>
                <a:ea typeface="MS PGothic" pitchFamily="34" charset="-128"/>
              </a:rPr>
              <a:t>Observation</a:t>
            </a:r>
            <a:endParaRPr lang="en-GB" sz="1000" b="1" dirty="0">
              <a:solidFill>
                <a:srgbClr val="002060"/>
              </a:solidFill>
              <a:latin typeface="Arial"/>
              <a:ea typeface="MS PGothic" pitchFamily="34" charset="-128"/>
            </a:endParaRPr>
          </a:p>
          <a:p>
            <a:pPr algn="ctr" eaLnBrk="1" hangingPunct="1">
              <a:spcBef>
                <a:spcPct val="0"/>
              </a:spcBef>
              <a:buClrTx/>
              <a:buFontTx/>
              <a:buNone/>
            </a:pPr>
            <a:r>
              <a:rPr lang="en-GB" sz="1000" dirty="0" smtClean="0">
                <a:solidFill>
                  <a:srgbClr val="002060"/>
                </a:solidFill>
                <a:latin typeface="Arial"/>
                <a:ea typeface="MS PGothic" pitchFamily="34" charset="-128"/>
              </a:rPr>
              <a:t>(OGC IS 10-126r4)</a:t>
            </a:r>
            <a:endParaRPr lang="en-GB" sz="1000" dirty="0">
              <a:solidFill>
                <a:srgbClr val="002060"/>
              </a:solidFill>
              <a:latin typeface="Arial"/>
              <a:ea typeface="MS PGothic" pitchFamily="34" charset="-128"/>
            </a:endParaRPr>
          </a:p>
        </p:txBody>
      </p:sp>
      <p:sp>
        <p:nvSpPr>
          <p:cNvPr id="37" name="File"/>
          <p:cNvSpPr>
            <a:spLocks noEditPoints="1" noChangeArrowheads="1"/>
          </p:cNvSpPr>
          <p:nvPr/>
        </p:nvSpPr>
        <p:spPr bwMode="auto">
          <a:xfrm>
            <a:off x="4054484" y="1506836"/>
            <a:ext cx="1276364" cy="949091"/>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tx2">
              <a:lumMod val="20000"/>
              <a:lumOff val="80000"/>
            </a:schemeClr>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1000" dirty="0" smtClean="0">
                <a:solidFill>
                  <a:srgbClr val="002060"/>
                </a:solidFill>
                <a:latin typeface="Arial"/>
                <a:ea typeface="MS PGothic" pitchFamily="34" charset="-128"/>
              </a:rPr>
              <a:t>WaterML2Part2</a:t>
            </a:r>
            <a:r>
              <a:rPr lang="en-GB" sz="1000" dirty="0">
                <a:solidFill>
                  <a:srgbClr val="002060"/>
                </a:solidFill>
                <a:latin typeface="Arial"/>
                <a:ea typeface="MS PGothic" pitchFamily="34" charset="-128"/>
              </a:rPr>
              <a:t>:</a:t>
            </a:r>
            <a:r>
              <a:rPr lang="en-GB" sz="1000" b="1" dirty="0">
                <a:solidFill>
                  <a:srgbClr val="002060"/>
                </a:solidFill>
                <a:latin typeface="Arial"/>
                <a:ea typeface="MS PGothic" pitchFamily="34" charset="-128"/>
              </a:rPr>
              <a:t> </a:t>
            </a:r>
            <a:r>
              <a:rPr lang="en-GB" sz="1000" b="1" dirty="0" smtClean="0">
                <a:solidFill>
                  <a:srgbClr val="002060"/>
                </a:solidFill>
                <a:latin typeface="Arial"/>
                <a:ea typeface="MS PGothic" pitchFamily="34" charset="-128"/>
              </a:rPr>
              <a:t>         Ratings, </a:t>
            </a:r>
            <a:r>
              <a:rPr lang="en-GB" sz="1000" b="1" dirty="0" err="1" smtClean="0">
                <a:solidFill>
                  <a:srgbClr val="002060"/>
                </a:solidFill>
                <a:latin typeface="Arial"/>
                <a:ea typeface="MS PGothic" pitchFamily="34" charset="-128"/>
              </a:rPr>
              <a:t>Gaugings</a:t>
            </a:r>
            <a:r>
              <a:rPr lang="en-GB" sz="1000" b="1" dirty="0" smtClean="0">
                <a:solidFill>
                  <a:srgbClr val="002060"/>
                </a:solidFill>
                <a:latin typeface="Arial"/>
                <a:ea typeface="MS PGothic" pitchFamily="34" charset="-128"/>
              </a:rPr>
              <a:t>, Sections</a:t>
            </a:r>
          </a:p>
          <a:p>
            <a:pPr algn="ctr" eaLnBrk="1" hangingPunct="1">
              <a:spcBef>
                <a:spcPct val="0"/>
              </a:spcBef>
              <a:buClrTx/>
              <a:buFontTx/>
              <a:buNone/>
            </a:pPr>
            <a:r>
              <a:rPr lang="en-GB" sz="1000" dirty="0" smtClean="0">
                <a:solidFill>
                  <a:srgbClr val="002060"/>
                </a:solidFill>
                <a:latin typeface="Arial"/>
                <a:ea typeface="MS PGothic" pitchFamily="34" charset="-128"/>
              </a:rPr>
              <a:t>(OGC IS 15-018r1)</a:t>
            </a:r>
            <a:endParaRPr lang="en-GB" sz="1000" dirty="0">
              <a:solidFill>
                <a:srgbClr val="002060"/>
              </a:solidFill>
              <a:latin typeface="Arial"/>
              <a:ea typeface="MS PGothic" pitchFamily="34" charset="-128"/>
            </a:endParaRPr>
          </a:p>
        </p:txBody>
      </p:sp>
      <p:sp>
        <p:nvSpPr>
          <p:cNvPr id="38" name="File"/>
          <p:cNvSpPr>
            <a:spLocks noEditPoints="1" noChangeArrowheads="1"/>
          </p:cNvSpPr>
          <p:nvPr/>
        </p:nvSpPr>
        <p:spPr bwMode="auto">
          <a:xfrm>
            <a:off x="7389558" y="3110647"/>
            <a:ext cx="1276364" cy="1080120"/>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tx2">
              <a:lumMod val="20000"/>
              <a:lumOff val="80000"/>
            </a:schemeClr>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1000" dirty="0">
                <a:solidFill>
                  <a:srgbClr val="002060"/>
                </a:solidFill>
                <a:ea typeface="MS PGothic" pitchFamily="34" charset="-128"/>
              </a:rPr>
              <a:t>WaterML2Part4</a:t>
            </a:r>
            <a:r>
              <a:rPr lang="en-US" sz="1000" dirty="0">
                <a:solidFill>
                  <a:srgbClr val="000000"/>
                </a:solidFill>
              </a:rPr>
              <a:t>: </a:t>
            </a:r>
            <a:r>
              <a:rPr lang="en-US" sz="1000" b="1" dirty="0" smtClean="0">
                <a:solidFill>
                  <a:srgbClr val="002060"/>
                </a:solidFill>
              </a:rPr>
              <a:t>Groundwater </a:t>
            </a:r>
            <a:r>
              <a:rPr lang="en-US" sz="1000" b="1" dirty="0">
                <a:solidFill>
                  <a:srgbClr val="002060"/>
                </a:solidFill>
              </a:rPr>
              <a:t>Features </a:t>
            </a:r>
            <a:r>
              <a:rPr lang="en-US" sz="1000" dirty="0" smtClean="0">
                <a:solidFill>
                  <a:srgbClr val="000000"/>
                </a:solidFill>
              </a:rPr>
              <a:t>GroundwaterML2 </a:t>
            </a:r>
            <a:r>
              <a:rPr lang="en-US" sz="1000" dirty="0">
                <a:solidFill>
                  <a:srgbClr val="002060"/>
                </a:solidFill>
                <a:ea typeface="MS PGothic" pitchFamily="34" charset="-128"/>
              </a:rPr>
              <a:t>(OGC IS 16-XXX</a:t>
            </a:r>
            <a:r>
              <a:rPr lang="en-AU" sz="1000" dirty="0">
                <a:solidFill>
                  <a:srgbClr val="000000"/>
                </a:solidFill>
              </a:rPr>
              <a:t>)</a:t>
            </a:r>
            <a:endParaRPr lang="en-GB" sz="1000" dirty="0">
              <a:solidFill>
                <a:srgbClr val="000000"/>
              </a:solidFill>
              <a:ea typeface="MS PGothic" pitchFamily="34" charset="-128"/>
            </a:endParaRPr>
          </a:p>
        </p:txBody>
      </p:sp>
      <p:sp>
        <p:nvSpPr>
          <p:cNvPr id="39" name="File"/>
          <p:cNvSpPr>
            <a:spLocks noEditPoints="1" noChangeArrowheads="1"/>
          </p:cNvSpPr>
          <p:nvPr/>
        </p:nvSpPr>
        <p:spPr bwMode="auto">
          <a:xfrm>
            <a:off x="900736" y="3075300"/>
            <a:ext cx="1276364" cy="949091"/>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tx2">
              <a:lumMod val="20000"/>
              <a:lumOff val="80000"/>
            </a:schemeClr>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1000" dirty="0">
                <a:solidFill>
                  <a:srgbClr val="002060"/>
                </a:solidFill>
                <a:latin typeface="Arial"/>
                <a:ea typeface="MS PGothic" pitchFamily="34" charset="-128"/>
              </a:rPr>
              <a:t>SOS 2.0 </a:t>
            </a:r>
          </a:p>
          <a:p>
            <a:pPr algn="ctr" eaLnBrk="1" hangingPunct="1">
              <a:spcBef>
                <a:spcPct val="0"/>
              </a:spcBef>
              <a:buClrTx/>
              <a:buFontTx/>
              <a:buNone/>
            </a:pPr>
            <a:r>
              <a:rPr lang="en-GB" sz="1000" b="1" dirty="0">
                <a:solidFill>
                  <a:srgbClr val="002060"/>
                </a:solidFill>
                <a:latin typeface="Arial"/>
                <a:ea typeface="MS PGothic" pitchFamily="34" charset="-128"/>
              </a:rPr>
              <a:t>Hydrology Profile </a:t>
            </a:r>
            <a:r>
              <a:rPr lang="en-GB" sz="1000" dirty="0">
                <a:solidFill>
                  <a:srgbClr val="000000"/>
                </a:solidFill>
                <a:latin typeface="Arial"/>
              </a:rPr>
              <a:t> </a:t>
            </a:r>
            <a:r>
              <a:rPr lang="en-GB" sz="1000" dirty="0" smtClean="0">
                <a:solidFill>
                  <a:srgbClr val="002060"/>
                </a:solidFill>
                <a:latin typeface="Arial"/>
                <a:ea typeface="MS PGothic" pitchFamily="34" charset="-128"/>
              </a:rPr>
              <a:t> </a:t>
            </a:r>
            <a:endParaRPr lang="en-GB" sz="1000" dirty="0">
              <a:solidFill>
                <a:srgbClr val="002060"/>
              </a:solidFill>
              <a:latin typeface="Arial"/>
              <a:ea typeface="MS PGothic" pitchFamily="34" charset="-128"/>
            </a:endParaRPr>
          </a:p>
          <a:p>
            <a:pPr algn="ctr" eaLnBrk="1" hangingPunct="1">
              <a:spcBef>
                <a:spcPct val="0"/>
              </a:spcBef>
              <a:buClrTx/>
              <a:buFontTx/>
              <a:buNone/>
            </a:pPr>
            <a:r>
              <a:rPr lang="en-GB" sz="1000" dirty="0">
                <a:solidFill>
                  <a:srgbClr val="002060"/>
                </a:solidFill>
                <a:latin typeface="Arial"/>
                <a:ea typeface="MS PGothic" pitchFamily="34" charset="-128"/>
              </a:rPr>
              <a:t>(OGC BP 14-004r1)</a:t>
            </a:r>
          </a:p>
        </p:txBody>
      </p:sp>
      <p:sp>
        <p:nvSpPr>
          <p:cNvPr id="40" name="File"/>
          <p:cNvSpPr>
            <a:spLocks noEditPoints="1" noChangeArrowheads="1"/>
          </p:cNvSpPr>
          <p:nvPr/>
        </p:nvSpPr>
        <p:spPr bwMode="auto">
          <a:xfrm>
            <a:off x="4208818" y="4646331"/>
            <a:ext cx="1276364" cy="1080120"/>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vert="horz" wrap="square" lIns="72000" tIns="45720" rIns="72000" bIns="45720" numCol="1" anchor="t" anchorCtr="0" compatLnSpc="1">
            <a:prstTxWarp prst="textNoShape">
              <a:avLst/>
            </a:prstTxWarp>
          </a:bodyPr>
          <a:lstStyle/>
          <a:p>
            <a:pPr algn="ctr" eaLnBrk="1" hangingPunct="1">
              <a:spcBef>
                <a:spcPct val="0"/>
              </a:spcBef>
              <a:buClrTx/>
              <a:buFontTx/>
              <a:buNone/>
            </a:pPr>
            <a:r>
              <a:rPr lang="en-GB" sz="1000" i="1">
                <a:solidFill>
                  <a:srgbClr val="002060"/>
                </a:solidFill>
                <a:ea typeface="MS PGothic" pitchFamily="34" charset="-128"/>
              </a:rPr>
              <a:t>WaterML2PartX</a:t>
            </a:r>
            <a:r>
              <a:rPr lang="en-GB" sz="1000" b="1" i="1">
                <a:solidFill>
                  <a:srgbClr val="002060"/>
                </a:solidFill>
                <a:ea typeface="MS PGothic" pitchFamily="34" charset="-128"/>
              </a:rPr>
              <a:t>: </a:t>
            </a:r>
            <a:r>
              <a:rPr lang="en-GB" sz="1000" b="1" i="1" smtClean="0">
                <a:solidFill>
                  <a:srgbClr val="002060"/>
                </a:solidFill>
              </a:rPr>
              <a:t>River Network </a:t>
            </a:r>
            <a:r>
              <a:rPr lang="en-GB" sz="1000" i="1" smtClean="0">
                <a:solidFill>
                  <a:srgbClr val="002060"/>
                </a:solidFill>
              </a:rPr>
              <a:t>Topology</a:t>
            </a:r>
            <a:r>
              <a:rPr lang="en-GB" sz="1000" b="1" i="1" smtClean="0">
                <a:solidFill>
                  <a:srgbClr val="002060"/>
                </a:solidFill>
              </a:rPr>
              <a:t> </a:t>
            </a:r>
          </a:p>
          <a:p>
            <a:pPr algn="ctr" eaLnBrk="1" hangingPunct="1">
              <a:spcBef>
                <a:spcPct val="0"/>
              </a:spcBef>
              <a:buClrTx/>
              <a:buFontTx/>
              <a:buNone/>
            </a:pPr>
            <a:r>
              <a:rPr lang="en-US" sz="1000" i="1" dirty="0" smtClean="0">
                <a:solidFill>
                  <a:srgbClr val="002060"/>
                </a:solidFill>
              </a:rPr>
              <a:t>(</a:t>
            </a:r>
            <a:r>
              <a:rPr lang="en-US" sz="1000" i="1" dirty="0">
                <a:solidFill>
                  <a:srgbClr val="002060"/>
                </a:solidFill>
              </a:rPr>
              <a:t>OGC IS </a:t>
            </a:r>
            <a:r>
              <a:rPr lang="en-US" sz="1000" i="1" dirty="0" smtClean="0">
                <a:solidFill>
                  <a:srgbClr val="002060"/>
                </a:solidFill>
              </a:rPr>
              <a:t>YY-XXX)</a:t>
            </a:r>
          </a:p>
          <a:p>
            <a:pPr algn="ctr" eaLnBrk="1" hangingPunct="1">
              <a:spcBef>
                <a:spcPct val="0"/>
              </a:spcBef>
              <a:buClrTx/>
              <a:buFontTx/>
              <a:buNone/>
            </a:pPr>
            <a:endParaRPr lang="en-US" sz="1000" dirty="0">
              <a:solidFill>
                <a:srgbClr val="002060"/>
              </a:solidFill>
              <a:latin typeface="Arial"/>
            </a:endParaRPr>
          </a:p>
        </p:txBody>
      </p:sp>
      <p:sp>
        <p:nvSpPr>
          <p:cNvPr id="41" name="File"/>
          <p:cNvSpPr>
            <a:spLocks noEditPoints="1" noChangeArrowheads="1"/>
          </p:cNvSpPr>
          <p:nvPr/>
        </p:nvSpPr>
        <p:spPr bwMode="auto">
          <a:xfrm>
            <a:off x="502878" y="4565596"/>
            <a:ext cx="1178313" cy="668596"/>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800" i="1" smtClean="0">
                <a:solidFill>
                  <a:srgbClr val="FFFFFF">
                    <a:lumMod val="50000"/>
                  </a:srgbClr>
                </a:solidFill>
                <a:latin typeface="Arial"/>
                <a:ea typeface="MS PGothic" pitchFamily="34" charset="-128"/>
              </a:rPr>
              <a:t>SoilML component:</a:t>
            </a:r>
          </a:p>
          <a:p>
            <a:pPr algn="ctr" eaLnBrk="1" hangingPunct="1">
              <a:spcBef>
                <a:spcPct val="0"/>
              </a:spcBef>
              <a:buClrTx/>
              <a:buFontTx/>
              <a:buNone/>
            </a:pPr>
            <a:r>
              <a:rPr lang="en-GB" sz="800" b="1" i="1" smtClean="0">
                <a:solidFill>
                  <a:srgbClr val="FFFFFF">
                    <a:lumMod val="50000"/>
                  </a:srgbClr>
                </a:solidFill>
                <a:latin typeface="Arial"/>
                <a:ea typeface="MS PGothic" pitchFamily="34" charset="-128"/>
              </a:rPr>
              <a:t>Soil-water</a:t>
            </a:r>
            <a:r>
              <a:rPr lang="en-GB" sz="800" i="1" smtClean="0">
                <a:solidFill>
                  <a:srgbClr val="FFFFFF">
                    <a:lumMod val="50000"/>
                  </a:srgbClr>
                </a:solidFill>
                <a:latin typeface="Arial"/>
                <a:ea typeface="MS PGothic" pitchFamily="34" charset="-128"/>
              </a:rPr>
              <a:t>   (collaboration tbd)  </a:t>
            </a:r>
            <a:endParaRPr lang="en-GB" sz="800" i="1" dirty="0" smtClean="0">
              <a:solidFill>
                <a:srgbClr val="FFFFFF">
                  <a:lumMod val="50000"/>
                </a:srgbClr>
              </a:solidFill>
              <a:latin typeface="Arial"/>
              <a:ea typeface="MS PGothic" pitchFamily="34" charset="-128"/>
            </a:endParaRPr>
          </a:p>
        </p:txBody>
      </p:sp>
      <p:sp>
        <p:nvSpPr>
          <p:cNvPr id="42" name="File"/>
          <p:cNvSpPr>
            <a:spLocks noEditPoints="1" noChangeArrowheads="1"/>
          </p:cNvSpPr>
          <p:nvPr/>
        </p:nvSpPr>
        <p:spPr bwMode="auto">
          <a:xfrm>
            <a:off x="2159792" y="4465528"/>
            <a:ext cx="1276364" cy="949091"/>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US" sz="1000" i="1" smtClean="0">
                <a:solidFill>
                  <a:srgbClr val="FFFFFF">
                    <a:lumMod val="50000"/>
                  </a:srgbClr>
                </a:solidFill>
                <a:latin typeface="Arial"/>
                <a:ea typeface="MS PGothic" pitchFamily="34" charset="-128"/>
              </a:rPr>
              <a:t>…(RiverML)…: </a:t>
            </a:r>
          </a:p>
          <a:p>
            <a:pPr algn="ctr" eaLnBrk="1" hangingPunct="1">
              <a:spcBef>
                <a:spcPct val="0"/>
              </a:spcBef>
              <a:buClrTx/>
              <a:buFontTx/>
              <a:buNone/>
            </a:pPr>
            <a:r>
              <a:rPr lang="en-US" sz="1000" b="1" i="1" smtClean="0">
                <a:solidFill>
                  <a:srgbClr val="FFFFFF">
                    <a:lumMod val="50000"/>
                  </a:srgbClr>
                </a:solidFill>
                <a:latin typeface="Arial"/>
              </a:rPr>
              <a:t>Channel Geometry</a:t>
            </a:r>
            <a:endParaRPr lang="en-US" sz="1000" b="1" i="1" dirty="0" smtClean="0">
              <a:solidFill>
                <a:srgbClr val="FFFFFF">
                  <a:lumMod val="50000"/>
                </a:srgbClr>
              </a:solidFill>
              <a:latin typeface="Arial"/>
            </a:endParaRPr>
          </a:p>
          <a:p>
            <a:pPr algn="ctr" eaLnBrk="1" hangingPunct="1">
              <a:spcBef>
                <a:spcPct val="0"/>
              </a:spcBef>
              <a:buClrTx/>
              <a:buFontTx/>
              <a:buNone/>
            </a:pPr>
            <a:r>
              <a:rPr lang="en-US" sz="1000" i="1" smtClean="0">
                <a:solidFill>
                  <a:srgbClr val="FFFFFF">
                    <a:lumMod val="50000"/>
                  </a:srgbClr>
                </a:solidFill>
                <a:latin typeface="Arial"/>
                <a:ea typeface="MS PGothic" pitchFamily="34" charset="-128"/>
              </a:rPr>
              <a:t>(continuation </a:t>
            </a:r>
            <a:r>
              <a:rPr lang="en-US" sz="1000" i="1" dirty="0" err="1" smtClean="0">
                <a:solidFill>
                  <a:srgbClr val="FFFFFF">
                    <a:lumMod val="50000"/>
                  </a:srgbClr>
                </a:solidFill>
                <a:latin typeface="Arial"/>
                <a:ea typeface="MS PGothic" pitchFamily="34" charset="-128"/>
              </a:rPr>
              <a:t>tbd</a:t>
            </a:r>
            <a:r>
              <a:rPr lang="en-US" sz="1000" i="1" dirty="0" smtClean="0">
                <a:solidFill>
                  <a:srgbClr val="FFFFFF">
                    <a:lumMod val="50000"/>
                  </a:srgbClr>
                </a:solidFill>
                <a:latin typeface="Arial"/>
                <a:ea typeface="MS PGothic" pitchFamily="34" charset="-128"/>
              </a:rPr>
              <a:t>)</a:t>
            </a:r>
            <a:r>
              <a:rPr lang="en-AU" sz="1000" i="1" dirty="0" smtClean="0">
                <a:solidFill>
                  <a:srgbClr val="FFFFFF">
                    <a:lumMod val="50000"/>
                  </a:srgbClr>
                </a:solidFill>
                <a:latin typeface="Arial"/>
                <a:ea typeface="MS PGothic" pitchFamily="34" charset="-128"/>
              </a:rPr>
              <a:t> </a:t>
            </a:r>
            <a:endParaRPr lang="en-GB" sz="1000" i="1" dirty="0">
              <a:solidFill>
                <a:srgbClr val="FFFFFF">
                  <a:lumMod val="50000"/>
                </a:srgbClr>
              </a:solidFill>
              <a:latin typeface="Arial"/>
              <a:ea typeface="MS PGothic" pitchFamily="34" charset="-128"/>
            </a:endParaRPr>
          </a:p>
        </p:txBody>
      </p:sp>
      <p:sp>
        <p:nvSpPr>
          <p:cNvPr id="44" name="File"/>
          <p:cNvSpPr>
            <a:spLocks noEditPoints="1" noChangeArrowheads="1"/>
          </p:cNvSpPr>
          <p:nvPr/>
        </p:nvSpPr>
        <p:spPr bwMode="auto">
          <a:xfrm>
            <a:off x="673265" y="5064660"/>
            <a:ext cx="1162431" cy="668596"/>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800" i="1" dirty="0" smtClean="0">
                <a:solidFill>
                  <a:srgbClr val="FFFFFF">
                    <a:lumMod val="50000"/>
                  </a:srgbClr>
                </a:solidFill>
              </a:rPr>
              <a:t>CSML3 component:</a:t>
            </a:r>
          </a:p>
          <a:p>
            <a:pPr algn="ctr" eaLnBrk="1" hangingPunct="1">
              <a:spcBef>
                <a:spcPct val="0"/>
              </a:spcBef>
              <a:buClrTx/>
              <a:buFontTx/>
              <a:buNone/>
            </a:pPr>
            <a:r>
              <a:rPr lang="en-GB" sz="800" b="1" i="1" dirty="0" smtClean="0">
                <a:solidFill>
                  <a:srgbClr val="FFFFFF">
                    <a:lumMod val="50000"/>
                  </a:srgbClr>
                </a:solidFill>
              </a:rPr>
              <a:t>Atmospheric-water</a:t>
            </a:r>
            <a:r>
              <a:rPr lang="en-GB" sz="800" i="1" dirty="0" smtClean="0">
                <a:solidFill>
                  <a:srgbClr val="FFFFFF">
                    <a:lumMod val="50000"/>
                  </a:srgbClr>
                </a:solidFill>
              </a:rPr>
              <a:t> </a:t>
            </a:r>
          </a:p>
          <a:p>
            <a:pPr algn="ctr" eaLnBrk="1" hangingPunct="1">
              <a:spcBef>
                <a:spcPct val="0"/>
              </a:spcBef>
              <a:buClrTx/>
              <a:buFontTx/>
              <a:buNone/>
            </a:pPr>
            <a:r>
              <a:rPr lang="en-GB" sz="800" i="1" dirty="0" smtClean="0">
                <a:solidFill>
                  <a:srgbClr val="FFFFFF">
                    <a:lumMod val="50000"/>
                  </a:srgbClr>
                </a:solidFill>
              </a:rPr>
              <a:t> (collaboration </a:t>
            </a:r>
            <a:r>
              <a:rPr lang="en-GB" sz="800" i="1" dirty="0" err="1" smtClean="0">
                <a:solidFill>
                  <a:srgbClr val="FFFFFF">
                    <a:lumMod val="50000"/>
                  </a:srgbClr>
                </a:solidFill>
              </a:rPr>
              <a:t>tbd</a:t>
            </a:r>
            <a:r>
              <a:rPr lang="en-GB" sz="800" i="1" dirty="0" smtClean="0">
                <a:solidFill>
                  <a:srgbClr val="FFFFFF">
                    <a:lumMod val="50000"/>
                  </a:srgbClr>
                </a:solidFill>
              </a:rPr>
              <a:t>) </a:t>
            </a:r>
            <a:endParaRPr lang="en-GB" sz="800" b="1" i="1" dirty="0">
              <a:solidFill>
                <a:srgbClr val="FFFFFF">
                  <a:lumMod val="50000"/>
                </a:srgbClr>
              </a:solidFill>
              <a:latin typeface="CG Times" charset="0"/>
              <a:ea typeface="MS PGothic" pitchFamily="34" charset="-128"/>
            </a:endParaRPr>
          </a:p>
        </p:txBody>
      </p:sp>
      <p:sp>
        <p:nvSpPr>
          <p:cNvPr id="45" name="File"/>
          <p:cNvSpPr>
            <a:spLocks noEditPoints="1" noChangeArrowheads="1"/>
          </p:cNvSpPr>
          <p:nvPr/>
        </p:nvSpPr>
        <p:spPr bwMode="auto">
          <a:xfrm>
            <a:off x="444756" y="1556792"/>
            <a:ext cx="1278674" cy="978892"/>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rgbClr val="FFFF00"/>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1000">
                <a:solidFill>
                  <a:srgbClr val="002060"/>
                </a:solidFill>
              </a:rPr>
              <a:t>TimeseriesML 1.0</a:t>
            </a:r>
          </a:p>
          <a:p>
            <a:pPr algn="ctr" eaLnBrk="1" hangingPunct="1">
              <a:spcBef>
                <a:spcPct val="0"/>
              </a:spcBef>
              <a:buClrTx/>
              <a:buFontTx/>
              <a:buNone/>
            </a:pPr>
            <a:r>
              <a:rPr lang="en-GB" sz="1000" b="1">
                <a:solidFill>
                  <a:srgbClr val="002060"/>
                </a:solidFill>
              </a:rPr>
              <a:t>Timeseries   </a:t>
            </a:r>
          </a:p>
          <a:p>
            <a:pPr algn="ctr" eaLnBrk="1" hangingPunct="1">
              <a:spcBef>
                <a:spcPct val="0"/>
              </a:spcBef>
              <a:buClrTx/>
              <a:buFontTx/>
              <a:buNone/>
            </a:pPr>
            <a:r>
              <a:rPr lang="en-GB" sz="1000" b="1">
                <a:solidFill>
                  <a:srgbClr val="002060"/>
                </a:solidFill>
              </a:rPr>
              <a:t> </a:t>
            </a:r>
            <a:r>
              <a:rPr lang="en-GB" sz="1000">
                <a:solidFill>
                  <a:srgbClr val="002060"/>
                </a:solidFill>
              </a:rPr>
              <a:t>(OGC IS 15-042r3)</a:t>
            </a:r>
          </a:p>
          <a:p>
            <a:pPr algn="ctr" eaLnBrk="1" hangingPunct="1">
              <a:spcBef>
                <a:spcPct val="0"/>
              </a:spcBef>
              <a:buClrTx/>
              <a:buFontTx/>
              <a:buNone/>
            </a:pPr>
            <a:r>
              <a:rPr lang="en-GB" sz="1000">
                <a:solidFill>
                  <a:srgbClr val="002060"/>
                </a:solidFill>
              </a:rPr>
              <a:t>(OGC IS 15-043r3</a:t>
            </a:r>
            <a:r>
              <a:rPr lang="en-GB" sz="1000" smtClean="0">
                <a:solidFill>
                  <a:srgbClr val="002060"/>
                </a:solidFill>
              </a:rPr>
              <a:t>)</a:t>
            </a:r>
            <a:endParaRPr lang="en-GB" sz="1000">
              <a:solidFill>
                <a:srgbClr val="002060"/>
              </a:solidFill>
              <a:ea typeface="MS PGothic" pitchFamily="34" charset="-128"/>
            </a:endParaRPr>
          </a:p>
          <a:p>
            <a:pPr algn="ctr" eaLnBrk="1" hangingPunct="1">
              <a:spcBef>
                <a:spcPct val="0"/>
              </a:spcBef>
              <a:buClrTx/>
              <a:buFontTx/>
              <a:buNone/>
            </a:pPr>
            <a:endParaRPr lang="en-GB" sz="1000" b="1">
              <a:solidFill>
                <a:srgbClr val="002060"/>
              </a:solidFill>
              <a:ea typeface="MS PGothic" pitchFamily="34" charset="-128"/>
            </a:endParaRPr>
          </a:p>
          <a:p>
            <a:pPr algn="ctr" eaLnBrk="1" hangingPunct="1">
              <a:spcBef>
                <a:spcPct val="0"/>
              </a:spcBef>
              <a:buClrTx/>
              <a:buFontTx/>
              <a:buNone/>
            </a:pPr>
            <a:endParaRPr lang="en-GB" sz="800" b="1" dirty="0">
              <a:solidFill>
                <a:srgbClr val="002060"/>
              </a:solidFill>
              <a:ea typeface="MS PGothic" pitchFamily="34" charset="-128"/>
            </a:endParaRPr>
          </a:p>
        </p:txBody>
      </p:sp>
      <p:sp>
        <p:nvSpPr>
          <p:cNvPr id="22" name="File"/>
          <p:cNvSpPr>
            <a:spLocks noEditPoints="1" noChangeArrowheads="1"/>
          </p:cNvSpPr>
          <p:nvPr/>
        </p:nvSpPr>
        <p:spPr bwMode="auto">
          <a:xfrm>
            <a:off x="6202257" y="4380853"/>
            <a:ext cx="1276364" cy="1080120"/>
          </a:xfrm>
          <a:custGeom>
            <a:avLst/>
            <a:gdLst>
              <a:gd name="T0" fmla="*/ 10981 w 21600"/>
              <a:gd name="T1" fmla="*/ 3240 h 21600"/>
              <a:gd name="T2" fmla="*/ 0 w 21600"/>
              <a:gd name="T3" fmla="*/ 10800 h 21600"/>
              <a:gd name="T4" fmla="*/ 10800 w 21600"/>
              <a:gd name="T5" fmla="*/ 21600 h 21600"/>
              <a:gd name="T6" fmla="*/ 21600 w 21600"/>
              <a:gd name="T7" fmla="*/ 10800 h 21600"/>
              <a:gd name="T8" fmla="*/ 0 w 21600"/>
              <a:gd name="T9" fmla="*/ 21600 h 21600"/>
              <a:gd name="T10" fmla="*/ 21600 w 21600"/>
              <a:gd name="T11" fmla="*/ 21600 h 21600"/>
              <a:gd name="T12" fmla="*/ 1086 w 21600"/>
              <a:gd name="T13" fmla="*/ 4628 h 21600"/>
              <a:gd name="T14" fmla="*/ 20635 w 21600"/>
              <a:gd name="T15" fmla="*/ 20289 h 21600"/>
            </a:gdLst>
            <a:ahLst/>
            <a:cxnLst>
              <a:cxn ang="0">
                <a:pos x="T0" y="T1"/>
              </a:cxn>
              <a:cxn ang="0">
                <a:pos x="T2" y="T3"/>
              </a:cxn>
              <a:cxn ang="0">
                <a:pos x="T4" y="T5"/>
              </a:cxn>
              <a:cxn ang="0">
                <a:pos x="T6" y="T7"/>
              </a:cxn>
              <a:cxn ang="0">
                <a:pos x="T8" y="T9"/>
              </a:cxn>
              <a:cxn ang="0">
                <a:pos x="T10" y="T11"/>
              </a:cxn>
            </a:cxnLst>
            <a:rect l="T12" t="T13" r="T14" b="T15"/>
            <a:pathLst>
              <a:path w="21600" h="21600">
                <a:moveTo>
                  <a:pt x="19790" y="3240"/>
                </a:moveTo>
                <a:cubicBezTo>
                  <a:pt x="10981" y="3240"/>
                  <a:pt x="9171" y="3240"/>
                  <a:pt x="9050" y="3086"/>
                </a:cubicBezTo>
                <a:cubicBezTo>
                  <a:pt x="9050" y="2931"/>
                  <a:pt x="8930" y="2777"/>
                  <a:pt x="8930" y="2469"/>
                </a:cubicBezTo>
                <a:cubicBezTo>
                  <a:pt x="8930" y="2160"/>
                  <a:pt x="8809" y="1851"/>
                  <a:pt x="8688" y="1389"/>
                </a:cubicBezTo>
                <a:cubicBezTo>
                  <a:pt x="8568" y="1080"/>
                  <a:pt x="8326" y="771"/>
                  <a:pt x="8085" y="463"/>
                </a:cubicBezTo>
                <a:cubicBezTo>
                  <a:pt x="7723" y="154"/>
                  <a:pt x="7361" y="0"/>
                  <a:pt x="7361" y="0"/>
                </a:cubicBezTo>
                <a:cubicBezTo>
                  <a:pt x="7361" y="0"/>
                  <a:pt x="2293" y="0"/>
                  <a:pt x="2051" y="154"/>
                </a:cubicBezTo>
                <a:cubicBezTo>
                  <a:pt x="1689" y="309"/>
                  <a:pt x="1448" y="463"/>
                  <a:pt x="1327" y="771"/>
                </a:cubicBezTo>
                <a:cubicBezTo>
                  <a:pt x="1207" y="1080"/>
                  <a:pt x="1086" y="1389"/>
                  <a:pt x="965" y="1697"/>
                </a:cubicBezTo>
                <a:cubicBezTo>
                  <a:pt x="845" y="2160"/>
                  <a:pt x="724" y="2314"/>
                  <a:pt x="724" y="2469"/>
                </a:cubicBezTo>
                <a:cubicBezTo>
                  <a:pt x="603" y="2623"/>
                  <a:pt x="603" y="2777"/>
                  <a:pt x="483" y="2931"/>
                </a:cubicBezTo>
                <a:cubicBezTo>
                  <a:pt x="483" y="3086"/>
                  <a:pt x="362" y="3240"/>
                  <a:pt x="241" y="3240"/>
                </a:cubicBezTo>
                <a:lnTo>
                  <a:pt x="0" y="3394"/>
                </a:lnTo>
                <a:lnTo>
                  <a:pt x="0" y="3703"/>
                </a:lnTo>
                <a:lnTo>
                  <a:pt x="0" y="10800"/>
                </a:lnTo>
                <a:lnTo>
                  <a:pt x="0" y="21600"/>
                </a:lnTo>
                <a:lnTo>
                  <a:pt x="10981" y="21600"/>
                </a:lnTo>
                <a:lnTo>
                  <a:pt x="21600" y="21600"/>
                </a:lnTo>
                <a:lnTo>
                  <a:pt x="21600" y="10800"/>
                </a:lnTo>
                <a:lnTo>
                  <a:pt x="21600" y="5246"/>
                </a:lnTo>
                <a:lnTo>
                  <a:pt x="21600" y="4783"/>
                </a:lnTo>
                <a:cubicBezTo>
                  <a:pt x="21479" y="4320"/>
                  <a:pt x="21359" y="4011"/>
                  <a:pt x="21117" y="3703"/>
                </a:cubicBezTo>
                <a:cubicBezTo>
                  <a:pt x="20876" y="3549"/>
                  <a:pt x="20514" y="3394"/>
                  <a:pt x="20152" y="3240"/>
                </a:cubicBezTo>
                <a:close/>
              </a:path>
            </a:pathLst>
          </a:custGeom>
          <a:solidFill>
            <a:schemeClr val="tx2">
              <a:lumMod val="20000"/>
              <a:lumOff val="80000"/>
            </a:schemeClr>
          </a:solidFill>
          <a:ln w="9525">
            <a:solidFill>
              <a:srgbClr val="000000"/>
            </a:solidFill>
            <a:miter lim="800000"/>
            <a:headEnd/>
            <a:tailEnd/>
          </a:ln>
          <a:effectLst>
            <a:outerShdw dist="107763" dir="2700000" algn="ctr" rotWithShape="0">
              <a:srgbClr val="808080"/>
            </a:outerShdw>
          </a:effectLst>
        </p:spPr>
        <p:txBody>
          <a:bodyPr vert="horz" wrap="square" lIns="0" tIns="45720" rIns="0" bIns="45720" numCol="1" anchor="t" anchorCtr="0" compatLnSpc="1">
            <a:prstTxWarp prst="textNoShape">
              <a:avLst/>
            </a:prstTxWarp>
          </a:bodyPr>
          <a:lstStyle/>
          <a:p>
            <a:pPr algn="ctr" eaLnBrk="1" hangingPunct="1">
              <a:spcBef>
                <a:spcPct val="0"/>
              </a:spcBef>
              <a:buClrTx/>
              <a:buFontTx/>
              <a:buNone/>
            </a:pPr>
            <a:r>
              <a:rPr lang="en-GB" sz="1000" dirty="0" smtClean="0">
                <a:solidFill>
                  <a:srgbClr val="002060"/>
                </a:solidFill>
                <a:ea typeface="MS PGothic" pitchFamily="34" charset="-128"/>
              </a:rPr>
              <a:t>WaterML2Part5</a:t>
            </a:r>
            <a:r>
              <a:rPr lang="en-GB" sz="1000" dirty="0" smtClean="0">
                <a:solidFill>
                  <a:srgbClr val="002060"/>
                </a:solidFill>
              </a:rPr>
              <a:t>: </a:t>
            </a:r>
            <a:r>
              <a:rPr lang="en-GB" sz="1000" b="1" dirty="0">
                <a:solidFill>
                  <a:srgbClr val="002060"/>
                </a:solidFill>
              </a:rPr>
              <a:t>Surface Water </a:t>
            </a:r>
            <a:r>
              <a:rPr lang="en-GB" sz="1000" b="1" dirty="0" smtClean="0">
                <a:solidFill>
                  <a:srgbClr val="002060"/>
                </a:solidFill>
              </a:rPr>
              <a:t>Features</a:t>
            </a:r>
          </a:p>
          <a:p>
            <a:pPr algn="ctr" eaLnBrk="1" hangingPunct="1">
              <a:spcBef>
                <a:spcPct val="0"/>
              </a:spcBef>
              <a:buClrTx/>
              <a:buFontTx/>
              <a:buNone/>
            </a:pPr>
            <a:r>
              <a:rPr lang="en-GB" sz="1000" dirty="0" err="1" smtClean="0"/>
              <a:t>HY_Features</a:t>
            </a:r>
            <a:endParaRPr lang="en-GB" sz="1000" dirty="0"/>
          </a:p>
          <a:p>
            <a:pPr algn="ctr" eaLnBrk="1" hangingPunct="1">
              <a:spcBef>
                <a:spcPct val="0"/>
              </a:spcBef>
              <a:buClrTx/>
              <a:buFontTx/>
              <a:buNone/>
            </a:pPr>
            <a:r>
              <a:rPr lang="en-US" sz="1000" dirty="0">
                <a:solidFill>
                  <a:srgbClr val="002060"/>
                </a:solidFill>
              </a:rPr>
              <a:t>(OGC IS 16-XXX)</a:t>
            </a:r>
          </a:p>
        </p:txBody>
      </p:sp>
    </p:spTree>
    <p:extLst>
      <p:ext uri="{BB962C8B-B14F-4D97-AF65-F5344CB8AC3E}">
        <p14:creationId xmlns:p14="http://schemas.microsoft.com/office/powerpoint/2010/main" val="1561207423"/>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200" dirty="0" smtClean="0"/>
              <a:t>Hydrometry at WMO: towards a new paradigm</a:t>
            </a:r>
            <a:endParaRPr lang="en-US" sz="3200" dirty="0"/>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4626" t="47859" r="24642"/>
          <a:stretch/>
        </p:blipFill>
        <p:spPr bwMode="auto">
          <a:xfrm>
            <a:off x="1346644" y="2144592"/>
            <a:ext cx="5750122" cy="3608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ight Arrow 1"/>
          <p:cNvSpPr/>
          <p:nvPr/>
        </p:nvSpPr>
        <p:spPr>
          <a:xfrm rot="8986689">
            <a:off x="6968813" y="3735620"/>
            <a:ext cx="482665" cy="308344"/>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ight Arrow 5"/>
          <p:cNvSpPr/>
          <p:nvPr/>
        </p:nvSpPr>
        <p:spPr>
          <a:xfrm rot="20925876">
            <a:off x="711096" y="4146398"/>
            <a:ext cx="606056" cy="308344"/>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7496280" y="3511013"/>
            <a:ext cx="1436483" cy="369332"/>
          </a:xfrm>
          <a:prstGeom prst="rect">
            <a:avLst/>
          </a:prstGeom>
          <a:noFill/>
        </p:spPr>
        <p:txBody>
          <a:bodyPr wrap="none" rtlCol="0">
            <a:spAutoFit/>
          </a:bodyPr>
          <a:lstStyle/>
          <a:p>
            <a:r>
              <a:rPr lang="fr-CH" dirty="0" smtClean="0"/>
              <a:t>Baseline data</a:t>
            </a:r>
            <a:endParaRPr lang="en-US" dirty="0"/>
          </a:p>
        </p:txBody>
      </p:sp>
      <p:sp>
        <p:nvSpPr>
          <p:cNvPr id="7" name="TextBox 6"/>
          <p:cNvSpPr txBox="1"/>
          <p:nvPr/>
        </p:nvSpPr>
        <p:spPr>
          <a:xfrm>
            <a:off x="-8381" y="3257173"/>
            <a:ext cx="2005336" cy="923330"/>
          </a:xfrm>
          <a:prstGeom prst="rect">
            <a:avLst/>
          </a:prstGeom>
          <a:noFill/>
        </p:spPr>
        <p:txBody>
          <a:bodyPr wrap="square" rtlCol="0">
            <a:spAutoFit/>
          </a:bodyPr>
          <a:lstStyle/>
          <a:p>
            <a:r>
              <a:rPr lang="en-US" dirty="0" smtClean="0"/>
              <a:t>New developments and additional information</a:t>
            </a:r>
            <a:endParaRPr lang="en-US" dirty="0"/>
          </a:p>
        </p:txBody>
      </p:sp>
      <p:sp>
        <p:nvSpPr>
          <p:cNvPr id="4" name="Curved Up Arrow 3"/>
          <p:cNvSpPr/>
          <p:nvPr/>
        </p:nvSpPr>
        <p:spPr>
          <a:xfrm>
            <a:off x="457201" y="4444380"/>
            <a:ext cx="7453744" cy="2307325"/>
          </a:xfrm>
          <a:prstGeom prst="curved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3058586" y="1557822"/>
            <a:ext cx="1984839" cy="923330"/>
          </a:xfrm>
          <a:prstGeom prst="rect">
            <a:avLst/>
          </a:prstGeom>
          <a:noFill/>
        </p:spPr>
        <p:txBody>
          <a:bodyPr wrap="none" lIns="91440" tIns="45720" rIns="91440" bIns="45720">
            <a:prstTxWarp prst="textArchUp">
              <a:avLst/>
            </a:prstTxWarp>
            <a:spAutoFit/>
          </a:bodyPr>
          <a:lstStyle/>
          <a:p>
            <a:pPr algn="ctr"/>
            <a:r>
              <a:rPr lang="en-US" sz="2800" b="1" cap="none" spc="0" dirty="0" smtClean="0">
                <a:ln w="1905"/>
                <a:solidFill>
                  <a:schemeClr val="tx2">
                    <a:lumMod val="60000"/>
                    <a:lumOff val="40000"/>
                  </a:schemeClr>
                </a:solidFill>
                <a:effectLst>
                  <a:innerShdw blurRad="69850" dist="43180" dir="5400000">
                    <a:srgbClr val="000000">
                      <a:alpha val="65000"/>
                    </a:srgbClr>
                  </a:innerShdw>
                </a:effectLst>
              </a:rPr>
              <a:t>Needs</a:t>
            </a:r>
            <a:endParaRPr lang="en-US" sz="2800" b="1" cap="none" spc="0" dirty="0">
              <a:ln w="1905"/>
              <a:solidFill>
                <a:schemeClr val="tx2">
                  <a:lumMod val="60000"/>
                  <a:lumOff val="40000"/>
                </a:schemeClr>
              </a:solidFill>
              <a:effectLst>
                <a:innerShdw blurRad="69850" dist="43180" dir="5400000">
                  <a:srgbClr val="000000">
                    <a:alpha val="65000"/>
                  </a:srgbClr>
                </a:innerShdw>
              </a:effectLst>
            </a:endParaRPr>
          </a:p>
        </p:txBody>
      </p:sp>
      <p:sp>
        <p:nvSpPr>
          <p:cNvPr id="12" name="Rectangle 11"/>
          <p:cNvSpPr/>
          <p:nvPr/>
        </p:nvSpPr>
        <p:spPr>
          <a:xfrm>
            <a:off x="2817573" y="5457573"/>
            <a:ext cx="2488067" cy="1043361"/>
          </a:xfrm>
          <a:prstGeom prst="rect">
            <a:avLst/>
          </a:prstGeom>
          <a:noFill/>
        </p:spPr>
        <p:txBody>
          <a:bodyPr wrap="none" lIns="91440" tIns="45720" rIns="91440" bIns="45720">
            <a:prstTxWarp prst="textArchDown">
              <a:avLst>
                <a:gd name="adj" fmla="val 21552696"/>
              </a:avLst>
            </a:prstTxWarp>
            <a:spAutoFit/>
          </a:bodyPr>
          <a:lstStyle/>
          <a:p>
            <a:pPr algn="ctr"/>
            <a:r>
              <a:rPr lang="en-US" sz="5400" b="1" cap="none" spc="0" dirty="0" smtClean="0">
                <a:ln w="1905"/>
                <a:solidFill>
                  <a:schemeClr val="tx2">
                    <a:lumMod val="60000"/>
                    <a:lumOff val="40000"/>
                  </a:schemeClr>
                </a:solidFill>
                <a:effectLst>
                  <a:innerShdw blurRad="69850" dist="43180" dir="5400000">
                    <a:srgbClr val="000000">
                      <a:alpha val="65000"/>
                    </a:srgbClr>
                  </a:innerShdw>
                </a:effectLst>
              </a:rPr>
              <a:t>New technologies</a:t>
            </a:r>
            <a:endParaRPr lang="en-US" sz="5400" b="1" cap="none" spc="0" dirty="0">
              <a:ln w="1905"/>
              <a:solidFill>
                <a:schemeClr val="tx2">
                  <a:lumMod val="60000"/>
                  <a:lumOff val="40000"/>
                </a:schemeClr>
              </a:solidFill>
              <a:effectLst>
                <a:innerShdw blurRad="69850" dist="43180" dir="5400000">
                  <a:srgbClr val="000000">
                    <a:alpha val="65000"/>
                  </a:srgbClr>
                </a:innerShdw>
              </a:effectLst>
            </a:endParaRPr>
          </a:p>
        </p:txBody>
      </p:sp>
      <p:sp>
        <p:nvSpPr>
          <p:cNvPr id="13" name="Curved Up Arrow 12"/>
          <p:cNvSpPr/>
          <p:nvPr/>
        </p:nvSpPr>
        <p:spPr>
          <a:xfrm flipH="1" flipV="1">
            <a:off x="249371" y="1119663"/>
            <a:ext cx="7453744" cy="2137509"/>
          </a:xfrm>
          <a:prstGeom prst="curvedUpArrow">
            <a:avLst>
              <a:gd name="adj1" fmla="val 25000"/>
              <a:gd name="adj2" fmla="val 53632"/>
              <a:gd name="adj3" fmla="val 25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394292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CONCLUSIONS</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cstate="print"/>
          <a:srcRect b="7341"/>
          <a:stretch>
            <a:fillRect/>
          </a:stretch>
        </p:blipFill>
        <p:spPr bwMode="auto">
          <a:xfrm>
            <a:off x="286072" y="457200"/>
            <a:ext cx="8534400" cy="593090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b="1" dirty="0" smtClean="0"/>
              <a:t>Some items from </a:t>
            </a:r>
            <a:r>
              <a:rPr lang="en-US" b="1" dirty="0" err="1" smtClean="0"/>
              <a:t>CHy</a:t>
            </a:r>
            <a:endParaRPr lang="en-US" dirty="0"/>
          </a:p>
        </p:txBody>
      </p:sp>
      <p:sp>
        <p:nvSpPr>
          <p:cNvPr id="3" name="Content Placeholder 2"/>
          <p:cNvSpPr>
            <a:spLocks noGrp="1"/>
          </p:cNvSpPr>
          <p:nvPr>
            <p:ph idx="1"/>
          </p:nvPr>
        </p:nvSpPr>
        <p:spPr>
          <a:xfrm>
            <a:off x="457200" y="965915"/>
            <a:ext cx="8229600" cy="5112913"/>
          </a:xfrm>
        </p:spPr>
        <p:txBody>
          <a:bodyPr>
            <a:normAutofit fontScale="85000" lnSpcReduction="20000"/>
          </a:bodyPr>
          <a:lstStyle/>
          <a:p>
            <a:r>
              <a:rPr lang="en-US" sz="2200" dirty="0" smtClean="0"/>
              <a:t>Hydrological data sharing is essential for improved water resources management and hydrological data availability/accessibility is fundamental to the transparent management of the resource</a:t>
            </a:r>
          </a:p>
          <a:p>
            <a:r>
              <a:rPr lang="en-US" sz="2200" dirty="0" smtClean="0"/>
              <a:t>Many of the hydrological data providers cannot afford all the developments and\or applications compliant to standardized formats and service types. In this context, WHOS will be developed in support of NHSs for their direct participation into WIS\WIGOS</a:t>
            </a:r>
          </a:p>
          <a:p>
            <a:r>
              <a:rPr lang="en-US" sz="2200" dirty="0" smtClean="0"/>
              <a:t>Some tests between WHOS and WIS with selected GISCs (Offenbach, Washington, Brasilia and Melbourne) were successful, but additional testing will improve the integration of WHOS into WIS</a:t>
            </a:r>
          </a:p>
          <a:p>
            <a:r>
              <a:rPr lang="en-US" sz="2200" dirty="0" smtClean="0"/>
              <a:t>Data discovery could be dramatically augmented taking into account hydrological semantics and attributes of hydrological observations</a:t>
            </a:r>
          </a:p>
          <a:p>
            <a:r>
              <a:rPr lang="en-US" sz="2200" dirty="0" smtClean="0"/>
              <a:t>A cloud facility would be very helpful for the development and maintenance of WHOS and its infrastructure could be shared with the WIS community</a:t>
            </a:r>
          </a:p>
          <a:p>
            <a:r>
              <a:rPr lang="en-US" sz="2200" dirty="0" smtClean="0"/>
              <a:t>Interoperability should improve tools and techniques for the optimization of hydrological data collection and dissemination, fostering hydrological applications, including real time operations</a:t>
            </a:r>
          </a:p>
          <a:p>
            <a:r>
              <a:rPr lang="en-US" sz="2200" dirty="0" smtClean="0"/>
              <a:t>Exchange of hydrological and related data have to be increased at national, regional and international levels. Training on standardized data exchange for both hydrological data providers and users would provide many benefits</a:t>
            </a:r>
          </a:p>
          <a:p>
            <a:endParaRPr lang="en-US" sz="2200"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14</a:t>
            </a:fld>
            <a:endParaRPr lang="en-US"/>
          </a:p>
        </p:txBody>
      </p:sp>
    </p:spTree>
    <p:extLst>
      <p:ext uri="{BB962C8B-B14F-4D97-AF65-F5344CB8AC3E}">
        <p14:creationId xmlns:p14="http://schemas.microsoft.com/office/powerpoint/2010/main" val="10670654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Recommended Text </a:t>
            </a:r>
            <a:r>
              <a:rPr lang="en-US" b="1" dirty="0" smtClean="0"/>
              <a:t>for Report</a:t>
            </a:r>
            <a:endParaRPr lang="en-US" dirty="0"/>
          </a:p>
        </p:txBody>
      </p:sp>
      <p:sp>
        <p:nvSpPr>
          <p:cNvPr id="3" name="Content Placeholder 2"/>
          <p:cNvSpPr>
            <a:spLocks noGrp="1"/>
          </p:cNvSpPr>
          <p:nvPr>
            <p:ph idx="1"/>
          </p:nvPr>
        </p:nvSpPr>
        <p:spPr/>
        <p:txBody>
          <a:bodyPr/>
          <a:lstStyle/>
          <a:p>
            <a:r>
              <a:rPr lang="en-US" dirty="0" smtClean="0"/>
              <a:t>The meeting noted that [extract key points from conclusion]</a:t>
            </a:r>
            <a:endParaRPr lang="en-US" dirty="0"/>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15</a:t>
            </a:fld>
            <a:endParaRPr lang="en-US"/>
          </a:p>
        </p:txBody>
      </p:sp>
    </p:spTree>
    <p:extLst>
      <p:ext uri="{BB962C8B-B14F-4D97-AF65-F5344CB8AC3E}">
        <p14:creationId xmlns:p14="http://schemas.microsoft.com/office/powerpoint/2010/main" val="39977905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 for your attention</a:t>
            </a:r>
          </a:p>
        </p:txBody>
      </p:sp>
      <p:sp>
        <p:nvSpPr>
          <p:cNvPr id="2" name="Slide Number Placeholder 1"/>
          <p:cNvSpPr>
            <a:spLocks noGrp="1"/>
          </p:cNvSpPr>
          <p:nvPr>
            <p:ph type="sldNum" sz="quarter" idx="12"/>
          </p:nvPr>
        </p:nvSpPr>
        <p:spPr/>
        <p:txBody>
          <a:bodyPr/>
          <a:lstStyle/>
          <a:p>
            <a:fld id="{9259AF2F-52C6-9B46-B8B2-0579234AE62E}" type="slidenum">
              <a:rPr lang="en-US" smtClean="0"/>
              <a:pPr/>
              <a:t>16</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165</TotalTime>
  <Words>644</Words>
  <Application>Microsoft Office PowerPoint</Application>
  <PresentationFormat>On-screen Show (4:3)</PresentationFormat>
  <Paragraphs>147</Paragraphs>
  <Slides>16</Slides>
  <Notes>7</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WMO_WHITE_Powerpoint_en_fr</vt:lpstr>
      <vt:lpstr>PowerPoint Presentation</vt:lpstr>
      <vt:lpstr>WMO INTEGRATED GLOBAL OBSERVING SYSTEM (WIGOS) and WMO HYDROLOGICAL OBSERVING SYSTEM (WHOS)</vt:lpstr>
      <vt:lpstr>PowerPoint Presentation</vt:lpstr>
      <vt:lpstr>PowerPoint Presentation</vt:lpstr>
      <vt:lpstr>PowerPoint Presentation</vt:lpstr>
      <vt:lpstr>WHOS phase 2: Road Further Ahead in Hydrology</vt:lpstr>
      <vt:lpstr>WaterML2 and SOS2</vt:lpstr>
      <vt:lpstr>PowerPoint Presentation</vt:lpstr>
      <vt:lpstr>PowerPoint Presentation</vt:lpstr>
      <vt:lpstr>WMO/OGC Hydrology Domain Working Group WaterML2 suite</vt:lpstr>
      <vt:lpstr>Hydrometry at WMO: towards a new paradigm</vt:lpstr>
      <vt:lpstr>PowerPoint Presentation</vt:lpstr>
      <vt:lpstr>PowerPoint Presentation</vt:lpstr>
      <vt:lpstr>Some items from CHy</vt:lpstr>
      <vt:lpstr>Recommended Text for Report</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Dominique Berod</cp:lastModifiedBy>
  <cp:revision>30</cp:revision>
  <dcterms:created xsi:type="dcterms:W3CDTF">2016-08-17T13:13:24Z</dcterms:created>
  <dcterms:modified xsi:type="dcterms:W3CDTF">2016-09-09T15:10:10Z</dcterms:modified>
</cp:coreProperties>
</file>