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  <p:sldMasterId id="2147483949" r:id="rId3"/>
    <p:sldMasterId id="2147484488" r:id="rId4"/>
  </p:sldMasterIdLst>
  <p:notesMasterIdLst>
    <p:notesMasterId r:id="rId15"/>
  </p:notesMasterIdLst>
  <p:handoutMasterIdLst>
    <p:handoutMasterId r:id="rId16"/>
  </p:handoutMasterIdLst>
  <p:sldIdLst>
    <p:sldId id="263" r:id="rId5"/>
    <p:sldId id="386" r:id="rId6"/>
    <p:sldId id="390" r:id="rId7"/>
    <p:sldId id="389" r:id="rId8"/>
    <p:sldId id="395" r:id="rId9"/>
    <p:sldId id="388" r:id="rId10"/>
    <p:sldId id="392" r:id="rId11"/>
    <p:sldId id="394" r:id="rId12"/>
    <p:sldId id="396" r:id="rId13"/>
    <p:sldId id="384" r:id="rId14"/>
  </p:sldIdLst>
  <p:sldSz cx="9144000" cy="6858000" type="screen4x3"/>
  <p:notesSz cx="6794500" cy="9906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808080"/>
    <a:srgbClr val="BBE0E3"/>
    <a:srgbClr val="66FF66"/>
    <a:srgbClr val="5D46EA"/>
    <a:srgbClr val="0033CC"/>
    <a:srgbClr val="CC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08" autoAdjust="0"/>
    <p:restoredTop sz="92363" autoAdjust="0"/>
  </p:normalViewPr>
  <p:slideViewPr>
    <p:cSldViewPr showGuides="1">
      <p:cViewPr>
        <p:scale>
          <a:sx n="80" d="100"/>
          <a:sy n="80" d="100"/>
        </p:scale>
        <p:origin x="-3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916840E6-E09C-4EF7-ABF9-C3EC5F5028F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22103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05350"/>
            <a:ext cx="5435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73465EC4-87F4-4F80-800D-F6715D10DB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080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DED8AF4E-C676-4995-9746-C64A53AA5E8C}" type="slidenum">
              <a:rPr lang="en-US" altLang="de-DE" sz="1200">
                <a:solidFill>
                  <a:srgbClr val="000000"/>
                </a:solidFill>
                <a:latin typeface="Times" charset="0"/>
              </a:rPr>
              <a:pPr/>
              <a:t>2</a:t>
            </a:fld>
            <a:endParaRPr lang="en-US" altLang="de-DE" sz="1200">
              <a:solidFill>
                <a:srgbClr val="000000"/>
              </a:solidFill>
              <a:latin typeface="Times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DED8AF4E-C676-4995-9746-C64A53AA5E8C}" type="slidenum">
              <a:rPr lang="en-US" altLang="de-DE" sz="1200">
                <a:solidFill>
                  <a:srgbClr val="000000"/>
                </a:solidFill>
                <a:latin typeface="Times" charset="0"/>
              </a:rPr>
              <a:pPr/>
              <a:t>3</a:t>
            </a:fld>
            <a:endParaRPr lang="en-US" altLang="de-DE" sz="1200">
              <a:solidFill>
                <a:srgbClr val="000000"/>
              </a:solidFill>
              <a:latin typeface="Times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DED8AF4E-C676-4995-9746-C64A53AA5E8C}" type="slidenum">
              <a:rPr lang="en-US" altLang="de-DE" sz="1200">
                <a:solidFill>
                  <a:srgbClr val="000000"/>
                </a:solidFill>
                <a:latin typeface="Times" charset="0"/>
              </a:rPr>
              <a:pPr/>
              <a:t>6</a:t>
            </a:fld>
            <a:endParaRPr lang="en-US" altLang="de-DE" sz="1200">
              <a:solidFill>
                <a:srgbClr val="000000"/>
              </a:solidFill>
              <a:latin typeface="Times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DED8AF4E-C676-4995-9746-C64A53AA5E8C}" type="slidenum">
              <a:rPr lang="en-US" altLang="de-DE" sz="1200">
                <a:solidFill>
                  <a:srgbClr val="000000"/>
                </a:solidFill>
                <a:latin typeface="Times" charset="0"/>
              </a:rPr>
              <a:pPr/>
              <a:t>7</a:t>
            </a:fld>
            <a:endParaRPr lang="en-US" altLang="de-DE" sz="1200">
              <a:solidFill>
                <a:srgbClr val="000000"/>
              </a:solidFill>
              <a:latin typeface="Times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DED8AF4E-C676-4995-9746-C64A53AA5E8C}" type="slidenum">
              <a:rPr lang="en-US" altLang="de-DE" sz="1200">
                <a:solidFill>
                  <a:srgbClr val="000000"/>
                </a:solidFill>
                <a:latin typeface="Times" charset="0"/>
              </a:rPr>
              <a:pPr/>
              <a:t>8</a:t>
            </a:fld>
            <a:endParaRPr lang="en-US" altLang="de-DE" sz="1200">
              <a:solidFill>
                <a:srgbClr val="000000"/>
              </a:solidFill>
              <a:latin typeface="Times" charset="0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  <a:defRPr/>
            </a:pPr>
            <a:r>
              <a:rPr lang="en-US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83E13E4-DD52-41D8-A4C1-7C2E642796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5039528"/>
      </p:ext>
    </p:extLst>
  </p:cSld>
  <p:clrMapOvr>
    <a:masterClrMapping/>
  </p:clrMapOvr>
  <p:transition spd="slow"/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  <a:defRPr/>
            </a:pPr>
            <a:r>
              <a:rPr lang="en-US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F2F4978-351A-4DF3-8FFF-B3CD8268FD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577895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200"/>
              </a:spcBef>
              <a:defRPr/>
            </a:lvl1pPr>
            <a:lvl2pPr>
              <a:spcBef>
                <a:spcPts val="0"/>
              </a:spcBef>
              <a:defRPr sz="2400"/>
            </a:lvl2pPr>
            <a:lvl3pPr>
              <a:spcBef>
                <a:spcPts val="0"/>
              </a:spcBef>
              <a:defRPr sz="2400"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84CFF-05D3-4CA9-8DFD-CFCFF31C8A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1511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E712F-FFAC-46CE-AA0C-CCCF077E8B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7926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D2B55-460F-4653-8D44-2D97CD3359D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178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73467-8755-4824-A96E-16977231BB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7106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D16ED-93C6-4BAB-96F9-8267D2FFAC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534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CIMO vs WIGOS –  B. Calpini - Feb 2014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87AFBF2-E632-45C1-BFDE-F917C19277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1217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37FD2-908D-436F-A1FD-CA01FB7BD98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6418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E4A88A-B002-4DA6-9C38-9C7659D1B4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9240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286D0-DBE3-4221-A42F-6D10B509BEC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8868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738AD-8FA8-4200-8539-85D9E59B288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4985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E9131D-0BDF-4EC6-9EA3-364DE016215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68727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1DDE5A-C2A9-48AA-92B6-69364A646A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36676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5BF3D-94DE-4E0F-B995-B288F0887F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580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8109A-73D7-4D58-9470-62C4D82D29B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29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B35E8-5D14-4EF7-A44A-E4A35A6123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61799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87DE7-24E1-4B65-93F2-EB6D6BD50C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78753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BA7B3-084A-4CA1-9D77-87DD4C5965B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0447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29171-1AD8-4DA6-8DDD-FAE62AE6D2E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56082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EC428-871B-4E7D-8D06-A87EF4CE39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82333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EC33D-3E2B-40CE-9A73-1030712B511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74957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3BC34-2746-4109-9043-8294C74255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68080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4" descr="Wappen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CH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331640" y="1988840"/>
            <a:ext cx="7488832" cy="3528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4451569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4" descr="Wappen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CH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553138"/>
            <a:ext cx="9144000" cy="4468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280897" y="980406"/>
            <a:ext cx="7345363" cy="3603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788043" y="2103566"/>
            <a:ext cx="3783957" cy="647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3"/>
          </p:nvPr>
        </p:nvSpPr>
        <p:spPr>
          <a:xfrm>
            <a:off x="868363" y="2633663"/>
            <a:ext cx="3662362" cy="295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19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4768164" y="2107111"/>
            <a:ext cx="3783957" cy="647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17"/>
          <p:cNvSpPr>
            <a:spLocks noGrp="1"/>
          </p:cNvSpPr>
          <p:nvPr>
            <p:ph type="pic" sz="quarter" idx="15"/>
          </p:nvPr>
        </p:nvSpPr>
        <p:spPr>
          <a:xfrm>
            <a:off x="4848484" y="2637208"/>
            <a:ext cx="3662362" cy="2954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</p:spTree>
    <p:extLst>
      <p:ext uri="{BB962C8B-B14F-4D97-AF65-F5344CB8AC3E}">
        <p14:creationId xmlns:p14="http://schemas.microsoft.com/office/powerpoint/2010/main" val="15693847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ktanden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4" descr="Wappen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260648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CH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565226" y="2121233"/>
            <a:ext cx="2376314" cy="4436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3502512" y="3499634"/>
            <a:ext cx="2392327" cy="20388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6303191" y="3490376"/>
            <a:ext cx="2367383" cy="20278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608731" y="2431521"/>
            <a:ext cx="2410991" cy="13575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3450795" y="2121233"/>
            <a:ext cx="2376314" cy="4436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3494300" y="2431521"/>
            <a:ext cx="2410991" cy="135751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0"/>
          </p:nvPr>
        </p:nvSpPr>
        <p:spPr>
          <a:xfrm>
            <a:off x="6256687" y="2121232"/>
            <a:ext cx="2376314" cy="4436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Text Placeholder 18"/>
          <p:cNvSpPr>
            <a:spLocks noGrp="1"/>
          </p:cNvSpPr>
          <p:nvPr>
            <p:ph type="body" sz="quarter" idx="21"/>
          </p:nvPr>
        </p:nvSpPr>
        <p:spPr>
          <a:xfrm>
            <a:off x="6300192" y="2431520"/>
            <a:ext cx="2410991" cy="1357519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Picture Placeholder 8"/>
          <p:cNvSpPr>
            <a:spLocks noGrp="1"/>
          </p:cNvSpPr>
          <p:nvPr>
            <p:ph type="pic" sz="quarter" idx="22"/>
          </p:nvPr>
        </p:nvSpPr>
        <p:spPr>
          <a:xfrm>
            <a:off x="608663" y="3479743"/>
            <a:ext cx="2392327" cy="20388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553138"/>
            <a:ext cx="9144000" cy="4468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</p:spTree>
    <p:extLst>
      <p:ext uri="{BB962C8B-B14F-4D97-AF65-F5344CB8AC3E}">
        <p14:creationId xmlns:p14="http://schemas.microsoft.com/office/powerpoint/2010/main" val="30482817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r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4" descr="Wappen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 Placeholder 27"/>
          <p:cNvSpPr>
            <a:spLocks noGrp="1"/>
          </p:cNvSpPr>
          <p:nvPr>
            <p:ph type="body" sz="quarter" idx="10"/>
          </p:nvPr>
        </p:nvSpPr>
        <p:spPr>
          <a:xfrm>
            <a:off x="1252810" y="1634728"/>
            <a:ext cx="6991598" cy="2946400"/>
          </a:xfrm>
          <a:prstGeom prst="rect">
            <a:avLst/>
          </a:prstGeom>
        </p:spPr>
        <p:txBody>
          <a:bodyPr/>
          <a:lstStyle>
            <a:lvl1pPr marL="342900" indent="-342900">
              <a:buFontTx/>
              <a:buBlip>
                <a:blip r:embed="rId3"/>
              </a:buBlip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2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4284411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4" descr="Wappen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552575"/>
            <a:ext cx="9144000" cy="44688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endParaRPr lang="de-CH" noProof="0" dirty="0" smtClean="0"/>
          </a:p>
          <a:p>
            <a:pPr lvl="0"/>
            <a:endParaRPr lang="de-CH" noProof="0" dirty="0" smtClean="0"/>
          </a:p>
          <a:p>
            <a:pPr lvl="0"/>
            <a:r>
              <a:rPr lang="de-CH" noProof="0" dirty="0" smtClean="0"/>
              <a:t>Fläche: Rechteck, Farb-Füllung grau , gemäss CD</a:t>
            </a:r>
            <a:endParaRPr lang="de-CH" noProof="0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1331913" y="1556792"/>
            <a:ext cx="1727200" cy="44645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CH" dirty="0"/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3203848" y="1556792"/>
            <a:ext cx="1727200" cy="446459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5076056" y="1556792"/>
            <a:ext cx="3664024" cy="21602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  <p:sp>
        <p:nvSpPr>
          <p:cNvPr id="1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5076056" y="3861048"/>
            <a:ext cx="3664024" cy="21602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de-CH" noProof="0" dirty="0"/>
          </a:p>
        </p:txBody>
      </p:sp>
    </p:spTree>
    <p:extLst>
      <p:ext uri="{BB962C8B-B14F-4D97-AF65-F5344CB8AC3E}">
        <p14:creationId xmlns:p14="http://schemas.microsoft.com/office/powerpoint/2010/main" val="10205947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4" descr="Wappen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27"/>
          <p:cNvSpPr>
            <a:spLocks noGrp="1"/>
          </p:cNvSpPr>
          <p:nvPr>
            <p:ph type="body" sz="quarter" idx="10"/>
          </p:nvPr>
        </p:nvSpPr>
        <p:spPr>
          <a:xfrm>
            <a:off x="1252810" y="1634728"/>
            <a:ext cx="4297321" cy="489061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15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CH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/>
          </p:nvPr>
        </p:nvSpPr>
        <p:spPr>
          <a:xfrm>
            <a:off x="5508104" y="1412875"/>
            <a:ext cx="3240087" cy="5111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3178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zwei Inhalt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4" descr="Wappen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51984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B9DA5-298E-4C31-9036-6332086A528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20305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CB3921-CDA5-4D85-8D39-2FEB62FF54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24737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78341-B06D-4BE0-933D-C4853B7FF2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21017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38C0F-4A52-4FE4-A2EB-6CF92E1194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21304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66CB0-09D6-4990-939B-8894E29521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4720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2DEB6-C71D-4C74-B134-746E394CD3E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19748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F0E0E-A229-4A64-A0BE-6E1144951F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11278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997DC-8206-489D-A775-A98F613377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268247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F14C5-6FA9-49FF-B8BE-431204661C8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18068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6B39B-6823-4239-A145-AD30EEF6B5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32265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9972A-390F-4D9B-A56B-F785883855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566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9" Type="http://schemas.openxmlformats.org/officeDocument/2006/relationships/image" Target="../media/image4.w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Click to edit Master text styles</a:t>
            </a:r>
          </a:p>
          <a:p>
            <a:pPr lvl="0"/>
            <a:r>
              <a:rPr lang="en-US" altLang="de-DE" smtClean="0"/>
              <a:t>First level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  <a:p>
            <a:pPr lvl="3"/>
            <a:r>
              <a:rPr lang="en-US" altLang="de-DE" smtClean="0"/>
              <a:t>Fourth level</a:t>
            </a:r>
          </a:p>
          <a:p>
            <a:pPr lvl="4"/>
            <a:r>
              <a:rPr lang="en-US" altLang="de-DE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fld id="{CA26E4AC-198F-4662-9F93-9C11E39B71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47" r:id="rId1"/>
    <p:sldLayoutId id="2147485248" r:id="rId2"/>
    <p:sldLayoutId id="2147485206" r:id="rId3"/>
    <p:sldLayoutId id="2147485207" r:id="rId4"/>
    <p:sldLayoutId id="2147485208" r:id="rId5"/>
    <p:sldLayoutId id="2147485209" r:id="rId6"/>
    <p:sldLayoutId id="2147485210" r:id="rId7"/>
    <p:sldLayoutId id="2147485249" r:id="rId8"/>
    <p:sldLayoutId id="2147485211" r:id="rId9"/>
    <p:sldLayoutId id="2147485212" r:id="rId10"/>
    <p:sldLayoutId id="2147485213" r:id="rId11"/>
    <p:sldLayoutId id="2147485214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This space can be used for contact information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  <a:p>
            <a:pPr lvl="3"/>
            <a:r>
              <a:rPr lang="en-US" altLang="de-DE" smtClean="0"/>
              <a:t>Fourth level</a:t>
            </a:r>
          </a:p>
          <a:p>
            <a:pPr lvl="4"/>
            <a:r>
              <a:rPr lang="en-US" altLang="de-DE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fld id="{CC04AF45-DAB3-48CE-AA4C-BC8D889112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Thank you for your attention</a:t>
            </a:r>
          </a:p>
        </p:txBody>
      </p:sp>
      <p:sp>
        <p:nvSpPr>
          <p:cNvPr id="3079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sz="1200" smtClean="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15" r:id="rId1"/>
    <p:sldLayoutId id="2147485216" r:id="rId2"/>
    <p:sldLayoutId id="2147485217" r:id="rId3"/>
    <p:sldLayoutId id="2147485218" r:id="rId4"/>
    <p:sldLayoutId id="2147485219" r:id="rId5"/>
    <p:sldLayoutId id="2147485220" r:id="rId6"/>
    <p:sldLayoutId id="2147485221" r:id="rId7"/>
    <p:sldLayoutId id="2147485222" r:id="rId8"/>
    <p:sldLayoutId id="2147485223" r:id="rId9"/>
    <p:sldLayoutId id="2147485224" r:id="rId10"/>
    <p:sldLayoutId id="2147485225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4" descr="Wappe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3"/>
          <p:cNvSpPr txBox="1">
            <a:spLocks noChangeArrowheads="1"/>
          </p:cNvSpPr>
          <p:nvPr/>
        </p:nvSpPr>
        <p:spPr bwMode="auto">
          <a:xfrm>
            <a:off x="6732588" y="6597650"/>
            <a:ext cx="2266950" cy="128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lnSpc>
                <a:spcPct val="105000"/>
              </a:lnSpc>
              <a:buClrTx/>
              <a:buFontTx/>
              <a:buNone/>
              <a:defRPr/>
            </a:pPr>
            <a:fld id="{CDA5AD63-91AD-4CAF-A067-FD622E89FA17}" type="slidenum">
              <a:rPr lang="de-CH" sz="800" smtClean="0">
                <a:solidFill>
                  <a:srgbClr val="000000"/>
                </a:solidFill>
              </a:rPr>
              <a:pPr algn="r">
                <a:lnSpc>
                  <a:spcPct val="105000"/>
                </a:lnSpc>
                <a:buClrTx/>
                <a:buFontTx/>
                <a:buNone/>
                <a:defRPr/>
              </a:pPr>
              <a:t>‹#›</a:t>
            </a:fld>
            <a:r>
              <a:rPr lang="de-CH" sz="800" dirty="0" smtClean="0">
                <a:solidFill>
                  <a:srgbClr val="000000"/>
                </a:solidFill>
              </a:rPr>
              <a:t>  (Autor)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50" r:id="rId1"/>
    <p:sldLayoutId id="2147485251" r:id="rId2"/>
    <p:sldLayoutId id="2147485252" r:id="rId3"/>
    <p:sldLayoutId id="2147485253" r:id="rId4"/>
    <p:sldLayoutId id="2147485254" r:id="rId5"/>
    <p:sldLayoutId id="2147485255" r:id="rId6"/>
    <p:sldLayoutId id="2147485256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1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2B2B2"/>
        </a:buClr>
        <a:buChar char="•"/>
        <a:defRPr sz="21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0C0C0"/>
        </a:buClr>
        <a:buChar char="•"/>
        <a:defRPr sz="21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wmo_ppt_2012_last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This space can be used for contact information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  <a:p>
            <a:pPr lvl="3"/>
            <a:r>
              <a:rPr lang="en-US" altLang="de-DE" smtClean="0"/>
              <a:t>Fourth level</a:t>
            </a:r>
          </a:p>
          <a:p>
            <a:pPr lvl="4"/>
            <a:r>
              <a:rPr lang="en-US" altLang="de-DE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57608B3-D46E-48C1-A33B-1F63ED40BD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126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Thank you for your attention</a:t>
            </a:r>
          </a:p>
        </p:txBody>
      </p:sp>
      <p:sp>
        <p:nvSpPr>
          <p:cNvPr id="3079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sz="1200" smtClean="0">
                <a:solidFill>
                  <a:srgbClr val="000000"/>
                </a:solidFill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36" r:id="rId1"/>
    <p:sldLayoutId id="2147485237" r:id="rId2"/>
    <p:sldLayoutId id="2147485238" r:id="rId3"/>
    <p:sldLayoutId id="2147485239" r:id="rId4"/>
    <p:sldLayoutId id="2147485240" r:id="rId5"/>
    <p:sldLayoutId id="2147485241" r:id="rId6"/>
    <p:sldLayoutId id="2147485242" r:id="rId7"/>
    <p:sldLayoutId id="2147485243" r:id="rId8"/>
    <p:sldLayoutId id="2147485244" r:id="rId9"/>
    <p:sldLayoutId id="2147485245" r:id="rId10"/>
    <p:sldLayoutId id="214748524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wigos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3528" y="2204864"/>
            <a:ext cx="8496300" cy="1944216"/>
          </a:xfrm>
        </p:spPr>
        <p:txBody>
          <a:bodyPr/>
          <a:lstStyle/>
          <a:p>
            <a:r>
              <a:rPr lang="en-US" altLang="de-DE" dirty="0"/>
              <a:t/>
            </a:r>
            <a:br>
              <a:rPr lang="en-US" altLang="de-DE" dirty="0"/>
            </a:br>
            <a:r>
              <a:rPr lang="en-US" altLang="de-DE" dirty="0" smtClean="0"/>
              <a:t>WIGOS Task Team on</a:t>
            </a:r>
            <a:br>
              <a:rPr lang="en-US" altLang="de-DE" dirty="0" smtClean="0"/>
            </a:br>
            <a:r>
              <a:rPr lang="en-US" altLang="de-DE" dirty="0" smtClean="0"/>
              <a:t>Partnerships and </a:t>
            </a:r>
            <a:br>
              <a:rPr lang="en-US" altLang="de-DE" dirty="0" smtClean="0"/>
            </a:br>
            <a:r>
              <a:rPr lang="en-US" altLang="de-DE" dirty="0" smtClean="0"/>
              <a:t>Data Guidance</a:t>
            </a:r>
            <a:br>
              <a:rPr lang="en-US" altLang="de-DE" dirty="0" smtClean="0"/>
            </a:br>
            <a:r>
              <a:rPr lang="en-US" altLang="de-DE" dirty="0" smtClean="0"/>
              <a:t>WIGOS -TT-WDP</a:t>
            </a:r>
            <a:endParaRPr lang="en-US" altLang="de-DE" sz="3600" dirty="0"/>
          </a:p>
        </p:txBody>
      </p:sp>
      <p:sp>
        <p:nvSpPr>
          <p:cNvPr id="27652" name="Subtitle 1"/>
          <p:cNvSpPr>
            <a:spLocks noGrp="1"/>
          </p:cNvSpPr>
          <p:nvPr>
            <p:ph type="subTitle" idx="1"/>
          </p:nvPr>
        </p:nvSpPr>
        <p:spPr>
          <a:xfrm>
            <a:off x="611560" y="5157192"/>
            <a:ext cx="7921625" cy="1080120"/>
          </a:xfrm>
        </p:spPr>
        <p:txBody>
          <a:bodyPr/>
          <a:lstStyle/>
          <a:p>
            <a:r>
              <a:rPr lang="fr-CH" altLang="de-DE" sz="2000" dirty="0" smtClean="0"/>
              <a:t>Co-Chairs: Mike Manore, Matteo </a:t>
            </a:r>
            <a:r>
              <a:rPr lang="fr-CH" altLang="de-DE" sz="2000" smtClean="0"/>
              <a:t>Dell’Acqua</a:t>
            </a:r>
            <a:endParaRPr lang="fr-CH" altLang="de-DE" sz="2000" dirty="0" smtClean="0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de-DE" sz="1200" dirty="0" smtClean="0">
                <a:solidFill>
                  <a:srgbClr val="000000"/>
                </a:solidFill>
              </a:rPr>
              <a:t>WIGOS TT-WDP  August 31 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 smtClean="0"/>
              <a:t>Phase 1 - Data </a:t>
            </a:r>
            <a:r>
              <a:rPr lang="en-CA" sz="2800" i="1" dirty="0" smtClean="0"/>
              <a:t>Partnerships</a:t>
            </a:r>
            <a:r>
              <a:rPr lang="en-CA" sz="2800" dirty="0" smtClean="0"/>
              <a:t> - </a:t>
            </a:r>
            <a:r>
              <a:rPr lang="en-CA" sz="2800" dirty="0" err="1" smtClean="0"/>
              <a:t>ToR</a:t>
            </a:r>
            <a:endParaRPr lang="en-US" altLang="de-DE" sz="2800" b="1" dirty="0"/>
          </a:p>
        </p:txBody>
      </p:sp>
      <p:sp>
        <p:nvSpPr>
          <p:cNvPr id="34820" name="Rectangle 10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>
              <a:buFont typeface="+mj-lt"/>
              <a:buAutoNum type="arabicPeriod"/>
            </a:pPr>
            <a:r>
              <a:rPr lang="en-GB" sz="2400" dirty="0" smtClean="0"/>
              <a:t>Maintain </a:t>
            </a:r>
            <a:r>
              <a:rPr lang="en-GB" sz="2400" dirty="0"/>
              <a:t>awareness of the evolving operational and policy context of integrating data contributed to WIGOS from non-NMHS sources, and </a:t>
            </a:r>
            <a:endParaRPr lang="en-CA" sz="2400" dirty="0"/>
          </a:p>
          <a:p>
            <a:pPr lvl="0">
              <a:buFont typeface="+mj-lt"/>
              <a:buAutoNum type="arabicPeriod"/>
            </a:pPr>
            <a:r>
              <a:rPr lang="en-GB" sz="2400" dirty="0"/>
              <a:t>Develop WIGOS guidance material on Data Partnerships on:</a:t>
            </a:r>
            <a:endParaRPr lang="en-CA" sz="2400" dirty="0"/>
          </a:p>
          <a:p>
            <a:pPr lvl="1"/>
            <a:r>
              <a:rPr lang="en-GB" dirty="0"/>
              <a:t>establishing and maintaining data </a:t>
            </a:r>
            <a:r>
              <a:rPr lang="en-GB" dirty="0" smtClean="0"/>
              <a:t>relationships </a:t>
            </a:r>
            <a:endParaRPr lang="en-CA" dirty="0"/>
          </a:p>
          <a:p>
            <a:pPr lvl="1"/>
            <a:r>
              <a:rPr lang="en-GB" dirty="0"/>
              <a:t>integration of data from non-NMHS data providers </a:t>
            </a:r>
            <a:endParaRPr lang="en-CA" dirty="0"/>
          </a:p>
          <a:p>
            <a:pPr lvl="1"/>
            <a:r>
              <a:rPr lang="en-GB" dirty="0"/>
              <a:t>data quality and data quality monitoring</a:t>
            </a:r>
            <a:endParaRPr lang="en-CA" dirty="0"/>
          </a:p>
          <a:p>
            <a:pPr lvl="1"/>
            <a:r>
              <a:rPr lang="en-GB" dirty="0"/>
              <a:t>data sharing and data exchange</a:t>
            </a:r>
            <a:endParaRPr lang="en-CA" dirty="0"/>
          </a:p>
          <a:p>
            <a:pPr lvl="1"/>
            <a:r>
              <a:rPr lang="en-GB" dirty="0"/>
              <a:t>commercial considerations</a:t>
            </a:r>
            <a:endParaRPr lang="en-CA" dirty="0"/>
          </a:p>
          <a:p>
            <a:pPr lvl="1"/>
            <a:r>
              <a:rPr lang="en-GB" dirty="0"/>
              <a:t>other related matters</a:t>
            </a:r>
            <a:endParaRPr lang="en-CA" dirty="0"/>
          </a:p>
        </p:txBody>
      </p:sp>
      <p:sp>
        <p:nvSpPr>
          <p:cNvPr id="3482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de-DE" sz="1200" smtClean="0">
                <a:solidFill>
                  <a:srgbClr val="000000"/>
                </a:solidFill>
              </a:rPr>
              <a:t>ICG-WIGOS-4, 17-20 Feb 2015</a:t>
            </a:r>
          </a:p>
        </p:txBody>
      </p:sp>
    </p:spTree>
    <p:extLst>
      <p:ext uri="{BB962C8B-B14F-4D97-AF65-F5344CB8AC3E}">
        <p14:creationId xmlns:p14="http://schemas.microsoft.com/office/powerpoint/2010/main" val="409763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/>
              <a:t>Phase 2 - Data Guidance – </a:t>
            </a:r>
            <a:r>
              <a:rPr lang="en-CA" sz="2800" dirty="0" err="1" smtClean="0"/>
              <a:t>ToR</a:t>
            </a:r>
            <a:r>
              <a:rPr lang="en-CA" sz="2800" dirty="0" smtClean="0"/>
              <a:t> (</a:t>
            </a:r>
            <a:r>
              <a:rPr lang="en-CA" sz="2800" dirty="0"/>
              <a:t>1/2</a:t>
            </a:r>
            <a:r>
              <a:rPr lang="en-CA" sz="2800" dirty="0" smtClean="0"/>
              <a:t>)</a:t>
            </a:r>
            <a:endParaRPr lang="en-US" altLang="de-DE" sz="2800" b="1" dirty="0"/>
          </a:p>
        </p:txBody>
      </p:sp>
      <p:sp>
        <p:nvSpPr>
          <p:cNvPr id="34820" name="Rectangle 10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>
              <a:buFont typeface="+mj-lt"/>
              <a:buAutoNum type="arabicPeriod"/>
            </a:pPr>
            <a:r>
              <a:rPr lang="en-GB" sz="2400" dirty="0"/>
              <a:t>Consider current and emerging information and communications technologies (ICT), best practices for strategic data management and emerging trends in data and its use, and</a:t>
            </a:r>
            <a:endParaRPr lang="en-CA" sz="2400" dirty="0"/>
          </a:p>
          <a:p>
            <a:pPr lvl="0">
              <a:buFont typeface="+mj-lt"/>
              <a:buAutoNum type="arabicPeriod"/>
            </a:pPr>
            <a:r>
              <a:rPr lang="en-GB" sz="2400" dirty="0"/>
              <a:t>Develop WIGOS guidance material on Data Management and Data Stewardship on:</a:t>
            </a:r>
            <a:endParaRPr lang="en-CA" sz="2400" dirty="0"/>
          </a:p>
          <a:p>
            <a:pPr lvl="1"/>
            <a:r>
              <a:rPr lang="en-GB" sz="2000" dirty="0"/>
              <a:t>the role of WIS, NMHS and partner systems in the data lifecycle</a:t>
            </a:r>
            <a:endParaRPr lang="en-CA" sz="2000" dirty="0"/>
          </a:p>
          <a:p>
            <a:pPr lvl="1"/>
            <a:r>
              <a:rPr lang="en-GB" sz="2000" dirty="0"/>
              <a:t>best practices for data integrity and data preservation</a:t>
            </a:r>
            <a:endParaRPr lang="en-CA" sz="2000" dirty="0"/>
          </a:p>
          <a:p>
            <a:pPr lvl="1"/>
            <a:r>
              <a:rPr lang="en-GB" sz="2000" dirty="0"/>
              <a:t>the challenge and opportunities of ‘Big Data’ and associated emerging trends in relation to data and its use</a:t>
            </a:r>
            <a:endParaRPr lang="en-CA" sz="2000" dirty="0"/>
          </a:p>
          <a:p>
            <a:pPr lvl="1"/>
            <a:r>
              <a:rPr lang="en-GB" sz="2000" dirty="0"/>
              <a:t>models and best practices in data </a:t>
            </a:r>
            <a:r>
              <a:rPr lang="en-GB" sz="2000" dirty="0" smtClean="0"/>
              <a:t>stewardship</a:t>
            </a:r>
            <a:br>
              <a:rPr lang="en-GB" sz="2000" dirty="0" smtClean="0"/>
            </a:br>
            <a:r>
              <a:rPr lang="en-GB" sz="2000" dirty="0" smtClean="0"/>
              <a:t>(roles</a:t>
            </a:r>
            <a:r>
              <a:rPr lang="en-GB" sz="2000" dirty="0"/>
              <a:t>, responsibilities for data governance) </a:t>
            </a:r>
            <a:endParaRPr lang="en-CA" sz="2000" dirty="0"/>
          </a:p>
          <a:p>
            <a:pPr lvl="1"/>
            <a:r>
              <a:rPr lang="en-GB" sz="2000" dirty="0"/>
              <a:t>matters of compatibility among the legacy and emerging data management practices of the various WMO Programmes and Commissions (e.g. CBS, CIMO, </a:t>
            </a:r>
            <a:r>
              <a:rPr lang="en-GB" sz="2000" dirty="0" err="1"/>
              <a:t>CCl</a:t>
            </a:r>
            <a:r>
              <a:rPr lang="en-GB" sz="2000" dirty="0"/>
              <a:t>, </a:t>
            </a:r>
            <a:r>
              <a:rPr lang="en-GB" sz="2000" dirty="0" err="1"/>
              <a:t>CHy</a:t>
            </a:r>
            <a:r>
              <a:rPr lang="en-GB" sz="2000" dirty="0"/>
              <a:t>)</a:t>
            </a:r>
            <a:endParaRPr lang="en-CA" sz="2000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3482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de-DE" sz="1200" smtClean="0">
                <a:solidFill>
                  <a:srgbClr val="000000"/>
                </a:solidFill>
              </a:rPr>
              <a:t>ICG-WIGOS-4, 17-20 Feb 2015</a:t>
            </a:r>
          </a:p>
        </p:txBody>
      </p:sp>
    </p:spTree>
    <p:extLst>
      <p:ext uri="{BB962C8B-B14F-4D97-AF65-F5344CB8AC3E}">
        <p14:creationId xmlns:p14="http://schemas.microsoft.com/office/powerpoint/2010/main" val="427179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 smtClean="0"/>
              <a:t>Phase </a:t>
            </a:r>
            <a:r>
              <a:rPr lang="en-CA" sz="2800" dirty="0"/>
              <a:t>2 </a:t>
            </a:r>
            <a:r>
              <a:rPr lang="en-CA" sz="2800" dirty="0" smtClean="0"/>
              <a:t>- Data Guidance – </a:t>
            </a:r>
            <a:r>
              <a:rPr lang="en-CA" sz="2800" dirty="0" err="1" smtClean="0"/>
              <a:t>ToR</a:t>
            </a:r>
            <a:r>
              <a:rPr lang="en-CA" sz="2800" dirty="0" smtClean="0"/>
              <a:t>  (2/2)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713788" cy="4897437"/>
          </a:xfrm>
        </p:spPr>
        <p:txBody>
          <a:bodyPr/>
          <a:lstStyle/>
          <a:p>
            <a:pPr lvl="0">
              <a:buFont typeface="+mj-lt"/>
              <a:buAutoNum type="arabicPeriod" startAt="3"/>
            </a:pPr>
            <a:r>
              <a:rPr lang="en-GB" sz="2400" dirty="0"/>
              <a:t>On emerging data issues (e.g., ‘Big’ data, crowdsourcing, commercial data, </a:t>
            </a:r>
            <a:r>
              <a:rPr lang="en-GB" sz="2400" dirty="0" err="1"/>
              <a:t>etc</a:t>
            </a:r>
            <a:r>
              <a:rPr lang="en-GB" sz="2400" dirty="0"/>
              <a:t>), maintain awareness of the activities and align guidance material with the direction of the Executive Council Task Team on Data Policy and Emerging Issues (EC TT-DPEI), the perspectives of Technical Commissions, and subsequent actions by CBS.</a:t>
            </a:r>
            <a:endParaRPr lang="en-CA" sz="2400" dirty="0"/>
          </a:p>
          <a:p>
            <a:endParaRPr lang="en-CA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test 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284CFF-05D3-4CA9-8DFD-CFCFF31C8A22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6634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 smtClean="0"/>
              <a:t>Key Outcomes – TT-WDP-1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4" y="1052513"/>
            <a:ext cx="8893175" cy="4897437"/>
          </a:xfrm>
        </p:spPr>
        <p:txBody>
          <a:bodyPr/>
          <a:lstStyle/>
          <a:p>
            <a:r>
              <a:rPr lang="en-CA" sz="2400" dirty="0" smtClean="0"/>
              <a:t>Scope</a:t>
            </a:r>
          </a:p>
          <a:p>
            <a:pPr lvl="1"/>
            <a:r>
              <a:rPr lang="en-CA" sz="2000" dirty="0" smtClean="0"/>
              <a:t>many partner transitions already well coordinated by TCs,  programs</a:t>
            </a:r>
            <a:br>
              <a:rPr lang="en-CA" sz="2000" dirty="0" smtClean="0"/>
            </a:br>
            <a:r>
              <a:rPr lang="en-CA" sz="2000" dirty="0" smtClean="0"/>
              <a:t>(e.g., JCOMM, AMDAR, GAW, space, ….)</a:t>
            </a:r>
          </a:p>
          <a:p>
            <a:pPr lvl="2"/>
            <a:r>
              <a:rPr lang="en-CA" sz="2000" dirty="0" smtClean="0"/>
              <a:t>initial focus on national-level, surface-based observations</a:t>
            </a:r>
          </a:p>
          <a:p>
            <a:pPr lvl="1"/>
            <a:r>
              <a:rPr lang="en-CA" sz="2000" u="sng" dirty="0" smtClean="0"/>
              <a:t>initial</a:t>
            </a:r>
            <a:r>
              <a:rPr lang="en-CA" sz="2000" dirty="0" smtClean="0"/>
              <a:t> focus on real-time, operational data</a:t>
            </a:r>
          </a:p>
          <a:p>
            <a:pPr lvl="2"/>
            <a:r>
              <a:rPr lang="en-CA" sz="2000" dirty="0" smtClean="0"/>
              <a:t>coordination with CCL is required on historic data</a:t>
            </a:r>
          </a:p>
          <a:p>
            <a:r>
              <a:rPr lang="en-CA" sz="2400" dirty="0" smtClean="0"/>
              <a:t>Data Quality</a:t>
            </a:r>
          </a:p>
          <a:p>
            <a:pPr lvl="1"/>
            <a:r>
              <a:rPr lang="en-CA" sz="2000" dirty="0"/>
              <a:t>f</a:t>
            </a:r>
            <a:r>
              <a:rPr lang="en-CA" sz="2000" dirty="0" smtClean="0"/>
              <a:t>oundation of ‘known’ data quality supported by WIGOS metadata</a:t>
            </a:r>
            <a:endParaRPr lang="en-CA" dirty="0" smtClean="0"/>
          </a:p>
          <a:p>
            <a:r>
              <a:rPr lang="en-CA" sz="2400" dirty="0" smtClean="0"/>
              <a:t>Data Exchange</a:t>
            </a:r>
          </a:p>
          <a:p>
            <a:pPr lvl="1"/>
            <a:r>
              <a:rPr lang="en-CA" sz="2000" dirty="0" smtClean="0"/>
              <a:t>reiterate obligations of members to support of RES 40/25/(65?)</a:t>
            </a:r>
          </a:p>
          <a:p>
            <a:pPr lvl="2"/>
            <a:r>
              <a:rPr lang="en-CA" sz="2000" dirty="0" smtClean="0"/>
              <a:t>incl. in dealings with private data providers</a:t>
            </a:r>
          </a:p>
          <a:p>
            <a:pPr lvl="1"/>
            <a:r>
              <a:rPr lang="en-CA" sz="2000" dirty="0" smtClean="0"/>
              <a:t>full compliance with metadata standard for international exchange</a:t>
            </a:r>
          </a:p>
          <a:p>
            <a:pPr lvl="1"/>
            <a:r>
              <a:rPr lang="en-CA" sz="2000" dirty="0" smtClean="0"/>
              <a:t>more flexible compliance for national exchange</a:t>
            </a:r>
          </a:p>
          <a:p>
            <a:pPr lvl="1"/>
            <a:r>
              <a:rPr lang="en-CA" sz="2000" dirty="0" smtClean="0"/>
              <a:t>respect for constrained data in data processing systems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test 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284CFF-05D3-4CA9-8DFD-CFCFF31C8A22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1237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 smtClean="0"/>
              <a:t>Draft Outline - Phase 1 - Data Partnerships (1/3)</a:t>
            </a:r>
            <a:endParaRPr lang="en-US" altLang="de-DE" sz="2800" b="1" dirty="0"/>
          </a:p>
        </p:txBody>
      </p:sp>
      <p:sp>
        <p:nvSpPr>
          <p:cNvPr id="34820" name="Rectangle 10"/>
          <p:cNvSpPr>
            <a:spLocks noGrp="1" noChangeArrowheads="1"/>
          </p:cNvSpPr>
          <p:nvPr>
            <p:ph idx="1"/>
          </p:nvPr>
        </p:nvSpPr>
        <p:spPr>
          <a:xfrm>
            <a:off x="251520" y="980728"/>
            <a:ext cx="8713788" cy="4897437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Executive </a:t>
            </a:r>
            <a:r>
              <a:rPr lang="en-US" sz="2000" b="1" dirty="0" smtClean="0"/>
              <a:t>Summary</a:t>
            </a:r>
            <a:r>
              <a:rPr lang="en-US" sz="2000" b="1" dirty="0"/>
              <a:t> </a:t>
            </a:r>
            <a:endParaRPr lang="en-CA" sz="2000" b="1" dirty="0"/>
          </a:p>
          <a:p>
            <a:pPr marL="0" indent="0">
              <a:buNone/>
            </a:pPr>
            <a:r>
              <a:rPr lang="en-US" sz="2000" b="1" dirty="0"/>
              <a:t>1.0 </a:t>
            </a:r>
            <a:r>
              <a:rPr lang="en-US" sz="2000" b="1" dirty="0" smtClean="0"/>
              <a:t>Introduction</a:t>
            </a:r>
            <a:r>
              <a:rPr lang="en-US" sz="2000" b="1" dirty="0"/>
              <a:t> </a:t>
            </a:r>
            <a:endParaRPr lang="en-CA" sz="2000" b="1" dirty="0"/>
          </a:p>
          <a:p>
            <a:pPr marL="0" indent="0">
              <a:buNone/>
            </a:pPr>
            <a:r>
              <a:rPr lang="en-US" sz="2000" b="1" dirty="0"/>
              <a:t>2.0 Purpose and Scope </a:t>
            </a:r>
            <a:endParaRPr lang="en-CA" sz="2000" b="1" dirty="0"/>
          </a:p>
          <a:p>
            <a:pPr lvl="1"/>
            <a:r>
              <a:rPr lang="en-US" sz="2000" i="1" dirty="0" smtClean="0"/>
              <a:t>….incl. links </a:t>
            </a:r>
            <a:r>
              <a:rPr lang="en-US" sz="2000" i="1" dirty="0"/>
              <a:t>to other WMO </a:t>
            </a:r>
            <a:r>
              <a:rPr lang="en-US" sz="2000" i="1" dirty="0" smtClean="0"/>
              <a:t>activities</a:t>
            </a:r>
          </a:p>
          <a:p>
            <a:pPr marL="0" indent="0">
              <a:buNone/>
            </a:pPr>
            <a:r>
              <a:rPr lang="en-US" sz="2000" b="1" dirty="0"/>
              <a:t>3.0 Principles  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Data partnerships for mutual benefit</a:t>
            </a:r>
            <a:endParaRPr lang="en-CA" sz="2000" dirty="0"/>
          </a:p>
          <a:p>
            <a:pPr>
              <a:spcBef>
                <a:spcPts val="0"/>
              </a:spcBef>
            </a:pPr>
            <a:r>
              <a:rPr lang="en-US" sz="2000" dirty="0"/>
              <a:t>WIGOS data quality principles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Role and Obligations of Members in supporting the exchange of data and metadata 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ar-SA" sz="2000" dirty="0"/>
              <a:t>‎</a:t>
            </a:r>
            <a:r>
              <a:rPr lang="en-US" sz="2000" dirty="0"/>
              <a:t>Roles and </a:t>
            </a:r>
            <a:r>
              <a:rPr lang="en-US" sz="2000" dirty="0" smtClean="0"/>
              <a:t>responsibilities</a:t>
            </a:r>
          </a:p>
          <a:p>
            <a:pPr lvl="1"/>
            <a:r>
              <a:rPr lang="en-US" sz="1800" i="1" dirty="0" smtClean="0"/>
              <a:t>….NMHSs, RAs, RWCs, …</a:t>
            </a:r>
            <a:endParaRPr lang="en-CA" sz="1800" i="1" dirty="0"/>
          </a:p>
          <a:p>
            <a:pPr lvl="0">
              <a:spcBef>
                <a:spcPts val="0"/>
              </a:spcBef>
            </a:pPr>
            <a:r>
              <a:rPr lang="en-US" sz="2000" dirty="0"/>
              <a:t>Legal considerations  (liability</a:t>
            </a:r>
            <a:r>
              <a:rPr lang="en-US" sz="2000" dirty="0" smtClean="0"/>
              <a:t>)</a:t>
            </a:r>
            <a:endParaRPr lang="en-CA" sz="2000" dirty="0"/>
          </a:p>
        </p:txBody>
      </p:sp>
      <p:sp>
        <p:nvSpPr>
          <p:cNvPr id="3482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de-DE" sz="1200" smtClean="0">
                <a:solidFill>
                  <a:srgbClr val="000000"/>
                </a:solidFill>
              </a:rPr>
              <a:t>ICG-WIGOS-4, 17-20 Feb 2015</a:t>
            </a:r>
          </a:p>
        </p:txBody>
      </p:sp>
    </p:spTree>
    <p:extLst>
      <p:ext uri="{BB962C8B-B14F-4D97-AF65-F5344CB8AC3E}">
        <p14:creationId xmlns:p14="http://schemas.microsoft.com/office/powerpoint/2010/main" val="110557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 smtClean="0"/>
              <a:t>Draft Outline - Phase 1 - Data Partnerships (2/3)</a:t>
            </a:r>
            <a:endParaRPr lang="en-US" altLang="de-DE" sz="2800" b="1" dirty="0"/>
          </a:p>
        </p:txBody>
      </p:sp>
      <p:sp>
        <p:nvSpPr>
          <p:cNvPr id="34820" name="Rectangle 10"/>
          <p:cNvSpPr>
            <a:spLocks noGrp="1" noChangeArrowheads="1"/>
          </p:cNvSpPr>
          <p:nvPr>
            <p:ph idx="1"/>
          </p:nvPr>
        </p:nvSpPr>
        <p:spPr>
          <a:xfrm>
            <a:off x="251520" y="980728"/>
            <a:ext cx="8713788" cy="4897437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4.0 </a:t>
            </a:r>
            <a:r>
              <a:rPr lang="en-US" sz="2000" b="1" dirty="0" smtClean="0"/>
              <a:t>General </a:t>
            </a:r>
            <a:r>
              <a:rPr lang="en-US" sz="2000" b="1" dirty="0"/>
              <a:t>Guidance 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External data of relevance to WIGOS and national observing systems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 smtClean="0"/>
              <a:t>Assessment </a:t>
            </a:r>
            <a:r>
              <a:rPr lang="en-US" sz="2000" dirty="0"/>
              <a:t>of external data opportunities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 smtClean="0"/>
              <a:t>External </a:t>
            </a:r>
            <a:r>
              <a:rPr lang="en-US" sz="2000" dirty="0"/>
              <a:t>data </a:t>
            </a:r>
            <a:r>
              <a:rPr lang="en-US" sz="2000" dirty="0" smtClean="0"/>
              <a:t>relationships</a:t>
            </a:r>
          </a:p>
          <a:p>
            <a:pPr lvl="1"/>
            <a:r>
              <a:rPr lang="en-US" sz="1800" dirty="0" smtClean="0"/>
              <a:t>….characteristics, establishing/maintaining,…</a:t>
            </a:r>
            <a:endParaRPr lang="en-US" sz="1800" dirty="0"/>
          </a:p>
          <a:p>
            <a:pPr marL="0" indent="0">
              <a:buNone/>
            </a:pPr>
            <a:r>
              <a:rPr lang="en-US" sz="2000" b="1" dirty="0"/>
              <a:t>5.0 Technical Guidance 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WIGOS Station IDs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Metadata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 smtClean="0"/>
              <a:t>OSCAR/Surface </a:t>
            </a:r>
            <a:r>
              <a:rPr lang="en-US" sz="2000" dirty="0"/>
              <a:t>- data entry and maintenance</a:t>
            </a:r>
          </a:p>
          <a:p>
            <a:pPr lvl="0">
              <a:spcBef>
                <a:spcPts val="0"/>
              </a:spcBef>
            </a:pPr>
            <a:r>
              <a:rPr lang="en-US" sz="2000" dirty="0"/>
              <a:t>Mechanisms for exchange of external data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Data quality assessment and monitoring, incl. incident management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 smtClean="0"/>
              <a:t>Management </a:t>
            </a:r>
            <a:r>
              <a:rPr lang="en-US" sz="2000" dirty="0"/>
              <a:t>of data constraints 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 smtClean="0"/>
              <a:t>Cyber </a:t>
            </a:r>
            <a:r>
              <a:rPr lang="en-US" sz="2000" dirty="0"/>
              <a:t>security</a:t>
            </a:r>
            <a:endParaRPr lang="en-CA" sz="2000" dirty="0"/>
          </a:p>
          <a:p>
            <a:endParaRPr lang="en-CA" sz="2200" dirty="0"/>
          </a:p>
        </p:txBody>
      </p:sp>
      <p:sp>
        <p:nvSpPr>
          <p:cNvPr id="3482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de-DE" sz="1200" smtClean="0">
                <a:solidFill>
                  <a:srgbClr val="000000"/>
                </a:solidFill>
              </a:rPr>
              <a:t>ICG-WIGOS-4, 17-20 Feb 2015</a:t>
            </a:r>
          </a:p>
        </p:txBody>
      </p:sp>
    </p:spTree>
    <p:extLst>
      <p:ext uri="{BB962C8B-B14F-4D97-AF65-F5344CB8AC3E}">
        <p14:creationId xmlns:p14="http://schemas.microsoft.com/office/powerpoint/2010/main" val="98720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 smtClean="0"/>
              <a:t>Draft Outline - Phase 1 - Data Partnerships (3/3)</a:t>
            </a:r>
            <a:endParaRPr lang="en-US" altLang="de-DE" sz="2800" b="1" dirty="0"/>
          </a:p>
        </p:txBody>
      </p:sp>
      <p:sp>
        <p:nvSpPr>
          <p:cNvPr id="34820" name="Rectangle 10"/>
          <p:cNvSpPr>
            <a:spLocks noGrp="1" noChangeArrowheads="1"/>
          </p:cNvSpPr>
          <p:nvPr>
            <p:ph idx="1"/>
          </p:nvPr>
        </p:nvSpPr>
        <p:spPr>
          <a:xfrm>
            <a:off x="251520" y="980728"/>
            <a:ext cx="8713788" cy="4897437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Supplementary Documents/Outreach </a:t>
            </a:r>
            <a:r>
              <a:rPr lang="en-US" sz="2000" b="1" dirty="0" smtClean="0"/>
              <a:t>Material</a:t>
            </a:r>
          </a:p>
          <a:p>
            <a:pPr marL="0" indent="0">
              <a:spcBef>
                <a:spcPts val="0"/>
              </a:spcBef>
              <a:buNone/>
            </a:pPr>
            <a:endParaRPr lang="en-CA" sz="2000" b="1" dirty="0"/>
          </a:p>
          <a:p>
            <a:pPr lvl="0">
              <a:spcBef>
                <a:spcPts val="0"/>
              </a:spcBef>
            </a:pPr>
            <a:r>
              <a:rPr lang="en-US" sz="2000" dirty="0"/>
              <a:t>statements of potential benefits (for adaptation by NMHSs)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vignettes of successful partnerships</a:t>
            </a:r>
            <a:endParaRPr lang="en-CA" sz="2000" dirty="0"/>
          </a:p>
          <a:p>
            <a:pPr lvl="0">
              <a:spcBef>
                <a:spcPts val="0"/>
              </a:spcBef>
            </a:pPr>
            <a:r>
              <a:rPr lang="en-US" sz="2000" dirty="0"/>
              <a:t>example of best practices</a:t>
            </a:r>
            <a:endParaRPr lang="en-CA" sz="2000" dirty="0"/>
          </a:p>
          <a:p>
            <a:pPr lvl="1"/>
            <a:r>
              <a:rPr lang="en-US" sz="1800" dirty="0"/>
              <a:t>establishing and maintenance of data relationships</a:t>
            </a:r>
            <a:endParaRPr lang="en-CA" sz="1800" dirty="0"/>
          </a:p>
          <a:p>
            <a:pPr lvl="1"/>
            <a:r>
              <a:rPr lang="en-US" sz="1800" dirty="0"/>
              <a:t>supporting arrangements</a:t>
            </a:r>
            <a:endParaRPr lang="en-CA" sz="1800" dirty="0"/>
          </a:p>
          <a:p>
            <a:pPr lvl="1"/>
            <a:r>
              <a:rPr lang="en-GB" sz="1800" dirty="0"/>
              <a:t>Decision Process for the Integration of External Data Sources into National Meteorological Organisations </a:t>
            </a:r>
            <a:endParaRPr lang="en-CA" sz="1800" dirty="0"/>
          </a:p>
          <a:p>
            <a:pPr lvl="1"/>
            <a:r>
              <a:rPr lang="en-US" sz="1800" dirty="0"/>
              <a:t>Acceptance procedures for external data</a:t>
            </a:r>
            <a:endParaRPr lang="en-CA" sz="1800" dirty="0"/>
          </a:p>
          <a:p>
            <a:pPr lvl="1"/>
            <a:r>
              <a:rPr lang="en-US" sz="1800" dirty="0"/>
              <a:t>example agreements</a:t>
            </a:r>
            <a:endParaRPr lang="en-CA" sz="1800" dirty="0"/>
          </a:p>
          <a:p>
            <a:pPr lvl="1"/>
            <a:r>
              <a:rPr lang="en-US" sz="1800" dirty="0"/>
              <a:t>other…..</a:t>
            </a:r>
            <a:endParaRPr lang="en-CA" sz="1800" dirty="0"/>
          </a:p>
        </p:txBody>
      </p:sp>
      <p:sp>
        <p:nvSpPr>
          <p:cNvPr id="3482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de-DE" sz="1200" smtClean="0">
                <a:solidFill>
                  <a:srgbClr val="000000"/>
                </a:solidFill>
              </a:rPr>
              <a:t>ICG-WIGOS-4, 17-20 Feb 2015</a:t>
            </a:r>
          </a:p>
        </p:txBody>
      </p:sp>
    </p:spTree>
    <p:extLst>
      <p:ext uri="{BB962C8B-B14F-4D97-AF65-F5344CB8AC3E}">
        <p14:creationId xmlns:p14="http://schemas.microsoft.com/office/powerpoint/2010/main" val="263136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Near-Term Work Plan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V0 </a:t>
            </a:r>
            <a:r>
              <a:rPr lang="en-CA" sz="2400" dirty="0" smtClean="0"/>
              <a:t>Draft - 		Sep </a:t>
            </a:r>
            <a:r>
              <a:rPr lang="en-CA" sz="2400" dirty="0"/>
              <a:t>2016 </a:t>
            </a:r>
          </a:p>
          <a:p>
            <a:r>
              <a:rPr lang="en-CA" sz="2400" dirty="0"/>
              <a:t>V1 </a:t>
            </a:r>
            <a:r>
              <a:rPr lang="en-CA" sz="2400" dirty="0" smtClean="0"/>
              <a:t>Draft - 		Nov </a:t>
            </a:r>
            <a:r>
              <a:rPr lang="en-CA" sz="2400" dirty="0"/>
              <a:t>2016 </a:t>
            </a:r>
          </a:p>
          <a:p>
            <a:r>
              <a:rPr lang="en-CA" sz="2400" dirty="0"/>
              <a:t>CBS </a:t>
            </a:r>
            <a:r>
              <a:rPr lang="en-CA" sz="2400" dirty="0" smtClean="0"/>
              <a:t>TECO - 		Nov 2016 </a:t>
            </a:r>
          </a:p>
          <a:p>
            <a:r>
              <a:rPr lang="en-CA" sz="2400" dirty="0"/>
              <a:t>V2, V3 as </a:t>
            </a:r>
            <a:r>
              <a:rPr lang="en-CA" sz="2400" dirty="0" smtClean="0"/>
              <a:t>required - 	Dec 2016 – Jan 2017 </a:t>
            </a:r>
          </a:p>
          <a:p>
            <a:r>
              <a:rPr lang="en-CA" sz="2400" dirty="0" smtClean="0"/>
              <a:t>ICG-WIGOS-6 - 	Feb/Mar 2017 </a:t>
            </a:r>
          </a:p>
          <a:p>
            <a:r>
              <a:rPr lang="en-CA" sz="2400" dirty="0" smtClean="0"/>
              <a:t>EC-69  			May 2017</a:t>
            </a:r>
            <a:endParaRPr lang="en-CA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test footer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284CFF-05D3-4CA9-8DFD-CFCFF31C8A22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1307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Thank you for your attention</a:t>
            </a:r>
            <a:endParaRPr lang="en-US" altLang="de-DE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H" altLang="de-DE" sz="3600" smtClean="0">
                <a:hlinkClick r:id="rId2"/>
              </a:rPr>
              <a:t>www.wmo.int/wigos</a:t>
            </a:r>
            <a:endParaRPr lang="fr-CH" altLang="de-DE" sz="3600" smtClean="0"/>
          </a:p>
          <a:p>
            <a:endParaRPr lang="en-US" altLang="de-DE" smtClean="0"/>
          </a:p>
        </p:txBody>
      </p:sp>
    </p:spTree>
    <p:extLst>
      <p:ext uri="{BB962C8B-B14F-4D97-AF65-F5344CB8AC3E}">
        <p14:creationId xmlns:p14="http://schemas.microsoft.com/office/powerpoint/2010/main" val="20633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D MeteoSchweiz Variante 1">
  <a:themeElements>
    <a:clrScheme name="GSED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SED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SED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2108</TotalTime>
  <Words>455</Words>
  <Application>Microsoft Office PowerPoint</Application>
  <PresentationFormat>On-screen Show (4:3)</PresentationFormat>
  <Paragraphs>99</Paragraphs>
  <Slides>10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Body slide</vt:lpstr>
      <vt:lpstr>Closing slide</vt:lpstr>
      <vt:lpstr>CD MeteoSchweiz Variante 1</vt:lpstr>
      <vt:lpstr>1_Closing slide</vt:lpstr>
      <vt:lpstr> WIGOS Task Team on Partnerships and  Data Guidance WIGOS -TT-WDP</vt:lpstr>
      <vt:lpstr>Phase 1 - Data Partnerships - ToR</vt:lpstr>
      <vt:lpstr>Phase 2 - Data Guidance – ToR (1/2)</vt:lpstr>
      <vt:lpstr>Phase 2 - Data Guidance – ToR  (2/2)</vt:lpstr>
      <vt:lpstr>Key Outcomes – TT-WDP-1</vt:lpstr>
      <vt:lpstr>Draft Outline - Phase 1 - Data Partnerships (1/3)</vt:lpstr>
      <vt:lpstr>Draft Outline - Phase 1 - Data Partnerships (2/3)</vt:lpstr>
      <vt:lpstr>Draft Outline - Phase 1 - Data Partnerships (3/3)</vt:lpstr>
      <vt:lpstr>Near-Term Work Plan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IZahumensky</dc:creator>
  <cp:lastModifiedBy>manorem</cp:lastModifiedBy>
  <cp:revision>426</cp:revision>
  <cp:lastPrinted>2013-05-06T06:40:13Z</cp:lastPrinted>
  <dcterms:created xsi:type="dcterms:W3CDTF">2013-01-10T13:51:34Z</dcterms:created>
  <dcterms:modified xsi:type="dcterms:W3CDTF">2016-08-31T11:42:14Z</dcterms:modified>
</cp:coreProperties>
</file>