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61" r:id="rId3"/>
    <p:sldId id="259" r:id="rId4"/>
    <p:sldId id="260" r:id="rId5"/>
    <p:sldId id="274" r:id="rId6"/>
    <p:sldId id="262" r:id="rId7"/>
    <p:sldId id="264" r:id="rId8"/>
    <p:sldId id="265" r:id="rId9"/>
    <p:sldId id="267" r:id="rId10"/>
    <p:sldId id="263" r:id="rId11"/>
    <p:sldId id="268" r:id="rId12"/>
    <p:sldId id="269" r:id="rId13"/>
    <p:sldId id="270" r:id="rId14"/>
    <p:sldId id="271" r:id="rId15"/>
    <p:sldId id="275" r:id="rId16"/>
    <p:sldId id="272" r:id="rId17"/>
    <p:sldId id="273" r:id="rId18"/>
    <p:sldId id="25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7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mailto:cbs-16.wmo.int@wmo.int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mailto:cbs-16.wmo.int@wmo.int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D40479-BA67-4991-B6F1-7CD57D854FA0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616F9D1-EB5D-445A-BC7F-1C5F87FFE172}">
      <dgm:prSet phldrT="[Text]"/>
      <dgm:spPr/>
      <dgm:t>
        <a:bodyPr/>
        <a:lstStyle/>
        <a:p>
          <a:r>
            <a:rPr lang="en-GB" dirty="0" smtClean="0"/>
            <a:t>Write</a:t>
          </a:r>
          <a:endParaRPr lang="en-GB" dirty="0"/>
        </a:p>
      </dgm:t>
    </dgm:pt>
    <dgm:pt modelId="{F465698D-AA24-4DE0-AAE3-B9E4CA6BA79A}" type="parTrans" cxnId="{DC0E22E3-C295-4146-830E-EBA0988EA5C1}">
      <dgm:prSet/>
      <dgm:spPr/>
      <dgm:t>
        <a:bodyPr/>
        <a:lstStyle/>
        <a:p>
          <a:endParaRPr lang="en-GB"/>
        </a:p>
      </dgm:t>
    </dgm:pt>
    <dgm:pt modelId="{10DBB817-C6DD-41C9-A2CB-FF180FF4BB54}" type="sibTrans" cxnId="{DC0E22E3-C295-4146-830E-EBA0988EA5C1}">
      <dgm:prSet/>
      <dgm:spPr/>
      <dgm:t>
        <a:bodyPr/>
        <a:lstStyle/>
        <a:p>
          <a:endParaRPr lang="en-GB"/>
        </a:p>
      </dgm:t>
    </dgm:pt>
    <dgm:pt modelId="{E0971D18-055D-4889-9665-7C5B89F4C297}">
      <dgm:prSet phldrT="[Text]"/>
      <dgm:spPr/>
      <dgm:t>
        <a:bodyPr/>
        <a:lstStyle/>
        <a:p>
          <a:r>
            <a:rPr lang="en-GB" dirty="0" smtClean="0"/>
            <a:t>Author writes, AA formats and submits</a:t>
          </a:r>
          <a:endParaRPr lang="en-GB" dirty="0"/>
        </a:p>
      </dgm:t>
    </dgm:pt>
    <dgm:pt modelId="{FC319352-8367-4E28-96E4-8740371C5703}" type="parTrans" cxnId="{31D2A7A4-39FD-4C4A-87FF-8C79499AE10E}">
      <dgm:prSet/>
      <dgm:spPr/>
      <dgm:t>
        <a:bodyPr/>
        <a:lstStyle/>
        <a:p>
          <a:endParaRPr lang="en-GB"/>
        </a:p>
      </dgm:t>
    </dgm:pt>
    <dgm:pt modelId="{4AE93A8B-4FB2-4AB6-A309-004DE41C48DC}" type="sibTrans" cxnId="{31D2A7A4-39FD-4C4A-87FF-8C79499AE10E}">
      <dgm:prSet/>
      <dgm:spPr/>
      <dgm:t>
        <a:bodyPr/>
        <a:lstStyle/>
        <a:p>
          <a:endParaRPr lang="en-GB"/>
        </a:p>
      </dgm:t>
    </dgm:pt>
    <dgm:pt modelId="{4787713D-933D-4D79-AD4E-DB0E4DDBB289}">
      <dgm:prSet phldrT="[Text]"/>
      <dgm:spPr/>
      <dgm:t>
        <a:bodyPr/>
        <a:lstStyle/>
        <a:p>
          <a:r>
            <a:rPr lang="en-GB" dirty="0" smtClean="0"/>
            <a:t>Edit</a:t>
          </a:r>
          <a:endParaRPr lang="en-GB" dirty="0"/>
        </a:p>
      </dgm:t>
    </dgm:pt>
    <dgm:pt modelId="{4829EE6E-454D-48D6-BC8E-A4245314CBF0}" type="parTrans" cxnId="{594ADD28-40E3-4773-801D-7101A7EE58B5}">
      <dgm:prSet/>
      <dgm:spPr/>
      <dgm:t>
        <a:bodyPr/>
        <a:lstStyle/>
        <a:p>
          <a:endParaRPr lang="en-GB"/>
        </a:p>
      </dgm:t>
    </dgm:pt>
    <dgm:pt modelId="{2A8686D1-CDE6-4702-B45A-FD6F93551DCA}" type="sibTrans" cxnId="{594ADD28-40E3-4773-801D-7101A7EE58B5}">
      <dgm:prSet/>
      <dgm:spPr/>
      <dgm:t>
        <a:bodyPr/>
        <a:lstStyle/>
        <a:p>
          <a:endParaRPr lang="en-GB"/>
        </a:p>
      </dgm:t>
    </dgm:pt>
    <dgm:pt modelId="{19860328-5816-40E3-800F-3C1882A33520}">
      <dgm:prSet phldrT="[Text]"/>
      <dgm:spPr/>
      <dgm:t>
        <a:bodyPr/>
        <a:lstStyle/>
        <a:p>
          <a:r>
            <a:rPr lang="en-GB" dirty="0" smtClean="0"/>
            <a:t>Author updates, AA checks format and submit via JOBSYS</a:t>
          </a:r>
          <a:endParaRPr lang="en-GB" dirty="0"/>
        </a:p>
      </dgm:t>
    </dgm:pt>
    <dgm:pt modelId="{ADD89DD8-FF56-49FF-921F-4B9BE96B0F55}" type="parTrans" cxnId="{AA580D85-2B65-4428-8974-D05D399385C7}">
      <dgm:prSet/>
      <dgm:spPr/>
      <dgm:t>
        <a:bodyPr/>
        <a:lstStyle/>
        <a:p>
          <a:endParaRPr lang="en-GB"/>
        </a:p>
      </dgm:t>
    </dgm:pt>
    <dgm:pt modelId="{5EF3B6E1-2C21-46C5-9DE7-CD32F2ADF906}" type="sibTrans" cxnId="{AA580D85-2B65-4428-8974-D05D399385C7}">
      <dgm:prSet/>
      <dgm:spPr/>
      <dgm:t>
        <a:bodyPr/>
        <a:lstStyle/>
        <a:p>
          <a:endParaRPr lang="en-GB"/>
        </a:p>
      </dgm:t>
    </dgm:pt>
    <dgm:pt modelId="{D9DE5FC2-725E-4DA1-85FB-BF6F0355886F}">
      <dgm:prSet phldrT="[Text]"/>
      <dgm:spPr/>
      <dgm:t>
        <a:bodyPr/>
        <a:lstStyle/>
        <a:p>
          <a:endParaRPr lang="en-GB" dirty="0"/>
        </a:p>
      </dgm:t>
    </dgm:pt>
    <dgm:pt modelId="{1C4A2460-2D0F-4482-A670-33D5D9D923EE}" type="parTrans" cxnId="{FD9D20CE-083A-4164-913F-D71B9C6488F4}">
      <dgm:prSet/>
      <dgm:spPr/>
      <dgm:t>
        <a:bodyPr/>
        <a:lstStyle/>
        <a:p>
          <a:endParaRPr lang="en-GB"/>
        </a:p>
      </dgm:t>
    </dgm:pt>
    <dgm:pt modelId="{BBE9FBCD-002A-4933-B75A-B771DF66AAE1}" type="sibTrans" cxnId="{FD9D20CE-083A-4164-913F-D71B9C6488F4}">
      <dgm:prSet/>
      <dgm:spPr/>
      <dgm:t>
        <a:bodyPr/>
        <a:lstStyle/>
        <a:p>
          <a:endParaRPr lang="en-GB"/>
        </a:p>
      </dgm:t>
    </dgm:pt>
    <dgm:pt modelId="{745D4E9C-97FB-431B-9D1B-E0202F77C02E}">
      <dgm:prSet phldrT="[Text]"/>
      <dgm:spPr/>
      <dgm:t>
        <a:bodyPr/>
        <a:lstStyle/>
        <a:p>
          <a:r>
            <a:rPr lang="en-GB" dirty="0" smtClean="0"/>
            <a:t>Update</a:t>
          </a:r>
          <a:endParaRPr lang="en-GB" dirty="0"/>
        </a:p>
      </dgm:t>
    </dgm:pt>
    <dgm:pt modelId="{DF098AF4-4823-44B9-ACE8-C011054A8F21}" type="parTrans" cxnId="{5C8BF224-168D-43DE-86BB-AAE68598C246}">
      <dgm:prSet/>
      <dgm:spPr/>
      <dgm:t>
        <a:bodyPr/>
        <a:lstStyle/>
        <a:p>
          <a:endParaRPr lang="en-GB"/>
        </a:p>
      </dgm:t>
    </dgm:pt>
    <dgm:pt modelId="{9E8CA931-962F-4B2E-A4D4-727095B5EBE1}" type="sibTrans" cxnId="{5C8BF224-168D-43DE-86BB-AAE68598C246}">
      <dgm:prSet/>
      <dgm:spPr/>
      <dgm:t>
        <a:bodyPr/>
        <a:lstStyle/>
        <a:p>
          <a:endParaRPr lang="en-GB"/>
        </a:p>
      </dgm:t>
    </dgm:pt>
    <dgm:pt modelId="{6B4DD3D9-F9C8-4884-9C99-2D16544CDFF5}">
      <dgm:prSet phldrT="[Text]"/>
      <dgm:spPr/>
      <dgm:t>
        <a:bodyPr/>
        <a:lstStyle/>
        <a:p>
          <a:r>
            <a:rPr lang="en-GB" dirty="0" smtClean="0"/>
            <a:t>Members comment to </a:t>
          </a:r>
          <a:r>
            <a:rPr lang="en-GB" dirty="0" smtClean="0">
              <a:hlinkClick xmlns:r="http://schemas.openxmlformats.org/officeDocument/2006/relationships" r:id="rId1"/>
            </a:rPr>
            <a:t>cbs-16@wmo.int</a:t>
          </a:r>
          <a:r>
            <a:rPr lang="en-GB" dirty="0" smtClean="0"/>
            <a:t> (to be confirmed)</a:t>
          </a:r>
          <a:endParaRPr lang="en-GB" dirty="0"/>
        </a:p>
      </dgm:t>
    </dgm:pt>
    <dgm:pt modelId="{1230362E-D0BD-45C5-A26B-0F220550848E}" type="parTrans" cxnId="{CEC0C802-0990-49AC-BBF8-DBE49ACFD55B}">
      <dgm:prSet/>
      <dgm:spPr/>
      <dgm:t>
        <a:bodyPr/>
        <a:lstStyle/>
        <a:p>
          <a:endParaRPr lang="en-GB"/>
        </a:p>
      </dgm:t>
    </dgm:pt>
    <dgm:pt modelId="{F1555CAF-22A2-477B-B9D0-75F9F48E37C4}" type="sibTrans" cxnId="{CEC0C802-0990-49AC-BBF8-DBE49ACFD55B}">
      <dgm:prSet/>
      <dgm:spPr/>
      <dgm:t>
        <a:bodyPr/>
        <a:lstStyle/>
        <a:p>
          <a:endParaRPr lang="en-GB"/>
        </a:p>
      </dgm:t>
    </dgm:pt>
    <dgm:pt modelId="{C82E993A-49FC-4522-B692-C946BAE0B403}">
      <dgm:prSet phldrT="[Text]"/>
      <dgm:spPr/>
      <dgm:t>
        <a:bodyPr/>
        <a:lstStyle/>
        <a:p>
          <a:r>
            <a:rPr lang="en-GB" dirty="0" smtClean="0"/>
            <a:t>Director, ASG/SG/approve and return with comments</a:t>
          </a:r>
        </a:p>
        <a:p>
          <a:endParaRPr lang="en-GB" dirty="0"/>
        </a:p>
      </dgm:t>
    </dgm:pt>
    <dgm:pt modelId="{F3001972-95EF-493D-8DB8-00B9E029654C}" type="parTrans" cxnId="{364000DC-6923-4BAD-8D2F-19C364D506FE}">
      <dgm:prSet/>
      <dgm:spPr/>
      <dgm:t>
        <a:bodyPr/>
        <a:lstStyle/>
        <a:p>
          <a:endParaRPr lang="en-GB"/>
        </a:p>
      </dgm:t>
    </dgm:pt>
    <dgm:pt modelId="{27F83647-3E67-4CCC-B22A-6022DBD1F66B}" type="sibTrans" cxnId="{364000DC-6923-4BAD-8D2F-19C364D506FE}">
      <dgm:prSet/>
      <dgm:spPr/>
      <dgm:t>
        <a:bodyPr/>
        <a:lstStyle/>
        <a:p>
          <a:endParaRPr lang="en-GB"/>
        </a:p>
      </dgm:t>
    </dgm:pt>
    <dgm:pt modelId="{99289A47-2B8F-4366-83A1-AE7ECC18773B}">
      <dgm:prSet/>
      <dgm:spPr/>
      <dgm:t>
        <a:bodyPr/>
        <a:lstStyle/>
        <a:p>
          <a:r>
            <a:rPr lang="en-GB" dirty="0" smtClean="0"/>
            <a:t>LCP edit – return PDF, Author marks up PDF and returns for translation</a:t>
          </a:r>
          <a:endParaRPr lang="en-GB" dirty="0"/>
        </a:p>
      </dgm:t>
    </dgm:pt>
    <dgm:pt modelId="{A26779AD-C7E6-4D95-A237-BE6D95CC779E}" type="parTrans" cxnId="{4AAECD4A-C9CE-4CAD-9ED8-7598C3AB3E4A}">
      <dgm:prSet/>
      <dgm:spPr/>
      <dgm:t>
        <a:bodyPr/>
        <a:lstStyle/>
        <a:p>
          <a:endParaRPr lang="en-GB"/>
        </a:p>
      </dgm:t>
    </dgm:pt>
    <dgm:pt modelId="{ACC160FB-65AD-4EF1-A4E0-BE1456D67312}" type="sibTrans" cxnId="{4AAECD4A-C9CE-4CAD-9ED8-7598C3AB3E4A}">
      <dgm:prSet/>
      <dgm:spPr/>
      <dgm:t>
        <a:bodyPr/>
        <a:lstStyle/>
        <a:p>
          <a:endParaRPr lang="en-GB"/>
        </a:p>
      </dgm:t>
    </dgm:pt>
    <dgm:pt modelId="{C0DC9F38-1D6E-48BB-8855-CF482AA985DF}">
      <dgm:prSet phldrT="[Text]"/>
      <dgm:spPr/>
      <dgm:t>
        <a:bodyPr/>
        <a:lstStyle/>
        <a:p>
          <a:r>
            <a:rPr lang="en-GB" dirty="0" smtClean="0"/>
            <a:t>Author updates .</a:t>
          </a:r>
          <a:r>
            <a:rPr lang="en-GB" dirty="0" err="1" smtClean="0"/>
            <a:t>docx</a:t>
          </a:r>
          <a:r>
            <a:rPr lang="en-GB" dirty="0" smtClean="0"/>
            <a:t> from </a:t>
          </a:r>
          <a:r>
            <a:rPr lang="en-GB" dirty="0" smtClean="0"/>
            <a:t>meetings.wmo.int/cbs-16 </a:t>
          </a:r>
          <a:r>
            <a:rPr lang="en-GB" dirty="0" smtClean="0"/>
            <a:t>and returns to first step </a:t>
          </a:r>
          <a:endParaRPr lang="en-GB" dirty="0"/>
        </a:p>
      </dgm:t>
    </dgm:pt>
    <dgm:pt modelId="{18828927-D11D-4F6C-AA56-697CA85C44CC}" type="parTrans" cxnId="{3B106866-1F4C-40A0-BD01-1D5302B11AC8}">
      <dgm:prSet/>
      <dgm:spPr/>
      <dgm:t>
        <a:bodyPr/>
        <a:lstStyle/>
        <a:p>
          <a:endParaRPr lang="en-GB"/>
        </a:p>
      </dgm:t>
    </dgm:pt>
    <dgm:pt modelId="{181D78B1-B1CB-4F13-9679-EA30BE226B2E}" type="sibTrans" cxnId="{3B106866-1F4C-40A0-BD01-1D5302B11AC8}">
      <dgm:prSet/>
      <dgm:spPr/>
      <dgm:t>
        <a:bodyPr/>
        <a:lstStyle/>
        <a:p>
          <a:endParaRPr lang="en-GB"/>
        </a:p>
      </dgm:t>
    </dgm:pt>
    <dgm:pt modelId="{5881DA35-F3A1-4EA4-952E-5427F51ED83E}" type="pres">
      <dgm:prSet presAssocID="{BBD40479-BA67-4991-B6F1-7CD57D854FA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A8A3475-05EE-49BA-9A16-6B7CB110FEB9}" type="pres">
      <dgm:prSet presAssocID="{A616F9D1-EB5D-445A-BC7F-1C5F87FFE172}" presName="composite" presStyleCnt="0"/>
      <dgm:spPr/>
    </dgm:pt>
    <dgm:pt modelId="{CD35D699-8649-42EE-BCFD-F10EF5305A62}" type="pres">
      <dgm:prSet presAssocID="{A616F9D1-EB5D-445A-BC7F-1C5F87FFE172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9A99BEE-D07B-4FD1-9B25-A75F525B623D}" type="pres">
      <dgm:prSet presAssocID="{A616F9D1-EB5D-445A-BC7F-1C5F87FFE172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4513D6D-7F46-4FB3-AB95-D2E0013634EB}" type="pres">
      <dgm:prSet presAssocID="{10DBB817-C6DD-41C9-A2CB-FF180FF4BB54}" presName="sp" presStyleCnt="0"/>
      <dgm:spPr/>
    </dgm:pt>
    <dgm:pt modelId="{C95A9EB9-3F57-4A19-99A2-7045085718DB}" type="pres">
      <dgm:prSet presAssocID="{4787713D-933D-4D79-AD4E-DB0E4DDBB289}" presName="composite" presStyleCnt="0"/>
      <dgm:spPr/>
    </dgm:pt>
    <dgm:pt modelId="{65C8D87F-FE9C-4666-9A13-1BD28000E156}" type="pres">
      <dgm:prSet presAssocID="{4787713D-933D-4D79-AD4E-DB0E4DDBB289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F606002-DB47-43EE-BF30-605488FFD31D}" type="pres">
      <dgm:prSet presAssocID="{4787713D-933D-4D79-AD4E-DB0E4DDBB289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361E17-54B4-47DD-8FCE-4A0D2AD5AEA2}" type="pres">
      <dgm:prSet presAssocID="{2A8686D1-CDE6-4702-B45A-FD6F93551DCA}" presName="sp" presStyleCnt="0"/>
      <dgm:spPr/>
    </dgm:pt>
    <dgm:pt modelId="{2005A19B-17F5-424E-B5EE-F6EA9A3AB0FF}" type="pres">
      <dgm:prSet presAssocID="{745D4E9C-97FB-431B-9D1B-E0202F77C02E}" presName="composite" presStyleCnt="0"/>
      <dgm:spPr/>
    </dgm:pt>
    <dgm:pt modelId="{1E6EF49E-3234-45E4-A9E5-B62897DAD104}" type="pres">
      <dgm:prSet presAssocID="{745D4E9C-97FB-431B-9D1B-E0202F77C02E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85ACB41-B2E9-4EB9-BEEC-0735E1DB92F8}" type="pres">
      <dgm:prSet presAssocID="{745D4E9C-97FB-431B-9D1B-E0202F77C02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364000DC-6923-4BAD-8D2F-19C364D506FE}" srcId="{A616F9D1-EB5D-445A-BC7F-1C5F87FFE172}" destId="{C82E993A-49FC-4522-B692-C946BAE0B403}" srcOrd="1" destOrd="0" parTransId="{F3001972-95EF-493D-8DB8-00B9E029654C}" sibTransId="{27F83647-3E67-4CCC-B22A-6022DBD1F66B}"/>
    <dgm:cxn modelId="{3B106866-1F4C-40A0-BD01-1D5302B11AC8}" srcId="{745D4E9C-97FB-431B-9D1B-E0202F77C02E}" destId="{C0DC9F38-1D6E-48BB-8855-CF482AA985DF}" srcOrd="1" destOrd="0" parTransId="{18828927-D11D-4F6C-AA56-697CA85C44CC}" sibTransId="{181D78B1-B1CB-4F13-9679-EA30BE226B2E}"/>
    <dgm:cxn modelId="{AA580D85-2B65-4428-8974-D05D399385C7}" srcId="{4787713D-933D-4D79-AD4E-DB0E4DDBB289}" destId="{19860328-5816-40E3-800F-3C1882A33520}" srcOrd="0" destOrd="0" parTransId="{ADD89DD8-FF56-49FF-921F-4B9BE96B0F55}" sibTransId="{5EF3B6E1-2C21-46C5-9DE7-CD32F2ADF906}"/>
    <dgm:cxn modelId="{DC0E22E3-C295-4146-830E-EBA0988EA5C1}" srcId="{BBD40479-BA67-4991-B6F1-7CD57D854FA0}" destId="{A616F9D1-EB5D-445A-BC7F-1C5F87FFE172}" srcOrd="0" destOrd="0" parTransId="{F465698D-AA24-4DE0-AAE3-B9E4CA6BA79A}" sibTransId="{10DBB817-C6DD-41C9-A2CB-FF180FF4BB54}"/>
    <dgm:cxn modelId="{36EB2151-4049-4166-AB3E-621017CABCCF}" type="presOf" srcId="{19860328-5816-40E3-800F-3C1882A33520}" destId="{2F606002-DB47-43EE-BF30-605488FFD31D}" srcOrd="0" destOrd="0" presId="urn:microsoft.com/office/officeart/2005/8/layout/chevron2"/>
    <dgm:cxn modelId="{8B689A6E-B0FE-4FB5-9BCB-FDA9366B92D6}" type="presOf" srcId="{D9DE5FC2-725E-4DA1-85FB-BF6F0355886F}" destId="{2F606002-DB47-43EE-BF30-605488FFD31D}" srcOrd="0" destOrd="2" presId="urn:microsoft.com/office/officeart/2005/8/layout/chevron2"/>
    <dgm:cxn modelId="{17E5C5BD-8602-4385-98F8-83EAB958114D}" type="presOf" srcId="{BBD40479-BA67-4991-B6F1-7CD57D854FA0}" destId="{5881DA35-F3A1-4EA4-952E-5427F51ED83E}" srcOrd="0" destOrd="0" presId="urn:microsoft.com/office/officeart/2005/8/layout/chevron2"/>
    <dgm:cxn modelId="{CEC0C802-0990-49AC-BBF8-DBE49ACFD55B}" srcId="{745D4E9C-97FB-431B-9D1B-E0202F77C02E}" destId="{6B4DD3D9-F9C8-4884-9C99-2D16544CDFF5}" srcOrd="0" destOrd="0" parTransId="{1230362E-D0BD-45C5-A26B-0F220550848E}" sibTransId="{F1555CAF-22A2-477B-B9D0-75F9F48E37C4}"/>
    <dgm:cxn modelId="{C5A08489-3AD2-4BFD-BC57-2B4743AA8719}" type="presOf" srcId="{99289A47-2B8F-4366-83A1-AE7ECC18773B}" destId="{2F606002-DB47-43EE-BF30-605488FFD31D}" srcOrd="0" destOrd="1" presId="urn:microsoft.com/office/officeart/2005/8/layout/chevron2"/>
    <dgm:cxn modelId="{06EF21CA-5F20-4CA9-BBC4-0D41EEB3EB25}" type="presOf" srcId="{A616F9D1-EB5D-445A-BC7F-1C5F87FFE172}" destId="{CD35D699-8649-42EE-BCFD-F10EF5305A62}" srcOrd="0" destOrd="0" presId="urn:microsoft.com/office/officeart/2005/8/layout/chevron2"/>
    <dgm:cxn modelId="{ACD37280-2DC5-429F-8728-328B6CC8D54F}" type="presOf" srcId="{745D4E9C-97FB-431B-9D1B-E0202F77C02E}" destId="{1E6EF49E-3234-45E4-A9E5-B62897DAD104}" srcOrd="0" destOrd="0" presId="urn:microsoft.com/office/officeart/2005/8/layout/chevron2"/>
    <dgm:cxn modelId="{5C8BF224-168D-43DE-86BB-AAE68598C246}" srcId="{BBD40479-BA67-4991-B6F1-7CD57D854FA0}" destId="{745D4E9C-97FB-431B-9D1B-E0202F77C02E}" srcOrd="2" destOrd="0" parTransId="{DF098AF4-4823-44B9-ACE8-C011054A8F21}" sibTransId="{9E8CA931-962F-4B2E-A4D4-727095B5EBE1}"/>
    <dgm:cxn modelId="{31D2A7A4-39FD-4C4A-87FF-8C79499AE10E}" srcId="{A616F9D1-EB5D-445A-BC7F-1C5F87FFE172}" destId="{E0971D18-055D-4889-9665-7C5B89F4C297}" srcOrd="0" destOrd="0" parTransId="{FC319352-8367-4E28-96E4-8740371C5703}" sibTransId="{4AE93A8B-4FB2-4AB6-A309-004DE41C48DC}"/>
    <dgm:cxn modelId="{24713C6A-E4FD-4627-8304-FED98DC4203E}" type="presOf" srcId="{C0DC9F38-1D6E-48BB-8855-CF482AA985DF}" destId="{D85ACB41-B2E9-4EB9-BEEC-0735E1DB92F8}" srcOrd="0" destOrd="1" presId="urn:microsoft.com/office/officeart/2005/8/layout/chevron2"/>
    <dgm:cxn modelId="{96124AE0-6A0C-4AF8-B76B-938D5ABE7644}" type="presOf" srcId="{4787713D-933D-4D79-AD4E-DB0E4DDBB289}" destId="{65C8D87F-FE9C-4666-9A13-1BD28000E156}" srcOrd="0" destOrd="0" presId="urn:microsoft.com/office/officeart/2005/8/layout/chevron2"/>
    <dgm:cxn modelId="{4AAECD4A-C9CE-4CAD-9ED8-7598C3AB3E4A}" srcId="{4787713D-933D-4D79-AD4E-DB0E4DDBB289}" destId="{99289A47-2B8F-4366-83A1-AE7ECC18773B}" srcOrd="1" destOrd="0" parTransId="{A26779AD-C7E6-4D95-A237-BE6D95CC779E}" sibTransId="{ACC160FB-65AD-4EF1-A4E0-BE1456D67312}"/>
    <dgm:cxn modelId="{1CF980F2-8BC4-4397-97EC-CB0CDB77F9BC}" type="presOf" srcId="{E0971D18-055D-4889-9665-7C5B89F4C297}" destId="{F9A99BEE-D07B-4FD1-9B25-A75F525B623D}" srcOrd="0" destOrd="0" presId="urn:microsoft.com/office/officeart/2005/8/layout/chevron2"/>
    <dgm:cxn modelId="{528F9D00-8161-46B9-AEE9-45830F3EBEB9}" type="presOf" srcId="{C82E993A-49FC-4522-B692-C946BAE0B403}" destId="{F9A99BEE-D07B-4FD1-9B25-A75F525B623D}" srcOrd="0" destOrd="1" presId="urn:microsoft.com/office/officeart/2005/8/layout/chevron2"/>
    <dgm:cxn modelId="{ADA585FB-E2C6-48B6-9481-F07D4E732E3E}" type="presOf" srcId="{6B4DD3D9-F9C8-4884-9C99-2D16544CDFF5}" destId="{D85ACB41-B2E9-4EB9-BEEC-0735E1DB92F8}" srcOrd="0" destOrd="0" presId="urn:microsoft.com/office/officeart/2005/8/layout/chevron2"/>
    <dgm:cxn modelId="{FD9D20CE-083A-4164-913F-D71B9C6488F4}" srcId="{4787713D-933D-4D79-AD4E-DB0E4DDBB289}" destId="{D9DE5FC2-725E-4DA1-85FB-BF6F0355886F}" srcOrd="2" destOrd="0" parTransId="{1C4A2460-2D0F-4482-A670-33D5D9D923EE}" sibTransId="{BBE9FBCD-002A-4933-B75A-B771DF66AAE1}"/>
    <dgm:cxn modelId="{594ADD28-40E3-4773-801D-7101A7EE58B5}" srcId="{BBD40479-BA67-4991-B6F1-7CD57D854FA0}" destId="{4787713D-933D-4D79-AD4E-DB0E4DDBB289}" srcOrd="1" destOrd="0" parTransId="{4829EE6E-454D-48D6-BC8E-A4245314CBF0}" sibTransId="{2A8686D1-CDE6-4702-B45A-FD6F93551DCA}"/>
    <dgm:cxn modelId="{370F3C2B-E7BB-45AB-9DD6-CCCB82181F31}" type="presParOf" srcId="{5881DA35-F3A1-4EA4-952E-5427F51ED83E}" destId="{4A8A3475-05EE-49BA-9A16-6B7CB110FEB9}" srcOrd="0" destOrd="0" presId="urn:microsoft.com/office/officeart/2005/8/layout/chevron2"/>
    <dgm:cxn modelId="{D74AFB3C-02D5-4BB3-84C7-21C4D29D2037}" type="presParOf" srcId="{4A8A3475-05EE-49BA-9A16-6B7CB110FEB9}" destId="{CD35D699-8649-42EE-BCFD-F10EF5305A62}" srcOrd="0" destOrd="0" presId="urn:microsoft.com/office/officeart/2005/8/layout/chevron2"/>
    <dgm:cxn modelId="{F99F6CBC-3C98-42A1-87E5-7D18A0908D11}" type="presParOf" srcId="{4A8A3475-05EE-49BA-9A16-6B7CB110FEB9}" destId="{F9A99BEE-D07B-4FD1-9B25-A75F525B623D}" srcOrd="1" destOrd="0" presId="urn:microsoft.com/office/officeart/2005/8/layout/chevron2"/>
    <dgm:cxn modelId="{730595B1-9914-49CB-B631-19622BDD0132}" type="presParOf" srcId="{5881DA35-F3A1-4EA4-952E-5427F51ED83E}" destId="{84513D6D-7F46-4FB3-AB95-D2E0013634EB}" srcOrd="1" destOrd="0" presId="urn:microsoft.com/office/officeart/2005/8/layout/chevron2"/>
    <dgm:cxn modelId="{91FF9A93-61F1-4E59-B6BE-F97C975954C9}" type="presParOf" srcId="{5881DA35-F3A1-4EA4-952E-5427F51ED83E}" destId="{C95A9EB9-3F57-4A19-99A2-7045085718DB}" srcOrd="2" destOrd="0" presId="urn:microsoft.com/office/officeart/2005/8/layout/chevron2"/>
    <dgm:cxn modelId="{6B2F32C7-06A6-49D4-8CBD-2EF751A1B9FA}" type="presParOf" srcId="{C95A9EB9-3F57-4A19-99A2-7045085718DB}" destId="{65C8D87F-FE9C-4666-9A13-1BD28000E156}" srcOrd="0" destOrd="0" presId="urn:microsoft.com/office/officeart/2005/8/layout/chevron2"/>
    <dgm:cxn modelId="{F43F82BC-D3AB-4AAE-ACC4-4B316CB7CCCE}" type="presParOf" srcId="{C95A9EB9-3F57-4A19-99A2-7045085718DB}" destId="{2F606002-DB47-43EE-BF30-605488FFD31D}" srcOrd="1" destOrd="0" presId="urn:microsoft.com/office/officeart/2005/8/layout/chevron2"/>
    <dgm:cxn modelId="{C4F60041-8AE7-472C-AC8B-090FC725BF7A}" type="presParOf" srcId="{5881DA35-F3A1-4EA4-952E-5427F51ED83E}" destId="{A2361E17-54B4-47DD-8FCE-4A0D2AD5AEA2}" srcOrd="3" destOrd="0" presId="urn:microsoft.com/office/officeart/2005/8/layout/chevron2"/>
    <dgm:cxn modelId="{3A8904F2-3837-4B74-951D-DBE066BCDF6B}" type="presParOf" srcId="{5881DA35-F3A1-4EA4-952E-5427F51ED83E}" destId="{2005A19B-17F5-424E-B5EE-F6EA9A3AB0FF}" srcOrd="4" destOrd="0" presId="urn:microsoft.com/office/officeart/2005/8/layout/chevron2"/>
    <dgm:cxn modelId="{12FA2DCA-D61D-4E75-97D1-CC1E470A0F8F}" type="presParOf" srcId="{2005A19B-17F5-424E-B5EE-F6EA9A3AB0FF}" destId="{1E6EF49E-3234-45E4-A9E5-B62897DAD104}" srcOrd="0" destOrd="0" presId="urn:microsoft.com/office/officeart/2005/8/layout/chevron2"/>
    <dgm:cxn modelId="{D419A8C9-C346-493D-BEB9-B5ED059FFD47}" type="presParOf" srcId="{2005A19B-17F5-424E-B5EE-F6EA9A3AB0FF}" destId="{D85ACB41-B2E9-4EB9-BEEC-0735E1DB92F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35D699-8649-42EE-BCFD-F10EF5305A62}">
      <dsp:nvSpPr>
        <dsp:cNvPr id="0" name=""/>
        <dsp:cNvSpPr/>
      </dsp:nvSpPr>
      <dsp:spPr>
        <a:xfrm rot="5400000">
          <a:off x="-174081" y="174566"/>
          <a:ext cx="1160543" cy="81238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Write</a:t>
          </a:r>
          <a:endParaRPr lang="en-GB" sz="2000" kern="1200" dirty="0"/>
        </a:p>
      </dsp:txBody>
      <dsp:txXfrm rot="-5400000">
        <a:off x="1" y="406674"/>
        <a:ext cx="812380" cy="348163"/>
      </dsp:txXfrm>
    </dsp:sp>
    <dsp:sp modelId="{F9A99BEE-D07B-4FD1-9B25-A75F525B623D}">
      <dsp:nvSpPr>
        <dsp:cNvPr id="0" name=""/>
        <dsp:cNvSpPr/>
      </dsp:nvSpPr>
      <dsp:spPr>
        <a:xfrm rot="5400000">
          <a:off x="2643877" y="-1831012"/>
          <a:ext cx="754353" cy="44173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100" kern="1200" dirty="0" smtClean="0"/>
            <a:t>Author writes, AA formats and submits</a:t>
          </a:r>
          <a:endParaRPr lang="en-GB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100" kern="1200" dirty="0" smtClean="0"/>
            <a:t>Director, ASG/SG/approve and return with comments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100" kern="1200" dirty="0"/>
        </a:p>
      </dsp:txBody>
      <dsp:txXfrm rot="-5400000">
        <a:off x="812380" y="37309"/>
        <a:ext cx="4380523" cy="680705"/>
      </dsp:txXfrm>
    </dsp:sp>
    <dsp:sp modelId="{65C8D87F-FE9C-4666-9A13-1BD28000E156}">
      <dsp:nvSpPr>
        <dsp:cNvPr id="0" name=""/>
        <dsp:cNvSpPr/>
      </dsp:nvSpPr>
      <dsp:spPr>
        <a:xfrm rot="5400000">
          <a:off x="-174081" y="1133183"/>
          <a:ext cx="1160543" cy="81238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Edit</a:t>
          </a:r>
          <a:endParaRPr lang="en-GB" sz="2000" kern="1200" dirty="0"/>
        </a:p>
      </dsp:txBody>
      <dsp:txXfrm rot="-5400000">
        <a:off x="1" y="1365291"/>
        <a:ext cx="812380" cy="348163"/>
      </dsp:txXfrm>
    </dsp:sp>
    <dsp:sp modelId="{2F606002-DB47-43EE-BF30-605488FFD31D}">
      <dsp:nvSpPr>
        <dsp:cNvPr id="0" name=""/>
        <dsp:cNvSpPr/>
      </dsp:nvSpPr>
      <dsp:spPr>
        <a:xfrm rot="5400000">
          <a:off x="2643877" y="-872394"/>
          <a:ext cx="754353" cy="44173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100" kern="1200" dirty="0" smtClean="0"/>
            <a:t>Author updates, AA checks format and submit via JOBSYS</a:t>
          </a:r>
          <a:endParaRPr lang="en-GB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100" kern="1200" dirty="0" smtClean="0"/>
            <a:t>LCP edit – return PDF, Author marks up PDF and returns for translation</a:t>
          </a:r>
          <a:endParaRPr lang="en-GB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100" kern="1200" dirty="0"/>
        </a:p>
      </dsp:txBody>
      <dsp:txXfrm rot="-5400000">
        <a:off x="812380" y="995927"/>
        <a:ext cx="4380523" cy="680705"/>
      </dsp:txXfrm>
    </dsp:sp>
    <dsp:sp modelId="{1E6EF49E-3234-45E4-A9E5-B62897DAD104}">
      <dsp:nvSpPr>
        <dsp:cNvPr id="0" name=""/>
        <dsp:cNvSpPr/>
      </dsp:nvSpPr>
      <dsp:spPr>
        <a:xfrm rot="5400000">
          <a:off x="-174081" y="2091801"/>
          <a:ext cx="1160543" cy="81238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Update</a:t>
          </a:r>
          <a:endParaRPr lang="en-GB" sz="2000" kern="1200" dirty="0"/>
        </a:p>
      </dsp:txBody>
      <dsp:txXfrm rot="-5400000">
        <a:off x="1" y="2323909"/>
        <a:ext cx="812380" cy="348163"/>
      </dsp:txXfrm>
    </dsp:sp>
    <dsp:sp modelId="{D85ACB41-B2E9-4EB9-BEEC-0735E1DB92F8}">
      <dsp:nvSpPr>
        <dsp:cNvPr id="0" name=""/>
        <dsp:cNvSpPr/>
      </dsp:nvSpPr>
      <dsp:spPr>
        <a:xfrm rot="5400000">
          <a:off x="2643877" y="86222"/>
          <a:ext cx="754353" cy="44173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100" kern="1200" dirty="0" smtClean="0"/>
            <a:t>Members comment to </a:t>
          </a:r>
          <a:r>
            <a:rPr lang="en-GB" sz="1100" kern="1200" dirty="0" smtClean="0">
              <a:hlinkClick xmlns:r="http://schemas.openxmlformats.org/officeDocument/2006/relationships" r:id="rId1"/>
            </a:rPr>
            <a:t>cbs-16@wmo.int</a:t>
          </a:r>
          <a:r>
            <a:rPr lang="en-GB" sz="1100" kern="1200" dirty="0" smtClean="0"/>
            <a:t> (to be confirmed)</a:t>
          </a:r>
          <a:endParaRPr lang="en-GB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100" kern="1200" dirty="0" smtClean="0"/>
            <a:t>Author updates .</a:t>
          </a:r>
          <a:r>
            <a:rPr lang="en-GB" sz="1100" kern="1200" dirty="0" err="1" smtClean="0"/>
            <a:t>docx</a:t>
          </a:r>
          <a:r>
            <a:rPr lang="en-GB" sz="1100" kern="1200" dirty="0" smtClean="0"/>
            <a:t> from </a:t>
          </a:r>
          <a:r>
            <a:rPr lang="en-GB" sz="1100" kern="1200" dirty="0" smtClean="0"/>
            <a:t>meetings.wmo.int/cbs-16 </a:t>
          </a:r>
          <a:r>
            <a:rPr lang="en-GB" sz="1100" kern="1200" dirty="0" smtClean="0"/>
            <a:t>and returns to first step </a:t>
          </a:r>
          <a:endParaRPr lang="en-GB" sz="1100" kern="1200" dirty="0"/>
        </a:p>
      </dsp:txBody>
      <dsp:txXfrm rot="-5400000">
        <a:off x="812380" y="1954543"/>
        <a:ext cx="4380523" cy="6807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28/07/2016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771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cbs-16@wmo.int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bs-16.wmo.int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Cbs-16@wmo.int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cbs-16@wmo.int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is.wmo.int/file=2940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bs-16.wmo.int/" TargetMode="External"/><Relationship Id="rId2" Type="http://schemas.openxmlformats.org/officeDocument/2006/relationships/hyperlink" Target="http://wis.wmo.int/page=CBS-16-Secretariat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Briefing on preparations for CBS-16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Topics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1. Dates and venue for CBS-16</a:t>
            </a:r>
          </a:p>
          <a:p>
            <a:pPr marL="0" indent="0">
              <a:buNone/>
            </a:pPr>
            <a:r>
              <a:rPr lang="en-US" dirty="0"/>
              <a:t>2. Agenda for TECO and CBS-16.</a:t>
            </a:r>
          </a:p>
          <a:p>
            <a:pPr marL="0" indent="0">
              <a:buNone/>
            </a:pPr>
            <a:r>
              <a:rPr lang="en-US" dirty="0"/>
              <a:t>3. Document plan, work plan and session web site</a:t>
            </a:r>
          </a:p>
          <a:p>
            <a:pPr marL="0" indent="0">
              <a:buNone/>
            </a:pPr>
            <a:r>
              <a:rPr lang="en-US" dirty="0"/>
              <a:t>4. Roles during the session</a:t>
            </a:r>
          </a:p>
          <a:p>
            <a:pPr marL="0" indent="0">
              <a:buNone/>
            </a:pPr>
            <a:r>
              <a:rPr lang="en-US" dirty="0"/>
              <a:t>5. Known issues that are being tackled</a:t>
            </a:r>
          </a:p>
          <a:p>
            <a:pPr marL="0" indent="0">
              <a:buNone/>
            </a:pPr>
            <a:r>
              <a:rPr lang="en-US" dirty="0"/>
              <a:t>6. Document processing (practical session - please bring your laptop)</a:t>
            </a:r>
          </a:p>
          <a:p>
            <a:pPr marL="0" indent="0">
              <a:buNone/>
            </a:pPr>
            <a:r>
              <a:rPr lang="en-US" dirty="0"/>
              <a:t>7. AOB</a:t>
            </a: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Dates and venue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212" y="2082215"/>
            <a:ext cx="4743450" cy="44100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54" y="1051181"/>
            <a:ext cx="4276725" cy="41005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 descr="C:\Users\sforeman\AppData\Local\Microsoft\Windows\Temporary Internet Files\Content.IE5\WWOQ2IA3\Hotel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533" y="2730917"/>
            <a:ext cx="560334" cy="61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712369" y="1085670"/>
            <a:ext cx="38034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TECO: 21-22 November 2016</a:t>
            </a:r>
          </a:p>
          <a:p>
            <a:r>
              <a:rPr lang="en-GB" sz="2000" b="1" dirty="0"/>
              <a:t>CBS-16: 23-29 November </a:t>
            </a:r>
            <a:r>
              <a:rPr lang="en-GB" sz="2000" b="1" dirty="0" smtClean="0"/>
              <a:t>2016</a:t>
            </a:r>
            <a:endParaRPr lang="en-GB" sz="2000" b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717" y="4004342"/>
            <a:ext cx="2662990" cy="229470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5800" b="1" dirty="0" smtClean="0"/>
              <a:t>TECO</a:t>
            </a:r>
          </a:p>
          <a:p>
            <a:pPr marL="0" indent="0">
              <a:buNone/>
            </a:pPr>
            <a:r>
              <a:rPr lang="en-GB" b="1" dirty="0" smtClean="0"/>
              <a:t>Emerging trends in information and its use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Emerging trends in data and associated information technologies, and their implications for NMHSs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 smtClean="0"/>
              <a:t>ICT opportunities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 smtClean="0"/>
              <a:t>Challenges and opportunities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Using data and information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Also, each lunchtime of CBS a 1 hour TECO Focus (one for each OPAG; possibly one for changes to technical regulations)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5800" b="1" dirty="0" smtClean="0"/>
              <a:t>CBS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Organization </a:t>
            </a:r>
            <a:r>
              <a:rPr lang="en-US" dirty="0"/>
              <a:t>of the session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Reports </a:t>
            </a:r>
            <a:r>
              <a:rPr lang="en-US" dirty="0"/>
              <a:t>to the Commission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Decisions </a:t>
            </a:r>
            <a:r>
              <a:rPr lang="en-US" dirty="0"/>
              <a:t>related to Technical Regulations, associated Guides and guidance material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Meeting </a:t>
            </a:r>
            <a:r>
              <a:rPr lang="en-US" dirty="0"/>
              <a:t>strategic requirements for integrated service delivery and for integrated systems for observing, data processing, forecasting, telecommunications and data management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Decisions </a:t>
            </a:r>
            <a:r>
              <a:rPr lang="en-US" dirty="0"/>
              <a:t>on the work plan for the Commission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Review </a:t>
            </a:r>
            <a:r>
              <a:rPr lang="en-US" dirty="0"/>
              <a:t>of previous resolutions and recommendations of the Commission and relevant Executive Council resolutions.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Election </a:t>
            </a:r>
            <a:r>
              <a:rPr lang="en-US" dirty="0"/>
              <a:t>of Officers.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Any </a:t>
            </a:r>
            <a:r>
              <a:rPr lang="en-US" dirty="0"/>
              <a:t>Other business.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Closure </a:t>
            </a:r>
            <a:r>
              <a:rPr lang="en-US" dirty="0"/>
              <a:t>of the session.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Call for Experts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Letter being approved (20 July)</a:t>
            </a:r>
          </a:p>
          <a:p>
            <a:r>
              <a:rPr lang="en-GB" dirty="0" smtClean="0"/>
              <a:t>Send to PRs plus international organizations</a:t>
            </a:r>
          </a:p>
          <a:p>
            <a:r>
              <a:rPr lang="en-GB" dirty="0" smtClean="0"/>
              <a:t>Download PDF and fill in form with Adobe</a:t>
            </a:r>
          </a:p>
          <a:p>
            <a:pPr lvl="1"/>
            <a:r>
              <a:rPr lang="en-GB" dirty="0" smtClean="0"/>
              <a:t>Email to </a:t>
            </a:r>
            <a:r>
              <a:rPr lang="en-GB" dirty="0" smtClean="0">
                <a:hlinkClick r:id="rId2"/>
              </a:rPr>
              <a:t>cbs-16@wmo.int</a:t>
            </a:r>
            <a:endParaRPr lang="en-GB" dirty="0" smtClean="0"/>
          </a:p>
          <a:p>
            <a:r>
              <a:rPr lang="en-GB" dirty="0" smtClean="0"/>
              <a:t>Nominated secretary</a:t>
            </a:r>
          </a:p>
          <a:p>
            <a:pPr lvl="1"/>
            <a:r>
              <a:rPr lang="en-GB" dirty="0" smtClean="0"/>
              <a:t>Automatically extract responses</a:t>
            </a:r>
          </a:p>
          <a:p>
            <a:pPr lvl="1"/>
            <a:r>
              <a:rPr lang="en-GB" dirty="0" smtClean="0"/>
              <a:t>Will produce lists of candidates for each team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978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Documentation Plan, Work Plan and Session Web Site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2654968" y="3886200"/>
            <a:ext cx="5117432" cy="1752600"/>
          </a:xfrm>
        </p:spPr>
        <p:txBody>
          <a:bodyPr>
            <a:normAutofit/>
          </a:bodyPr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420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document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8064781"/>
              </p:ext>
            </p:extLst>
          </p:nvPr>
        </p:nvGraphicFramePr>
        <p:xfrm>
          <a:off x="457200" y="1600200"/>
          <a:ext cx="8229600" cy="375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1423"/>
                <a:gridCol w="6588177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Type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Description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INF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Additional information supporting a Doc.</a:t>
                      </a:r>
                    </a:p>
                    <a:p>
                      <a:r>
                        <a:rPr lang="en-GB" dirty="0" smtClean="0"/>
                        <a:t>Not for discussion; no status</a:t>
                      </a:r>
                      <a:r>
                        <a:rPr lang="en-GB" baseline="0" dirty="0" smtClean="0"/>
                        <a:t> in the meeting; is included in the “Part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baseline="0" dirty="0" smtClean="0"/>
                        <a:t>2” report.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DOC</a:t>
                      </a:r>
                    </a:p>
                    <a:p>
                      <a:r>
                        <a:rPr lang="en-GB" dirty="0" smtClean="0"/>
                        <a:t>DRAFT 1/2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Pre-session</a:t>
                      </a:r>
                      <a:r>
                        <a:rPr lang="en-GB" baseline="0" dirty="0" smtClean="0"/>
                        <a:t> document.</a:t>
                      </a:r>
                    </a:p>
                    <a:p>
                      <a:r>
                        <a:rPr lang="en-GB" baseline="0" dirty="0" smtClean="0"/>
                        <a:t>Draft 1 – initial version.</a:t>
                      </a:r>
                    </a:p>
                    <a:p>
                      <a:r>
                        <a:rPr lang="en-GB" baseline="0" dirty="0" smtClean="0"/>
                        <a:t>Draft 2 – track changes showing proposed amendments made before the session.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i="0" dirty="0" smtClean="0"/>
                        <a:t>DOC</a:t>
                      </a:r>
                    </a:p>
                    <a:p>
                      <a:r>
                        <a:rPr lang="en-GB" dirty="0" smtClean="0"/>
                        <a:t>DRAFT 2/3/…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In-session</a:t>
                      </a:r>
                      <a:r>
                        <a:rPr lang="en-GB" baseline="0" dirty="0" smtClean="0"/>
                        <a:t> document.</a:t>
                      </a:r>
                    </a:p>
                    <a:p>
                      <a:r>
                        <a:rPr lang="en-GB" baseline="0" dirty="0" smtClean="0"/>
                        <a:t>Track changes from previous version.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DOC </a:t>
                      </a:r>
                    </a:p>
                    <a:p>
                      <a:r>
                        <a:rPr lang="en-GB" dirty="0" smtClean="0"/>
                        <a:t>APPROVED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Document approved during the session.</a:t>
                      </a:r>
                    </a:p>
                    <a:p>
                      <a:r>
                        <a:rPr lang="en-GB" dirty="0" smtClean="0"/>
                        <a:t>This shows track changes from the previous version.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88869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CBS-16 documents</a:t>
            </a:r>
            <a:endParaRPr lang="en-US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2528988"/>
              </p:ext>
            </p:extLst>
          </p:nvPr>
        </p:nvGraphicFramePr>
        <p:xfrm>
          <a:off x="457200" y="1600200"/>
          <a:ext cx="8229600" cy="402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3574"/>
                <a:gridCol w="605602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Content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Decisions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Place on record instructions/directives</a:t>
                      </a:r>
                      <a:r>
                        <a:rPr lang="en-GB" baseline="0" dirty="0" smtClean="0"/>
                        <a:t> based on previous resolutions, or on other matters related to the internal operation of CBS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Resolutions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Formal decisions on regulatory</a:t>
                      </a:r>
                      <a:r>
                        <a:rPr lang="en-GB" baseline="0" dirty="0" smtClean="0"/>
                        <a:t> or other matters requiring implementation by Members and delegated to CBS by EC or Congress; establishment of subsidiary bodies an their terms of reference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Recommendations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</a:t>
                      </a:r>
                      <a:r>
                        <a:rPr lang="en-GB" baseline="0" dirty="0" smtClean="0"/>
                        <a:t> recommendation for EC or Congress to make a decision, recommendation (EC only) or resolution.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Background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Information supporting the</a:t>
                      </a:r>
                      <a:r>
                        <a:rPr lang="en-GB" baseline="0" dirty="0" smtClean="0"/>
                        <a:t> decisions, resolutions and recommendations. This information will not appear in the final report.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6268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Document flow</a:t>
            </a:r>
            <a:endParaRPr lang="en-GB" dirty="0"/>
          </a:p>
        </p:txBody>
      </p:sp>
      <p:grpSp>
        <p:nvGrpSpPr>
          <p:cNvPr id="31" name="Group 30"/>
          <p:cNvGrpSpPr/>
          <p:nvPr/>
        </p:nvGrpSpPr>
        <p:grpSpPr>
          <a:xfrm>
            <a:off x="2679301" y="1121070"/>
            <a:ext cx="4379605" cy="1130690"/>
            <a:chOff x="3387769" y="1417638"/>
            <a:chExt cx="4379605" cy="1130690"/>
          </a:xfrm>
        </p:grpSpPr>
        <p:sp>
          <p:nvSpPr>
            <p:cNvPr id="3" name="Folded Corner 2"/>
            <p:cNvSpPr/>
            <p:nvPr/>
          </p:nvSpPr>
          <p:spPr>
            <a:xfrm>
              <a:off x="3387769" y="1417638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4" name="Folded Corner 3"/>
            <p:cNvSpPr/>
            <p:nvPr/>
          </p:nvSpPr>
          <p:spPr>
            <a:xfrm>
              <a:off x="7100311" y="1417638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dirty="0" smtClean="0"/>
                <a:t>2</a:t>
              </a:r>
              <a:endParaRPr lang="en-GB" dirty="0"/>
            </a:p>
          </p:txBody>
        </p:sp>
        <p:sp>
          <p:nvSpPr>
            <p:cNvPr id="5" name="Pentagon 4"/>
            <p:cNvSpPr/>
            <p:nvPr/>
          </p:nvSpPr>
          <p:spPr>
            <a:xfrm>
              <a:off x="4054832" y="1851177"/>
              <a:ext cx="3045479" cy="263611"/>
            </a:xfrm>
            <a:prstGeom prst="homePlate">
              <a:avLst/>
            </a:prstGeom>
            <a:gradFill>
              <a:gsLst>
                <a:gs pos="0">
                  <a:schemeClr val="accent3">
                    <a:lumMod val="40000"/>
                    <a:lumOff val="60000"/>
                  </a:schemeClr>
                </a:gs>
                <a:gs pos="100000">
                  <a:schemeClr val="accent3">
                    <a:lumMod val="75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Correspondence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383647" y="2618660"/>
            <a:ext cx="4350873" cy="1136531"/>
            <a:chOff x="3383647" y="2709278"/>
            <a:chExt cx="4350873" cy="1136531"/>
          </a:xfrm>
        </p:grpSpPr>
        <p:sp>
          <p:nvSpPr>
            <p:cNvPr id="16" name="Folded Corner 15"/>
            <p:cNvSpPr/>
            <p:nvPr/>
          </p:nvSpPr>
          <p:spPr>
            <a:xfrm>
              <a:off x="7067457" y="2715119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i="1" dirty="0"/>
                <a:t>n</a:t>
              </a:r>
              <a:r>
                <a:rPr lang="en-GB" i="1" dirty="0" smtClean="0"/>
                <a:t>+1</a:t>
              </a:r>
              <a:endParaRPr lang="en-GB" i="1" dirty="0"/>
            </a:p>
          </p:txBody>
        </p:sp>
        <p:sp>
          <p:nvSpPr>
            <p:cNvPr id="6" name="Folded Corner 5"/>
            <p:cNvSpPr/>
            <p:nvPr/>
          </p:nvSpPr>
          <p:spPr>
            <a:xfrm>
              <a:off x="3383647" y="2709278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i="1" dirty="0" smtClean="0"/>
                <a:t>n</a:t>
              </a:r>
              <a:endParaRPr lang="en-GB" i="1" dirty="0"/>
            </a:p>
          </p:txBody>
        </p:sp>
        <p:sp>
          <p:nvSpPr>
            <p:cNvPr id="8" name="Pentagon 7"/>
            <p:cNvSpPr/>
            <p:nvPr/>
          </p:nvSpPr>
          <p:spPr>
            <a:xfrm>
              <a:off x="4050710" y="3148659"/>
              <a:ext cx="3045479" cy="263611"/>
            </a:xfrm>
            <a:prstGeom prst="homePlate">
              <a:avLst/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Discussion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536047" y="3265340"/>
            <a:ext cx="4350873" cy="1136531"/>
            <a:chOff x="3383647" y="2709278"/>
            <a:chExt cx="4350873" cy="1136531"/>
          </a:xfrm>
        </p:grpSpPr>
        <p:sp>
          <p:nvSpPr>
            <p:cNvPr id="23" name="Folded Corner 22"/>
            <p:cNvSpPr/>
            <p:nvPr/>
          </p:nvSpPr>
          <p:spPr>
            <a:xfrm>
              <a:off x="7067457" y="2715119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i="1" dirty="0"/>
                <a:t>n</a:t>
              </a:r>
              <a:r>
                <a:rPr lang="en-GB" i="1" dirty="0" smtClean="0"/>
                <a:t>+1</a:t>
              </a:r>
              <a:endParaRPr lang="en-GB" i="1" dirty="0"/>
            </a:p>
          </p:txBody>
        </p:sp>
        <p:sp>
          <p:nvSpPr>
            <p:cNvPr id="24" name="Folded Corner 23"/>
            <p:cNvSpPr/>
            <p:nvPr/>
          </p:nvSpPr>
          <p:spPr>
            <a:xfrm>
              <a:off x="3383647" y="2709278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i="1" dirty="0" smtClean="0"/>
                <a:t>n</a:t>
              </a:r>
              <a:endParaRPr lang="en-GB" i="1" dirty="0"/>
            </a:p>
          </p:txBody>
        </p:sp>
        <p:sp>
          <p:nvSpPr>
            <p:cNvPr id="25" name="Pentagon 24"/>
            <p:cNvSpPr/>
            <p:nvPr/>
          </p:nvSpPr>
          <p:spPr>
            <a:xfrm>
              <a:off x="4050710" y="3148659"/>
              <a:ext cx="3045479" cy="263611"/>
            </a:xfrm>
            <a:prstGeom prst="homePlate">
              <a:avLst/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Discussion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3688447" y="3912020"/>
            <a:ext cx="4350873" cy="1136531"/>
            <a:chOff x="3383647" y="2709278"/>
            <a:chExt cx="4350873" cy="1136531"/>
          </a:xfrm>
        </p:grpSpPr>
        <p:sp>
          <p:nvSpPr>
            <p:cNvPr id="27" name="Folded Corner 26"/>
            <p:cNvSpPr/>
            <p:nvPr/>
          </p:nvSpPr>
          <p:spPr>
            <a:xfrm>
              <a:off x="7067457" y="2715119"/>
              <a:ext cx="667063" cy="1130690"/>
            </a:xfrm>
            <a:prstGeom prst="foldedCorner">
              <a:avLst/>
            </a:prstGeom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100000">
                  <a:schemeClr val="accent4">
                    <a:lumMod val="20000"/>
                    <a:lumOff val="8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App</a:t>
              </a:r>
              <a:endParaRPr lang="en-GB" i="1" dirty="0"/>
            </a:p>
          </p:txBody>
        </p:sp>
        <p:sp>
          <p:nvSpPr>
            <p:cNvPr id="28" name="Folded Corner 27"/>
            <p:cNvSpPr/>
            <p:nvPr/>
          </p:nvSpPr>
          <p:spPr>
            <a:xfrm>
              <a:off x="3383647" y="2709278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i="1" dirty="0" smtClean="0"/>
                <a:t>n</a:t>
              </a:r>
              <a:endParaRPr lang="en-GB" i="1" dirty="0"/>
            </a:p>
          </p:txBody>
        </p:sp>
        <p:sp>
          <p:nvSpPr>
            <p:cNvPr id="29" name="Pentagon 28"/>
            <p:cNvSpPr/>
            <p:nvPr/>
          </p:nvSpPr>
          <p:spPr>
            <a:xfrm>
              <a:off x="4050710" y="3148659"/>
              <a:ext cx="3045479" cy="263611"/>
            </a:xfrm>
            <a:prstGeom prst="homePlate">
              <a:avLst/>
            </a:prstGeom>
            <a:gradFill>
              <a:gsLst>
                <a:gs pos="0">
                  <a:schemeClr val="accent4">
                    <a:lumMod val="20000"/>
                    <a:lumOff val="80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Discussion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sp>
        <p:nvSpPr>
          <p:cNvPr id="30" name="Rectangle 29"/>
          <p:cNvSpPr/>
          <p:nvPr/>
        </p:nvSpPr>
        <p:spPr>
          <a:xfrm>
            <a:off x="781799" y="2391806"/>
            <a:ext cx="7661189" cy="16679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2" name="Group 31"/>
          <p:cNvGrpSpPr/>
          <p:nvPr/>
        </p:nvGrpSpPr>
        <p:grpSpPr>
          <a:xfrm>
            <a:off x="4092115" y="5287772"/>
            <a:ext cx="4350873" cy="1136531"/>
            <a:chOff x="3383647" y="2709278"/>
            <a:chExt cx="4350873" cy="1136531"/>
          </a:xfrm>
        </p:grpSpPr>
        <p:sp>
          <p:nvSpPr>
            <p:cNvPr id="33" name="Folded Corner 32"/>
            <p:cNvSpPr/>
            <p:nvPr/>
          </p:nvSpPr>
          <p:spPr>
            <a:xfrm>
              <a:off x="7067457" y="2715119"/>
              <a:ext cx="667063" cy="1130690"/>
            </a:xfrm>
            <a:prstGeom prst="foldedCorner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Final</a:t>
              </a:r>
              <a:endParaRPr lang="en-GB" dirty="0"/>
            </a:p>
          </p:txBody>
        </p:sp>
        <p:sp>
          <p:nvSpPr>
            <p:cNvPr id="34" name="Folded Corner 33"/>
            <p:cNvSpPr/>
            <p:nvPr/>
          </p:nvSpPr>
          <p:spPr>
            <a:xfrm>
              <a:off x="3383647" y="2709278"/>
              <a:ext cx="667063" cy="1130690"/>
            </a:xfrm>
            <a:prstGeom prst="foldedCorner">
              <a:avLst/>
            </a:prstGeom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100000">
                  <a:schemeClr val="accent4">
                    <a:lumMod val="20000"/>
                    <a:lumOff val="8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App</a:t>
              </a:r>
              <a:endParaRPr lang="en-GB" i="1" dirty="0"/>
            </a:p>
          </p:txBody>
        </p:sp>
        <p:sp>
          <p:nvSpPr>
            <p:cNvPr id="35" name="Pentagon 34"/>
            <p:cNvSpPr/>
            <p:nvPr/>
          </p:nvSpPr>
          <p:spPr>
            <a:xfrm>
              <a:off x="4050710" y="3148659"/>
              <a:ext cx="3045479" cy="263611"/>
            </a:xfrm>
            <a:prstGeom prst="homePlate">
              <a:avLst/>
            </a:prstGeom>
            <a:gradFill>
              <a:gsLst>
                <a:gs pos="0">
                  <a:schemeClr val="accent2">
                    <a:lumMod val="20000"/>
                    <a:lumOff val="80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Editing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781799" y="5089748"/>
            <a:ext cx="7661189" cy="16679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774357" y="1501749"/>
            <a:ext cx="2327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Before session</a:t>
            </a:r>
          </a:p>
          <a:p>
            <a:r>
              <a:rPr lang="en-GB" dirty="0"/>
              <a:t>Draft 1 to Draft 2</a:t>
            </a:r>
          </a:p>
          <a:p>
            <a:endParaRPr lang="en-GB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74357" y="3651860"/>
            <a:ext cx="2327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During session</a:t>
            </a:r>
            <a:endParaRPr lang="en-GB" dirty="0" smtClean="0"/>
          </a:p>
          <a:p>
            <a:r>
              <a:rPr lang="en-GB" dirty="0" smtClean="0"/>
              <a:t>Draft 1/2 to Approved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774357" y="5668451"/>
            <a:ext cx="2327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After session</a:t>
            </a:r>
          </a:p>
          <a:p>
            <a:r>
              <a:rPr lang="en-GB" dirty="0" smtClean="0"/>
              <a:t>Approved to report</a:t>
            </a:r>
            <a:endParaRPr lang="en-GB" dirty="0"/>
          </a:p>
        </p:txBody>
      </p:sp>
      <p:sp>
        <p:nvSpPr>
          <p:cNvPr id="7" name="Right Arrow 6"/>
          <p:cNvSpPr/>
          <p:nvPr/>
        </p:nvSpPr>
        <p:spPr>
          <a:xfrm rot="9967511">
            <a:off x="3893008" y="2133458"/>
            <a:ext cx="3052590" cy="566845"/>
          </a:xfrm>
          <a:prstGeom prst="rightArrow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solidFill>
              <a:schemeClr val="bg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ight Arrow 39"/>
          <p:cNvSpPr/>
          <p:nvPr/>
        </p:nvSpPr>
        <p:spPr>
          <a:xfrm rot="9967511">
            <a:off x="4484206" y="4840943"/>
            <a:ext cx="3052590" cy="566845"/>
          </a:xfrm>
          <a:prstGeom prst="rightArrow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solidFill>
              <a:schemeClr val="bg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312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Documentation Plan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627116"/>
              </p:ext>
            </p:extLst>
          </p:nvPr>
        </p:nvGraphicFramePr>
        <p:xfrm>
          <a:off x="195179" y="1464052"/>
          <a:ext cx="7823200" cy="542925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965200"/>
                <a:gridCol w="2044700"/>
                <a:gridCol w="1016000"/>
                <a:gridCol w="3797300"/>
              </a:tblGrid>
              <a:tr h="542925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effectLst/>
                        </a:rPr>
                        <a:t>Agenda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effectLst/>
                        </a:rPr>
                        <a:t>Document number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Translate</a:t>
                      </a:r>
                      <a:endParaRPr lang="en-GB" sz="1100" b="1" i="0" u="none" strike="noStrike" dirty="0">
                        <a:solidFill>
                          <a:srgbClr val="0070C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effectLst/>
                        </a:rPr>
                        <a:t>Document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061713"/>
              </p:ext>
            </p:extLst>
          </p:nvPr>
        </p:nvGraphicFramePr>
        <p:xfrm>
          <a:off x="838200" y="1859172"/>
          <a:ext cx="7848600" cy="542925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193800"/>
                <a:gridCol w="1193800"/>
                <a:gridCol w="1193800"/>
                <a:gridCol w="685800"/>
                <a:gridCol w="1193800"/>
                <a:gridCol w="1193800"/>
                <a:gridCol w="1193800"/>
              </a:tblGrid>
              <a:tr h="542925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Lead Author</a:t>
                      </a:r>
                      <a:endParaRPr lang="en-GB" sz="1100" b="1" i="0" u="none" strike="noStrike" dirty="0">
                        <a:solidFill>
                          <a:srgbClr val="0070C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>
                          <a:effectLst/>
                        </a:rPr>
                        <a:t>Approver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Draft 1 expected</a:t>
                      </a:r>
                      <a:endParaRPr lang="en-GB" sz="1100" b="1" i="0" u="none" strike="noStrike" dirty="0">
                        <a:solidFill>
                          <a:srgbClr val="0070C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Words - target</a:t>
                      </a:r>
                      <a:endParaRPr lang="en-GB" sz="1100" b="1" i="0" u="none" strike="noStrike" dirty="0">
                        <a:solidFill>
                          <a:srgbClr val="0070C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effectLst/>
                        </a:rPr>
                        <a:t>Draft 1 submitted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>
                          <a:effectLst/>
                        </a:rPr>
                        <a:t>Draft 1 comments close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effectLst/>
                        </a:rPr>
                        <a:t>Draft 2 submitted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608841"/>
              </p:ext>
            </p:extLst>
          </p:nvPr>
        </p:nvGraphicFramePr>
        <p:xfrm>
          <a:off x="4224422" y="2308352"/>
          <a:ext cx="4775200" cy="542925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193800"/>
                <a:gridCol w="1193800"/>
                <a:gridCol w="1193800"/>
                <a:gridCol w="1193800"/>
              </a:tblGrid>
              <a:tr h="542925"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Responsible officer</a:t>
                      </a:r>
                      <a:endParaRPr lang="en-GB" sz="1100" b="1" i="0" u="none" strike="noStrike" dirty="0">
                        <a:solidFill>
                          <a:srgbClr val="0070C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effectLst/>
                        </a:rPr>
                        <a:t>Director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>
                          <a:effectLst/>
                        </a:rPr>
                        <a:t>Item chair</a:t>
                      </a:r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100" u="none" strike="noStrike" dirty="0">
                          <a:effectLst/>
                        </a:rPr>
                        <a:t>SG Rep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95179" y="2197768"/>
            <a:ext cx="1240589" cy="369332"/>
          </a:xfrm>
          <a:prstGeom prst="rect">
            <a:avLst/>
          </a:prstGeom>
          <a:solidFill>
            <a:schemeClr val="accent1">
              <a:tint val="20000"/>
              <a:alpha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Pre-session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531936" y="2666611"/>
            <a:ext cx="1240589" cy="369332"/>
          </a:xfrm>
          <a:prstGeom prst="rect">
            <a:avLst/>
          </a:prstGeom>
          <a:solidFill>
            <a:schemeClr val="accent1">
              <a:tint val="20000"/>
              <a:alpha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In-session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80737" y="3120190"/>
            <a:ext cx="8718885" cy="368968"/>
          </a:xfrm>
          <a:prstGeom prst="rect">
            <a:avLst/>
          </a:prstGeom>
          <a:solidFill>
            <a:schemeClr val="accent1">
              <a:tint val="2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http://wis.wmo.int/file=2950</a:t>
            </a:r>
            <a:endParaRPr lang="en-GB" dirty="0"/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2180544099"/>
              </p:ext>
            </p:extLst>
          </p:nvPr>
        </p:nvGraphicFramePr>
        <p:xfrm>
          <a:off x="2213809" y="3554663"/>
          <a:ext cx="5229728" cy="3078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934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Session work plan and web site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Work Plan</a:t>
            </a:r>
          </a:p>
          <a:p>
            <a:pPr lvl="1"/>
            <a:r>
              <a:rPr lang="en-GB" dirty="0" smtClean="0"/>
              <a:t>As calendar on web site</a:t>
            </a:r>
          </a:p>
          <a:p>
            <a:pPr lvl="1"/>
            <a:r>
              <a:rPr lang="en-GB" dirty="0" smtClean="0"/>
              <a:t>Session Hours: 0930-1230; 1430-1730</a:t>
            </a:r>
          </a:p>
          <a:p>
            <a:pPr lvl="1"/>
            <a:r>
              <a:rPr lang="en-GB" dirty="0" smtClean="0"/>
              <a:t>TECO Focus: 1330-1430 (depending on catering)</a:t>
            </a:r>
          </a:p>
          <a:p>
            <a:r>
              <a:rPr lang="en-GB" dirty="0" smtClean="0"/>
              <a:t>Web site</a:t>
            </a:r>
          </a:p>
          <a:p>
            <a:pPr lvl="1"/>
            <a:r>
              <a:rPr lang="en-GB" dirty="0" smtClean="0">
                <a:hlinkClick r:id="rId3"/>
              </a:rPr>
              <a:t>http</a:t>
            </a:r>
            <a:r>
              <a:rPr lang="en-GB" dirty="0" smtClean="0">
                <a:hlinkClick r:id="rId3"/>
              </a:rPr>
              <a:t>://meetings.wmo.int/cbs-16</a:t>
            </a:r>
            <a:endParaRPr lang="en-GB" dirty="0" smtClean="0"/>
          </a:p>
          <a:p>
            <a:pPr lvl="1"/>
            <a:r>
              <a:rPr lang="en-GB" dirty="0" smtClean="0">
                <a:solidFill>
                  <a:srgbClr val="FF0000"/>
                </a:solidFill>
              </a:rPr>
              <a:t>Will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FF0000"/>
                </a:solidFill>
              </a:rPr>
              <a:t>not</a:t>
            </a:r>
            <a:r>
              <a:rPr lang="en-GB" dirty="0" smtClean="0"/>
              <a:t> notify users of changes to documents</a:t>
            </a:r>
          </a:p>
          <a:p>
            <a:r>
              <a:rPr lang="en-GB" dirty="0" smtClean="0"/>
              <a:t>Receiving interventions</a:t>
            </a:r>
          </a:p>
          <a:p>
            <a:pPr lvl="1"/>
            <a:r>
              <a:rPr lang="en-GB" dirty="0" smtClean="0"/>
              <a:t>Register on group </a:t>
            </a:r>
            <a:r>
              <a:rPr lang="en-GB" dirty="0" smtClean="0">
                <a:hlinkClick r:id="rId4"/>
              </a:rPr>
              <a:t>cbs-16@wmo.int</a:t>
            </a:r>
            <a:r>
              <a:rPr lang="en-GB" dirty="0" smtClean="0"/>
              <a:t> (to be confirmed)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374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Roles in session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S-G representative</a:t>
            </a:r>
          </a:p>
          <a:p>
            <a:pPr lvl="1"/>
            <a:r>
              <a:rPr lang="en-GB" dirty="0" smtClean="0"/>
              <a:t>ASG?</a:t>
            </a:r>
          </a:p>
          <a:p>
            <a:r>
              <a:rPr lang="en-GB" dirty="0" smtClean="0"/>
              <a:t>Conference Director</a:t>
            </a:r>
          </a:p>
          <a:p>
            <a:pPr lvl="1"/>
            <a:r>
              <a:rPr lang="en-GB" dirty="0" smtClean="0"/>
              <a:t>D/OBS</a:t>
            </a:r>
            <a:endParaRPr lang="en-GB" dirty="0"/>
          </a:p>
          <a:p>
            <a:r>
              <a:rPr lang="en-GB" dirty="0" smtClean="0"/>
              <a:t>Conference officer</a:t>
            </a:r>
          </a:p>
          <a:p>
            <a:pPr lvl="1"/>
            <a:r>
              <a:rPr lang="en-GB" dirty="0" err="1" smtClean="0"/>
              <a:t>Elhousseine</a:t>
            </a:r>
            <a:r>
              <a:rPr lang="en-GB" dirty="0" smtClean="0"/>
              <a:t> </a:t>
            </a:r>
            <a:r>
              <a:rPr lang="en-GB" dirty="0" err="1" smtClean="0"/>
              <a:t>Gouaini</a:t>
            </a:r>
            <a:endParaRPr lang="en-GB" dirty="0" smtClean="0"/>
          </a:p>
          <a:p>
            <a:r>
              <a:rPr lang="en-GB" dirty="0" smtClean="0"/>
              <a:t>Conference coordinator</a:t>
            </a:r>
          </a:p>
          <a:p>
            <a:pPr lvl="1"/>
            <a:r>
              <a:rPr lang="en-GB" dirty="0" smtClean="0"/>
              <a:t>Steve Foreman</a:t>
            </a:r>
          </a:p>
          <a:p>
            <a:r>
              <a:rPr lang="en-GB" dirty="0" smtClean="0"/>
              <a:t>Documents officer</a:t>
            </a:r>
          </a:p>
          <a:p>
            <a:pPr lvl="1"/>
            <a:r>
              <a:rPr lang="en-GB" dirty="0" smtClean="0"/>
              <a:t>From LCP</a:t>
            </a:r>
          </a:p>
          <a:p>
            <a:pPr lvl="1"/>
            <a:endParaRPr lang="en-GB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Conference secretary</a:t>
            </a:r>
          </a:p>
          <a:p>
            <a:pPr lvl="1"/>
            <a:r>
              <a:rPr lang="en-GB" dirty="0" smtClean="0"/>
              <a:t>Harriet Mwenze-Ochero</a:t>
            </a:r>
          </a:p>
          <a:p>
            <a:r>
              <a:rPr lang="en-GB" dirty="0" smtClean="0"/>
              <a:t>Presentations uploading</a:t>
            </a:r>
          </a:p>
          <a:p>
            <a:pPr lvl="1"/>
            <a:r>
              <a:rPr lang="en-GB" dirty="0" smtClean="0"/>
              <a:t>TBD</a:t>
            </a:r>
          </a:p>
          <a:p>
            <a:pPr lvl="1"/>
            <a:endParaRPr lang="en-GB" dirty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53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Authorizing attendance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Meeting Forms</a:t>
            </a:r>
          </a:p>
          <a:p>
            <a:pPr lvl="1"/>
            <a:r>
              <a:rPr lang="en-GB" dirty="0" smtClean="0"/>
              <a:t>TECO: Secretary; Officers – 2 (3)</a:t>
            </a:r>
          </a:p>
          <a:p>
            <a:pPr lvl="1"/>
            <a:r>
              <a:rPr lang="en-GB" dirty="0" smtClean="0"/>
              <a:t>CBS-16: CNF – 2; SG-Rep; Secretary, Officer (=5)</a:t>
            </a:r>
          </a:p>
          <a:p>
            <a:r>
              <a:rPr lang="en-GB" dirty="0" smtClean="0"/>
              <a:t>Memo</a:t>
            </a:r>
          </a:p>
          <a:p>
            <a:pPr lvl="1"/>
            <a:r>
              <a:rPr lang="en-GB" dirty="0" smtClean="0"/>
              <a:t>Support to running session – not yet decided</a:t>
            </a:r>
          </a:p>
          <a:p>
            <a:r>
              <a:rPr lang="en-GB" dirty="0" smtClean="0"/>
              <a:t>Ad hoc travel</a:t>
            </a:r>
          </a:p>
          <a:p>
            <a:pPr lvl="1"/>
            <a:r>
              <a:rPr lang="en-GB" dirty="0" smtClean="0"/>
              <a:t>Technical support – not yet decided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981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Known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IT Infrastructure</a:t>
            </a:r>
          </a:p>
          <a:p>
            <a:pPr lvl="1"/>
            <a:r>
              <a:rPr lang="en-GB" dirty="0" smtClean="0"/>
              <a:t>Network – past 3 CBS have had problems first day</a:t>
            </a:r>
          </a:p>
          <a:p>
            <a:r>
              <a:rPr lang="en-GB" dirty="0" smtClean="0"/>
              <a:t>Access to </a:t>
            </a:r>
            <a:r>
              <a:rPr lang="en-GB" dirty="0"/>
              <a:t>Google infrastructure </a:t>
            </a:r>
            <a:r>
              <a:rPr lang="en-GB" sz="1600" dirty="0"/>
              <a:t>(https://</a:t>
            </a:r>
            <a:r>
              <a:rPr lang="en-GB" sz="1600" dirty="0" smtClean="0"/>
              <a:t>en.wikipedia.org/wiki/Websites_blocked_in_mainland_China)</a:t>
            </a:r>
          </a:p>
          <a:p>
            <a:pPr lvl="1"/>
            <a:r>
              <a:rPr lang="en-GB" dirty="0" smtClean="0"/>
              <a:t>Not normally possible – ITD working with CMA</a:t>
            </a:r>
          </a:p>
          <a:p>
            <a:pPr lvl="1"/>
            <a:r>
              <a:rPr lang="en-GB" dirty="0" smtClean="0"/>
              <a:t>Contingency (because unable to test until we arrive)</a:t>
            </a:r>
          </a:p>
          <a:p>
            <a:pPr lvl="2"/>
            <a:r>
              <a:rPr lang="en-GB" dirty="0" smtClean="0"/>
              <a:t>Provide a copy of reference documents on WMO server</a:t>
            </a:r>
          </a:p>
          <a:p>
            <a:pPr lvl="2"/>
            <a:r>
              <a:rPr lang="en-GB" dirty="0" smtClean="0"/>
              <a:t>Provide unblocked email account to be included in</a:t>
            </a:r>
            <a:br>
              <a:rPr lang="en-GB" dirty="0" smtClean="0"/>
            </a:br>
            <a:r>
              <a:rPr lang="en-GB" dirty="0" smtClean="0">
                <a:hlinkClick r:id="rId2"/>
              </a:rPr>
              <a:t>cbs-16@wmo.int</a:t>
            </a:r>
            <a:r>
              <a:rPr lang="en-GB" dirty="0" smtClean="0"/>
              <a:t> mailing list</a:t>
            </a:r>
          </a:p>
          <a:p>
            <a:r>
              <a:rPr lang="en-GB" dirty="0" smtClean="0"/>
              <a:t>Sickness or injury – affected last 2 CBS sessions</a:t>
            </a:r>
          </a:p>
          <a:p>
            <a:pPr lvl="1"/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110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Document processing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15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63" y="1612898"/>
            <a:ext cx="6440905" cy="708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62" y="3778741"/>
            <a:ext cx="8710863" cy="526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5436019" y="4563980"/>
            <a:ext cx="2619442" cy="1682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6463" y="1122766"/>
            <a:ext cx="127022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n-GB" dirty="0" smtClean="0"/>
              <a:t>WMO Tools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76462" y="3393466"/>
            <a:ext cx="1511439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n-GB" dirty="0" smtClean="0"/>
              <a:t>Viewing styles</a:t>
            </a:r>
            <a:endParaRPr lang="en-GB" dirty="0"/>
          </a:p>
        </p:txBody>
      </p:sp>
      <p:sp>
        <p:nvSpPr>
          <p:cNvPr id="5" name="Line Callout 2 4"/>
          <p:cNvSpPr/>
          <p:nvPr/>
        </p:nvSpPr>
        <p:spPr>
          <a:xfrm>
            <a:off x="5386171" y="2374231"/>
            <a:ext cx="2719137" cy="537411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71903"/>
              <a:gd name="adj6" fmla="val -11539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“Manual” track changes</a:t>
            </a:r>
            <a:endParaRPr lang="en-GB" dirty="0"/>
          </a:p>
        </p:txBody>
      </p:sp>
      <p:sp>
        <p:nvSpPr>
          <p:cNvPr id="12" name="Line Callout 2 11"/>
          <p:cNvSpPr/>
          <p:nvPr/>
        </p:nvSpPr>
        <p:spPr>
          <a:xfrm>
            <a:off x="4985083" y="3124760"/>
            <a:ext cx="2719137" cy="537411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186828"/>
              <a:gd name="adj6" fmla="val -13221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Choose standard “style”</a:t>
            </a:r>
            <a:endParaRPr lang="en-GB" dirty="0"/>
          </a:p>
        </p:txBody>
      </p:sp>
      <p:sp>
        <p:nvSpPr>
          <p:cNvPr id="13" name="Line Callout 2 12"/>
          <p:cNvSpPr/>
          <p:nvPr/>
        </p:nvSpPr>
        <p:spPr>
          <a:xfrm>
            <a:off x="87114" y="2755231"/>
            <a:ext cx="2719137" cy="537411"/>
          </a:xfrm>
          <a:prstGeom prst="borderCallout2">
            <a:avLst>
              <a:gd name="adj1" fmla="val -9608"/>
              <a:gd name="adj2" fmla="val 48599"/>
              <a:gd name="adj3" fmla="val -33489"/>
              <a:gd name="adj4" fmla="val 26106"/>
              <a:gd name="adj5" fmla="val -97276"/>
              <a:gd name="adj6" fmla="val 26785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New document / new draft</a:t>
            </a:r>
            <a:endParaRPr lang="en-GB" dirty="0"/>
          </a:p>
        </p:txBody>
      </p:sp>
      <p:sp>
        <p:nvSpPr>
          <p:cNvPr id="14" name="Line Callout 2 13"/>
          <p:cNvSpPr/>
          <p:nvPr/>
        </p:nvSpPr>
        <p:spPr>
          <a:xfrm>
            <a:off x="677778" y="4772525"/>
            <a:ext cx="2719137" cy="537411"/>
          </a:xfrm>
          <a:prstGeom prst="borderCallout2">
            <a:avLst>
              <a:gd name="adj1" fmla="val 48601"/>
              <a:gd name="adj2" fmla="val 103761"/>
              <a:gd name="adj3" fmla="val -57369"/>
              <a:gd name="adj4" fmla="val 108702"/>
              <a:gd name="adj5" fmla="val -100262"/>
              <a:gd name="adj6" fmla="val 27899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Show list of styles</a:t>
            </a:r>
            <a:endParaRPr lang="en-GB" dirty="0"/>
          </a:p>
        </p:txBody>
      </p:sp>
      <p:sp>
        <p:nvSpPr>
          <p:cNvPr id="15" name="Line Callout 2 14"/>
          <p:cNvSpPr/>
          <p:nvPr/>
        </p:nvSpPr>
        <p:spPr>
          <a:xfrm>
            <a:off x="989482" y="5818935"/>
            <a:ext cx="2719137" cy="537411"/>
          </a:xfrm>
          <a:prstGeom prst="borderCallout2">
            <a:avLst>
              <a:gd name="adj1" fmla="val 47108"/>
              <a:gd name="adj2" fmla="val 104056"/>
              <a:gd name="adj3" fmla="val -26026"/>
              <a:gd name="adj4" fmla="val 123746"/>
              <a:gd name="adj5" fmla="val -33097"/>
              <a:gd name="adj6" fmla="val 195812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Style used at location of cursor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16260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Document Processing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1 – Mark-up</a:t>
            </a:r>
          </a:p>
          <a:p>
            <a:r>
              <a:rPr lang="en-GB" dirty="0" smtClean="0"/>
              <a:t>Download </a:t>
            </a:r>
            <a:r>
              <a:rPr lang="en-GB" dirty="0" smtClean="0">
                <a:hlinkClick r:id="rId2"/>
              </a:rPr>
              <a:t>http://wis.wmo.int/file=2940</a:t>
            </a:r>
            <a:endParaRPr lang="en-GB" dirty="0" smtClean="0"/>
          </a:p>
          <a:p>
            <a:r>
              <a:rPr lang="en-GB" dirty="0" smtClean="0"/>
              <a:t>Mark up the text in the “Original text” section so that it shows the changes to the text using the standard WMO colour scheme.</a:t>
            </a:r>
          </a:p>
          <a:p>
            <a:r>
              <a:rPr lang="en-GB" dirty="0" smtClean="0"/>
              <a:t>Accept all changes in the document (as you would for Draft 2) – did your editing work?</a:t>
            </a:r>
          </a:p>
          <a:p>
            <a:pPr marL="0" indent="0">
              <a:buNone/>
            </a:pPr>
            <a:r>
              <a:rPr lang="en-GB" dirty="0" smtClean="0"/>
              <a:t>2 – New draft</a:t>
            </a:r>
          </a:p>
          <a:p>
            <a:r>
              <a:rPr lang="en-GB" dirty="0" smtClean="0"/>
              <a:t>Create a new “Draft1” of document 1.3 – “Organization” (</a:t>
            </a:r>
            <a:r>
              <a:rPr lang="en-GB" smtClean="0"/>
              <a:t>agenda item 1.3)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4808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hlinkClick r:id="rId2"/>
              </a:rPr>
              <a:t>http://wis.wmo.int/page=CBS-16-Secretariat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</a:t>
            </a:r>
            <a:r>
              <a:rPr lang="en-GB" dirty="0" smtClean="0">
                <a:hlinkClick r:id="rId3"/>
              </a:rPr>
              <a:t>://meetings.wmo.int/cbs-16</a:t>
            </a:r>
            <a:endParaRPr lang="en-GB" dirty="0" smtClean="0"/>
          </a:p>
          <a:p>
            <a:r>
              <a:rPr lang="en-GB" dirty="0"/>
              <a:t>c</a:t>
            </a:r>
            <a:r>
              <a:rPr lang="en-GB" dirty="0" smtClean="0"/>
              <a:t>bs-16@wmo.int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3844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314</TotalTime>
  <Words>901</Words>
  <Application>Microsoft Office PowerPoint</Application>
  <PresentationFormat>On-screen Show (4:3)</PresentationFormat>
  <Paragraphs>206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blank</vt:lpstr>
      <vt:lpstr>PowerPoint Presentation</vt:lpstr>
      <vt:lpstr>Topics</vt:lpstr>
      <vt:lpstr>Dates and venue</vt:lpstr>
      <vt:lpstr>Agenda</vt:lpstr>
      <vt:lpstr>Call for Experts</vt:lpstr>
      <vt:lpstr>Documentation Plan, Work Plan and Session Web Site</vt:lpstr>
      <vt:lpstr>Types of document</vt:lpstr>
      <vt:lpstr>Structure of CBS-16 documents</vt:lpstr>
      <vt:lpstr>Document flow</vt:lpstr>
      <vt:lpstr>Documentation Plan</vt:lpstr>
      <vt:lpstr>Session work plan and web site</vt:lpstr>
      <vt:lpstr>Roles in session</vt:lpstr>
      <vt:lpstr>Authorizing attendance</vt:lpstr>
      <vt:lpstr>Known issues</vt:lpstr>
      <vt:lpstr>Document processing</vt:lpstr>
      <vt:lpstr>Document Processing</vt:lpstr>
      <vt:lpstr>http://wis.wmo.int/page=CBS-16-Secretariat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Steve Foreman</cp:lastModifiedBy>
  <cp:revision>15</cp:revision>
  <dcterms:created xsi:type="dcterms:W3CDTF">2016-07-19T11:38:32Z</dcterms:created>
  <dcterms:modified xsi:type="dcterms:W3CDTF">2016-07-28T13:39:56Z</dcterms:modified>
</cp:coreProperties>
</file>