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62" r:id="rId3"/>
    <p:sldId id="261" r:id="rId4"/>
    <p:sldId id="263" r:id="rId5"/>
    <p:sldId id="264" r:id="rId6"/>
    <p:sldId id="258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6" d="100"/>
          <a:sy n="11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6460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931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39018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6633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6454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3727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3129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55096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259AF2F-52C6-9B46-B8B2-0579234AE62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3484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59AF2F-52C6-9B46-B8B2-0579234AE62E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 descr="wmo2016_powerpoint_standard_v2-2.jp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51694"/>
            <a:ext cx="1988820" cy="1714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6171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wmo2016_powerpoint_standard_v2-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000" cy="6912000"/>
          </a:xfrm>
          <a:prstGeom prst="rect">
            <a:avLst/>
          </a:prstGeom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>
                <a:solidFill>
                  <a:srgbClr val="000090"/>
                </a:solidFill>
              </a:rPr>
              <a:t>CBS-16 </a:t>
            </a:r>
            <a:r>
              <a:rPr lang="en-US" sz="4800" dirty="0" smtClean="0">
                <a:solidFill>
                  <a:srgbClr val="000090"/>
                </a:solidFill>
              </a:rPr>
              <a:t>Documents</a:t>
            </a:r>
            <a:endParaRPr lang="en-US" sz="48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9260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Types of document</a:t>
            </a:r>
            <a:endParaRPr lang="en-GB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34700074"/>
              </p:ext>
            </p:extLst>
          </p:nvPr>
        </p:nvGraphicFramePr>
        <p:xfrm>
          <a:off x="457200" y="1600200"/>
          <a:ext cx="8229600" cy="37541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41423"/>
                <a:gridCol w="6588177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Type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Description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INF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Additional information supporting a Doc.</a:t>
                      </a:r>
                    </a:p>
                    <a:p>
                      <a:r>
                        <a:rPr lang="en-GB" dirty="0" smtClean="0"/>
                        <a:t>Not for discussion; no status</a:t>
                      </a:r>
                      <a:r>
                        <a:rPr lang="en-GB" baseline="0" dirty="0" smtClean="0"/>
                        <a:t> in the meeting; is included in the “Part</a:t>
                      </a:r>
                      <a:r>
                        <a:rPr lang="en-GB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r>
                        <a:rPr lang="en-GB" baseline="0" dirty="0" smtClean="0"/>
                        <a:t>2” report.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DOC</a:t>
                      </a:r>
                    </a:p>
                    <a:p>
                      <a:r>
                        <a:rPr lang="en-GB" dirty="0" smtClean="0"/>
                        <a:t>DRAFT 1/2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Pre-session</a:t>
                      </a:r>
                      <a:r>
                        <a:rPr lang="en-GB" baseline="0" dirty="0" smtClean="0"/>
                        <a:t> document.</a:t>
                      </a:r>
                    </a:p>
                    <a:p>
                      <a:r>
                        <a:rPr lang="en-GB" baseline="0" dirty="0" smtClean="0"/>
                        <a:t>Draft 1 – initial version.</a:t>
                      </a:r>
                    </a:p>
                    <a:p>
                      <a:r>
                        <a:rPr lang="en-GB" baseline="0" dirty="0" smtClean="0"/>
                        <a:t>Draft 2 – track changes showing proposed amendments made before the session.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i="0" dirty="0" smtClean="0"/>
                        <a:t>DOC</a:t>
                      </a:r>
                    </a:p>
                    <a:p>
                      <a:r>
                        <a:rPr lang="en-GB" dirty="0" smtClean="0"/>
                        <a:t>DRAFT 2/3/…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In-session</a:t>
                      </a:r>
                      <a:r>
                        <a:rPr lang="en-GB" baseline="0" dirty="0" smtClean="0"/>
                        <a:t> document.</a:t>
                      </a:r>
                    </a:p>
                    <a:p>
                      <a:r>
                        <a:rPr lang="en-GB" baseline="0" dirty="0" smtClean="0"/>
                        <a:t>Track changes from previous version.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DOC </a:t>
                      </a:r>
                    </a:p>
                    <a:p>
                      <a:r>
                        <a:rPr lang="en-GB" dirty="0" smtClean="0"/>
                        <a:t>APPROVED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Document approved during the session.</a:t>
                      </a:r>
                    </a:p>
                    <a:p>
                      <a:r>
                        <a:rPr lang="en-GB" dirty="0" smtClean="0"/>
                        <a:t>This shows track changes from the previous version.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41024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Structure of CBS-16 documents</a:t>
            </a:r>
            <a:endParaRPr lang="en-US" dirty="0"/>
          </a:p>
        </p:txBody>
      </p:sp>
      <p:graphicFrame>
        <p:nvGraphicFramePr>
          <p:cNvPr id="3" name="Content Placeholder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14858748"/>
              </p:ext>
            </p:extLst>
          </p:nvPr>
        </p:nvGraphicFramePr>
        <p:xfrm>
          <a:off x="457200" y="1600200"/>
          <a:ext cx="8229600" cy="4028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73574"/>
                <a:gridCol w="6056026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Section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Content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Decisions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Place on record instructions/directives</a:t>
                      </a:r>
                      <a:r>
                        <a:rPr lang="en-GB" baseline="0" dirty="0" smtClean="0"/>
                        <a:t> based on previous resolutions, or on other matters related to the internal operation of CBS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Resolutions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Formal decisions on regulatory</a:t>
                      </a:r>
                      <a:r>
                        <a:rPr lang="en-GB" baseline="0" dirty="0" smtClean="0"/>
                        <a:t> or other matters requiring implementation by Members and delegated to CBS by EC or Congress; establishment of subsidiary bodies an their terms of reference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Recommendations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</a:t>
                      </a:r>
                      <a:r>
                        <a:rPr lang="en-GB" baseline="0" dirty="0" smtClean="0"/>
                        <a:t> recommendation for EC or Congress to make a decision, recommendation (EC only) or resolution.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b="1" dirty="0" smtClean="0"/>
                        <a:t>Background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Information supporting the</a:t>
                      </a:r>
                      <a:r>
                        <a:rPr lang="en-GB" baseline="0" dirty="0" smtClean="0"/>
                        <a:t> decisions, resolutions and recommendations. This information will not appear in the final report.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26835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CBS agenda topics (draft</a:t>
            </a:r>
            <a:r>
              <a:rPr lang="en-GB" dirty="0"/>
              <a:t>)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737914266"/>
              </p:ext>
            </p:extLst>
          </p:nvPr>
        </p:nvGraphicFramePr>
        <p:xfrm>
          <a:off x="457200" y="1600200"/>
          <a:ext cx="8229600" cy="3708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6649"/>
                <a:gridCol w="6932951"/>
              </a:tblGrid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Item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Description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1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Organization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2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Reports (for information)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3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Amendments to Technical Regulations and supporting publications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4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Strategic drivers (for information)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5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Work plans for 2016-2020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6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Review of previous decisions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7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Election of officers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8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Any other business</a:t>
                      </a:r>
                      <a:endParaRPr lang="en-GB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 smtClean="0"/>
                        <a:t>9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Close</a:t>
                      </a:r>
                      <a:endParaRPr lang="en-GB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57200" y="5516380"/>
            <a:ext cx="8229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Note: these descriptions cover the intent of the agenda– they differ from the titles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071204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Document flow</a:t>
            </a:r>
            <a:endParaRPr lang="en-GB" dirty="0"/>
          </a:p>
        </p:txBody>
      </p:sp>
      <p:grpSp>
        <p:nvGrpSpPr>
          <p:cNvPr id="31" name="Group 30"/>
          <p:cNvGrpSpPr/>
          <p:nvPr/>
        </p:nvGrpSpPr>
        <p:grpSpPr>
          <a:xfrm>
            <a:off x="2679301" y="1121070"/>
            <a:ext cx="4379605" cy="1130690"/>
            <a:chOff x="3387769" y="1417638"/>
            <a:chExt cx="4379605" cy="1130690"/>
          </a:xfrm>
        </p:grpSpPr>
        <p:sp>
          <p:nvSpPr>
            <p:cNvPr id="3" name="Folded Corner 2"/>
            <p:cNvSpPr/>
            <p:nvPr/>
          </p:nvSpPr>
          <p:spPr>
            <a:xfrm>
              <a:off x="3387769" y="141763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dirty="0"/>
                <a:t>1</a:t>
              </a:r>
            </a:p>
          </p:txBody>
        </p:sp>
        <p:sp>
          <p:nvSpPr>
            <p:cNvPr id="4" name="Folded Corner 3"/>
            <p:cNvSpPr/>
            <p:nvPr/>
          </p:nvSpPr>
          <p:spPr>
            <a:xfrm>
              <a:off x="7100311" y="141763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dirty="0" smtClean="0"/>
                <a:t>2</a:t>
              </a:r>
              <a:endParaRPr lang="en-GB" dirty="0"/>
            </a:p>
          </p:txBody>
        </p:sp>
        <p:sp>
          <p:nvSpPr>
            <p:cNvPr id="5" name="Pentagon 4"/>
            <p:cNvSpPr/>
            <p:nvPr/>
          </p:nvSpPr>
          <p:spPr>
            <a:xfrm>
              <a:off x="4054832" y="1851177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accent3">
                    <a:lumMod val="40000"/>
                    <a:lumOff val="60000"/>
                  </a:schemeClr>
                </a:gs>
                <a:gs pos="100000">
                  <a:schemeClr val="accent3">
                    <a:lumMod val="75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Correspondence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1" name="Group 20"/>
          <p:cNvGrpSpPr/>
          <p:nvPr/>
        </p:nvGrpSpPr>
        <p:grpSpPr>
          <a:xfrm>
            <a:off x="3383647" y="2618660"/>
            <a:ext cx="4350873" cy="1136531"/>
            <a:chOff x="3383647" y="2709278"/>
            <a:chExt cx="4350873" cy="1136531"/>
          </a:xfrm>
        </p:grpSpPr>
        <p:sp>
          <p:nvSpPr>
            <p:cNvPr id="16" name="Folded Corner 15"/>
            <p:cNvSpPr/>
            <p:nvPr/>
          </p:nvSpPr>
          <p:spPr>
            <a:xfrm>
              <a:off x="7067457" y="2715119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/>
                <a:t>n</a:t>
              </a:r>
              <a:r>
                <a:rPr lang="en-GB" i="1" dirty="0" smtClean="0"/>
                <a:t>+1</a:t>
              </a:r>
              <a:endParaRPr lang="en-GB" i="1" dirty="0"/>
            </a:p>
          </p:txBody>
        </p:sp>
        <p:sp>
          <p:nvSpPr>
            <p:cNvPr id="6" name="Folded Corner 5"/>
            <p:cNvSpPr/>
            <p:nvPr/>
          </p:nvSpPr>
          <p:spPr>
            <a:xfrm>
              <a:off x="3383647" y="270927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 smtClean="0"/>
                <a:t>n</a:t>
              </a:r>
              <a:endParaRPr lang="en-GB" i="1" dirty="0"/>
            </a:p>
          </p:txBody>
        </p:sp>
        <p:sp>
          <p:nvSpPr>
            <p:cNvPr id="8" name="Pentagon 7"/>
            <p:cNvSpPr/>
            <p:nvPr/>
          </p:nvSpPr>
          <p:spPr>
            <a:xfrm>
              <a:off x="4050710" y="3148659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Discussion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536047" y="3265340"/>
            <a:ext cx="4350873" cy="1136531"/>
            <a:chOff x="3383647" y="2709278"/>
            <a:chExt cx="4350873" cy="1136531"/>
          </a:xfrm>
        </p:grpSpPr>
        <p:sp>
          <p:nvSpPr>
            <p:cNvPr id="23" name="Folded Corner 22"/>
            <p:cNvSpPr/>
            <p:nvPr/>
          </p:nvSpPr>
          <p:spPr>
            <a:xfrm>
              <a:off x="7067457" y="2715119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/>
                <a:t>n</a:t>
              </a:r>
              <a:r>
                <a:rPr lang="en-GB" i="1" dirty="0" smtClean="0"/>
                <a:t>+1</a:t>
              </a:r>
              <a:endParaRPr lang="en-GB" i="1" dirty="0"/>
            </a:p>
          </p:txBody>
        </p:sp>
        <p:sp>
          <p:nvSpPr>
            <p:cNvPr id="24" name="Folded Corner 23"/>
            <p:cNvSpPr/>
            <p:nvPr/>
          </p:nvSpPr>
          <p:spPr>
            <a:xfrm>
              <a:off x="3383647" y="270927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 smtClean="0"/>
                <a:t>n</a:t>
              </a:r>
              <a:endParaRPr lang="en-GB" i="1" dirty="0"/>
            </a:p>
          </p:txBody>
        </p:sp>
        <p:sp>
          <p:nvSpPr>
            <p:cNvPr id="25" name="Pentagon 24"/>
            <p:cNvSpPr/>
            <p:nvPr/>
          </p:nvSpPr>
          <p:spPr>
            <a:xfrm>
              <a:off x="4050710" y="3148659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tx2">
                    <a:lumMod val="20000"/>
                    <a:lumOff val="80000"/>
                  </a:schemeClr>
                </a:gs>
                <a:gs pos="100000">
                  <a:schemeClr val="tx2">
                    <a:lumMod val="60000"/>
                    <a:lumOff val="4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Discussion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3688447" y="3912020"/>
            <a:ext cx="4350873" cy="1136531"/>
            <a:chOff x="3383647" y="2709278"/>
            <a:chExt cx="4350873" cy="1136531"/>
          </a:xfrm>
        </p:grpSpPr>
        <p:sp>
          <p:nvSpPr>
            <p:cNvPr id="27" name="Folded Corner 26"/>
            <p:cNvSpPr/>
            <p:nvPr/>
          </p:nvSpPr>
          <p:spPr>
            <a:xfrm>
              <a:off x="7067457" y="2715119"/>
              <a:ext cx="667063" cy="1130690"/>
            </a:xfrm>
            <a:prstGeom prst="foldedCorner">
              <a:avLst/>
            </a:prstGeom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100000">
                  <a:schemeClr val="accent4">
                    <a:lumMod val="20000"/>
                    <a:lumOff val="8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App</a:t>
              </a:r>
              <a:endParaRPr lang="en-GB" i="1" dirty="0"/>
            </a:p>
          </p:txBody>
        </p:sp>
        <p:sp>
          <p:nvSpPr>
            <p:cNvPr id="28" name="Folded Corner 27"/>
            <p:cNvSpPr/>
            <p:nvPr/>
          </p:nvSpPr>
          <p:spPr>
            <a:xfrm>
              <a:off x="3383647" y="2709278"/>
              <a:ext cx="667063" cy="1130690"/>
            </a:xfrm>
            <a:prstGeom prst="foldedCorner">
              <a:avLst/>
            </a:prstGeom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Draft</a:t>
              </a:r>
            </a:p>
            <a:p>
              <a:pPr algn="ctr"/>
              <a:r>
                <a:rPr lang="en-GB" i="1" dirty="0" smtClean="0"/>
                <a:t>n</a:t>
              </a:r>
              <a:endParaRPr lang="en-GB" i="1" dirty="0"/>
            </a:p>
          </p:txBody>
        </p:sp>
        <p:sp>
          <p:nvSpPr>
            <p:cNvPr id="29" name="Pentagon 28"/>
            <p:cNvSpPr/>
            <p:nvPr/>
          </p:nvSpPr>
          <p:spPr>
            <a:xfrm>
              <a:off x="4050710" y="3148659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accent4">
                    <a:lumMod val="20000"/>
                    <a:lumOff val="80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Discussion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30" name="Rectangle 29"/>
          <p:cNvSpPr/>
          <p:nvPr/>
        </p:nvSpPr>
        <p:spPr>
          <a:xfrm>
            <a:off x="781799" y="2391806"/>
            <a:ext cx="7661189" cy="16679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32" name="Group 31"/>
          <p:cNvGrpSpPr/>
          <p:nvPr/>
        </p:nvGrpSpPr>
        <p:grpSpPr>
          <a:xfrm>
            <a:off x="4092115" y="5287772"/>
            <a:ext cx="4350873" cy="1136531"/>
            <a:chOff x="3383647" y="2709278"/>
            <a:chExt cx="4350873" cy="1136531"/>
          </a:xfrm>
        </p:grpSpPr>
        <p:sp>
          <p:nvSpPr>
            <p:cNvPr id="33" name="Folded Corner 32"/>
            <p:cNvSpPr/>
            <p:nvPr/>
          </p:nvSpPr>
          <p:spPr>
            <a:xfrm>
              <a:off x="7067457" y="2715119"/>
              <a:ext cx="667063" cy="1130690"/>
            </a:xfrm>
            <a:prstGeom prst="foldedCorner">
              <a:avLst/>
            </a:prstGeom>
            <a:gradFill>
              <a:gsLst>
                <a:gs pos="0">
                  <a:schemeClr val="accent2">
                    <a:lumMod val="75000"/>
                  </a:schemeClr>
                </a:gs>
                <a:gs pos="100000">
                  <a:schemeClr val="accent2">
                    <a:lumMod val="20000"/>
                    <a:lumOff val="8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Final</a:t>
              </a:r>
              <a:endParaRPr lang="en-GB" dirty="0"/>
            </a:p>
          </p:txBody>
        </p:sp>
        <p:sp>
          <p:nvSpPr>
            <p:cNvPr id="34" name="Folded Corner 33"/>
            <p:cNvSpPr/>
            <p:nvPr/>
          </p:nvSpPr>
          <p:spPr>
            <a:xfrm>
              <a:off x="3383647" y="2709278"/>
              <a:ext cx="667063" cy="1130690"/>
            </a:xfrm>
            <a:prstGeom prst="foldedCorner">
              <a:avLst/>
            </a:prstGeom>
            <a:gradFill>
              <a:gsLst>
                <a:gs pos="0">
                  <a:schemeClr val="accent4">
                    <a:lumMod val="60000"/>
                    <a:lumOff val="40000"/>
                  </a:schemeClr>
                </a:gs>
                <a:gs pos="100000">
                  <a:schemeClr val="accent4">
                    <a:lumMod val="20000"/>
                    <a:lumOff val="8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/>
                <a:t>App</a:t>
              </a:r>
              <a:endParaRPr lang="en-GB" i="1" dirty="0"/>
            </a:p>
          </p:txBody>
        </p:sp>
        <p:sp>
          <p:nvSpPr>
            <p:cNvPr id="35" name="Pentagon 34"/>
            <p:cNvSpPr/>
            <p:nvPr/>
          </p:nvSpPr>
          <p:spPr>
            <a:xfrm>
              <a:off x="4050710" y="3148659"/>
              <a:ext cx="3045479" cy="263611"/>
            </a:xfrm>
            <a:prstGeom prst="homePlate">
              <a:avLst/>
            </a:prstGeom>
            <a:gradFill>
              <a:gsLst>
                <a:gs pos="0">
                  <a:schemeClr val="accent2">
                    <a:lumMod val="20000"/>
                    <a:lumOff val="80000"/>
                  </a:schemeClr>
                </a:gs>
                <a:gs pos="100000">
                  <a:schemeClr val="accent2">
                    <a:lumMod val="60000"/>
                    <a:lumOff val="40000"/>
                  </a:schemeClr>
                </a:gs>
              </a:gsLst>
            </a:gradFill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GB" dirty="0" smtClean="0">
                  <a:solidFill>
                    <a:schemeClr val="tx1"/>
                  </a:solidFill>
                </a:rPr>
                <a:t>Editing</a:t>
              </a:r>
              <a:endParaRPr lang="en-GB" dirty="0">
                <a:solidFill>
                  <a:schemeClr val="tx1"/>
                </a:solidFill>
              </a:endParaRPr>
            </a:p>
          </p:txBody>
        </p:sp>
      </p:grpSp>
      <p:sp>
        <p:nvSpPr>
          <p:cNvPr id="36" name="Rectangle 35"/>
          <p:cNvSpPr/>
          <p:nvPr/>
        </p:nvSpPr>
        <p:spPr>
          <a:xfrm>
            <a:off x="781799" y="5089748"/>
            <a:ext cx="7661189" cy="166791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TextBox 36"/>
          <p:cNvSpPr txBox="1"/>
          <p:nvPr/>
        </p:nvSpPr>
        <p:spPr>
          <a:xfrm>
            <a:off x="774357" y="1501749"/>
            <a:ext cx="232719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Before session</a:t>
            </a:r>
          </a:p>
          <a:p>
            <a:r>
              <a:rPr lang="en-GB" dirty="0"/>
              <a:t>Draft 1 to Draft 2</a:t>
            </a:r>
          </a:p>
          <a:p>
            <a:endParaRPr lang="en-GB" b="1" dirty="0"/>
          </a:p>
        </p:txBody>
      </p:sp>
      <p:sp>
        <p:nvSpPr>
          <p:cNvPr id="38" name="TextBox 37"/>
          <p:cNvSpPr txBox="1"/>
          <p:nvPr/>
        </p:nvSpPr>
        <p:spPr>
          <a:xfrm>
            <a:off x="774357" y="3651860"/>
            <a:ext cx="2327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During session</a:t>
            </a:r>
            <a:endParaRPr lang="en-GB" dirty="0" smtClean="0"/>
          </a:p>
          <a:p>
            <a:r>
              <a:rPr lang="en-GB" dirty="0" smtClean="0"/>
              <a:t>Draft 1/2 to Approved</a:t>
            </a:r>
            <a:endParaRPr lang="en-GB" dirty="0"/>
          </a:p>
        </p:txBody>
      </p:sp>
      <p:sp>
        <p:nvSpPr>
          <p:cNvPr id="39" name="TextBox 38"/>
          <p:cNvSpPr txBox="1"/>
          <p:nvPr/>
        </p:nvSpPr>
        <p:spPr>
          <a:xfrm>
            <a:off x="774357" y="5668451"/>
            <a:ext cx="23271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After session</a:t>
            </a:r>
          </a:p>
          <a:p>
            <a:r>
              <a:rPr lang="en-GB" dirty="0" smtClean="0"/>
              <a:t>Approved to report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45743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wmo2016_powerpoint_standard_v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457200" y="2002370"/>
            <a:ext cx="8229600" cy="184081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4800" dirty="0" smtClean="0">
                <a:solidFill>
                  <a:srgbClr val="000090"/>
                </a:solidFill>
              </a:rPr>
              <a:t>Thank you</a:t>
            </a:r>
          </a:p>
          <a:p>
            <a:r>
              <a:rPr lang="en-US" sz="4800" dirty="0" smtClean="0">
                <a:solidFill>
                  <a:srgbClr val="000090"/>
                </a:solidFill>
              </a:rPr>
              <a:t>Merci</a:t>
            </a:r>
            <a:endParaRPr lang="en-US" sz="4800" dirty="0">
              <a:solidFill>
                <a:srgbClr val="00009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228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MO_WHITE_Powerpoint_en_f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WMO_WHITE_Powerpoint_en_fr</Template>
  <TotalTime>123</TotalTime>
  <Words>294</Words>
  <Application>Microsoft Office PowerPoint</Application>
  <PresentationFormat>On-screen Show (4:3)</PresentationFormat>
  <Paragraphs>84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WMO_WHITE_Powerpoint_en_fr</vt:lpstr>
      <vt:lpstr>PowerPoint Presentation</vt:lpstr>
      <vt:lpstr>Types of document</vt:lpstr>
      <vt:lpstr>Structure of CBS-16 documents</vt:lpstr>
      <vt:lpstr>CBS agenda topics (draft)</vt:lpstr>
      <vt:lpstr>Document flow</vt:lpstr>
      <vt:lpstr>PowerPoint Presentation</vt:lpstr>
    </vt:vector>
  </TitlesOfParts>
  <Company>World Meteorological Organization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Foreman</dc:creator>
  <cp:lastModifiedBy>Steve Foreman</cp:lastModifiedBy>
  <cp:revision>6</cp:revision>
  <dcterms:created xsi:type="dcterms:W3CDTF">2016-06-22T10:22:55Z</dcterms:created>
  <dcterms:modified xsi:type="dcterms:W3CDTF">2016-06-22T12:26:28Z</dcterms:modified>
</cp:coreProperties>
</file>