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263" r:id="rId3"/>
    <p:sldId id="296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62" r:id="rId15"/>
  </p:sldIdLst>
  <p:sldSz cx="9144000" cy="6858000" type="screen4x3"/>
  <p:notesSz cx="6858000" cy="9144000"/>
  <p:defaultTextStyle>
    <a:defPPr>
      <a:defRPr lang="en-GB"/>
    </a:defPPr>
    <a:lvl1pPr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96B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7" autoAdjust="0"/>
  </p:normalViewPr>
  <p:slideViewPr>
    <p:cSldViewPr snapToGrid="0" snapToObjects="1">
      <p:cViewPr>
        <p:scale>
          <a:sx n="96" d="100"/>
          <a:sy n="96" d="100"/>
        </p:scale>
        <p:origin x="-87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FC2EFD1F-561F-4C3E-96A1-D382CB12D8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3892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5B646D5B-D828-4086-93A6-FAB251D3B7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8814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FM 202-15 Ext. METCE-XML</a:t>
            </a:r>
            <a:endParaRPr lang="en-GB" sz="1200" kern="1200" dirty="0" smtClean="0">
              <a:solidFill>
                <a:schemeClr val="tx1"/>
              </a:solidFill>
              <a:latin typeface="Times" charset="0"/>
              <a:ea typeface="+mn-ea"/>
              <a:cs typeface="+mn-cs"/>
            </a:endParaRPr>
          </a:p>
          <a:p>
            <a:r>
              <a:rPr lang="fr-CH" sz="1200" kern="1200" dirty="0" err="1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Meteorological</a:t>
            </a:r>
            <a:r>
              <a:rPr lang="fr-CH" sz="1200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 Information. “</a:t>
            </a:r>
            <a:r>
              <a:rPr lang="fr-CH" sz="1200" kern="1200" dirty="0" err="1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Modéle</a:t>
            </a:r>
            <a:r>
              <a:rPr lang="fr-CH" sz="1200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 pour l’Échange des informations sur le Temps, le Climat et l’Eau.” </a:t>
            </a:r>
            <a:r>
              <a:rPr lang="en-GB" sz="1200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A set of foundation building blocks to support application schema in the domains of interest to WMO, notably the weather, climate, hydrology, oceanography and space weather disciplines.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Res. X (Cg-17)</a:t>
            </a:r>
            <a:r>
              <a:rPr lang="en-GB" sz="1200" i="1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 ... to be held mid-2015</a:t>
            </a:r>
          </a:p>
          <a:p>
            <a:endParaRPr lang="en-GB" dirty="0" smtClean="0"/>
          </a:p>
          <a:p>
            <a:r>
              <a:rPr lang="en-GB" sz="1200" b="1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FM 205-15 Ext. IWXXM‑XML</a:t>
            </a:r>
            <a:endParaRPr lang="en-GB" sz="1200" kern="1200" dirty="0" smtClean="0">
              <a:solidFill>
                <a:schemeClr val="tx1"/>
              </a:solidFill>
              <a:latin typeface="Times" charset="0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International Civil Aviation Organization Meteorological Information Exchange Model - defines the reports required by ICAO (with information content equivalent to that in the alphanumeric METAR/SPECI, TAF and SIGMET code forms) that are built from the components of the packages managed by WMO.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Res. X (Cg-17)</a:t>
            </a:r>
            <a:r>
              <a:rPr lang="en-GB" sz="1200" i="1" kern="1200" dirty="0" smtClean="0">
                <a:solidFill>
                  <a:schemeClr val="tx1"/>
                </a:solidFill>
                <a:latin typeface="Times" charset="0"/>
                <a:ea typeface="+mn-ea"/>
                <a:cs typeface="+mn-cs"/>
              </a:rPr>
              <a:t> ... to be held mid-2015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6D5B-D828-4086-93A6-FAB251D3B76D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i="1" kern="0" dirty="0" smtClean="0">
                <a:solidFill>
                  <a:srgbClr val="595959"/>
                </a:solidFill>
                <a:latin typeface="Times" charset="0"/>
                <a:ea typeface="Times New Roman"/>
                <a:cs typeface="+mn-cs"/>
              </a:rPr>
              <a:t>Modèle pour l’Échange des informations sur le Temps, le </a:t>
            </a:r>
            <a:r>
              <a:rPr lang="fr-FR" sz="1200" i="1" kern="0" dirty="0" err="1" smtClean="0">
                <a:solidFill>
                  <a:srgbClr val="595959"/>
                </a:solidFill>
                <a:latin typeface="Times" charset="0"/>
                <a:ea typeface="Times New Roman"/>
                <a:cs typeface="+mn-cs"/>
              </a:rPr>
              <a:t>Climate</a:t>
            </a:r>
            <a:r>
              <a:rPr lang="fr-FR" sz="1200" i="1" kern="0" dirty="0" smtClean="0">
                <a:solidFill>
                  <a:srgbClr val="595959"/>
                </a:solidFill>
                <a:latin typeface="Times" charset="0"/>
                <a:ea typeface="Times New Roman"/>
                <a:cs typeface="+mn-cs"/>
              </a:rPr>
              <a:t> et l’</a:t>
            </a:r>
            <a:r>
              <a:rPr lang="fr-FR" sz="1200" i="1" kern="0" dirty="0" err="1" smtClean="0">
                <a:solidFill>
                  <a:srgbClr val="595959"/>
                </a:solidFill>
                <a:latin typeface="Times" charset="0"/>
                <a:ea typeface="Times New Roman"/>
                <a:cs typeface="+mn-cs"/>
              </a:rPr>
              <a:t>Éau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6D5B-D828-4086-93A6-FAB251D3B76D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EC294A9C-8C64-48EA-9B05-8034702503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1173D5-B16F-4FF6-AC95-8BBA4875F56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98-A74E-4638-877F-23DE799662E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EB7A8-A9DE-4A03-810F-2CDFA48116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1FD44-AED5-48AA-9021-A7DC76BAFB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8DF94D46-51C4-4A7B-AB0C-7030AC7CFDA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C5B4E0-B61B-4259-A3AF-243E0AE5882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ED9AF-FC6F-4E82-BD8F-21A0A348FC5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7585C-ABAC-4B9C-94D0-EA1B02690A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A6E20-CDA8-455C-916B-C088805D15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9C8C6E-DC4D-4ADB-B1A3-71E1766CCA8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4EA56-4956-461C-8276-458B534D0B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1ED7F-1685-40BD-AB27-C0F663EAEF4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08511053-2C4D-45FF-851B-A5791203E23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 smtClean="0"/>
              <a:t>Approach to model-driven development of data exchange standards</a:t>
            </a:r>
            <a:endParaRPr lang="en-GB" altLang="en-US" dirty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Jeremy Tandy</a:t>
            </a:r>
            <a:endParaRPr lang="en-US" altLang="en-US" dirty="0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>
            <a:off x="117475" y="6453188"/>
            <a:ext cx="2438400" cy="288925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 algn="l" defTabSz="457200"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sz="1200" dirty="0">
                <a:latin typeface="Arial"/>
                <a:ea typeface="+mj-ea"/>
                <a:cs typeface="Arial"/>
              </a:rPr>
              <a:t>WMO; </a:t>
            </a:r>
            <a:r>
              <a:rPr lang="en-US" sz="1200" dirty="0"/>
              <a:t>Ad hoc inter-</a:t>
            </a:r>
            <a:r>
              <a:rPr lang="en-US" sz="1200" dirty="0" err="1"/>
              <a:t>programme</a:t>
            </a:r>
            <a:r>
              <a:rPr lang="en-US" sz="1200" dirty="0"/>
              <a:t> workshop on representation of WIGOS and climate metadata</a:t>
            </a:r>
            <a:endParaRPr lang="en-US" sz="1200" dirty="0"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10</a:t>
            </a:fld>
            <a:endParaRPr lang="en-GB" altLang="en-US" dirty="0"/>
          </a:p>
        </p:txBody>
      </p:sp>
      <p:sp>
        <p:nvSpPr>
          <p:cNvPr id="3" name="Title 9"/>
          <p:cNvSpPr txBox="1">
            <a:spLocks/>
          </p:cNvSpPr>
          <p:nvPr/>
        </p:nvSpPr>
        <p:spPr>
          <a:xfrm>
            <a:off x="3352800" y="6453188"/>
            <a:ext cx="2438400" cy="288925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r>
              <a:rPr lang="en-GB" sz="1200" dirty="0" smtClean="0">
                <a:solidFill>
                  <a:srgbClr val="3366FF"/>
                </a:solidFill>
                <a:latin typeface="Arial"/>
                <a:cs typeface="Arial"/>
              </a:rPr>
              <a:t>ET-CDMS, Geneva, 04-07 November 2014</a:t>
            </a:r>
            <a:endParaRPr lang="en-GB" sz="1200" dirty="0"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Example use of METCE: Met Office </a:t>
            </a:r>
            <a:r>
              <a:rPr lang="en-GB" sz="3000" b="1" dirty="0" err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DataPoint</a:t>
            </a:r>
            <a:endParaRPr lang="en-GB" sz="3000" b="1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06388" y="866775"/>
            <a:ext cx="85328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ea typeface="Times New Roman"/>
              </a:rPr>
              <a:t>Illustrative example demonstrating how METCE provides a foundation to domain specific </a:t>
            </a:r>
            <a:r>
              <a:rPr lang="en-GB" sz="1800" b="1" i="1" kern="0" dirty="0" smtClean="0">
                <a:solidFill>
                  <a:srgbClr val="595959"/>
                </a:solidFill>
                <a:ea typeface="Times New Roman"/>
              </a:rPr>
              <a:t>Application Schema</a:t>
            </a:r>
            <a:r>
              <a:rPr lang="en-GB" sz="1800" i="1" kern="0" dirty="0" smtClean="0">
                <a:solidFill>
                  <a:srgbClr val="595959"/>
                </a:solidFill>
                <a:ea typeface="Times New Roman"/>
              </a:rPr>
              <a:t> … </a:t>
            </a:r>
            <a:endParaRPr lang="en-GB" sz="1800" i="1" kern="0" dirty="0" smtClean="0">
              <a:solidFill>
                <a:srgbClr val="595959"/>
              </a:solidFill>
              <a:latin typeface="Calibri"/>
              <a:ea typeface="Times New Roman"/>
            </a:endParaRPr>
          </a:p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defRPr/>
            </a:pPr>
            <a:endParaRPr lang="en-GB" sz="1800" i="1" kern="0" dirty="0" smtClean="0">
              <a:solidFill>
                <a:srgbClr val="C00000"/>
              </a:solidFill>
              <a:latin typeface="Calibri"/>
              <a:ea typeface="Times New Roman"/>
            </a:endParaRPr>
          </a:p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endParaRPr lang="en-GB" sz="1800" i="1" kern="0" dirty="0">
              <a:solidFill>
                <a:srgbClr val="595959"/>
              </a:solidFill>
              <a:latin typeface="Calibri"/>
              <a:ea typeface="Times New Roman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2"/>
          <a:stretch/>
        </p:blipFill>
        <p:spPr bwMode="auto">
          <a:xfrm>
            <a:off x="1278901" y="1720290"/>
            <a:ext cx="7865100" cy="5112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Rectangle 62"/>
          <p:cNvSpPr/>
          <p:nvPr/>
        </p:nvSpPr>
        <p:spPr>
          <a:xfrm>
            <a:off x="1278901" y="3295070"/>
            <a:ext cx="7865100" cy="3562930"/>
          </a:xfrm>
          <a:prstGeom prst="rect">
            <a:avLst/>
          </a:prstGeom>
          <a:gradFill>
            <a:gsLst>
              <a:gs pos="18000">
                <a:schemeClr val="bg1"/>
              </a:gs>
              <a:gs pos="52000">
                <a:schemeClr val="bg1">
                  <a:alpha val="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4" name="Group 90"/>
          <p:cNvGrpSpPr/>
          <p:nvPr/>
        </p:nvGrpSpPr>
        <p:grpSpPr>
          <a:xfrm>
            <a:off x="177424" y="2467591"/>
            <a:ext cx="4465709" cy="3957494"/>
            <a:chOff x="94418" y="2615823"/>
            <a:chExt cx="4465709" cy="3957494"/>
          </a:xfrm>
        </p:grpSpPr>
        <p:sp>
          <p:nvSpPr>
            <p:cNvPr id="65" name="TextBox 64"/>
            <p:cNvSpPr txBox="1"/>
            <p:nvPr/>
          </p:nvSpPr>
          <p:spPr>
            <a:xfrm>
              <a:off x="94418" y="2615823"/>
              <a:ext cx="4465709" cy="3957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300"/>
                </a:spcAft>
              </a:pPr>
              <a:endParaRPr lang="en-GB" sz="1600" dirty="0" smtClean="0"/>
            </a:p>
            <a:p>
              <a:pPr>
                <a:spcAft>
                  <a:spcPts val="300"/>
                </a:spcAft>
              </a:pPr>
              <a:endParaRPr lang="en-GB" sz="1600" dirty="0" smtClean="0"/>
            </a:p>
            <a:p>
              <a:pPr>
                <a:spcBef>
                  <a:spcPts val="0"/>
                </a:spcBef>
                <a:spcAft>
                  <a:spcPts val="300"/>
                </a:spcAft>
              </a:pPr>
              <a:endParaRPr lang="en-GB" sz="800" dirty="0" smtClean="0"/>
            </a:p>
            <a:p>
              <a:pPr algn="l">
                <a:spcBef>
                  <a:spcPts val="0"/>
                </a:spcBef>
                <a:spcAft>
                  <a:spcPts val="800"/>
                </a:spcAft>
              </a:pPr>
              <a:r>
                <a:rPr lang="en-GB" sz="1600" b="1" dirty="0" smtClean="0">
                  <a:latin typeface="Calibri" pitchFamily="34" charset="0"/>
                </a:rPr>
                <a:t>UK hourly site-specific observations</a:t>
              </a:r>
              <a:endParaRPr lang="en-GB" sz="1600" dirty="0">
                <a:latin typeface="Calibri" pitchFamily="34" charset="0"/>
              </a:endParaRPr>
            </a:p>
            <a:p>
              <a:pPr marL="285750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600" dirty="0" smtClean="0">
                  <a:latin typeface="Calibri" pitchFamily="34" charset="0"/>
                </a:rPr>
                <a:t>Hourly observations for approximately 140 locations across the UK</a:t>
              </a:r>
            </a:p>
            <a:p>
              <a:pPr marL="285750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600" dirty="0" smtClean="0">
                  <a:latin typeface="Calibri" pitchFamily="34" charset="0"/>
                </a:rPr>
                <a:t>Parameters: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Air temperature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MSLP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speed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speed (gust)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direction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Visibility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Weather type</a:t>
              </a:r>
              <a:endParaRPr lang="en-GB" sz="1500" dirty="0">
                <a:latin typeface="Calibri" pitchFamily="34" charset="0"/>
              </a:endParaRPr>
            </a:p>
          </p:txBody>
        </p:sp>
        <p:grpSp>
          <p:nvGrpSpPr>
            <p:cNvPr id="66" name="Group 98"/>
            <p:cNvGrpSpPr/>
            <p:nvPr/>
          </p:nvGrpSpPr>
          <p:grpSpPr>
            <a:xfrm>
              <a:off x="177544" y="2710823"/>
              <a:ext cx="4294664" cy="706831"/>
              <a:chOff x="177544" y="2710823"/>
              <a:chExt cx="4294664" cy="706831"/>
            </a:xfrm>
          </p:grpSpPr>
          <p:grpSp>
            <p:nvGrpSpPr>
              <p:cNvPr id="67" name="Group 99"/>
              <p:cNvGrpSpPr/>
              <p:nvPr/>
            </p:nvGrpSpPr>
            <p:grpSpPr>
              <a:xfrm>
                <a:off x="177544" y="2710823"/>
                <a:ext cx="4294664" cy="706831"/>
                <a:chOff x="0" y="2676525"/>
                <a:chExt cx="9144000" cy="1504951"/>
              </a:xfrm>
            </p:grpSpPr>
            <p:pic>
              <p:nvPicPr>
                <p:cNvPr id="6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2676525"/>
                  <a:ext cx="9144000" cy="15049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0" name="Rectangle 69"/>
                <p:cNvSpPr/>
                <p:nvPr/>
              </p:nvSpPr>
              <p:spPr>
                <a:xfrm>
                  <a:off x="0" y="2676525"/>
                  <a:ext cx="3645725" cy="1504950"/>
                </a:xfrm>
                <a:prstGeom prst="rect">
                  <a:avLst/>
                </a:prstGeom>
                <a:gradFill>
                  <a:gsLst>
                    <a:gs pos="5000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2676526"/>
                  <a:ext cx="1646379" cy="1504950"/>
                </a:xfrm>
                <a:prstGeom prst="rect">
                  <a:avLst/>
                </a:prstGeom>
              </p:spPr>
            </p:pic>
          </p:grpSp>
          <p:sp>
            <p:nvSpPr>
              <p:cNvPr id="68" name="TextBox 67"/>
              <p:cNvSpPr txBox="1"/>
              <p:nvPr/>
            </p:nvSpPr>
            <p:spPr>
              <a:xfrm>
                <a:off x="875542" y="2833405"/>
                <a:ext cx="1908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err="1" smtClean="0">
                    <a:solidFill>
                      <a:schemeClr val="bg1"/>
                    </a:solidFill>
                  </a:rPr>
                  <a:t>DataPoint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GB" sz="2400" baseline="30000" dirty="0" smtClean="0">
                    <a:solidFill>
                      <a:schemeClr val="bg1"/>
                    </a:solidFill>
                  </a:rPr>
                  <a:t>Beta</a:t>
                </a:r>
                <a:endParaRPr lang="en-GB" sz="2400" baseline="30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982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11</a:t>
            </a:fld>
            <a:endParaRPr lang="en-GB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Which type of </a:t>
            </a:r>
            <a:r>
              <a:rPr lang="en-GB" sz="3000" b="1" dirty="0" err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OM_Observation</a:t>
            </a: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?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98865" y="1282925"/>
            <a:ext cx="1764435" cy="699965"/>
            <a:chOff x="3699038" y="2224419"/>
            <a:chExt cx="1568997" cy="699965"/>
          </a:xfrm>
        </p:grpSpPr>
        <p:sp>
          <p:nvSpPr>
            <p:cNvPr id="17" name="Rectangle 16"/>
            <p:cNvSpPr/>
            <p:nvPr/>
          </p:nvSpPr>
          <p:spPr bwMode="auto">
            <a:xfrm>
              <a:off x="3699038" y="2224419"/>
              <a:ext cx="1568997" cy="699965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«</a:t>
              </a: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FeatureType</a:t>
              </a: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»</a:t>
              </a:r>
            </a:p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OM_Observation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3699039" y="2677028"/>
              <a:ext cx="1568996" cy="24735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endParaRPr lang="en-GB" sz="1000" u="sng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 bwMode="auto">
          <a:xfrm>
            <a:off x="398867" y="1982889"/>
            <a:ext cx="72808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i="1" kern="0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GB" sz="900" i="1" kern="0" dirty="0" smtClean="0">
                <a:solidFill>
                  <a:schemeClr val="bg1">
                    <a:lumMod val="75000"/>
                  </a:schemeClr>
                </a:solidFill>
              </a:rPr>
              <a:t>ISO 19156)</a:t>
            </a:r>
            <a:endParaRPr lang="en-GB" sz="900" i="1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0" name="Group 14"/>
          <p:cNvGrpSpPr/>
          <p:nvPr/>
        </p:nvGrpSpPr>
        <p:grpSpPr>
          <a:xfrm>
            <a:off x="1533925" y="1982890"/>
            <a:ext cx="944596" cy="1031866"/>
            <a:chOff x="1533925" y="1462190"/>
            <a:chExt cx="944596" cy="1031866"/>
          </a:xfrm>
        </p:grpSpPr>
        <p:cxnSp>
          <p:nvCxnSpPr>
            <p:cNvPr id="21" name="Straight Arrow Connector 16"/>
            <p:cNvCxnSpPr>
              <a:cxnSpLocks noChangeShapeType="1"/>
              <a:endCxn id="26" idx="0"/>
            </p:cNvCxnSpPr>
            <p:nvPr/>
          </p:nvCxnSpPr>
          <p:spPr bwMode="auto">
            <a:xfrm>
              <a:off x="1975034" y="1462190"/>
              <a:ext cx="0" cy="304259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21"/>
            <p:cNvSpPr txBox="1"/>
            <p:nvPr/>
          </p:nvSpPr>
          <p:spPr bwMode="auto">
            <a:xfrm>
              <a:off x="1966842" y="1569237"/>
              <a:ext cx="511679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+result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3" name="Group 17"/>
            <p:cNvGrpSpPr/>
            <p:nvPr/>
          </p:nvGrpSpPr>
          <p:grpSpPr>
            <a:xfrm>
              <a:off x="1533925" y="1766449"/>
              <a:ext cx="882217" cy="727607"/>
              <a:chOff x="2956535" y="223624"/>
              <a:chExt cx="882217" cy="727607"/>
            </a:xfrm>
          </p:grpSpPr>
          <p:grpSp>
            <p:nvGrpSpPr>
              <p:cNvPr id="24" name="Group 18"/>
              <p:cNvGrpSpPr/>
              <p:nvPr/>
            </p:nvGrpSpPr>
            <p:grpSpPr>
              <a:xfrm>
                <a:off x="2956535" y="223624"/>
                <a:ext cx="882217" cy="496775"/>
                <a:chOff x="3699038" y="2224419"/>
                <a:chExt cx="1568997" cy="496775"/>
              </a:xfrm>
            </p:grpSpPr>
            <p:sp>
              <p:nvSpPr>
                <p:cNvPr id="26" name="Rectangle 25"/>
                <p:cNvSpPr/>
                <p:nvPr/>
              </p:nvSpPr>
              <p:spPr bwMode="auto">
                <a:xfrm>
                  <a:off x="3699038" y="2224419"/>
                  <a:ext cx="1568997" cy="496775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t" anchorCtr="0"/>
                <a:lstStyle/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«Type»</a:t>
                  </a:r>
                </a:p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Any</a:t>
                  </a:r>
                  <a:endPara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 bwMode="auto">
                <a:xfrm>
                  <a:off x="3699040" y="2597516"/>
                  <a:ext cx="1568995" cy="123678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>
                    <a:defRPr/>
                  </a:pPr>
                  <a:endParaRPr lang="en-GB" sz="1000" u="sng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 bwMode="auto">
              <a:xfrm>
                <a:off x="2956536" y="720399"/>
                <a:ext cx="726481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GB" sz="900" i="1" kern="0" dirty="0">
                    <a:solidFill>
                      <a:schemeClr val="bg1">
                        <a:lumMod val="75000"/>
                      </a:schemeClr>
                    </a:solidFill>
                  </a:rPr>
                  <a:t>(</a:t>
                </a:r>
                <a:r>
                  <a:rPr lang="en-GB" sz="900" i="1" kern="0" dirty="0" smtClean="0">
                    <a:solidFill>
                      <a:schemeClr val="bg1">
                        <a:lumMod val="75000"/>
                      </a:schemeClr>
                    </a:solidFill>
                  </a:rPr>
                  <a:t>ISO 19103)</a:t>
                </a:r>
                <a:endParaRPr lang="en-GB" sz="900" i="1" kern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9" name="Group 6"/>
          <p:cNvGrpSpPr/>
          <p:nvPr/>
        </p:nvGrpSpPr>
        <p:grpSpPr>
          <a:xfrm>
            <a:off x="228563" y="4068992"/>
            <a:ext cx="7530201" cy="1198710"/>
            <a:chOff x="228567" y="4152180"/>
            <a:chExt cx="8678366" cy="1198710"/>
          </a:xfrm>
        </p:grpSpPr>
        <p:sp>
          <p:nvSpPr>
            <p:cNvPr id="34" name="Rectangle 33"/>
            <p:cNvSpPr/>
            <p:nvPr/>
          </p:nvSpPr>
          <p:spPr bwMode="auto">
            <a:xfrm>
              <a:off x="228567" y="4325997"/>
              <a:ext cx="8678366" cy="1024893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t" anchorCtr="0"/>
            <a:lstStyle/>
            <a:p>
              <a:pPr algn="ctr">
                <a:defRPr/>
              </a:pPr>
              <a:endParaRPr lang="en-GB" sz="10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Rectangle 8"/>
            <p:cNvSpPr/>
            <p:nvPr/>
          </p:nvSpPr>
          <p:spPr bwMode="auto">
            <a:xfrm>
              <a:off x="228567" y="4152180"/>
              <a:ext cx="1105719" cy="1772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WMO METCE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1692275" y="580625"/>
            <a:ext cx="719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Does the data collected (e.g. the ‘result’) from the Observation event:</a:t>
            </a:r>
          </a:p>
        </p:txBody>
      </p:sp>
      <p:cxnSp>
        <p:nvCxnSpPr>
          <p:cNvPr id="42" name="Elbow Connector 22"/>
          <p:cNvCxnSpPr/>
          <p:nvPr/>
        </p:nvCxnSpPr>
        <p:spPr>
          <a:xfrm>
            <a:off x="2163300" y="1632908"/>
            <a:ext cx="1424219" cy="879684"/>
          </a:xfrm>
          <a:prstGeom prst="bentConnector2">
            <a:avLst/>
          </a:prstGeom>
          <a:noFill/>
          <a:ln w="9525" algn="ctr">
            <a:solidFill>
              <a:srgbClr val="000000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3" name="Group 32"/>
          <p:cNvGrpSpPr/>
          <p:nvPr/>
        </p:nvGrpSpPr>
        <p:grpSpPr>
          <a:xfrm>
            <a:off x="2615475" y="2512592"/>
            <a:ext cx="1944088" cy="645184"/>
            <a:chOff x="3699038" y="2224420"/>
            <a:chExt cx="1568997" cy="645184"/>
          </a:xfrm>
        </p:grpSpPr>
        <p:sp>
          <p:nvSpPr>
            <p:cNvPr id="66" name="Rectangle 33"/>
            <p:cNvSpPr/>
            <p:nvPr/>
          </p:nvSpPr>
          <p:spPr bwMode="auto">
            <a:xfrm>
              <a:off x="3699038" y="2224420"/>
              <a:ext cx="1568997" cy="6451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«</a:t>
              </a: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FeatureType</a:t>
              </a: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»</a:t>
              </a:r>
            </a:p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OM_ComplexObservation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3699039" y="2677028"/>
              <a:ext cx="1568996" cy="19257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endParaRPr lang="en-GB" sz="1000" u="sng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4" name="TextBox 43"/>
          <p:cNvSpPr txBox="1"/>
          <p:nvPr/>
        </p:nvSpPr>
        <p:spPr bwMode="auto">
          <a:xfrm>
            <a:off x="2615471" y="3171469"/>
            <a:ext cx="72808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i="1" kern="0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GB" sz="900" i="1" kern="0" dirty="0" smtClean="0">
                <a:solidFill>
                  <a:schemeClr val="bg1">
                    <a:lumMod val="75000"/>
                  </a:schemeClr>
                </a:solidFill>
              </a:rPr>
              <a:t>ISO 19156)</a:t>
            </a:r>
            <a:endParaRPr lang="en-GB" sz="900" i="1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45" name="Straight Arrow Connector 16"/>
          <p:cNvCxnSpPr>
            <a:cxnSpLocks noChangeShapeType="1"/>
            <a:endCxn id="61" idx="0"/>
          </p:cNvCxnSpPr>
          <p:nvPr/>
        </p:nvCxnSpPr>
        <p:spPr bwMode="auto">
          <a:xfrm>
            <a:off x="4325571" y="3153974"/>
            <a:ext cx="0" cy="304259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6" name="Group 44"/>
          <p:cNvGrpSpPr/>
          <p:nvPr/>
        </p:nvGrpSpPr>
        <p:grpSpPr>
          <a:xfrm>
            <a:off x="3884462" y="3458233"/>
            <a:ext cx="882217" cy="727607"/>
            <a:chOff x="2956535" y="223624"/>
            <a:chExt cx="882217" cy="727607"/>
          </a:xfrm>
        </p:grpSpPr>
        <p:grpSp>
          <p:nvGrpSpPr>
            <p:cNvPr id="58" name="Group 45"/>
            <p:cNvGrpSpPr/>
            <p:nvPr/>
          </p:nvGrpSpPr>
          <p:grpSpPr>
            <a:xfrm>
              <a:off x="2956535" y="223624"/>
              <a:ext cx="882217" cy="496775"/>
              <a:chOff x="3699038" y="2224419"/>
              <a:chExt cx="1568997" cy="496775"/>
            </a:xfrm>
          </p:grpSpPr>
          <p:sp>
            <p:nvSpPr>
              <p:cNvPr id="61" name="Rectangle 60"/>
              <p:cNvSpPr/>
              <p:nvPr/>
            </p:nvSpPr>
            <p:spPr bwMode="auto">
              <a:xfrm>
                <a:off x="3699038" y="2224419"/>
                <a:ext cx="1568997" cy="496775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«Type»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Record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 bwMode="auto">
              <a:xfrm>
                <a:off x="3699040" y="2597516"/>
                <a:ext cx="1568995" cy="123678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 bwMode="auto">
            <a:xfrm>
              <a:off x="2956536" y="720399"/>
              <a:ext cx="726481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19103)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 bwMode="auto">
          <a:xfrm>
            <a:off x="4316602" y="3265508"/>
            <a:ext cx="511679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kern="0" dirty="0" smtClean="0">
                <a:solidFill>
                  <a:sysClr val="windowText" lastClr="000000"/>
                </a:solidFill>
              </a:rPr>
              <a:t>+result</a:t>
            </a:r>
            <a:endParaRPr lang="en-GB" sz="9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51" name="Straight Arrow Connector 16"/>
          <p:cNvCxnSpPr>
            <a:cxnSpLocks noChangeShapeType="1"/>
            <a:stCxn id="54" idx="0"/>
            <a:endCxn id="67" idx="2"/>
          </p:cNvCxnSpPr>
          <p:nvPr/>
        </p:nvCxnSpPr>
        <p:spPr bwMode="auto">
          <a:xfrm flipV="1">
            <a:off x="3587515" y="3157776"/>
            <a:ext cx="5" cy="1259445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Isosceles Triangle 51"/>
          <p:cNvSpPr/>
          <p:nvPr/>
        </p:nvSpPr>
        <p:spPr>
          <a:xfrm>
            <a:off x="3492047" y="3160665"/>
            <a:ext cx="190936" cy="252440"/>
          </a:xfrm>
          <a:prstGeom prst="triangl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 anchorCtr="0"/>
          <a:lstStyle/>
          <a:p>
            <a:pPr algn="ctr"/>
            <a:endParaRPr lang="en-GB" sz="1000" u="sng" kern="0">
              <a:solidFill>
                <a:sysClr val="windowText" lastClr="000000"/>
              </a:solidFill>
            </a:endParaRPr>
          </a:p>
        </p:txBody>
      </p:sp>
      <p:grpSp>
        <p:nvGrpSpPr>
          <p:cNvPr id="72" name="Group 94"/>
          <p:cNvGrpSpPr/>
          <p:nvPr/>
        </p:nvGrpSpPr>
        <p:grpSpPr>
          <a:xfrm>
            <a:off x="398866" y="1982890"/>
            <a:ext cx="2769120" cy="3850749"/>
            <a:chOff x="398866" y="2490890"/>
            <a:chExt cx="2769120" cy="3850749"/>
          </a:xfrm>
        </p:grpSpPr>
        <p:sp>
          <p:nvSpPr>
            <p:cNvPr id="73" name="Rectangle 72"/>
            <p:cNvSpPr/>
            <p:nvPr/>
          </p:nvSpPr>
          <p:spPr>
            <a:xfrm>
              <a:off x="1300551" y="5717904"/>
              <a:ext cx="4587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1200"/>
                </a:spcAft>
                <a:defRPr/>
              </a:pPr>
              <a:r>
                <a:rPr lang="en-GB" b="1" i="1" kern="0" dirty="0" smtClean="0">
                  <a:solidFill>
                    <a:schemeClr val="accent1">
                      <a:lumMod val="75000"/>
                    </a:schemeClr>
                  </a:solidFill>
                  <a:ea typeface="Times New Roman"/>
                </a:rPr>
                <a:t>No</a:t>
              </a:r>
              <a:endParaRPr lang="en-GB" b="1" i="1" kern="0" dirty="0">
                <a:solidFill>
                  <a:schemeClr val="accent1">
                    <a:lumMod val="75000"/>
                  </a:schemeClr>
                </a:solidFill>
                <a:ea typeface="Times New Roman"/>
              </a:endParaRPr>
            </a:p>
          </p:txBody>
        </p:sp>
        <p:grpSp>
          <p:nvGrpSpPr>
            <p:cNvPr id="74" name="Group 9"/>
            <p:cNvGrpSpPr/>
            <p:nvPr/>
          </p:nvGrpSpPr>
          <p:grpSpPr>
            <a:xfrm>
              <a:off x="398866" y="4925221"/>
              <a:ext cx="1764435" cy="612788"/>
              <a:chOff x="3699038" y="2245624"/>
              <a:chExt cx="1568997" cy="612788"/>
            </a:xfrm>
          </p:grpSpPr>
          <p:sp>
            <p:nvSpPr>
              <p:cNvPr id="78" name="Rectangle 77"/>
              <p:cNvSpPr/>
              <p:nvPr/>
            </p:nvSpPr>
            <p:spPr bwMode="auto">
              <a:xfrm>
                <a:off x="3699038" y="2245624"/>
                <a:ext cx="1568997" cy="612788"/>
              </a:xfrm>
              <a:prstGeom prst="rect">
                <a:avLst/>
              </a:prstGeom>
              <a:gradFill>
                <a:gsLst>
                  <a:gs pos="0">
                    <a:srgbClr val="FFFFCC"/>
                  </a:gs>
                  <a:gs pos="100000">
                    <a:srgbClr val="FFFF99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u="sng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SamplingObservation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 bwMode="auto">
              <a:xfrm>
                <a:off x="3699039" y="2677027"/>
                <a:ext cx="1568996" cy="181385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 anchorCtr="0"/>
              <a:lstStyle/>
              <a:p>
                <a:pPr algn="ctr">
                  <a:spcAft>
                    <a:spcPts val="800"/>
                  </a:spcAft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75" name="Straight Arrow Connector 16"/>
            <p:cNvCxnSpPr>
              <a:cxnSpLocks noChangeShapeType="1"/>
              <a:stCxn id="78" idx="0"/>
              <a:endCxn id="17" idx="2"/>
            </p:cNvCxnSpPr>
            <p:nvPr/>
          </p:nvCxnSpPr>
          <p:spPr bwMode="auto">
            <a:xfrm flipH="1" flipV="1">
              <a:off x="1281083" y="2503590"/>
              <a:ext cx="1" cy="2421631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6" name="Isosceles Triangle 75"/>
            <p:cNvSpPr/>
            <p:nvPr/>
          </p:nvSpPr>
          <p:spPr>
            <a:xfrm>
              <a:off x="1187993" y="2490890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77" name="Elbow Connector 75"/>
            <p:cNvCxnSpPr>
              <a:stCxn id="56" idx="1"/>
              <a:endCxn id="79" idx="2"/>
            </p:cNvCxnSpPr>
            <p:nvPr/>
          </p:nvCxnSpPr>
          <p:spPr>
            <a:xfrm rot="10800000">
              <a:off x="1281084" y="5538010"/>
              <a:ext cx="1886902" cy="803629"/>
            </a:xfrm>
            <a:prstGeom prst="bentConnector2">
              <a:avLst/>
            </a:prstGeom>
            <a:ln w="38100">
              <a:solidFill>
                <a:schemeClr val="accent1">
                  <a:lumMod val="75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23"/>
          <p:cNvGrpSpPr/>
          <p:nvPr/>
        </p:nvGrpSpPr>
        <p:grpSpPr>
          <a:xfrm>
            <a:off x="4987860" y="2512592"/>
            <a:ext cx="2111294" cy="645184"/>
            <a:chOff x="3699038" y="2224420"/>
            <a:chExt cx="1568997" cy="645184"/>
          </a:xfrm>
        </p:grpSpPr>
        <p:sp>
          <p:nvSpPr>
            <p:cNvPr id="105" name="Rectangle 24"/>
            <p:cNvSpPr/>
            <p:nvPr/>
          </p:nvSpPr>
          <p:spPr bwMode="auto">
            <a:xfrm>
              <a:off x="3699038" y="2224420"/>
              <a:ext cx="1568997" cy="6451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«</a:t>
              </a: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FeatureType</a:t>
              </a: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»</a:t>
              </a:r>
            </a:p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OM_DiscreteCoverageObservation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106" name="Rectangle 25"/>
            <p:cNvSpPr/>
            <p:nvPr/>
          </p:nvSpPr>
          <p:spPr bwMode="auto">
            <a:xfrm>
              <a:off x="3699039" y="2677028"/>
              <a:ext cx="1568996" cy="19257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endParaRPr lang="en-GB" sz="1000" u="sng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5" name="TextBox 31"/>
          <p:cNvSpPr txBox="1"/>
          <p:nvPr/>
        </p:nvSpPr>
        <p:spPr bwMode="auto">
          <a:xfrm>
            <a:off x="4987861" y="3157776"/>
            <a:ext cx="72808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i="1" kern="0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GB" sz="900" i="1" kern="0" dirty="0" smtClean="0">
                <a:solidFill>
                  <a:schemeClr val="bg1">
                    <a:lumMod val="75000"/>
                  </a:schemeClr>
                </a:solidFill>
              </a:rPr>
              <a:t>ISO 19156)</a:t>
            </a:r>
            <a:endParaRPr lang="en-GB" sz="900" i="1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6" name="TextBox 43"/>
          <p:cNvSpPr txBox="1"/>
          <p:nvPr/>
        </p:nvSpPr>
        <p:spPr bwMode="auto">
          <a:xfrm>
            <a:off x="6797210" y="3244475"/>
            <a:ext cx="511679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kern="0" dirty="0" smtClean="0">
                <a:solidFill>
                  <a:sysClr val="windowText" lastClr="000000"/>
                </a:solidFill>
              </a:rPr>
              <a:t>+result</a:t>
            </a:r>
            <a:endParaRPr lang="en-GB" sz="9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87" name="Straight Arrow Connector 16"/>
          <p:cNvCxnSpPr>
            <a:cxnSpLocks noChangeShapeType="1"/>
          </p:cNvCxnSpPr>
          <p:nvPr/>
        </p:nvCxnSpPr>
        <p:spPr bwMode="auto">
          <a:xfrm>
            <a:off x="6790865" y="3153973"/>
            <a:ext cx="0" cy="304260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8" name="Group 50"/>
          <p:cNvGrpSpPr/>
          <p:nvPr/>
        </p:nvGrpSpPr>
        <p:grpSpPr>
          <a:xfrm>
            <a:off x="6349756" y="3458232"/>
            <a:ext cx="1308237" cy="727607"/>
            <a:chOff x="2956535" y="223624"/>
            <a:chExt cx="882217" cy="727607"/>
          </a:xfrm>
        </p:grpSpPr>
        <p:grpSp>
          <p:nvGrpSpPr>
            <p:cNvPr id="101" name="Group 51"/>
            <p:cNvGrpSpPr/>
            <p:nvPr/>
          </p:nvGrpSpPr>
          <p:grpSpPr>
            <a:xfrm>
              <a:off x="2956535" y="223624"/>
              <a:ext cx="882217" cy="496775"/>
              <a:chOff x="3699038" y="2224419"/>
              <a:chExt cx="1568997" cy="496775"/>
            </a:xfrm>
          </p:grpSpPr>
          <p:sp>
            <p:nvSpPr>
              <p:cNvPr id="103" name="Rectangle 53"/>
              <p:cNvSpPr/>
              <p:nvPr/>
            </p:nvSpPr>
            <p:spPr bwMode="auto">
              <a:xfrm>
                <a:off x="3699038" y="2224419"/>
                <a:ext cx="1568997" cy="496775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«Type»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CV_DiscreteCoverage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4" name="Rectangle 54"/>
              <p:cNvSpPr/>
              <p:nvPr/>
            </p:nvSpPr>
            <p:spPr bwMode="auto">
              <a:xfrm>
                <a:off x="3699040" y="2597516"/>
                <a:ext cx="1568995" cy="123678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02" name="TextBox 52"/>
            <p:cNvSpPr txBox="1"/>
            <p:nvPr/>
          </p:nvSpPr>
          <p:spPr bwMode="auto">
            <a:xfrm>
              <a:off x="2956536" y="720399"/>
              <a:ext cx="489907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19123)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cxnSp>
        <p:nvCxnSpPr>
          <p:cNvPr id="89" name="Elbow Connector 56"/>
          <p:cNvCxnSpPr>
            <a:stCxn id="17" idx="3"/>
            <a:endCxn id="105" idx="0"/>
          </p:cNvCxnSpPr>
          <p:nvPr/>
        </p:nvCxnSpPr>
        <p:spPr>
          <a:xfrm>
            <a:off x="2163300" y="1632908"/>
            <a:ext cx="3880207" cy="879684"/>
          </a:xfrm>
          <a:prstGeom prst="bentConnector2">
            <a:avLst/>
          </a:prstGeom>
          <a:noFill/>
          <a:ln w="9525" algn="ctr">
            <a:solidFill>
              <a:srgbClr val="000000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0" name="Isosceles Triangle 89"/>
          <p:cNvSpPr/>
          <p:nvPr/>
        </p:nvSpPr>
        <p:spPr>
          <a:xfrm rot="16200000">
            <a:off x="2194052" y="1505603"/>
            <a:ext cx="190936" cy="252440"/>
          </a:xfrm>
          <a:prstGeom prst="triangl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 anchorCtr="0"/>
          <a:lstStyle/>
          <a:p>
            <a:pPr algn="ctr"/>
            <a:endParaRPr lang="en-GB" sz="1000" u="sng" kern="0">
              <a:solidFill>
                <a:sysClr val="windowText" lastClr="00000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111481" y="5209904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b="1" i="1" kern="0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Yes</a:t>
            </a:r>
            <a:endParaRPr lang="en-GB" b="1" i="1" kern="0" dirty="0">
              <a:solidFill>
                <a:schemeClr val="accent1">
                  <a:lumMod val="75000"/>
                </a:schemeClr>
              </a:solidFill>
              <a:ea typeface="Times New Roman"/>
            </a:endParaRPr>
          </a:p>
        </p:txBody>
      </p:sp>
      <p:grpSp>
        <p:nvGrpSpPr>
          <p:cNvPr id="93" name="Group 26"/>
          <p:cNvGrpSpPr/>
          <p:nvPr/>
        </p:nvGrpSpPr>
        <p:grpSpPr>
          <a:xfrm>
            <a:off x="5071463" y="4417221"/>
            <a:ext cx="1944088" cy="645184"/>
            <a:chOff x="3699038" y="2224420"/>
            <a:chExt cx="1568997" cy="645184"/>
          </a:xfrm>
        </p:grpSpPr>
        <p:sp>
          <p:nvSpPr>
            <p:cNvPr id="97" name="Rectangle 27"/>
            <p:cNvSpPr/>
            <p:nvPr/>
          </p:nvSpPr>
          <p:spPr bwMode="auto">
            <a:xfrm>
              <a:off x="3699038" y="2224420"/>
              <a:ext cx="1568997" cy="645184"/>
            </a:xfrm>
            <a:prstGeom prst="rect">
              <a:avLst/>
            </a:prstGeom>
            <a:gradFill>
              <a:gsLst>
                <a:gs pos="0">
                  <a:srgbClr val="FFFFCC"/>
                </a:gs>
                <a:gs pos="100000">
                  <a:srgbClr val="FFFF99"/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>
                <a:spcBef>
                  <a:spcPts val="0"/>
                </a:spcBef>
              </a:pPr>
              <a:r>
                <a:rPr lang="en-GB" sz="1000" kern="0" dirty="0">
                  <a:solidFill>
                    <a:sysClr val="windowText" lastClr="000000"/>
                  </a:solidFill>
                  <a:latin typeface="Calibri" pitchFamily="34" charset="0"/>
                </a:rPr>
                <a:t>«</a:t>
              </a:r>
              <a:r>
                <a:rPr lang="en-GB" sz="1000" kern="0" dirty="0" err="1">
                  <a:solidFill>
                    <a:sysClr val="windowText" lastClr="000000"/>
                  </a:solidFill>
                  <a:latin typeface="Calibri" pitchFamily="34" charset="0"/>
                </a:rPr>
                <a:t>FeatureType</a:t>
              </a:r>
              <a:r>
                <a:rPr lang="en-GB" sz="1000" kern="0" dirty="0">
                  <a:solidFill>
                    <a:sysClr val="windowText" lastClr="000000"/>
                  </a:solidFill>
                  <a:latin typeface="Calibri" pitchFamily="34" charset="0"/>
                </a:rPr>
                <a:t>»</a:t>
              </a:r>
            </a:p>
            <a:p>
              <a:pPr algn="ctr">
                <a:spcBef>
                  <a:spcPts val="0"/>
                </a:spcBef>
              </a:pPr>
              <a:r>
                <a:rPr lang="en-GB" sz="1000" kern="0" dirty="0" err="1">
                  <a:solidFill>
                    <a:sysClr val="windowText" lastClr="000000"/>
                  </a:solidFill>
                  <a:latin typeface="Calibri" pitchFamily="34" charset="0"/>
                </a:rPr>
                <a:t>SamplingCoverageMeasurement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98" name="Rectangle 28"/>
            <p:cNvSpPr/>
            <p:nvPr/>
          </p:nvSpPr>
          <p:spPr bwMode="auto">
            <a:xfrm>
              <a:off x="3699039" y="2677028"/>
              <a:ext cx="1568996" cy="192576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endParaRPr lang="en-GB" sz="1000" u="sng" kern="0" dirty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94" name="Straight Arrow Connector 16"/>
          <p:cNvCxnSpPr>
            <a:cxnSpLocks noChangeShapeType="1"/>
            <a:endCxn id="86" idx="2"/>
          </p:cNvCxnSpPr>
          <p:nvPr/>
        </p:nvCxnSpPr>
        <p:spPr bwMode="auto">
          <a:xfrm flipV="1">
            <a:off x="6043507" y="3157776"/>
            <a:ext cx="1" cy="1259445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5" name="Isosceles Triangle 94"/>
          <p:cNvSpPr/>
          <p:nvPr/>
        </p:nvSpPr>
        <p:spPr>
          <a:xfrm>
            <a:off x="5952700" y="3160665"/>
            <a:ext cx="190936" cy="252440"/>
          </a:xfrm>
          <a:prstGeom prst="triangl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 anchorCtr="0"/>
          <a:lstStyle/>
          <a:p>
            <a:pPr algn="ctr"/>
            <a:endParaRPr lang="en-GB" sz="1000" u="sng" kern="0">
              <a:solidFill>
                <a:sysClr val="windowText" lastClr="000000"/>
              </a:solidFill>
            </a:endParaRPr>
          </a:p>
        </p:txBody>
      </p:sp>
      <p:cxnSp>
        <p:nvCxnSpPr>
          <p:cNvPr id="96" name="Straight Arrow Connector 69"/>
          <p:cNvCxnSpPr/>
          <p:nvPr/>
        </p:nvCxnSpPr>
        <p:spPr>
          <a:xfrm flipV="1">
            <a:off x="6043507" y="5062405"/>
            <a:ext cx="0" cy="32937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>
            <a:off x="0" y="1115057"/>
            <a:ext cx="9144000" cy="5146043"/>
          </a:xfrm>
          <a:prstGeom prst="rect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65834" y="1194025"/>
            <a:ext cx="5721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buFont typeface="+mj-lt"/>
              <a:buAutoNum type="alphaUcPeriod" startAt="2"/>
              <a:defRPr/>
            </a:pPr>
            <a:r>
              <a:rPr lang="en-GB" i="1" kern="0" dirty="0">
                <a:solidFill>
                  <a:srgbClr val="595959"/>
                </a:solidFill>
                <a:ea typeface="Times New Roman"/>
              </a:rPr>
              <a:t>Describe multiple physical properties?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111094" y="824693"/>
            <a:ext cx="4193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  <a:defRPr/>
            </a:pPr>
            <a:r>
              <a:rPr lang="en-GB" i="1" kern="0" dirty="0">
                <a:solidFill>
                  <a:srgbClr val="595959"/>
                </a:solidFill>
                <a:ea typeface="Times New Roman"/>
              </a:rPr>
              <a:t>Vary in space and or time?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4987860" y="1779015"/>
            <a:ext cx="39287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err="1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DataPoint</a:t>
            </a: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 observation results:</a:t>
            </a:r>
          </a:p>
          <a:p>
            <a:pPr marL="342900" indent="-342900" algn="r" fontAlgn="auto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  <a:defRPr/>
            </a:pPr>
            <a:r>
              <a:rPr lang="en-GB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_DO NOT_ vary in time or space – instantaneous observation at fixed location</a:t>
            </a: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; and</a:t>
            </a:r>
          </a:p>
          <a:p>
            <a:pPr marL="342900" indent="-342900" algn="r" fontAlgn="auto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  <a:defRPr/>
            </a:pPr>
            <a:r>
              <a:rPr lang="en-GB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_DO_ describe multiple physical properties </a:t>
            </a: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(count = 7)</a:t>
            </a:r>
          </a:p>
          <a:p>
            <a:pPr algn="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… use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ComplexSamplingMeasurement</a:t>
            </a:r>
            <a:endParaRPr lang="en-GB" sz="1800" i="1" kern="0" dirty="0" smtClean="0">
              <a:solidFill>
                <a:srgbClr val="595959"/>
              </a:solidFill>
              <a:latin typeface="Calibri" pitchFamily="34" charset="0"/>
              <a:ea typeface="Times New Roman"/>
            </a:endParaRPr>
          </a:p>
          <a:p>
            <a:pPr marL="342900" indent="-342900" algn="r" fontAlgn="auto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  <a:defRPr/>
            </a:pPr>
            <a:endParaRPr lang="en-GB" sz="1800" i="1" kern="0" dirty="0">
              <a:solidFill>
                <a:srgbClr val="595959"/>
              </a:solidFill>
              <a:latin typeface="Calibri" pitchFamily="34" charset="0"/>
              <a:ea typeface="Times New Roman"/>
            </a:endParaRPr>
          </a:p>
        </p:txBody>
      </p:sp>
      <p:grpSp>
        <p:nvGrpSpPr>
          <p:cNvPr id="31" name="Group 82"/>
          <p:cNvGrpSpPr/>
          <p:nvPr/>
        </p:nvGrpSpPr>
        <p:grpSpPr>
          <a:xfrm>
            <a:off x="7419129" y="5473534"/>
            <a:ext cx="679270" cy="679270"/>
            <a:chOff x="7955279" y="4585586"/>
            <a:chExt cx="679270" cy="679270"/>
          </a:xfrm>
        </p:grpSpPr>
        <p:sp>
          <p:nvSpPr>
            <p:cNvPr id="32" name="Oval 31"/>
            <p:cNvSpPr/>
            <p:nvPr/>
          </p:nvSpPr>
          <p:spPr>
            <a:xfrm>
              <a:off x="7955279" y="4585586"/>
              <a:ext cx="679270" cy="6792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lumMod val="50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</a:gradFill>
            <a:ln w="9525" cap="flat" cmpd="sng" algn="ctr">
              <a:solidFill>
                <a:srgbClr val="0033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ker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61517" y="4632833"/>
              <a:ext cx="4667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Q</a:t>
              </a:r>
              <a:endParaRPr lang="en-GB" sz="3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3" name="Straight Arrow Connector 82"/>
          <p:cNvCxnSpPr/>
          <p:nvPr/>
        </p:nvCxnSpPr>
        <p:spPr>
          <a:xfrm flipH="1">
            <a:off x="6463041" y="5800469"/>
            <a:ext cx="956088" cy="1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86"/>
          <p:cNvGrpSpPr/>
          <p:nvPr/>
        </p:nvGrpSpPr>
        <p:grpSpPr>
          <a:xfrm>
            <a:off x="5623973" y="5391779"/>
            <a:ext cx="839068" cy="842782"/>
            <a:chOff x="5623973" y="5899779"/>
            <a:chExt cx="839068" cy="842782"/>
          </a:xfrm>
        </p:grpSpPr>
        <p:sp>
          <p:nvSpPr>
            <p:cNvPr id="99" name="Diamond 60"/>
            <p:cNvSpPr/>
            <p:nvPr/>
          </p:nvSpPr>
          <p:spPr>
            <a:xfrm>
              <a:off x="5623973" y="5899779"/>
              <a:ext cx="839068" cy="842782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lumMod val="50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</a:gradFill>
            <a:ln w="9525" cap="flat" cmpd="sng" algn="ctr">
              <a:solidFill>
                <a:srgbClr val="0033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100" name="TextBox 62"/>
            <p:cNvSpPr txBox="1"/>
            <p:nvPr/>
          </p:nvSpPr>
          <p:spPr>
            <a:xfrm>
              <a:off x="5826941" y="6036550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A</a:t>
              </a:r>
              <a:endParaRPr lang="en-GB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90"/>
          <p:cNvGrpSpPr/>
          <p:nvPr/>
        </p:nvGrpSpPr>
        <p:grpSpPr>
          <a:xfrm>
            <a:off x="177424" y="2467591"/>
            <a:ext cx="4465709" cy="3957494"/>
            <a:chOff x="94418" y="2615823"/>
            <a:chExt cx="4465709" cy="3957494"/>
          </a:xfrm>
        </p:grpSpPr>
        <p:sp>
          <p:nvSpPr>
            <p:cNvPr id="122" name="TextBox 121"/>
            <p:cNvSpPr txBox="1"/>
            <p:nvPr/>
          </p:nvSpPr>
          <p:spPr>
            <a:xfrm>
              <a:off x="94418" y="2615823"/>
              <a:ext cx="4465709" cy="3957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300"/>
                </a:spcAft>
              </a:pPr>
              <a:endParaRPr lang="en-GB" sz="1600" dirty="0" smtClean="0"/>
            </a:p>
            <a:p>
              <a:pPr>
                <a:spcAft>
                  <a:spcPts val="300"/>
                </a:spcAft>
              </a:pPr>
              <a:endParaRPr lang="en-GB" sz="1600" dirty="0" smtClean="0"/>
            </a:p>
            <a:p>
              <a:pPr>
                <a:spcBef>
                  <a:spcPts val="0"/>
                </a:spcBef>
                <a:spcAft>
                  <a:spcPts val="300"/>
                </a:spcAft>
              </a:pPr>
              <a:endParaRPr lang="en-GB" sz="800" dirty="0" smtClean="0"/>
            </a:p>
            <a:p>
              <a:pPr algn="l">
                <a:spcBef>
                  <a:spcPts val="0"/>
                </a:spcBef>
                <a:spcAft>
                  <a:spcPts val="800"/>
                </a:spcAft>
              </a:pPr>
              <a:r>
                <a:rPr lang="en-GB" sz="1600" b="1" dirty="0" smtClean="0">
                  <a:latin typeface="Calibri" pitchFamily="34" charset="0"/>
                </a:rPr>
                <a:t>UK hourly site-specific observations</a:t>
              </a:r>
              <a:endParaRPr lang="en-GB" sz="1600" dirty="0">
                <a:latin typeface="Calibri" pitchFamily="34" charset="0"/>
              </a:endParaRPr>
            </a:p>
            <a:p>
              <a:pPr marL="285750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600" dirty="0" smtClean="0">
                  <a:latin typeface="Calibri" pitchFamily="34" charset="0"/>
                </a:rPr>
                <a:t>Hourly observations for approximately 140 locations across the UK</a:t>
              </a:r>
            </a:p>
            <a:p>
              <a:pPr marL="285750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600" dirty="0" smtClean="0">
                  <a:latin typeface="Calibri" pitchFamily="34" charset="0"/>
                </a:rPr>
                <a:t>Parameters: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Air temperature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MSLP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speed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speed (gust)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direction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Visibility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Weather type</a:t>
              </a:r>
              <a:endParaRPr lang="en-GB" sz="1500" dirty="0">
                <a:latin typeface="Calibri" pitchFamily="34" charset="0"/>
              </a:endParaRPr>
            </a:p>
          </p:txBody>
        </p:sp>
        <p:grpSp>
          <p:nvGrpSpPr>
            <p:cNvPr id="123" name="Group 98"/>
            <p:cNvGrpSpPr/>
            <p:nvPr/>
          </p:nvGrpSpPr>
          <p:grpSpPr>
            <a:xfrm>
              <a:off x="177544" y="2710823"/>
              <a:ext cx="4294664" cy="706831"/>
              <a:chOff x="177544" y="2710823"/>
              <a:chExt cx="4294664" cy="706831"/>
            </a:xfrm>
          </p:grpSpPr>
          <p:grpSp>
            <p:nvGrpSpPr>
              <p:cNvPr id="124" name="Group 99"/>
              <p:cNvGrpSpPr/>
              <p:nvPr/>
            </p:nvGrpSpPr>
            <p:grpSpPr>
              <a:xfrm>
                <a:off x="177544" y="2710823"/>
                <a:ext cx="4294664" cy="706831"/>
                <a:chOff x="0" y="2676525"/>
                <a:chExt cx="9144000" cy="1504951"/>
              </a:xfrm>
            </p:grpSpPr>
            <p:pic>
              <p:nvPicPr>
                <p:cNvPr id="126" name="Picture 3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2676525"/>
                  <a:ext cx="9144000" cy="15049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27" name="Rectangle 126"/>
                <p:cNvSpPr/>
                <p:nvPr/>
              </p:nvSpPr>
              <p:spPr>
                <a:xfrm>
                  <a:off x="0" y="2676525"/>
                  <a:ext cx="3645725" cy="1504950"/>
                </a:xfrm>
                <a:prstGeom prst="rect">
                  <a:avLst/>
                </a:prstGeom>
                <a:gradFill>
                  <a:gsLst>
                    <a:gs pos="5000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28" name="Picture 12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2676526"/>
                  <a:ext cx="1646379" cy="1504950"/>
                </a:xfrm>
                <a:prstGeom prst="rect">
                  <a:avLst/>
                </a:prstGeom>
              </p:spPr>
            </p:pic>
          </p:grpSp>
          <p:sp>
            <p:nvSpPr>
              <p:cNvPr id="125" name="TextBox 124"/>
              <p:cNvSpPr txBox="1"/>
              <p:nvPr/>
            </p:nvSpPr>
            <p:spPr>
              <a:xfrm>
                <a:off x="875542" y="2833405"/>
                <a:ext cx="1908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err="1" smtClean="0">
                    <a:solidFill>
                      <a:schemeClr val="bg1"/>
                    </a:solidFill>
                  </a:rPr>
                  <a:t>DataPoint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GB" sz="2400" baseline="30000" dirty="0" smtClean="0">
                    <a:solidFill>
                      <a:schemeClr val="bg1"/>
                    </a:solidFill>
                  </a:rPr>
                  <a:t>Beta</a:t>
                </a:r>
                <a:endParaRPr lang="en-GB" sz="2400" baseline="30000" dirty="0">
                  <a:solidFill>
                    <a:schemeClr val="bg1"/>
                  </a:solidFill>
                </a:endParaRPr>
              </a:p>
            </p:txBody>
          </p:sp>
        </p:grpSp>
      </p:grpSp>
      <p:cxnSp>
        <p:nvCxnSpPr>
          <p:cNvPr id="53" name="Straight Arrow Connector 52"/>
          <p:cNvCxnSpPr>
            <a:stCxn id="56" idx="0"/>
            <a:endCxn id="54" idx="2"/>
          </p:cNvCxnSpPr>
          <p:nvPr/>
        </p:nvCxnSpPr>
        <p:spPr>
          <a:xfrm flipH="1" flipV="1">
            <a:off x="3587515" y="5062405"/>
            <a:ext cx="5" cy="33714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2615471" y="4417221"/>
            <a:ext cx="1944088" cy="645184"/>
            <a:chOff x="3699038" y="2835121"/>
            <a:chExt cx="1568997" cy="645184"/>
          </a:xfrm>
        </p:grpSpPr>
        <p:sp>
          <p:nvSpPr>
            <p:cNvPr id="54" name="Rectangle 53"/>
            <p:cNvSpPr/>
            <p:nvPr/>
          </p:nvSpPr>
          <p:spPr bwMode="auto">
            <a:xfrm>
              <a:off x="3699038" y="2835121"/>
              <a:ext cx="1568997" cy="645184"/>
            </a:xfrm>
            <a:prstGeom prst="rect">
              <a:avLst/>
            </a:prstGeom>
            <a:gradFill>
              <a:gsLst>
                <a:gs pos="0">
                  <a:srgbClr val="FFFFCC"/>
                </a:gs>
                <a:gs pos="100000">
                  <a:srgbClr val="FFFF99"/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>
                <a:spcBef>
                  <a:spcPts val="0"/>
                </a:spcBef>
              </a:pPr>
              <a:r>
                <a:rPr lang="en-GB" sz="1000" kern="0" dirty="0">
                  <a:solidFill>
                    <a:sysClr val="windowText" lastClr="000000"/>
                  </a:solidFill>
                  <a:latin typeface="Calibri" pitchFamily="34" charset="0"/>
                </a:rPr>
                <a:t>«</a:t>
              </a:r>
              <a:r>
                <a:rPr lang="en-GB" sz="1000" kern="0" dirty="0" err="1">
                  <a:solidFill>
                    <a:sysClr val="windowText" lastClr="000000"/>
                  </a:solidFill>
                  <a:latin typeface="Calibri" pitchFamily="34" charset="0"/>
                </a:rPr>
                <a:t>FeatureType</a:t>
              </a:r>
              <a:r>
                <a:rPr lang="en-GB" sz="1000" kern="0" dirty="0">
                  <a:solidFill>
                    <a:sysClr val="windowText" lastClr="000000"/>
                  </a:solidFill>
                  <a:latin typeface="Calibri" pitchFamily="34" charset="0"/>
                </a:rPr>
                <a:t>»</a:t>
              </a:r>
            </a:p>
            <a:p>
              <a:pPr algn="ctr">
                <a:spcBef>
                  <a:spcPts val="0"/>
                </a:spcBef>
              </a:pPr>
              <a:r>
                <a:rPr lang="en-GB" sz="1000" kern="0" dirty="0" err="1">
                  <a:solidFill>
                    <a:sysClr val="windowText" lastClr="000000"/>
                  </a:solidFill>
                  <a:latin typeface="Calibri" pitchFamily="34" charset="0"/>
                </a:rPr>
                <a:t>ComplexSamplingMeasurement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3699039" y="3287729"/>
              <a:ext cx="1568996" cy="192576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endParaRPr lang="en-GB" sz="1000" u="sng" kern="0" dirty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39" name="Straight Arrow Connector 38"/>
          <p:cNvCxnSpPr>
            <a:endCxn id="56" idx="3"/>
          </p:cNvCxnSpPr>
          <p:nvPr/>
        </p:nvCxnSpPr>
        <p:spPr>
          <a:xfrm flipH="1">
            <a:off x="4007054" y="5813170"/>
            <a:ext cx="1616919" cy="7768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3660575" y="5202387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b="1" i="1" kern="0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Yes</a:t>
            </a:r>
            <a:endParaRPr lang="en-GB" b="1" i="1" kern="0" dirty="0">
              <a:solidFill>
                <a:schemeClr val="accent1">
                  <a:lumMod val="75000"/>
                </a:schemeClr>
              </a:solidFill>
              <a:ea typeface="Times New Roman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150269" y="5816387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b="1" i="1" kern="0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No</a:t>
            </a:r>
            <a:endParaRPr lang="en-GB" b="1" i="1" kern="0" dirty="0">
              <a:solidFill>
                <a:schemeClr val="accent1">
                  <a:lumMod val="75000"/>
                </a:schemeClr>
              </a:solidFill>
              <a:ea typeface="Times New Roman"/>
            </a:endParaRPr>
          </a:p>
        </p:txBody>
      </p:sp>
      <p:grpSp>
        <p:nvGrpSpPr>
          <p:cNvPr id="48" name="Group 87"/>
          <p:cNvGrpSpPr/>
          <p:nvPr/>
        </p:nvGrpSpPr>
        <p:grpSpPr>
          <a:xfrm>
            <a:off x="3167986" y="5399547"/>
            <a:ext cx="839068" cy="842782"/>
            <a:chOff x="3167986" y="5907547"/>
            <a:chExt cx="839068" cy="842782"/>
          </a:xfrm>
        </p:grpSpPr>
        <p:sp>
          <p:nvSpPr>
            <p:cNvPr id="56" name="Diamond 55"/>
            <p:cNvSpPr/>
            <p:nvPr/>
          </p:nvSpPr>
          <p:spPr>
            <a:xfrm>
              <a:off x="3167986" y="5907547"/>
              <a:ext cx="839068" cy="842782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lumMod val="50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</a:gradFill>
            <a:ln w="9525" cap="flat" cmpd="sng" algn="ctr">
              <a:solidFill>
                <a:srgbClr val="0033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79771" y="6028782"/>
              <a:ext cx="4154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b="1" dirty="0" smtClean="0">
                  <a:solidFill>
                    <a:schemeClr val="bg1"/>
                  </a:solidFill>
                </a:rPr>
                <a:t>B</a:t>
              </a:r>
              <a:endParaRPr lang="en-GB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898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12</a:t>
            </a:fld>
            <a:endParaRPr lang="en-GB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err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Validatable</a:t>
            </a: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 data products: bespoke Records class</a:t>
            </a:r>
          </a:p>
        </p:txBody>
      </p:sp>
      <p:grpSp>
        <p:nvGrpSpPr>
          <p:cNvPr id="5" name="Group 90"/>
          <p:cNvGrpSpPr/>
          <p:nvPr/>
        </p:nvGrpSpPr>
        <p:grpSpPr>
          <a:xfrm>
            <a:off x="177424" y="2467591"/>
            <a:ext cx="4465709" cy="3957494"/>
            <a:chOff x="94418" y="2615823"/>
            <a:chExt cx="4465709" cy="3957494"/>
          </a:xfrm>
        </p:grpSpPr>
        <p:sp>
          <p:nvSpPr>
            <p:cNvPr id="65" name="TextBox 64"/>
            <p:cNvSpPr txBox="1"/>
            <p:nvPr/>
          </p:nvSpPr>
          <p:spPr>
            <a:xfrm>
              <a:off x="94418" y="2615823"/>
              <a:ext cx="4465709" cy="3957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300"/>
                </a:spcAft>
              </a:pPr>
              <a:endParaRPr lang="en-GB" sz="1600" dirty="0" smtClean="0"/>
            </a:p>
            <a:p>
              <a:pPr>
                <a:spcAft>
                  <a:spcPts val="300"/>
                </a:spcAft>
              </a:pPr>
              <a:endParaRPr lang="en-GB" sz="1600" dirty="0" smtClean="0"/>
            </a:p>
            <a:p>
              <a:pPr>
                <a:spcBef>
                  <a:spcPts val="0"/>
                </a:spcBef>
                <a:spcAft>
                  <a:spcPts val="300"/>
                </a:spcAft>
              </a:pPr>
              <a:endParaRPr lang="en-GB" sz="800" dirty="0" smtClean="0"/>
            </a:p>
            <a:p>
              <a:pPr algn="l">
                <a:spcBef>
                  <a:spcPts val="0"/>
                </a:spcBef>
                <a:spcAft>
                  <a:spcPts val="800"/>
                </a:spcAft>
              </a:pPr>
              <a:r>
                <a:rPr lang="en-GB" sz="1600" b="1" dirty="0" smtClean="0">
                  <a:latin typeface="Calibri" pitchFamily="34" charset="0"/>
                </a:rPr>
                <a:t>UK hourly site-specific observations</a:t>
              </a:r>
              <a:endParaRPr lang="en-GB" sz="1600" dirty="0">
                <a:latin typeface="Calibri" pitchFamily="34" charset="0"/>
              </a:endParaRPr>
            </a:p>
            <a:p>
              <a:pPr marL="285750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600" dirty="0" smtClean="0">
                  <a:latin typeface="Calibri" pitchFamily="34" charset="0"/>
                </a:rPr>
                <a:t>Hourly observations for approximately 140 locations across the UK</a:t>
              </a:r>
            </a:p>
            <a:p>
              <a:pPr marL="285750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600" dirty="0" smtClean="0">
                  <a:latin typeface="Calibri" pitchFamily="34" charset="0"/>
                </a:rPr>
                <a:t>Parameters: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Air temperature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MSLP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speed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speed (gust)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Wind direction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Visibility</a:t>
              </a:r>
            </a:p>
            <a:p>
              <a:pPr marL="742950" lvl="1" indent="-285750" algn="l"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</a:pPr>
              <a:r>
                <a:rPr lang="en-GB" sz="1500" dirty="0" smtClean="0">
                  <a:latin typeface="Calibri" pitchFamily="34" charset="0"/>
                </a:rPr>
                <a:t>Weather type</a:t>
              </a:r>
              <a:endParaRPr lang="en-GB" sz="1500" dirty="0">
                <a:latin typeface="Calibri" pitchFamily="34" charset="0"/>
              </a:endParaRPr>
            </a:p>
          </p:txBody>
        </p:sp>
        <p:grpSp>
          <p:nvGrpSpPr>
            <p:cNvPr id="6" name="Group 98"/>
            <p:cNvGrpSpPr/>
            <p:nvPr/>
          </p:nvGrpSpPr>
          <p:grpSpPr>
            <a:xfrm>
              <a:off x="177544" y="2710823"/>
              <a:ext cx="4294664" cy="706831"/>
              <a:chOff x="177544" y="2710823"/>
              <a:chExt cx="4294664" cy="706831"/>
            </a:xfrm>
          </p:grpSpPr>
          <p:grpSp>
            <p:nvGrpSpPr>
              <p:cNvPr id="7" name="Group 99"/>
              <p:cNvGrpSpPr/>
              <p:nvPr/>
            </p:nvGrpSpPr>
            <p:grpSpPr>
              <a:xfrm>
                <a:off x="177544" y="2710823"/>
                <a:ext cx="4294664" cy="706831"/>
                <a:chOff x="0" y="2676525"/>
                <a:chExt cx="9144000" cy="1504951"/>
              </a:xfrm>
            </p:grpSpPr>
            <p:pic>
              <p:nvPicPr>
                <p:cNvPr id="69" name="Picture 3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2676525"/>
                  <a:ext cx="9144000" cy="15049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70" name="Rectangle 69"/>
                <p:cNvSpPr/>
                <p:nvPr/>
              </p:nvSpPr>
              <p:spPr>
                <a:xfrm>
                  <a:off x="0" y="2676525"/>
                  <a:ext cx="3645725" cy="1504950"/>
                </a:xfrm>
                <a:prstGeom prst="rect">
                  <a:avLst/>
                </a:prstGeom>
                <a:gradFill>
                  <a:gsLst>
                    <a:gs pos="5000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2676526"/>
                  <a:ext cx="1646379" cy="1504950"/>
                </a:xfrm>
                <a:prstGeom prst="rect">
                  <a:avLst/>
                </a:prstGeom>
              </p:spPr>
            </p:pic>
          </p:grpSp>
          <p:sp>
            <p:nvSpPr>
              <p:cNvPr id="68" name="TextBox 67"/>
              <p:cNvSpPr txBox="1"/>
              <p:nvPr/>
            </p:nvSpPr>
            <p:spPr>
              <a:xfrm>
                <a:off x="875542" y="2833405"/>
                <a:ext cx="19084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err="1" smtClean="0">
                    <a:solidFill>
                      <a:schemeClr val="bg1"/>
                    </a:solidFill>
                  </a:rPr>
                  <a:t>DataPoint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GB" sz="2400" baseline="30000" dirty="0" smtClean="0">
                    <a:solidFill>
                      <a:schemeClr val="bg1"/>
                    </a:solidFill>
                  </a:rPr>
                  <a:t>Beta</a:t>
                </a:r>
                <a:endParaRPr lang="en-GB" sz="2400" baseline="30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" name="Group 27"/>
          <p:cNvGrpSpPr/>
          <p:nvPr/>
        </p:nvGrpSpPr>
        <p:grpSpPr>
          <a:xfrm>
            <a:off x="5112937" y="3256347"/>
            <a:ext cx="3614204" cy="2888959"/>
            <a:chOff x="13559" y="4148772"/>
            <a:chExt cx="4165278" cy="2888959"/>
          </a:xfrm>
        </p:grpSpPr>
        <p:sp>
          <p:nvSpPr>
            <p:cNvPr id="17" name="Rectangle 16"/>
            <p:cNvSpPr/>
            <p:nvPr/>
          </p:nvSpPr>
          <p:spPr bwMode="auto">
            <a:xfrm>
              <a:off x="13559" y="4325996"/>
              <a:ext cx="4165278" cy="271173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t" anchorCtr="0"/>
            <a:lstStyle/>
            <a:p>
              <a:pPr algn="ctr">
                <a:defRPr/>
              </a:pPr>
              <a:endParaRPr lang="en-GB" sz="10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6599" y="4148772"/>
              <a:ext cx="1105719" cy="1772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r>
                <a:rPr lang="en-GB" sz="1000" kern="0" dirty="0" err="1" smtClean="0">
                  <a:solidFill>
                    <a:sysClr val="windowText" lastClr="000000"/>
                  </a:solidFill>
                </a:rPr>
                <a:t>DataPoint</a:t>
              </a:r>
              <a:endParaRPr lang="en-GB" sz="10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Group 12"/>
          <p:cNvGrpSpPr/>
          <p:nvPr/>
        </p:nvGrpSpPr>
        <p:grpSpPr>
          <a:xfrm>
            <a:off x="6477024" y="2169775"/>
            <a:ext cx="929717" cy="727607"/>
            <a:chOff x="2956535" y="-7208"/>
            <a:chExt cx="929717" cy="727607"/>
          </a:xfrm>
        </p:grpSpPr>
        <p:grpSp>
          <p:nvGrpSpPr>
            <p:cNvPr id="20" name="Group 13"/>
            <p:cNvGrpSpPr/>
            <p:nvPr/>
          </p:nvGrpSpPr>
          <p:grpSpPr>
            <a:xfrm>
              <a:off x="2956535" y="223624"/>
              <a:ext cx="882217" cy="496775"/>
              <a:chOff x="3699038" y="2224419"/>
              <a:chExt cx="1568997" cy="496775"/>
            </a:xfrm>
          </p:grpSpPr>
          <p:sp>
            <p:nvSpPr>
              <p:cNvPr id="22" name="Rectangle 21"/>
              <p:cNvSpPr/>
              <p:nvPr/>
            </p:nvSpPr>
            <p:spPr bwMode="auto">
              <a:xfrm>
                <a:off x="3699038" y="2224419"/>
                <a:ext cx="1568997" cy="496775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endParaRPr lang="en-GB" sz="500" kern="0" dirty="0" smtClean="0">
                  <a:solidFill>
                    <a:sysClr val="windowText" lastClr="000000"/>
                  </a:solidFill>
                  <a:latin typeface="Calibri" pitchFamily="34" charset="0"/>
                </a:endParaRP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Record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3699040" y="2597516"/>
                <a:ext cx="1568995" cy="123678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 bwMode="auto">
            <a:xfrm>
              <a:off x="3159771" y="-7208"/>
              <a:ext cx="726481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19103)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Group 25"/>
          <p:cNvGrpSpPr/>
          <p:nvPr/>
        </p:nvGrpSpPr>
        <p:grpSpPr>
          <a:xfrm>
            <a:off x="5533357" y="3613328"/>
            <a:ext cx="2770384" cy="1736251"/>
            <a:chOff x="5470451" y="4355791"/>
            <a:chExt cx="2426639" cy="1736251"/>
          </a:xfrm>
        </p:grpSpPr>
        <p:sp>
          <p:nvSpPr>
            <p:cNvPr id="25" name="Rectangle 24"/>
            <p:cNvSpPr/>
            <p:nvPr/>
          </p:nvSpPr>
          <p:spPr bwMode="auto">
            <a:xfrm>
              <a:off x="5470451" y="4355791"/>
              <a:ext cx="2426639" cy="1736251"/>
            </a:xfrm>
            <a:prstGeom prst="rect">
              <a:avLst/>
            </a:prstGeom>
            <a:gradFill>
              <a:gsLst>
                <a:gs pos="0">
                  <a:srgbClr val="CCFFCC"/>
                </a:gs>
                <a:gs pos="100000">
                  <a:srgbClr val="99FF99"/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/>
              <a:endParaRPr lang="en-GB" sz="600" kern="0" dirty="0" smtClean="0">
                <a:solidFill>
                  <a:sysClr val="windowText" lastClr="000000"/>
                </a:solidFill>
              </a:endParaRPr>
            </a:p>
            <a:p>
              <a:pPr algn="ctr"/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WeatherObservationRecord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5470452" y="4808400"/>
              <a:ext cx="2426637" cy="1283642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</a:t>
              </a:r>
              <a:r>
                <a:rPr lang="en-GB" sz="1000" kern="0" dirty="0" err="1" smtClean="0">
                  <a:solidFill>
                    <a:schemeClr val="accent2"/>
                  </a:solidFill>
                  <a:latin typeface="Calibri" pitchFamily="34" charset="0"/>
                </a:rPr>
                <a:t>airTemperature</a:t>
              </a:r>
              <a:endParaRPr lang="en-GB" sz="1000" kern="0" dirty="0" smtClean="0">
                <a:solidFill>
                  <a:schemeClr val="accent2"/>
                </a:solidFill>
                <a:latin typeface="Calibri" pitchFamily="34" charset="0"/>
              </a:endParaRPr>
            </a:p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+pressure</a:t>
              </a:r>
            </a:p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</a:t>
              </a:r>
              <a:r>
                <a:rPr lang="en-GB" sz="1000" kern="0" dirty="0" err="1" smtClean="0">
                  <a:solidFill>
                    <a:schemeClr val="accent2"/>
                  </a:solidFill>
                  <a:latin typeface="Calibri" pitchFamily="34" charset="0"/>
                </a:rPr>
                <a:t>windSpeed</a:t>
              </a:r>
              <a:endParaRPr lang="en-GB" sz="1000" kern="0" dirty="0" smtClean="0">
                <a:solidFill>
                  <a:schemeClr val="accent2"/>
                </a:solidFill>
                <a:latin typeface="Calibri" pitchFamily="34" charset="0"/>
              </a:endParaRPr>
            </a:p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</a:t>
              </a:r>
              <a:r>
                <a:rPr lang="en-GB" sz="1000" kern="0" dirty="0" err="1" smtClean="0">
                  <a:solidFill>
                    <a:schemeClr val="accent2"/>
                  </a:solidFill>
                  <a:latin typeface="Calibri" pitchFamily="34" charset="0"/>
                </a:rPr>
                <a:t>gustSpeed</a:t>
              </a:r>
              <a:endParaRPr lang="en-GB" sz="1000" kern="0" dirty="0" smtClean="0">
                <a:solidFill>
                  <a:schemeClr val="accent2"/>
                </a:solidFill>
                <a:latin typeface="Calibri" pitchFamily="34" charset="0"/>
              </a:endParaRPr>
            </a:p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</a:t>
              </a:r>
              <a:r>
                <a:rPr lang="en-GB" sz="1000" kern="0" dirty="0" err="1" smtClean="0">
                  <a:solidFill>
                    <a:schemeClr val="accent2"/>
                  </a:solidFill>
                  <a:latin typeface="Calibri" pitchFamily="34" charset="0"/>
                </a:rPr>
                <a:t>windDirection</a:t>
              </a:r>
              <a:endParaRPr lang="en-GB" sz="1000" kern="0" dirty="0" smtClean="0">
                <a:solidFill>
                  <a:schemeClr val="accent2"/>
                </a:solidFill>
                <a:latin typeface="Calibri" pitchFamily="34" charset="0"/>
              </a:endParaRPr>
            </a:p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+visibility</a:t>
              </a:r>
            </a:p>
            <a:p>
              <a:pPr algn="l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chemeClr val="accent2"/>
                  </a:solidFill>
                  <a:latin typeface="Calibri" pitchFamily="34" charset="0"/>
                </a:rPr>
                <a:t>+</a:t>
              </a:r>
              <a:r>
                <a:rPr lang="en-GB" sz="1000" kern="0" dirty="0" err="1" smtClean="0">
                  <a:solidFill>
                    <a:schemeClr val="accent2"/>
                  </a:solidFill>
                  <a:latin typeface="Calibri" pitchFamily="34" charset="0"/>
                </a:rPr>
                <a:t>weatherType</a:t>
              </a:r>
              <a:endParaRPr lang="en-GB" sz="1000" kern="0" dirty="0" smtClean="0">
                <a:solidFill>
                  <a:schemeClr val="accent2"/>
                </a:solidFill>
                <a:latin typeface="Calibri" pitchFamily="34" charset="0"/>
              </a:endParaRPr>
            </a:p>
            <a:p>
              <a:pPr algn="l">
                <a:spcBef>
                  <a:spcPts val="0"/>
                </a:spcBef>
                <a:defRPr/>
              </a:pP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</p:grpSp>
      <p:cxnSp>
        <p:nvCxnSpPr>
          <p:cNvPr id="27" name="Straight Arrow Connector 16"/>
          <p:cNvCxnSpPr>
            <a:cxnSpLocks noChangeShapeType="1"/>
            <a:stCxn id="25" idx="0"/>
            <a:endCxn id="22" idx="2"/>
          </p:cNvCxnSpPr>
          <p:nvPr/>
        </p:nvCxnSpPr>
        <p:spPr bwMode="auto">
          <a:xfrm flipH="1" flipV="1">
            <a:off x="6918133" y="2897382"/>
            <a:ext cx="416" cy="715946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Isosceles Triangle 27"/>
          <p:cNvSpPr/>
          <p:nvPr/>
        </p:nvSpPr>
        <p:spPr>
          <a:xfrm>
            <a:off x="6822664" y="2897382"/>
            <a:ext cx="190936" cy="252440"/>
          </a:xfrm>
          <a:prstGeom prst="triangl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 anchorCtr="0"/>
          <a:lstStyle/>
          <a:p>
            <a:pPr algn="ctr"/>
            <a:endParaRPr lang="en-GB" sz="1000" u="sng" kern="0">
              <a:solidFill>
                <a:sysClr val="windowText" lastClr="000000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438947" y="4193240"/>
            <a:ext cx="2998894" cy="2030138"/>
          </a:xfrm>
          <a:custGeom>
            <a:avLst/>
            <a:gdLst>
              <a:gd name="connsiteX0" fmla="*/ 0 w 2971800"/>
              <a:gd name="connsiteY0" fmla="*/ 12700 h 1790700"/>
              <a:gd name="connsiteX1" fmla="*/ 0 w 2971800"/>
              <a:gd name="connsiteY1" fmla="*/ 1790700 h 1790700"/>
              <a:gd name="connsiteX2" fmla="*/ 2971800 w 2971800"/>
              <a:gd name="connsiteY2" fmla="*/ 1066800 h 1790700"/>
              <a:gd name="connsiteX3" fmla="*/ 2971800 w 2971800"/>
              <a:gd name="connsiteY3" fmla="*/ 0 h 1790700"/>
              <a:gd name="connsiteX4" fmla="*/ 0 w 2971800"/>
              <a:gd name="connsiteY4" fmla="*/ 12700 h 1790700"/>
              <a:gd name="connsiteX0" fmla="*/ 0 w 2985447"/>
              <a:gd name="connsiteY0" fmla="*/ 0 h 1859886"/>
              <a:gd name="connsiteX1" fmla="*/ 13647 w 2985447"/>
              <a:gd name="connsiteY1" fmla="*/ 1859886 h 1859886"/>
              <a:gd name="connsiteX2" fmla="*/ 2985447 w 2985447"/>
              <a:gd name="connsiteY2" fmla="*/ 1135986 h 1859886"/>
              <a:gd name="connsiteX3" fmla="*/ 2985447 w 2985447"/>
              <a:gd name="connsiteY3" fmla="*/ 69186 h 1859886"/>
              <a:gd name="connsiteX4" fmla="*/ 0 w 2985447"/>
              <a:gd name="connsiteY4" fmla="*/ 0 h 1859886"/>
              <a:gd name="connsiteX0" fmla="*/ 0 w 2985447"/>
              <a:gd name="connsiteY0" fmla="*/ 0 h 1682465"/>
              <a:gd name="connsiteX1" fmla="*/ 13647 w 2985447"/>
              <a:gd name="connsiteY1" fmla="*/ 1682465 h 1682465"/>
              <a:gd name="connsiteX2" fmla="*/ 2985447 w 2985447"/>
              <a:gd name="connsiteY2" fmla="*/ 1135986 h 1682465"/>
              <a:gd name="connsiteX3" fmla="*/ 2985447 w 2985447"/>
              <a:gd name="connsiteY3" fmla="*/ 69186 h 1682465"/>
              <a:gd name="connsiteX4" fmla="*/ 0 w 2985447"/>
              <a:gd name="connsiteY4" fmla="*/ 0 h 1682465"/>
              <a:gd name="connsiteX0" fmla="*/ 0 w 2998894"/>
              <a:gd name="connsiteY0" fmla="*/ 347673 h 2030138"/>
              <a:gd name="connsiteX1" fmla="*/ 13647 w 2998894"/>
              <a:gd name="connsiteY1" fmla="*/ 2030138 h 2030138"/>
              <a:gd name="connsiteX2" fmla="*/ 2985447 w 2998894"/>
              <a:gd name="connsiteY2" fmla="*/ 1483659 h 2030138"/>
              <a:gd name="connsiteX3" fmla="*/ 2998894 w 2998894"/>
              <a:gd name="connsiteY3" fmla="*/ 0 h 2030138"/>
              <a:gd name="connsiteX4" fmla="*/ 0 w 2998894"/>
              <a:gd name="connsiteY4" fmla="*/ 347673 h 2030138"/>
              <a:gd name="connsiteX0" fmla="*/ 0 w 2998894"/>
              <a:gd name="connsiteY0" fmla="*/ 347673 h 2030138"/>
              <a:gd name="connsiteX1" fmla="*/ 13647 w 2998894"/>
              <a:gd name="connsiteY1" fmla="*/ 2030138 h 2030138"/>
              <a:gd name="connsiteX2" fmla="*/ 2998894 w 2998894"/>
              <a:gd name="connsiteY2" fmla="*/ 959224 h 2030138"/>
              <a:gd name="connsiteX3" fmla="*/ 2998894 w 2998894"/>
              <a:gd name="connsiteY3" fmla="*/ 0 h 2030138"/>
              <a:gd name="connsiteX4" fmla="*/ 0 w 2998894"/>
              <a:gd name="connsiteY4" fmla="*/ 347673 h 203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894" h="2030138">
                <a:moveTo>
                  <a:pt x="0" y="347673"/>
                </a:moveTo>
                <a:lnTo>
                  <a:pt x="13647" y="2030138"/>
                </a:lnTo>
                <a:lnTo>
                  <a:pt x="2998894" y="959224"/>
                </a:lnTo>
                <a:lnTo>
                  <a:pt x="2998894" y="0"/>
                </a:lnTo>
                <a:lnTo>
                  <a:pt x="0" y="347673"/>
                </a:lnTo>
                <a:close/>
              </a:path>
            </a:pathLst>
          </a:custGeom>
          <a:gradFill>
            <a:gsLst>
              <a:gs pos="0">
                <a:srgbClr val="CCFFCC">
                  <a:alpha val="90000"/>
                </a:srgbClr>
              </a:gs>
              <a:gs pos="100000">
                <a:srgbClr val="CCFFCC">
                  <a:alpha val="4000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/>
        </p:spPr>
        <p:txBody>
          <a:bodyPr anchor="t" anchorCtr="0"/>
          <a:lstStyle/>
          <a:p>
            <a:pPr algn="ctr"/>
            <a:endParaRPr lang="en-GB" sz="1000" kern="0">
              <a:solidFill>
                <a:sysClr val="windowText" lastClr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09282" y="691247"/>
            <a:ext cx="864104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The Record class (from ISO 19103) provides a set of name-value pairs.</a:t>
            </a:r>
          </a:p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In GML, this can be implemented using SWE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/>
                <a:ea typeface="Times New Roman"/>
              </a:rPr>
              <a:t>DataRecord</a:t>
            </a:r>
            <a:r>
              <a:rPr lang="en-GB" sz="1800" i="1" kern="0" dirty="0">
                <a:solidFill>
                  <a:srgbClr val="595959"/>
                </a:solidFill>
                <a:latin typeface="Calibri"/>
                <a:ea typeface="Times New Roman"/>
              </a:rPr>
              <a:t> </a:t>
            </a: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…</a:t>
            </a:r>
          </a:p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However, in this example, we require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/>
                <a:ea typeface="Times New Roman"/>
              </a:rPr>
              <a:t>validatable</a:t>
            </a: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 data products. Therefore, we need to generate an XML Type for the Record – which is derived from our Application Schema:</a:t>
            </a:r>
            <a:endParaRPr lang="en-GB" sz="1800" i="1" kern="0" dirty="0">
              <a:solidFill>
                <a:srgbClr val="595959"/>
              </a:solidFill>
              <a:latin typeface="Calibri"/>
              <a:ea typeface="Times New Roman"/>
            </a:endParaRPr>
          </a:p>
        </p:txBody>
      </p:sp>
      <p:sp>
        <p:nvSpPr>
          <p:cNvPr id="31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2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Thank </a:t>
            </a:r>
            <a:r>
              <a:rPr lang="en-GB" altLang="en-US" dirty="0" smtClean="0"/>
              <a:t>you</a:t>
            </a:r>
            <a:endParaRPr lang="en-GB" altLang="en-U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 smtClean="0"/>
              <a:t>…</a:t>
            </a:r>
            <a:endParaRPr lang="en-GB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WMO and O&amp;M convergence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" y="2772193"/>
            <a:ext cx="8609013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Content Placeholder 2"/>
          <p:cNvSpPr txBox="1">
            <a:spLocks/>
          </p:cNvSpPr>
          <p:nvPr/>
        </p:nvSpPr>
        <p:spPr>
          <a:xfrm>
            <a:off x="232012" y="900752"/>
            <a:ext cx="8693624" cy="5225411"/>
          </a:xfrm>
          <a:prstGeom prst="rect">
            <a:avLst/>
          </a:prstGeom>
        </p:spPr>
        <p:txBody>
          <a:bodyPr/>
          <a:lstStyle/>
          <a:p>
            <a:pPr marL="533400" marR="0" lvl="0" indent="-533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</a:rPr>
              <a:t>WMO tasked by ICAO to deliver GML application schema for aeronautical meteorology data exchange</a:t>
            </a:r>
          </a:p>
          <a:p>
            <a:pPr marL="533400" marR="0" lvl="0" indent="-533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</a:rPr>
              <a:t>WMO (TT-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</a:rPr>
              <a:t>AvXML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</a:rPr>
              <a:t>) adopt model-driven approach based on O&amp;M; new code forms include</a:t>
            </a:r>
          </a:p>
          <a:p>
            <a:pPr marL="990600" marR="0" lvl="1" indent="-533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</a:rPr>
              <a:t>FM 202-15 Ext. METCE-XML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4" charset="0"/>
            </a:endParaRPr>
          </a:p>
          <a:p>
            <a:pPr marL="990600" marR="0" lvl="1" indent="-533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</a:rPr>
              <a:t>FM 205-15 Ext. IWXXM‑XML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767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Observations and measurements</a:t>
            </a:r>
            <a:endParaRPr kumimoji="0" lang="en-GB" sz="3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56" y="735838"/>
            <a:ext cx="621823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232012" y="4887317"/>
            <a:ext cx="8911988" cy="110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/>
          <a:lstStyle/>
          <a:p>
            <a:pPr algn="l"/>
            <a:r>
              <a:rPr lang="en-GB" sz="2700" dirty="0" smtClean="0">
                <a:latin typeface="Calibri" pitchFamily="34" charset="0"/>
              </a:rPr>
              <a:t>ISO 19156:2011 ‘Geographic information – Observations and measurements’ provides a </a:t>
            </a:r>
            <a:r>
              <a:rPr lang="en-GB" sz="2700" dirty="0" err="1" smtClean="0">
                <a:latin typeface="Calibri" pitchFamily="34" charset="0"/>
              </a:rPr>
              <a:t>metamodel</a:t>
            </a:r>
            <a:r>
              <a:rPr lang="en-GB" sz="2700" dirty="0" smtClean="0">
                <a:latin typeface="Calibri" pitchFamily="34" charset="0"/>
              </a:rPr>
              <a:t> for describing the context required to interpret the results of an observation.</a:t>
            </a:r>
            <a:endParaRPr lang="en-GB" sz="2700" dirty="0">
              <a:latin typeface="Calibri" pitchFamily="34" charset="0"/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02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Observations and measurements</a:t>
            </a:r>
            <a:endParaRPr kumimoji="0" lang="en-GB" sz="3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56" y="735838"/>
            <a:ext cx="621823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232012" y="4887317"/>
            <a:ext cx="8911988" cy="110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/>
          <a:lstStyle/>
          <a:p>
            <a:pPr algn="l"/>
            <a:r>
              <a:rPr lang="en-GB" sz="2700" dirty="0" smtClean="0">
                <a:latin typeface="Calibri" pitchFamily="34" charset="0"/>
              </a:rPr>
              <a:t>ISO 19156:2011 ‘Geographic information – Observations and measurements’ provides a </a:t>
            </a:r>
            <a:r>
              <a:rPr lang="en-GB" sz="2700" dirty="0" err="1" smtClean="0">
                <a:latin typeface="Calibri" pitchFamily="34" charset="0"/>
              </a:rPr>
              <a:t>metamodel</a:t>
            </a:r>
            <a:r>
              <a:rPr lang="en-GB" sz="2700" dirty="0" smtClean="0">
                <a:latin typeface="Calibri" pitchFamily="34" charset="0"/>
              </a:rPr>
              <a:t> for describing the context required to interpret the results of an observation.</a:t>
            </a:r>
            <a:endParaRPr lang="en-GB" sz="2700" dirty="0">
              <a:latin typeface="Calibri" pitchFamily="34" charset="0"/>
            </a:endParaRPr>
          </a:p>
        </p:txBody>
      </p:sp>
      <p:grpSp>
        <p:nvGrpSpPr>
          <p:cNvPr id="3" name="Group 35"/>
          <p:cNvGrpSpPr/>
          <p:nvPr/>
        </p:nvGrpSpPr>
        <p:grpSpPr>
          <a:xfrm>
            <a:off x="162542" y="716447"/>
            <a:ext cx="8750892" cy="4122744"/>
            <a:chOff x="162542" y="764573"/>
            <a:chExt cx="8750892" cy="4122744"/>
          </a:xfrm>
        </p:grpSpPr>
        <p:sp>
          <p:nvSpPr>
            <p:cNvPr id="37" name="Rounded Rectangle 36"/>
            <p:cNvSpPr/>
            <p:nvPr/>
          </p:nvSpPr>
          <p:spPr>
            <a:xfrm>
              <a:off x="2607961" y="2838733"/>
              <a:ext cx="2414474" cy="288032"/>
            </a:xfrm>
            <a:prstGeom prst="roundRect">
              <a:avLst>
                <a:gd name="adj" fmla="val 20896"/>
              </a:avLst>
            </a:prstGeom>
            <a:solidFill>
              <a:schemeClr val="accent2">
                <a:alpha val="4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3162232" y="3820189"/>
              <a:ext cx="1349786" cy="1067128"/>
            </a:xfrm>
            <a:prstGeom prst="roundRect">
              <a:avLst>
                <a:gd name="adj" fmla="val 3758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349088" y="3350797"/>
              <a:ext cx="2813144" cy="622120"/>
            </a:xfrm>
            <a:prstGeom prst="roundRect">
              <a:avLst>
                <a:gd name="adj" fmla="val 5218"/>
              </a:avLst>
            </a:prstGeom>
            <a:solidFill>
              <a:srgbClr val="00B05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162542" y="1563573"/>
              <a:ext cx="2659338" cy="592736"/>
            </a:xfrm>
            <a:prstGeom prst="roundRect">
              <a:avLst>
                <a:gd name="adj" fmla="val 12668"/>
              </a:avLst>
            </a:prstGeom>
            <a:solidFill>
              <a:srgbClr val="0070C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450139" y="764573"/>
              <a:ext cx="1754029" cy="736848"/>
            </a:xfrm>
            <a:prstGeom prst="roundRect">
              <a:avLst>
                <a:gd name="adj" fmla="val 4350"/>
              </a:avLst>
            </a:prstGeom>
            <a:solidFill>
              <a:srgbClr val="7030A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65748" y="1501421"/>
              <a:ext cx="2547686" cy="307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spcBef>
                  <a:spcPts val="0"/>
                </a:spcBef>
                <a:spcAft>
                  <a:spcPts val="1200"/>
                </a:spcAft>
              </a:pPr>
              <a:r>
                <a:rPr lang="en-GB" sz="1800" b="1" i="1" kern="0" dirty="0" err="1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OM_Observation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:</a:t>
              </a:r>
              <a:endParaRPr lang="en-GB" sz="1800" i="1" kern="0" dirty="0" smtClean="0">
                <a:latin typeface="Calibri" pitchFamily="34" charset="0"/>
                <a:ea typeface="Times New Roman"/>
              </a:endParaRP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b="1" i="1" kern="0" dirty="0" smtClean="0">
                  <a:latin typeface="Calibri" pitchFamily="34" charset="0"/>
                  <a:ea typeface="Times New Roman"/>
                </a:rPr>
                <a:t> 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an </a:t>
              </a:r>
              <a:r>
                <a:rPr lang="en-GB" sz="1800" b="1" i="1" kern="0" dirty="0" smtClean="0">
                  <a:solidFill>
                    <a:srgbClr val="C00000"/>
                  </a:solidFill>
                  <a:latin typeface="Calibri" pitchFamily="34" charset="0"/>
                  <a:ea typeface="Times New Roman"/>
                </a:rPr>
                <a:t>EVENT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whose</a:t>
              </a:r>
              <a:r>
                <a:rPr lang="en-GB" sz="1800" i="1" kern="0" dirty="0" smtClean="0">
                  <a:latin typeface="Calibri" pitchFamily="34" charset="0"/>
                  <a:ea typeface="Times New Roman"/>
                </a:rPr>
                <a:t> 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b="1" i="1" kern="0" dirty="0" smtClean="0"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FFC000"/>
                  </a:solidFill>
                  <a:latin typeface="Calibri" pitchFamily="34" charset="0"/>
                  <a:ea typeface="Times New Roman"/>
                </a:rPr>
                <a:t>RESULT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is an </a:t>
              </a:r>
              <a:r>
                <a:rPr lang="en-GB" sz="1800" b="1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estimate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of a value of some 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b="1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00B050"/>
                  </a:solidFill>
                  <a:latin typeface="Calibri" pitchFamily="34" charset="0"/>
                  <a:ea typeface="Times New Roman"/>
                </a:rPr>
                <a:t>PROPERTY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of some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0070C0"/>
                  </a:solidFill>
                  <a:latin typeface="Calibri" pitchFamily="34" charset="0"/>
                  <a:ea typeface="Times New Roman"/>
                </a:rPr>
                <a:t>THING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obtained using a specified 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7030A0"/>
                  </a:solidFill>
                  <a:latin typeface="Calibri" pitchFamily="34" charset="0"/>
                  <a:ea typeface="Times New Roman"/>
                </a:rPr>
                <a:t>PROCEDURE 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…</a:t>
              </a:r>
            </a:p>
          </p:txBody>
        </p:sp>
      </p:grpSp>
      <p:sp>
        <p:nvSpPr>
          <p:cNvPr id="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732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5</a:t>
            </a:fld>
            <a:endParaRPr lang="en-GB" altLang="en-US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Observations and measurements</a:t>
            </a:r>
            <a:endParaRPr kumimoji="0" lang="en-GB" sz="3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56" y="735838"/>
            <a:ext cx="621823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232012" y="4887317"/>
            <a:ext cx="8911988" cy="110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/>
          <a:lstStyle/>
          <a:p>
            <a:pPr algn="l"/>
            <a:r>
              <a:rPr lang="en-GB" sz="2700" dirty="0" smtClean="0">
                <a:latin typeface="Calibri" pitchFamily="34" charset="0"/>
              </a:rPr>
              <a:t>ISO 19156:2011 ‘Geographic information – Observations and measurements’ provides a </a:t>
            </a:r>
            <a:r>
              <a:rPr lang="en-GB" sz="2700" dirty="0" err="1" smtClean="0">
                <a:latin typeface="Calibri" pitchFamily="34" charset="0"/>
              </a:rPr>
              <a:t>metamodel</a:t>
            </a:r>
            <a:r>
              <a:rPr lang="en-GB" sz="2700" dirty="0" smtClean="0">
                <a:latin typeface="Calibri" pitchFamily="34" charset="0"/>
              </a:rPr>
              <a:t> for describing the context required to interpret the results of an observation.</a:t>
            </a:r>
            <a:endParaRPr lang="en-GB" sz="2700" dirty="0">
              <a:latin typeface="Calibri" pitchFamily="34" charset="0"/>
            </a:endParaRPr>
          </a:p>
        </p:txBody>
      </p:sp>
      <p:grpSp>
        <p:nvGrpSpPr>
          <p:cNvPr id="3" name="Group 35"/>
          <p:cNvGrpSpPr/>
          <p:nvPr/>
        </p:nvGrpSpPr>
        <p:grpSpPr>
          <a:xfrm>
            <a:off x="162542" y="716447"/>
            <a:ext cx="8750892" cy="4122744"/>
            <a:chOff x="162542" y="764573"/>
            <a:chExt cx="8750892" cy="4122744"/>
          </a:xfrm>
        </p:grpSpPr>
        <p:sp>
          <p:nvSpPr>
            <p:cNvPr id="37" name="Rounded Rectangle 36"/>
            <p:cNvSpPr/>
            <p:nvPr/>
          </p:nvSpPr>
          <p:spPr>
            <a:xfrm>
              <a:off x="2607961" y="2838733"/>
              <a:ext cx="2414474" cy="288032"/>
            </a:xfrm>
            <a:prstGeom prst="roundRect">
              <a:avLst>
                <a:gd name="adj" fmla="val 20896"/>
              </a:avLst>
            </a:prstGeom>
            <a:solidFill>
              <a:schemeClr val="accent2">
                <a:alpha val="4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3162232" y="3820189"/>
              <a:ext cx="1349786" cy="1067128"/>
            </a:xfrm>
            <a:prstGeom prst="roundRect">
              <a:avLst>
                <a:gd name="adj" fmla="val 3758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349088" y="3350797"/>
              <a:ext cx="2813144" cy="622120"/>
            </a:xfrm>
            <a:prstGeom prst="roundRect">
              <a:avLst>
                <a:gd name="adj" fmla="val 5218"/>
              </a:avLst>
            </a:prstGeom>
            <a:solidFill>
              <a:srgbClr val="00B05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162542" y="1563573"/>
              <a:ext cx="2659338" cy="592736"/>
            </a:xfrm>
            <a:prstGeom prst="roundRect">
              <a:avLst>
                <a:gd name="adj" fmla="val 12668"/>
              </a:avLst>
            </a:prstGeom>
            <a:solidFill>
              <a:srgbClr val="0070C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450139" y="764573"/>
              <a:ext cx="1754029" cy="736848"/>
            </a:xfrm>
            <a:prstGeom prst="roundRect">
              <a:avLst>
                <a:gd name="adj" fmla="val 4350"/>
              </a:avLst>
            </a:prstGeom>
            <a:solidFill>
              <a:srgbClr val="7030A0">
                <a:alpha val="40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65748" y="1501421"/>
              <a:ext cx="2547686" cy="307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spcBef>
                  <a:spcPts val="0"/>
                </a:spcBef>
                <a:spcAft>
                  <a:spcPts val="1200"/>
                </a:spcAft>
              </a:pPr>
              <a:r>
                <a:rPr lang="en-GB" sz="1800" b="1" i="1" kern="0" dirty="0" err="1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OM_Observation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:</a:t>
              </a:r>
              <a:endParaRPr lang="en-GB" sz="1800" i="1" kern="0" dirty="0" smtClean="0">
                <a:latin typeface="Calibri" pitchFamily="34" charset="0"/>
                <a:ea typeface="Times New Roman"/>
              </a:endParaRP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b="1" i="1" kern="0" dirty="0" smtClean="0">
                  <a:latin typeface="Calibri" pitchFamily="34" charset="0"/>
                  <a:ea typeface="Times New Roman"/>
                </a:rPr>
                <a:t> 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an </a:t>
              </a:r>
              <a:r>
                <a:rPr lang="en-GB" sz="1800" b="1" i="1" kern="0" dirty="0" smtClean="0">
                  <a:solidFill>
                    <a:srgbClr val="C00000"/>
                  </a:solidFill>
                  <a:latin typeface="Calibri" pitchFamily="34" charset="0"/>
                  <a:ea typeface="Times New Roman"/>
                </a:rPr>
                <a:t>EVENT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whose</a:t>
              </a:r>
              <a:r>
                <a:rPr lang="en-GB" sz="1800" i="1" kern="0" dirty="0" smtClean="0">
                  <a:latin typeface="Calibri" pitchFamily="34" charset="0"/>
                  <a:ea typeface="Times New Roman"/>
                </a:rPr>
                <a:t> 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b="1" i="1" kern="0" dirty="0" smtClean="0"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FFC000"/>
                  </a:solidFill>
                  <a:latin typeface="Calibri" pitchFamily="34" charset="0"/>
                  <a:ea typeface="Times New Roman"/>
                </a:rPr>
                <a:t>RESULT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is an </a:t>
              </a:r>
              <a:r>
                <a:rPr lang="en-GB" sz="1800" b="1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estimate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of a value of some 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b="1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00B050"/>
                  </a:solidFill>
                  <a:latin typeface="Calibri" pitchFamily="34" charset="0"/>
                  <a:ea typeface="Times New Roman"/>
                </a:rPr>
                <a:t>PROPERTY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of some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0070C0"/>
                  </a:solidFill>
                  <a:latin typeface="Calibri" pitchFamily="34" charset="0"/>
                  <a:ea typeface="Times New Roman"/>
                </a:rPr>
                <a:t>THING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obtained using a specified </a:t>
              </a:r>
            </a:p>
            <a:p>
              <a:pPr lvl="0" algn="l">
                <a:spcBef>
                  <a:spcPts val="0"/>
                </a:spcBef>
                <a:spcAft>
                  <a:spcPts val="1200"/>
                </a:spcAft>
                <a:buFont typeface="Arial" pitchFamily="34" charset="0"/>
                <a:buChar char="•"/>
              </a:pP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 </a:t>
              </a:r>
              <a:r>
                <a:rPr lang="en-GB" sz="1800" b="1" i="1" kern="0" dirty="0" smtClean="0">
                  <a:solidFill>
                    <a:srgbClr val="7030A0"/>
                  </a:solidFill>
                  <a:latin typeface="Calibri" pitchFamily="34" charset="0"/>
                  <a:ea typeface="Times New Roman"/>
                </a:rPr>
                <a:t>PROCEDURE </a:t>
              </a: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…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96" y="1124744"/>
            <a:ext cx="18859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3388" y="3981450"/>
            <a:ext cx="17240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33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6</a:t>
            </a:fld>
            <a:endParaRPr lang="en-GB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METCE: a </a:t>
            </a:r>
            <a:r>
              <a:rPr lang="en-GB" sz="3000" b="1" i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profile </a:t>
            </a: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of Observations and Measurements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98865" y="1282925"/>
            <a:ext cx="1764435" cy="699965"/>
            <a:chOff x="3699038" y="2224419"/>
            <a:chExt cx="1568997" cy="699965"/>
          </a:xfrm>
        </p:grpSpPr>
        <p:sp>
          <p:nvSpPr>
            <p:cNvPr id="6" name="Rectangle 5"/>
            <p:cNvSpPr/>
            <p:nvPr/>
          </p:nvSpPr>
          <p:spPr bwMode="auto">
            <a:xfrm>
              <a:off x="3699038" y="2224419"/>
              <a:ext cx="1568997" cy="699965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t" anchorCtr="0"/>
            <a:lstStyle/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«</a:t>
              </a: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FeatureType</a:t>
              </a:r>
              <a:r>
                <a:rPr lang="en-GB" sz="1000" kern="0" dirty="0" smtClean="0">
                  <a:solidFill>
                    <a:sysClr val="windowText" lastClr="000000"/>
                  </a:solidFill>
                  <a:latin typeface="Calibri" pitchFamily="34" charset="0"/>
                </a:rPr>
                <a:t>»</a:t>
              </a:r>
            </a:p>
            <a:p>
              <a:pPr algn="ctr">
                <a:spcBef>
                  <a:spcPts val="0"/>
                </a:spcBef>
                <a:defRPr/>
              </a:pPr>
              <a:r>
                <a:rPr lang="en-GB" sz="1000" kern="0" dirty="0" err="1" smtClean="0">
                  <a:solidFill>
                    <a:sysClr val="windowText" lastClr="000000"/>
                  </a:solidFill>
                  <a:latin typeface="Calibri" pitchFamily="34" charset="0"/>
                </a:rPr>
                <a:t>OM_Observation</a:t>
              </a:r>
              <a:endParaRPr lang="en-GB" sz="10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3699039" y="2677028"/>
              <a:ext cx="1568996" cy="24735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>
                <a:defRPr/>
              </a:pPr>
              <a:endParaRPr lang="en-GB" sz="1000" u="sng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 bwMode="auto">
          <a:xfrm>
            <a:off x="398867" y="1982889"/>
            <a:ext cx="72808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i="1" kern="0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GB" sz="900" i="1" kern="0" dirty="0" smtClean="0">
                <a:solidFill>
                  <a:schemeClr val="bg1">
                    <a:lumMod val="75000"/>
                  </a:schemeClr>
                </a:solidFill>
              </a:rPr>
              <a:t>ISO 19156)</a:t>
            </a:r>
            <a:endParaRPr lang="en-GB" sz="900" i="1" kern="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9" name="Group 14"/>
          <p:cNvGrpSpPr/>
          <p:nvPr/>
        </p:nvGrpSpPr>
        <p:grpSpPr>
          <a:xfrm>
            <a:off x="1533925" y="1982890"/>
            <a:ext cx="944596" cy="1031866"/>
            <a:chOff x="1533925" y="1462190"/>
            <a:chExt cx="944596" cy="1031866"/>
          </a:xfrm>
        </p:grpSpPr>
        <p:cxnSp>
          <p:nvCxnSpPr>
            <p:cNvPr id="10" name="Straight Arrow Connector 16"/>
            <p:cNvCxnSpPr>
              <a:cxnSpLocks noChangeShapeType="1"/>
              <a:endCxn id="15" idx="0"/>
            </p:cNvCxnSpPr>
            <p:nvPr/>
          </p:nvCxnSpPr>
          <p:spPr bwMode="auto">
            <a:xfrm>
              <a:off x="1975034" y="1462190"/>
              <a:ext cx="0" cy="304259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TextBox 10"/>
            <p:cNvSpPr txBox="1"/>
            <p:nvPr/>
          </p:nvSpPr>
          <p:spPr bwMode="auto">
            <a:xfrm>
              <a:off x="1966842" y="1569237"/>
              <a:ext cx="511679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+result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2" name="Group 17"/>
            <p:cNvGrpSpPr/>
            <p:nvPr/>
          </p:nvGrpSpPr>
          <p:grpSpPr>
            <a:xfrm>
              <a:off x="1533925" y="1766449"/>
              <a:ext cx="882217" cy="727607"/>
              <a:chOff x="2956535" y="223624"/>
              <a:chExt cx="882217" cy="727607"/>
            </a:xfrm>
          </p:grpSpPr>
          <p:grpSp>
            <p:nvGrpSpPr>
              <p:cNvPr id="13" name="Group 18"/>
              <p:cNvGrpSpPr/>
              <p:nvPr/>
            </p:nvGrpSpPr>
            <p:grpSpPr>
              <a:xfrm>
                <a:off x="2956535" y="223624"/>
                <a:ext cx="882217" cy="496775"/>
                <a:chOff x="3699038" y="2224419"/>
                <a:chExt cx="1568997" cy="496775"/>
              </a:xfrm>
            </p:grpSpPr>
            <p:sp>
              <p:nvSpPr>
                <p:cNvPr id="15" name="Rectangle 14"/>
                <p:cNvSpPr/>
                <p:nvPr/>
              </p:nvSpPr>
              <p:spPr bwMode="auto">
                <a:xfrm>
                  <a:off x="3699038" y="2224419"/>
                  <a:ext cx="1568997" cy="496775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t" anchorCtr="0"/>
                <a:lstStyle/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«Type»</a:t>
                  </a:r>
                </a:p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Any</a:t>
                  </a:r>
                  <a:endPara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 bwMode="auto">
                <a:xfrm>
                  <a:off x="3699040" y="2597516"/>
                  <a:ext cx="1568995" cy="123678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>
                    <a:defRPr/>
                  </a:pPr>
                  <a:endParaRPr lang="en-GB" sz="1000" u="sng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 bwMode="auto">
              <a:xfrm>
                <a:off x="2956536" y="720399"/>
                <a:ext cx="726481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GB" sz="900" i="1" kern="0" dirty="0">
                    <a:solidFill>
                      <a:schemeClr val="bg1">
                        <a:lumMod val="75000"/>
                      </a:schemeClr>
                    </a:solidFill>
                  </a:rPr>
                  <a:t>(</a:t>
                </a:r>
                <a:r>
                  <a:rPr lang="en-GB" sz="900" i="1" kern="0" dirty="0" smtClean="0">
                    <a:solidFill>
                      <a:schemeClr val="bg1">
                        <a:lumMod val="75000"/>
                      </a:schemeClr>
                    </a:solidFill>
                  </a:rPr>
                  <a:t>ISO 19103)</a:t>
                </a:r>
                <a:endParaRPr lang="en-GB" sz="900" i="1" kern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88"/>
          <p:cNvGrpSpPr/>
          <p:nvPr/>
        </p:nvGrpSpPr>
        <p:grpSpPr>
          <a:xfrm>
            <a:off x="228563" y="580625"/>
            <a:ext cx="8654180" cy="5572179"/>
            <a:chOff x="228563" y="1088625"/>
            <a:chExt cx="8654180" cy="5572179"/>
          </a:xfrm>
        </p:grpSpPr>
        <p:grpSp>
          <p:nvGrpSpPr>
            <p:cNvPr id="18" name="Group 6"/>
            <p:cNvGrpSpPr/>
            <p:nvPr/>
          </p:nvGrpSpPr>
          <p:grpSpPr>
            <a:xfrm>
              <a:off x="228563" y="4576992"/>
              <a:ext cx="7530201" cy="1198710"/>
              <a:chOff x="228567" y="4152180"/>
              <a:chExt cx="8678366" cy="1198710"/>
            </a:xfrm>
          </p:grpSpPr>
          <p:sp>
            <p:nvSpPr>
              <p:cNvPr id="23" name="Rectangle 22"/>
              <p:cNvSpPr/>
              <p:nvPr/>
            </p:nvSpPr>
            <p:spPr bwMode="auto">
              <a:xfrm>
                <a:off x="228567" y="4325997"/>
                <a:ext cx="8678366" cy="1024893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t" anchorCtr="0"/>
              <a:lstStyle/>
              <a:p>
                <a:pPr algn="ctr">
                  <a:defRPr/>
                </a:pPr>
                <a:endParaRPr lang="en-GB" sz="1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4" name="Rectangle 8"/>
              <p:cNvSpPr/>
              <p:nvPr/>
            </p:nvSpPr>
            <p:spPr bwMode="auto">
              <a:xfrm>
                <a:off x="228567" y="4152180"/>
                <a:ext cx="1105719" cy="17722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WMO METCE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1692275" y="1088625"/>
              <a:ext cx="71904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1200"/>
                </a:spcAft>
                <a:defRPr/>
              </a:pPr>
              <a:r>
                <a:rPr lang="en-GB" sz="1800" i="1" kern="0" dirty="0" smtClean="0">
                  <a:solidFill>
                    <a:srgbClr val="595959"/>
                  </a:solidFill>
                  <a:latin typeface="Calibri" pitchFamily="34" charset="0"/>
                  <a:ea typeface="Times New Roman"/>
                </a:rPr>
                <a:t>Does the data collected (e.g. the ‘result’) from the Observation event:</a:t>
              </a:r>
            </a:p>
          </p:txBody>
        </p:sp>
        <p:grpSp>
          <p:nvGrpSpPr>
            <p:cNvPr id="20" name="Group 82"/>
            <p:cNvGrpSpPr/>
            <p:nvPr/>
          </p:nvGrpSpPr>
          <p:grpSpPr>
            <a:xfrm>
              <a:off x="7419129" y="5981534"/>
              <a:ext cx="679270" cy="679270"/>
              <a:chOff x="7955279" y="4585586"/>
              <a:chExt cx="679270" cy="679270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7955279" y="4585586"/>
                <a:ext cx="679270" cy="6792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lumMod val="50000"/>
                    </a:schemeClr>
                  </a:gs>
                  <a:gs pos="80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rgbClr val="0033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ker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alibri"/>
                  <a:cs typeface="Arial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8061517" y="4632833"/>
                <a:ext cx="4667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200" b="1" dirty="0" smtClean="0">
                    <a:solidFill>
                      <a:schemeClr val="bg1"/>
                    </a:solidFill>
                  </a:rPr>
                  <a:t>Q</a:t>
                </a:r>
                <a:endParaRPr lang="en-GB" sz="32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Group 95"/>
          <p:cNvGrpSpPr/>
          <p:nvPr/>
        </p:nvGrpSpPr>
        <p:grpSpPr>
          <a:xfrm>
            <a:off x="2163300" y="1194025"/>
            <a:ext cx="6623972" cy="5048304"/>
            <a:chOff x="2163300" y="1702025"/>
            <a:chExt cx="6623972" cy="5048304"/>
          </a:xfrm>
        </p:grpSpPr>
        <p:sp>
          <p:nvSpPr>
            <p:cNvPr id="26" name="Rectangle 25"/>
            <p:cNvSpPr/>
            <p:nvPr/>
          </p:nvSpPr>
          <p:spPr>
            <a:xfrm>
              <a:off x="3065834" y="1702025"/>
              <a:ext cx="57214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l" fontAlgn="auto">
                <a:spcBef>
                  <a:spcPts val="0"/>
                </a:spcBef>
                <a:spcAft>
                  <a:spcPts val="1200"/>
                </a:spcAft>
                <a:buFont typeface="+mj-lt"/>
                <a:buAutoNum type="alphaUcPeriod" startAt="2"/>
                <a:defRPr/>
              </a:pPr>
              <a:r>
                <a:rPr lang="en-GB" i="1" kern="0" dirty="0">
                  <a:solidFill>
                    <a:srgbClr val="595959"/>
                  </a:solidFill>
                  <a:ea typeface="Times New Roman"/>
                </a:rPr>
                <a:t>Describe multiple physical properties?</a:t>
              </a:r>
            </a:p>
          </p:txBody>
        </p:sp>
        <p:grpSp>
          <p:nvGrpSpPr>
            <p:cNvPr id="27" name="Group 93"/>
            <p:cNvGrpSpPr/>
            <p:nvPr/>
          </p:nvGrpSpPr>
          <p:grpSpPr>
            <a:xfrm>
              <a:off x="2163300" y="2140908"/>
              <a:ext cx="3460673" cy="4609421"/>
              <a:chOff x="2163300" y="2140908"/>
              <a:chExt cx="3460673" cy="4609421"/>
            </a:xfrm>
          </p:grpSpPr>
          <p:cxnSp>
            <p:nvCxnSpPr>
              <p:cNvPr id="28" name="Straight Arrow Connector 27"/>
              <p:cNvCxnSpPr>
                <a:endCxn id="45" idx="3"/>
              </p:cNvCxnSpPr>
              <p:nvPr/>
            </p:nvCxnSpPr>
            <p:spPr>
              <a:xfrm flipH="1">
                <a:off x="4007054" y="6321170"/>
                <a:ext cx="1616919" cy="7768"/>
              </a:xfrm>
              <a:prstGeom prst="straightConnector1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ectangle 28"/>
              <p:cNvSpPr/>
              <p:nvPr/>
            </p:nvSpPr>
            <p:spPr>
              <a:xfrm>
                <a:off x="4150269" y="6324387"/>
                <a:ext cx="4587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b="1" i="1" kern="0" dirty="0" smtClean="0">
                    <a:solidFill>
                      <a:schemeClr val="accent1">
                        <a:lumMod val="75000"/>
                      </a:schemeClr>
                    </a:solidFill>
                    <a:ea typeface="Times New Roman"/>
                  </a:rPr>
                  <a:t>No</a:t>
                </a:r>
                <a:endParaRPr lang="en-GB" b="1" i="1" kern="0" dirty="0">
                  <a:solidFill>
                    <a:schemeClr val="accent1">
                      <a:lumMod val="75000"/>
                    </a:schemeClr>
                  </a:solidFill>
                  <a:ea typeface="Times New Roman"/>
                </a:endParaRPr>
              </a:p>
            </p:txBody>
          </p:sp>
          <p:grpSp>
            <p:nvGrpSpPr>
              <p:cNvPr id="30" name="Group 91"/>
              <p:cNvGrpSpPr/>
              <p:nvPr/>
            </p:nvGrpSpPr>
            <p:grpSpPr>
              <a:xfrm>
                <a:off x="2163300" y="2140908"/>
                <a:ext cx="2664981" cy="4609421"/>
                <a:chOff x="2163300" y="2140908"/>
                <a:chExt cx="2664981" cy="4609421"/>
              </a:xfrm>
            </p:grpSpPr>
            <p:cxnSp>
              <p:nvCxnSpPr>
                <p:cNvPr id="31" name="Elbow Connector 22"/>
                <p:cNvCxnSpPr/>
                <p:nvPr/>
              </p:nvCxnSpPr>
              <p:spPr>
                <a:xfrm>
                  <a:off x="2163300" y="2140908"/>
                  <a:ext cx="1424219" cy="879684"/>
                </a:xfrm>
                <a:prstGeom prst="bentConnector2">
                  <a:avLst/>
                </a:prstGeom>
                <a:noFill/>
                <a:ln w="9525" algn="ctr">
                  <a:solidFill>
                    <a:srgbClr val="000000"/>
                  </a:solidFill>
                  <a:round/>
                  <a:headEnd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32" name="Group 32"/>
                <p:cNvGrpSpPr/>
                <p:nvPr/>
              </p:nvGrpSpPr>
              <p:grpSpPr>
                <a:xfrm>
                  <a:off x="2615475" y="3020592"/>
                  <a:ext cx="1944088" cy="645184"/>
                  <a:chOff x="3699038" y="2224420"/>
                  <a:chExt cx="1568997" cy="645184"/>
                </a:xfrm>
              </p:grpSpPr>
              <p:sp>
                <p:nvSpPr>
                  <p:cNvPr id="51" name="Rectangle 33"/>
                  <p:cNvSpPr/>
                  <p:nvPr/>
                </p:nvSpPr>
                <p:spPr bwMode="auto">
                  <a:xfrm>
                    <a:off x="3699038" y="2224420"/>
                    <a:ext cx="1568997" cy="64518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t" anchorCtr="0"/>
                  <a:lstStyle/>
                  <a:p>
                    <a:pPr algn="ctr">
                      <a:spcBef>
                        <a:spcPts val="0"/>
                      </a:spcBef>
                      <a:defRPr/>
                    </a:pPr>
                    <a:r>
                      <a:rPr lang="en-GB" sz="1000" kern="0" dirty="0" smtClean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«</a:t>
                    </a:r>
                    <a:r>
                      <a:rPr lang="en-GB" sz="1000" kern="0" dirty="0" err="1" smtClean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FeatureType</a:t>
                    </a:r>
                    <a:r>
                      <a:rPr lang="en-GB" sz="1000" kern="0" dirty="0" smtClean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»</a:t>
                    </a:r>
                  </a:p>
                  <a:p>
                    <a:pPr algn="ctr">
                      <a:spcBef>
                        <a:spcPts val="0"/>
                      </a:spcBef>
                      <a:defRPr/>
                    </a:pPr>
                    <a:r>
                      <a:rPr lang="en-GB" sz="1000" kern="0" dirty="0" err="1" smtClean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OM_ComplexObservation</a:t>
                    </a:r>
                    <a:endParaRPr lang="en-GB" sz="1000" kern="0" dirty="0">
                      <a:solidFill>
                        <a:sysClr val="windowText" lastClr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52" name="Rectangle 51"/>
                  <p:cNvSpPr/>
                  <p:nvPr/>
                </p:nvSpPr>
                <p:spPr bwMode="auto">
                  <a:xfrm>
                    <a:off x="3699039" y="2677028"/>
                    <a:ext cx="1568996" cy="192576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anchor="ctr" anchorCtr="0"/>
                  <a:lstStyle/>
                  <a:p>
                    <a:pPr algn="ctr">
                      <a:defRPr/>
                    </a:pPr>
                    <a:endParaRPr lang="en-GB" sz="1000" u="sng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sp>
              <p:nvSpPr>
                <p:cNvPr id="33" name="TextBox 32"/>
                <p:cNvSpPr txBox="1"/>
                <p:nvPr/>
              </p:nvSpPr>
              <p:spPr bwMode="auto">
                <a:xfrm>
                  <a:off x="2615471" y="3679469"/>
                  <a:ext cx="728084" cy="2308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GB" sz="900" i="1" kern="0" dirty="0">
                      <a:solidFill>
                        <a:schemeClr val="bg1">
                          <a:lumMod val="75000"/>
                        </a:schemeClr>
                      </a:solidFill>
                    </a:rPr>
                    <a:t>(</a:t>
                  </a:r>
                  <a:r>
                    <a:rPr lang="en-GB" sz="900" i="1" kern="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ISO 19156)</a:t>
                  </a:r>
                  <a:endParaRPr lang="en-GB" sz="900" i="1" kern="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34" name="Straight Arrow Connector 16"/>
                <p:cNvCxnSpPr>
                  <a:cxnSpLocks noChangeShapeType="1"/>
                  <a:endCxn id="49" idx="0"/>
                </p:cNvCxnSpPr>
                <p:nvPr/>
              </p:nvCxnSpPr>
              <p:spPr bwMode="auto">
                <a:xfrm>
                  <a:off x="4325571" y="3661974"/>
                  <a:ext cx="0" cy="304259"/>
                </a:xfrm>
                <a:prstGeom prst="straightConnector1">
                  <a:avLst/>
                </a:prstGeom>
                <a:noFill/>
                <a:ln w="9525" algn="ctr">
                  <a:solidFill>
                    <a:srgbClr val="000000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35" name="Group 44"/>
                <p:cNvGrpSpPr/>
                <p:nvPr/>
              </p:nvGrpSpPr>
              <p:grpSpPr>
                <a:xfrm>
                  <a:off x="3884462" y="3966233"/>
                  <a:ext cx="882217" cy="727607"/>
                  <a:chOff x="2956535" y="223624"/>
                  <a:chExt cx="882217" cy="727607"/>
                </a:xfrm>
              </p:grpSpPr>
              <p:grpSp>
                <p:nvGrpSpPr>
                  <p:cNvPr id="47" name="Group 45"/>
                  <p:cNvGrpSpPr/>
                  <p:nvPr/>
                </p:nvGrpSpPr>
                <p:grpSpPr>
                  <a:xfrm>
                    <a:off x="2956535" y="223624"/>
                    <a:ext cx="882217" cy="496775"/>
                    <a:chOff x="3699038" y="2224419"/>
                    <a:chExt cx="1568997" cy="496775"/>
                  </a:xfrm>
                </p:grpSpPr>
                <p:sp>
                  <p:nvSpPr>
                    <p:cNvPr id="49" name="Rectangle 48"/>
                    <p:cNvSpPr/>
                    <p:nvPr/>
                  </p:nvSpPr>
                  <p:spPr bwMode="auto">
                    <a:xfrm>
                      <a:off x="3699038" y="2224419"/>
                      <a:ext cx="1568997" cy="496775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9525" cap="flat" cmpd="sng" algn="ctr">
                      <a:solidFill>
                        <a:sysClr val="windowText" lastClr="000000"/>
                      </a:solidFill>
                      <a:prstDash val="solid"/>
                    </a:ln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anchor="t" anchorCtr="0"/>
                    <a:lstStyle/>
                    <a:p>
                      <a:pPr algn="ctr">
                        <a:spcBef>
                          <a:spcPts val="0"/>
                        </a:spcBef>
                        <a:defRPr/>
                      </a:pPr>
                      <a:r>
                        <a:rPr lang="en-GB" sz="1000" kern="0" dirty="0" smtClean="0">
                          <a:solidFill>
                            <a:sysClr val="windowText" lastClr="000000"/>
                          </a:solidFill>
                          <a:latin typeface="Calibri" pitchFamily="34" charset="0"/>
                        </a:rPr>
                        <a:t>«Type»</a:t>
                      </a:r>
                    </a:p>
                    <a:p>
                      <a:pPr algn="ctr">
                        <a:spcBef>
                          <a:spcPts val="0"/>
                        </a:spcBef>
                        <a:defRPr/>
                      </a:pPr>
                      <a:r>
                        <a:rPr lang="en-GB" sz="1000" kern="0" dirty="0" smtClean="0">
                          <a:solidFill>
                            <a:sysClr val="windowText" lastClr="000000"/>
                          </a:solidFill>
                          <a:latin typeface="Calibri" pitchFamily="34" charset="0"/>
                        </a:rPr>
                        <a:t>Record</a:t>
                      </a:r>
                      <a:endParaRPr lang="en-GB" sz="1000" kern="0" dirty="0">
                        <a:solidFill>
                          <a:sysClr val="windowText" lastClr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0" name="Rectangle 49"/>
                    <p:cNvSpPr/>
                    <p:nvPr/>
                  </p:nvSpPr>
                  <p:spPr bwMode="auto">
                    <a:xfrm>
                      <a:off x="3699040" y="2597516"/>
                      <a:ext cx="1568995" cy="123678"/>
                    </a:xfrm>
                    <a:prstGeom prst="rect">
                      <a:avLst/>
                    </a:prstGeom>
                    <a:solidFill>
                      <a:sysClr val="window" lastClr="FFFFFF"/>
                    </a:solidFill>
                    <a:ln w="9525" cap="flat" cmpd="sng" algn="ctr">
                      <a:solidFill>
                        <a:sysClr val="windowText" lastClr="000000"/>
                      </a:solidFill>
                      <a:prstDash val="solid"/>
                    </a:ln>
                    <a:effectLst/>
                  </p:spPr>
                  <p:txBody>
                    <a:bodyPr anchor="ctr" anchorCtr="0"/>
                    <a:lstStyle/>
                    <a:p>
                      <a:pPr algn="ctr">
                        <a:defRPr/>
                      </a:pPr>
                      <a:endParaRPr lang="en-GB" sz="1000" u="sng" kern="0" dirty="0">
                        <a:solidFill>
                          <a:sysClr val="windowText" lastClr="000000"/>
                        </a:solidFill>
                      </a:endParaRPr>
                    </a:p>
                  </p:txBody>
                </p:sp>
              </p:grpSp>
              <p:sp>
                <p:nvSpPr>
                  <p:cNvPr id="48" name="TextBox 47"/>
                  <p:cNvSpPr txBox="1"/>
                  <p:nvPr/>
                </p:nvSpPr>
                <p:spPr bwMode="auto">
                  <a:xfrm>
                    <a:off x="2956536" y="720399"/>
                    <a:ext cx="726481" cy="2308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>
                      <a:defRPr/>
                    </a:pPr>
                    <a:r>
                      <a:rPr lang="en-GB" sz="900" i="1" kern="0" dirty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(</a:t>
                    </a:r>
                    <a:r>
                      <a:rPr lang="en-GB" sz="900" i="1" kern="0" dirty="0" smtClean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ISO 19103)</a:t>
                    </a:r>
                    <a:endParaRPr lang="en-GB" sz="900" i="1" kern="0" dirty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36" name="TextBox 35"/>
                <p:cNvSpPr txBox="1"/>
                <p:nvPr/>
              </p:nvSpPr>
              <p:spPr bwMode="auto">
                <a:xfrm>
                  <a:off x="4316602" y="3773508"/>
                  <a:ext cx="511679" cy="2308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GB" sz="900" kern="0" dirty="0" smtClean="0">
                      <a:solidFill>
                        <a:sysClr val="windowText" lastClr="000000"/>
                      </a:solidFill>
                    </a:rPr>
                    <a:t>+result</a:t>
                  </a:r>
                  <a:endParaRPr lang="en-GB" sz="900" kern="0" dirty="0">
                    <a:solidFill>
                      <a:sysClr val="windowText" lastClr="000000"/>
                    </a:solidFill>
                  </a:endParaRPr>
                </a:p>
              </p:txBody>
            </p:sp>
            <p:grpSp>
              <p:nvGrpSpPr>
                <p:cNvPr id="37" name="Group 87"/>
                <p:cNvGrpSpPr/>
                <p:nvPr/>
              </p:nvGrpSpPr>
              <p:grpSpPr>
                <a:xfrm>
                  <a:off x="3167986" y="5907547"/>
                  <a:ext cx="839068" cy="842782"/>
                  <a:chOff x="3167986" y="5907547"/>
                  <a:chExt cx="839068" cy="842782"/>
                </a:xfrm>
              </p:grpSpPr>
              <p:sp>
                <p:nvSpPr>
                  <p:cNvPr id="45" name="Diamond 44"/>
                  <p:cNvSpPr/>
                  <p:nvPr/>
                </p:nvSpPr>
                <p:spPr>
                  <a:xfrm>
                    <a:off x="3167986" y="5907547"/>
                    <a:ext cx="839068" cy="842782"/>
                  </a:xfrm>
                  <a:prstGeom prst="diamond">
                    <a:avLst/>
                  </a:prstGeom>
                  <a:gradFill rotWithShape="1">
                    <a:gsLst>
                      <a:gs pos="0">
                        <a:schemeClr val="accent1">
                          <a:lumMod val="50000"/>
                        </a:schemeClr>
                      </a:gs>
                      <a:gs pos="8000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0"/>
                  </a:gradFill>
                  <a:ln w="9525" cap="flat" cmpd="sng" algn="ctr">
                    <a:solidFill>
                      <a:srgbClr val="003300"/>
                    </a:solidFill>
                    <a:prstDash val="solid"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kern="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alibri"/>
                    </a:endParaRP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3379771" y="6028782"/>
                    <a:ext cx="415498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3200" b="1" dirty="0" smtClean="0">
                        <a:solidFill>
                          <a:schemeClr val="bg1"/>
                        </a:solidFill>
                      </a:rPr>
                      <a:t>B</a:t>
                    </a:r>
                    <a:endParaRPr lang="en-GB" sz="3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8" name="Rectangle 37"/>
                <p:cNvSpPr/>
                <p:nvPr/>
              </p:nvSpPr>
              <p:spPr>
                <a:xfrm>
                  <a:off x="3660575" y="5710387"/>
                  <a:ext cx="51007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1200"/>
                    </a:spcAft>
                    <a:defRPr/>
                  </a:pPr>
                  <a:r>
                    <a:rPr lang="en-GB" b="1" i="1" kern="0" dirty="0" smtClean="0">
                      <a:solidFill>
                        <a:schemeClr val="accent1">
                          <a:lumMod val="75000"/>
                        </a:schemeClr>
                      </a:solidFill>
                      <a:ea typeface="Times New Roman"/>
                    </a:rPr>
                    <a:t>Yes</a:t>
                  </a:r>
                  <a:endParaRPr lang="en-GB" b="1" i="1" kern="0" dirty="0">
                    <a:solidFill>
                      <a:schemeClr val="accent1">
                        <a:lumMod val="75000"/>
                      </a:schemeClr>
                    </a:solidFill>
                    <a:ea typeface="Times New Roman"/>
                  </a:endParaRPr>
                </a:p>
              </p:txBody>
            </p:sp>
            <p:grpSp>
              <p:nvGrpSpPr>
                <p:cNvPr id="39" name="Group 38"/>
                <p:cNvGrpSpPr/>
                <p:nvPr/>
              </p:nvGrpSpPr>
              <p:grpSpPr>
                <a:xfrm>
                  <a:off x="2615471" y="4925221"/>
                  <a:ext cx="1944088" cy="645184"/>
                  <a:chOff x="3699038" y="2835121"/>
                  <a:chExt cx="1568997" cy="645184"/>
                </a:xfrm>
              </p:grpSpPr>
              <p:sp>
                <p:nvSpPr>
                  <p:cNvPr id="43" name="Rectangle 42"/>
                  <p:cNvSpPr/>
                  <p:nvPr/>
                </p:nvSpPr>
                <p:spPr bwMode="auto">
                  <a:xfrm>
                    <a:off x="3699038" y="2835121"/>
                    <a:ext cx="1568997" cy="645184"/>
                  </a:xfrm>
                  <a:prstGeom prst="rect">
                    <a:avLst/>
                  </a:prstGeom>
                  <a:gradFill>
                    <a:gsLst>
                      <a:gs pos="0">
                        <a:srgbClr val="FFFFCC"/>
                      </a:gs>
                      <a:gs pos="100000">
                        <a:srgbClr val="FFFF99"/>
                      </a:gs>
                    </a:gsLst>
                    <a:lin ang="16200000" scaled="0"/>
                  </a:gradFill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t" anchorCtr="0"/>
                  <a:lstStyle/>
                  <a:p>
                    <a:pPr algn="ctr">
                      <a:spcBef>
                        <a:spcPts val="0"/>
                      </a:spcBef>
                    </a:pPr>
                    <a:r>
                      <a:rPr lang="en-GB" sz="1000" kern="0" dirty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«</a:t>
                    </a:r>
                    <a:r>
                      <a:rPr lang="en-GB" sz="1000" kern="0" dirty="0" err="1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FeatureType</a:t>
                    </a:r>
                    <a:r>
                      <a:rPr lang="en-GB" sz="1000" kern="0" dirty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»</a:t>
                    </a:r>
                  </a:p>
                  <a:p>
                    <a:pPr algn="ctr">
                      <a:spcBef>
                        <a:spcPts val="0"/>
                      </a:spcBef>
                    </a:pPr>
                    <a:r>
                      <a:rPr lang="en-GB" sz="1000" kern="0" dirty="0" err="1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ComplexSamplingMeasurement</a:t>
                    </a:r>
                    <a:endParaRPr lang="en-GB" sz="1000" kern="0" dirty="0">
                      <a:solidFill>
                        <a:sysClr val="windowText" lastClr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44" name="Rectangle 43"/>
                  <p:cNvSpPr/>
                  <p:nvPr/>
                </p:nvSpPr>
                <p:spPr bwMode="auto">
                  <a:xfrm>
                    <a:off x="3699039" y="3287729"/>
                    <a:ext cx="1568996" cy="192576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anchor="ctr" anchorCtr="0"/>
                  <a:lstStyle/>
                  <a:p>
                    <a:pPr algn="ctr">
                      <a:defRPr/>
                    </a:pPr>
                    <a:endParaRPr lang="en-GB" sz="1000" u="sng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cxnSp>
              <p:nvCxnSpPr>
                <p:cNvPr id="40" name="Straight Arrow Connector 16"/>
                <p:cNvCxnSpPr>
                  <a:cxnSpLocks noChangeShapeType="1"/>
                  <a:stCxn id="43" idx="0"/>
                  <a:endCxn id="52" idx="2"/>
                </p:cNvCxnSpPr>
                <p:nvPr/>
              </p:nvCxnSpPr>
              <p:spPr bwMode="auto">
                <a:xfrm flipV="1">
                  <a:off x="3587515" y="3665776"/>
                  <a:ext cx="5" cy="1259445"/>
                </a:xfrm>
                <a:prstGeom prst="straightConnector1">
                  <a:avLst/>
                </a:prstGeom>
                <a:noFill/>
                <a:ln w="9525" algn="ctr">
                  <a:solidFill>
                    <a:srgbClr val="000000"/>
                  </a:solidFill>
                  <a:round/>
                  <a:headEnd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41" name="Isosceles Triangle 40"/>
                <p:cNvSpPr/>
                <p:nvPr/>
              </p:nvSpPr>
              <p:spPr>
                <a:xfrm>
                  <a:off x="3492047" y="3668665"/>
                  <a:ext cx="190936" cy="252440"/>
                </a:xfrm>
                <a:prstGeom prst="triangl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/>
                  <a:endParaRPr lang="en-GB" sz="1000" u="sng" kern="0">
                    <a:solidFill>
                      <a:sysClr val="windowText" lastClr="000000"/>
                    </a:solidFill>
                  </a:endParaRPr>
                </a:p>
              </p:txBody>
            </p:sp>
            <p:cxnSp>
              <p:nvCxnSpPr>
                <p:cNvPr id="42" name="Straight Arrow Connector 41"/>
                <p:cNvCxnSpPr>
                  <a:stCxn id="45" idx="0"/>
                  <a:endCxn id="43" idx="2"/>
                </p:cNvCxnSpPr>
                <p:nvPr/>
              </p:nvCxnSpPr>
              <p:spPr>
                <a:xfrm flipH="1" flipV="1">
                  <a:off x="3587515" y="5570405"/>
                  <a:ext cx="5" cy="337142"/>
                </a:xfrm>
                <a:prstGeom prst="straightConnector1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3" name="Group 94"/>
          <p:cNvGrpSpPr/>
          <p:nvPr/>
        </p:nvGrpSpPr>
        <p:grpSpPr>
          <a:xfrm>
            <a:off x="398866" y="1982890"/>
            <a:ext cx="2769120" cy="3850749"/>
            <a:chOff x="398866" y="2490890"/>
            <a:chExt cx="2769120" cy="3850749"/>
          </a:xfrm>
        </p:grpSpPr>
        <p:sp>
          <p:nvSpPr>
            <p:cNvPr id="54" name="Rectangle 53"/>
            <p:cNvSpPr/>
            <p:nvPr/>
          </p:nvSpPr>
          <p:spPr>
            <a:xfrm>
              <a:off x="1300551" y="5717904"/>
              <a:ext cx="4587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1200"/>
                </a:spcAft>
                <a:defRPr/>
              </a:pPr>
              <a:r>
                <a:rPr lang="en-GB" b="1" i="1" kern="0" dirty="0" smtClean="0">
                  <a:solidFill>
                    <a:schemeClr val="accent1">
                      <a:lumMod val="75000"/>
                    </a:schemeClr>
                  </a:solidFill>
                  <a:ea typeface="Times New Roman"/>
                </a:rPr>
                <a:t>No</a:t>
              </a:r>
              <a:endParaRPr lang="en-GB" b="1" i="1" kern="0" dirty="0">
                <a:solidFill>
                  <a:schemeClr val="accent1">
                    <a:lumMod val="75000"/>
                  </a:schemeClr>
                </a:solidFill>
                <a:ea typeface="Times New Roman"/>
              </a:endParaRPr>
            </a:p>
          </p:txBody>
        </p:sp>
        <p:grpSp>
          <p:nvGrpSpPr>
            <p:cNvPr id="55" name="Group 9"/>
            <p:cNvGrpSpPr/>
            <p:nvPr/>
          </p:nvGrpSpPr>
          <p:grpSpPr>
            <a:xfrm>
              <a:off x="398866" y="4925221"/>
              <a:ext cx="1764435" cy="612788"/>
              <a:chOff x="3699038" y="2245624"/>
              <a:chExt cx="1568997" cy="612788"/>
            </a:xfrm>
          </p:grpSpPr>
          <p:sp>
            <p:nvSpPr>
              <p:cNvPr id="59" name="Rectangle 58"/>
              <p:cNvSpPr/>
              <p:nvPr/>
            </p:nvSpPr>
            <p:spPr bwMode="auto">
              <a:xfrm>
                <a:off x="3699038" y="2245624"/>
                <a:ext cx="1568997" cy="612788"/>
              </a:xfrm>
              <a:prstGeom prst="rect">
                <a:avLst/>
              </a:prstGeom>
              <a:gradFill>
                <a:gsLst>
                  <a:gs pos="0">
                    <a:srgbClr val="FFFFCC"/>
                  </a:gs>
                  <a:gs pos="100000">
                    <a:srgbClr val="FFFF99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u="sng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SamplingObservation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3699039" y="2677027"/>
                <a:ext cx="1568996" cy="181385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 anchorCtr="0"/>
              <a:lstStyle/>
              <a:p>
                <a:pPr algn="ctr">
                  <a:spcAft>
                    <a:spcPts val="800"/>
                  </a:spcAft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56" name="Straight Arrow Connector 16"/>
            <p:cNvCxnSpPr>
              <a:cxnSpLocks noChangeShapeType="1"/>
              <a:stCxn id="59" idx="0"/>
              <a:endCxn id="6" idx="2"/>
            </p:cNvCxnSpPr>
            <p:nvPr/>
          </p:nvCxnSpPr>
          <p:spPr bwMode="auto">
            <a:xfrm flipH="1" flipV="1">
              <a:off x="1281083" y="2503590"/>
              <a:ext cx="1" cy="2421631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Isosceles Triangle 56"/>
            <p:cNvSpPr/>
            <p:nvPr/>
          </p:nvSpPr>
          <p:spPr>
            <a:xfrm>
              <a:off x="1187993" y="2490890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58" name="Elbow Connector 75"/>
            <p:cNvCxnSpPr>
              <a:stCxn id="45" idx="1"/>
              <a:endCxn id="60" idx="2"/>
            </p:cNvCxnSpPr>
            <p:nvPr/>
          </p:nvCxnSpPr>
          <p:spPr>
            <a:xfrm rot="10800000">
              <a:off x="1281084" y="5538010"/>
              <a:ext cx="1886902" cy="803629"/>
            </a:xfrm>
            <a:prstGeom prst="bentConnector2">
              <a:avLst/>
            </a:prstGeom>
            <a:ln w="38100">
              <a:solidFill>
                <a:schemeClr val="accent1">
                  <a:lumMod val="75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96"/>
          <p:cNvGrpSpPr/>
          <p:nvPr/>
        </p:nvGrpSpPr>
        <p:grpSpPr>
          <a:xfrm>
            <a:off x="2163300" y="824693"/>
            <a:ext cx="5494693" cy="5409868"/>
            <a:chOff x="2163300" y="1332693"/>
            <a:chExt cx="5494693" cy="5409868"/>
          </a:xfrm>
        </p:grpSpPr>
        <p:sp>
          <p:nvSpPr>
            <p:cNvPr id="62" name="Rectangle 61"/>
            <p:cNvSpPr/>
            <p:nvPr/>
          </p:nvSpPr>
          <p:spPr>
            <a:xfrm>
              <a:off x="3111094" y="1332693"/>
              <a:ext cx="419377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algn="l" fontAlgn="auto">
                <a:spcBef>
                  <a:spcPts val="0"/>
                </a:spcBef>
                <a:spcAft>
                  <a:spcPts val="1200"/>
                </a:spcAft>
                <a:buFont typeface="+mj-lt"/>
                <a:buAutoNum type="alphaUcPeriod"/>
                <a:defRPr/>
              </a:pPr>
              <a:r>
                <a:rPr lang="en-GB" i="1" kern="0" dirty="0">
                  <a:solidFill>
                    <a:srgbClr val="595959"/>
                  </a:solidFill>
                  <a:ea typeface="Times New Roman"/>
                </a:rPr>
                <a:t>Vary in space and or time?</a:t>
              </a:r>
            </a:p>
          </p:txBody>
        </p:sp>
        <p:grpSp>
          <p:nvGrpSpPr>
            <p:cNvPr id="63" name="Group 92"/>
            <p:cNvGrpSpPr/>
            <p:nvPr/>
          </p:nvGrpSpPr>
          <p:grpSpPr>
            <a:xfrm>
              <a:off x="2163300" y="2044355"/>
              <a:ext cx="5494693" cy="4698206"/>
              <a:chOff x="2163300" y="2044355"/>
              <a:chExt cx="5494693" cy="4698206"/>
            </a:xfrm>
          </p:grpSpPr>
          <p:cxnSp>
            <p:nvCxnSpPr>
              <p:cNvPr id="64" name="Straight Arrow Connector 63"/>
              <p:cNvCxnSpPr/>
              <p:nvPr/>
            </p:nvCxnSpPr>
            <p:spPr>
              <a:xfrm flipH="1">
                <a:off x="6463041" y="6308469"/>
                <a:ext cx="956088" cy="1"/>
              </a:xfrm>
              <a:prstGeom prst="straightConnector1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5" name="Group 23"/>
              <p:cNvGrpSpPr/>
              <p:nvPr/>
            </p:nvGrpSpPr>
            <p:grpSpPr>
              <a:xfrm>
                <a:off x="4987860" y="3020592"/>
                <a:ext cx="2111294" cy="645184"/>
                <a:chOff x="3699038" y="2224420"/>
                <a:chExt cx="1568997" cy="645184"/>
              </a:xfrm>
            </p:grpSpPr>
            <p:sp>
              <p:nvSpPr>
                <p:cNvPr id="86" name="Rectangle 24"/>
                <p:cNvSpPr/>
                <p:nvPr/>
              </p:nvSpPr>
              <p:spPr bwMode="auto">
                <a:xfrm>
                  <a:off x="3699038" y="2224420"/>
                  <a:ext cx="1568997" cy="645184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t" anchorCtr="0"/>
                <a:lstStyle/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«</a:t>
                  </a:r>
                  <a:r>
                    <a:rPr lang="en-GB" sz="1000" kern="0" dirty="0" err="1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FeatureType</a:t>
                  </a: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»</a:t>
                  </a:r>
                </a:p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err="1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OM_DiscreteCoverageObservation</a:t>
                  </a:r>
                  <a:endPara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87" name="Rectangle 25"/>
                <p:cNvSpPr/>
                <p:nvPr/>
              </p:nvSpPr>
              <p:spPr bwMode="auto">
                <a:xfrm>
                  <a:off x="3699039" y="2677028"/>
                  <a:ext cx="1568996" cy="192576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>
                    <a:defRPr/>
                  </a:pPr>
                  <a:endParaRPr lang="en-GB" sz="1000" u="sng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66" name="TextBox 31"/>
              <p:cNvSpPr txBox="1"/>
              <p:nvPr/>
            </p:nvSpPr>
            <p:spPr bwMode="auto">
              <a:xfrm>
                <a:off x="4987861" y="3665776"/>
                <a:ext cx="728084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GB" sz="900" i="1" kern="0" dirty="0">
                    <a:solidFill>
                      <a:schemeClr val="bg1">
                        <a:lumMod val="75000"/>
                      </a:schemeClr>
                    </a:solidFill>
                  </a:rPr>
                  <a:t>(</a:t>
                </a:r>
                <a:r>
                  <a:rPr lang="en-GB" sz="900" i="1" kern="0" dirty="0" smtClean="0">
                    <a:solidFill>
                      <a:schemeClr val="bg1">
                        <a:lumMod val="75000"/>
                      </a:schemeClr>
                    </a:solidFill>
                  </a:rPr>
                  <a:t>ISO 19156)</a:t>
                </a:r>
                <a:endParaRPr lang="en-GB" sz="900" i="1" kern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7" name="TextBox 43"/>
              <p:cNvSpPr txBox="1"/>
              <p:nvPr/>
            </p:nvSpPr>
            <p:spPr bwMode="auto">
              <a:xfrm>
                <a:off x="6797210" y="3752475"/>
                <a:ext cx="511679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GB" sz="900" kern="0" dirty="0" smtClean="0">
                    <a:solidFill>
                      <a:sysClr val="windowText" lastClr="000000"/>
                    </a:solidFill>
                  </a:rPr>
                  <a:t>+result</a:t>
                </a:r>
                <a:endParaRPr lang="en-GB" sz="9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68" name="Straight Arrow Connector 16"/>
              <p:cNvCxnSpPr>
                <a:cxnSpLocks noChangeShapeType="1"/>
              </p:cNvCxnSpPr>
              <p:nvPr/>
            </p:nvCxnSpPr>
            <p:spPr bwMode="auto">
              <a:xfrm>
                <a:off x="6790865" y="3661973"/>
                <a:ext cx="0" cy="304260"/>
              </a:xfrm>
              <a:prstGeom prst="straightConnector1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69" name="Group 50"/>
              <p:cNvGrpSpPr/>
              <p:nvPr/>
            </p:nvGrpSpPr>
            <p:grpSpPr>
              <a:xfrm>
                <a:off x="6349756" y="3966232"/>
                <a:ext cx="1308237" cy="727607"/>
                <a:chOff x="2956535" y="223624"/>
                <a:chExt cx="882217" cy="727607"/>
              </a:xfrm>
            </p:grpSpPr>
            <p:grpSp>
              <p:nvGrpSpPr>
                <p:cNvPr id="82" name="Group 51"/>
                <p:cNvGrpSpPr/>
                <p:nvPr/>
              </p:nvGrpSpPr>
              <p:grpSpPr>
                <a:xfrm>
                  <a:off x="2956535" y="223624"/>
                  <a:ext cx="882217" cy="496775"/>
                  <a:chOff x="3699038" y="2224419"/>
                  <a:chExt cx="1568997" cy="496775"/>
                </a:xfrm>
              </p:grpSpPr>
              <p:sp>
                <p:nvSpPr>
                  <p:cNvPr id="84" name="Rectangle 53"/>
                  <p:cNvSpPr/>
                  <p:nvPr/>
                </p:nvSpPr>
                <p:spPr bwMode="auto">
                  <a:xfrm>
                    <a:off x="3699038" y="2224419"/>
                    <a:ext cx="1568997" cy="496775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t" anchorCtr="0"/>
                  <a:lstStyle/>
                  <a:p>
                    <a:pPr algn="ctr">
                      <a:spcBef>
                        <a:spcPts val="0"/>
                      </a:spcBef>
                      <a:defRPr/>
                    </a:pPr>
                    <a:r>
                      <a:rPr lang="en-GB" sz="1000" kern="0" dirty="0" smtClean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«Type»</a:t>
                    </a:r>
                  </a:p>
                  <a:p>
                    <a:pPr algn="ctr">
                      <a:spcBef>
                        <a:spcPts val="0"/>
                      </a:spcBef>
                      <a:defRPr/>
                    </a:pPr>
                    <a:r>
                      <a:rPr lang="en-GB" sz="1000" kern="0" dirty="0" err="1" smtClean="0">
                        <a:solidFill>
                          <a:sysClr val="windowText" lastClr="000000"/>
                        </a:solidFill>
                        <a:latin typeface="Calibri" pitchFamily="34" charset="0"/>
                      </a:rPr>
                      <a:t>CV_DiscreteCoverage</a:t>
                    </a:r>
                    <a:endParaRPr lang="en-GB" sz="1000" kern="0" dirty="0">
                      <a:solidFill>
                        <a:sysClr val="windowText" lastClr="000000"/>
                      </a:solidFill>
                      <a:latin typeface="Calibri" pitchFamily="34" charset="0"/>
                    </a:endParaRPr>
                  </a:p>
                </p:txBody>
              </p:sp>
              <p:sp>
                <p:nvSpPr>
                  <p:cNvPr id="85" name="Rectangle 54"/>
                  <p:cNvSpPr/>
                  <p:nvPr/>
                </p:nvSpPr>
                <p:spPr bwMode="auto">
                  <a:xfrm>
                    <a:off x="3699040" y="2597516"/>
                    <a:ext cx="1568995" cy="12367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anchor="ctr" anchorCtr="0"/>
                  <a:lstStyle/>
                  <a:p>
                    <a:pPr algn="ctr">
                      <a:defRPr/>
                    </a:pPr>
                    <a:endParaRPr lang="en-GB" sz="1000" u="sng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sp>
              <p:nvSpPr>
                <p:cNvPr id="83" name="TextBox 52"/>
                <p:cNvSpPr txBox="1"/>
                <p:nvPr/>
              </p:nvSpPr>
              <p:spPr bwMode="auto">
                <a:xfrm>
                  <a:off x="2956536" y="720399"/>
                  <a:ext cx="489907" cy="2308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GB" sz="900" i="1" kern="0" dirty="0">
                      <a:solidFill>
                        <a:schemeClr val="bg1">
                          <a:lumMod val="75000"/>
                        </a:schemeClr>
                      </a:solidFill>
                    </a:rPr>
                    <a:t>(</a:t>
                  </a:r>
                  <a:r>
                    <a:rPr lang="en-GB" sz="900" i="1" kern="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ISO 19123)</a:t>
                  </a:r>
                  <a:endParaRPr lang="en-GB" sz="900" i="1" kern="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  <p:cxnSp>
            <p:nvCxnSpPr>
              <p:cNvPr id="70" name="Elbow Connector 56"/>
              <p:cNvCxnSpPr>
                <a:stCxn id="6" idx="3"/>
                <a:endCxn id="86" idx="0"/>
              </p:cNvCxnSpPr>
              <p:nvPr/>
            </p:nvCxnSpPr>
            <p:spPr>
              <a:xfrm>
                <a:off x="2163300" y="2140908"/>
                <a:ext cx="3880207" cy="879684"/>
              </a:xfrm>
              <a:prstGeom prst="bentConnector2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" name="Isosceles Triangle 70"/>
              <p:cNvSpPr/>
              <p:nvPr/>
            </p:nvSpPr>
            <p:spPr>
              <a:xfrm rot="16200000">
                <a:off x="2194052" y="2013603"/>
                <a:ext cx="190936" cy="252440"/>
              </a:xfrm>
              <a:prstGeom prst="triangl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/>
                <a:endParaRPr lang="en-GB" sz="1000" u="sng" kern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72" name="Group 86"/>
              <p:cNvGrpSpPr/>
              <p:nvPr/>
            </p:nvGrpSpPr>
            <p:grpSpPr>
              <a:xfrm>
                <a:off x="5623973" y="5899779"/>
                <a:ext cx="839068" cy="842782"/>
                <a:chOff x="5623973" y="5899779"/>
                <a:chExt cx="839068" cy="842782"/>
              </a:xfrm>
            </p:grpSpPr>
            <p:sp>
              <p:nvSpPr>
                <p:cNvPr id="80" name="Diamond 60"/>
                <p:cNvSpPr/>
                <p:nvPr/>
              </p:nvSpPr>
              <p:spPr>
                <a:xfrm>
                  <a:off x="5623973" y="5899779"/>
                  <a:ext cx="839068" cy="842782"/>
                </a:xfrm>
                <a:prstGeom prst="diamond">
                  <a:avLst/>
                </a:prstGeom>
                <a:gradFill rotWithShape="1">
                  <a:gsLst>
                    <a:gs pos="0">
                      <a:schemeClr val="accent1">
                        <a:lumMod val="50000"/>
                      </a:schemeClr>
                    </a:gs>
                    <a:gs pos="8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0"/>
                </a:gradFill>
                <a:ln w="9525" cap="flat" cmpd="sng" algn="ctr">
                  <a:solidFill>
                    <a:srgbClr val="003300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kern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81" name="TextBox 62"/>
                <p:cNvSpPr txBox="1"/>
                <p:nvPr/>
              </p:nvSpPr>
              <p:spPr>
                <a:xfrm>
                  <a:off x="5826941" y="6036550"/>
                  <a:ext cx="43313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3200" b="1" dirty="0" smtClean="0">
                      <a:solidFill>
                        <a:schemeClr val="bg1"/>
                      </a:solidFill>
                    </a:rPr>
                    <a:t>A</a:t>
                  </a:r>
                  <a:endParaRPr lang="en-GB" sz="32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3" name="Rectangle 72"/>
              <p:cNvSpPr/>
              <p:nvPr/>
            </p:nvSpPr>
            <p:spPr>
              <a:xfrm>
                <a:off x="6111481" y="5717904"/>
                <a:ext cx="5100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b="1" i="1" kern="0" dirty="0" smtClean="0">
                    <a:solidFill>
                      <a:schemeClr val="accent1">
                        <a:lumMod val="75000"/>
                      </a:schemeClr>
                    </a:solidFill>
                    <a:ea typeface="Times New Roman"/>
                  </a:rPr>
                  <a:t>Yes</a:t>
                </a:r>
                <a:endParaRPr lang="en-GB" b="1" i="1" kern="0" dirty="0">
                  <a:solidFill>
                    <a:schemeClr val="accent1">
                      <a:lumMod val="75000"/>
                    </a:schemeClr>
                  </a:solidFill>
                  <a:ea typeface="Times New Roman"/>
                </a:endParaRPr>
              </a:p>
            </p:txBody>
          </p:sp>
          <p:grpSp>
            <p:nvGrpSpPr>
              <p:cNvPr id="74" name="Group 26"/>
              <p:cNvGrpSpPr/>
              <p:nvPr/>
            </p:nvGrpSpPr>
            <p:grpSpPr>
              <a:xfrm>
                <a:off x="5071463" y="4925221"/>
                <a:ext cx="1944088" cy="645184"/>
                <a:chOff x="3699038" y="2224420"/>
                <a:chExt cx="1568997" cy="645184"/>
              </a:xfrm>
            </p:grpSpPr>
            <p:sp>
              <p:nvSpPr>
                <p:cNvPr id="78" name="Rectangle 27"/>
                <p:cNvSpPr/>
                <p:nvPr/>
              </p:nvSpPr>
              <p:spPr bwMode="auto">
                <a:xfrm>
                  <a:off x="3699038" y="2224420"/>
                  <a:ext cx="1568997" cy="645184"/>
                </a:xfrm>
                <a:prstGeom prst="rect">
                  <a:avLst/>
                </a:prstGeom>
                <a:gradFill>
                  <a:gsLst>
                    <a:gs pos="0">
                      <a:srgbClr val="FFFFCC"/>
                    </a:gs>
                    <a:gs pos="100000">
                      <a:srgbClr val="FFFF99"/>
                    </a:gs>
                  </a:gsLst>
                  <a:lin ang="16200000" scaled="0"/>
                </a:gra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t" anchorCtr="0"/>
                <a:lstStyle/>
                <a:p>
                  <a:pPr algn="ctr">
                    <a:spcBef>
                      <a:spcPts val="0"/>
                    </a:spcBef>
                  </a:pPr>
                  <a:r>
                    <a:rPr lang="en-GB" sz="1000" kern="0" dirty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«</a:t>
                  </a:r>
                  <a:r>
                    <a:rPr lang="en-GB" sz="1000" kern="0" dirty="0" err="1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FeatureType</a:t>
                  </a:r>
                  <a:r>
                    <a:rPr lang="en-GB" sz="1000" kern="0" dirty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»</a:t>
                  </a:r>
                </a:p>
                <a:p>
                  <a:pPr algn="ctr">
                    <a:spcBef>
                      <a:spcPts val="0"/>
                    </a:spcBef>
                  </a:pPr>
                  <a:r>
                    <a:rPr lang="en-GB" sz="1000" kern="0" dirty="0" err="1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SamplingCoverageMeasurement</a:t>
                  </a:r>
                  <a:endPara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79" name="Rectangle 28"/>
                <p:cNvSpPr/>
                <p:nvPr/>
              </p:nvSpPr>
              <p:spPr bwMode="auto">
                <a:xfrm>
                  <a:off x="3699039" y="2677028"/>
                  <a:ext cx="1568996" cy="19257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>
                    <a:defRPr/>
                  </a:pPr>
                  <a:endParaRPr lang="en-GB" sz="1000" u="sng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cxnSp>
            <p:nvCxnSpPr>
              <p:cNvPr id="75" name="Straight Arrow Connector 16"/>
              <p:cNvCxnSpPr>
                <a:cxnSpLocks noChangeShapeType="1"/>
                <a:endCxn id="67" idx="2"/>
              </p:cNvCxnSpPr>
              <p:nvPr/>
            </p:nvCxnSpPr>
            <p:spPr bwMode="auto">
              <a:xfrm flipV="1">
                <a:off x="6043507" y="3665776"/>
                <a:ext cx="1" cy="1259445"/>
              </a:xfrm>
              <a:prstGeom prst="straightConnector1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6" name="Isosceles Triangle 75"/>
              <p:cNvSpPr/>
              <p:nvPr/>
            </p:nvSpPr>
            <p:spPr>
              <a:xfrm>
                <a:off x="5952700" y="3668665"/>
                <a:ext cx="190936" cy="252440"/>
              </a:xfrm>
              <a:prstGeom prst="triangl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/>
                <a:endParaRPr lang="en-GB" sz="1000" u="sng" kern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77" name="Straight Arrow Connector 69"/>
              <p:cNvCxnSpPr/>
              <p:nvPr/>
            </p:nvCxnSpPr>
            <p:spPr>
              <a:xfrm flipV="1">
                <a:off x="6043507" y="5570405"/>
                <a:ext cx="0" cy="329374"/>
              </a:xfrm>
              <a:prstGeom prst="straightConnector1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Oval 87"/>
          <p:cNvSpPr>
            <a:spLocks noChangeArrowheads="1"/>
          </p:cNvSpPr>
          <p:nvPr/>
        </p:nvSpPr>
        <p:spPr bwMode="auto">
          <a:xfrm>
            <a:off x="6186886" y="3225378"/>
            <a:ext cx="1646200" cy="964636"/>
          </a:xfrm>
          <a:prstGeom prst="ellipse">
            <a:avLst/>
          </a:prstGeom>
          <a:noFill/>
          <a:ln w="76200" cap="flat" cmpd="sng" algn="ctr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FF0000">
                    <a:alpha val="40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5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G Times"/>
              <a:ea typeface="+mn-ea"/>
              <a:cs typeface="+mn-cs"/>
            </a:endParaRPr>
          </a:p>
        </p:txBody>
      </p:sp>
      <p:sp>
        <p:nvSpPr>
          <p:cNvPr id="89" name="Oval 88"/>
          <p:cNvSpPr>
            <a:spLocks noChangeArrowheads="1"/>
          </p:cNvSpPr>
          <p:nvPr/>
        </p:nvSpPr>
        <p:spPr bwMode="auto">
          <a:xfrm>
            <a:off x="3527847" y="3214004"/>
            <a:ext cx="1646200" cy="964636"/>
          </a:xfrm>
          <a:prstGeom prst="ellipse">
            <a:avLst/>
          </a:prstGeom>
          <a:noFill/>
          <a:ln w="76200" cap="flat" cmpd="sng" algn="ctr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FF0000">
                    <a:alpha val="40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5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G Times"/>
              <a:ea typeface="+mn-ea"/>
              <a:cs typeface="+mn-cs"/>
            </a:endParaRPr>
          </a:p>
        </p:txBody>
      </p:sp>
      <p:sp>
        <p:nvSpPr>
          <p:cNvPr id="90" name="Oval 89"/>
          <p:cNvSpPr>
            <a:spLocks noChangeArrowheads="1"/>
          </p:cNvSpPr>
          <p:nvPr/>
        </p:nvSpPr>
        <p:spPr bwMode="auto">
          <a:xfrm>
            <a:off x="1166784" y="2053945"/>
            <a:ext cx="1646200" cy="964636"/>
          </a:xfrm>
          <a:prstGeom prst="ellipse">
            <a:avLst/>
          </a:prstGeom>
          <a:noFill/>
          <a:ln w="76200" cap="flat" cmpd="sng" algn="ctr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FF0000">
                    <a:alpha val="40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5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G Times"/>
              <a:ea typeface="+mn-ea"/>
              <a:cs typeface="+mn-cs"/>
            </a:endParaRPr>
          </a:p>
        </p:txBody>
      </p:sp>
      <p:sp>
        <p:nvSpPr>
          <p:cNvPr id="91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77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7</a:t>
            </a:fld>
            <a:endParaRPr lang="en-GB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Common constraints applicable to all METCE types</a:t>
            </a:r>
          </a:p>
        </p:txBody>
      </p:sp>
      <p:grpSp>
        <p:nvGrpSpPr>
          <p:cNvPr id="91" name="Group 246"/>
          <p:cNvGrpSpPr/>
          <p:nvPr/>
        </p:nvGrpSpPr>
        <p:grpSpPr>
          <a:xfrm>
            <a:off x="488381" y="2164095"/>
            <a:ext cx="7633921" cy="3902080"/>
            <a:chOff x="196281" y="1915375"/>
            <a:chExt cx="7633921" cy="3902080"/>
          </a:xfrm>
        </p:grpSpPr>
        <p:grpSp>
          <p:nvGrpSpPr>
            <p:cNvPr id="92" name="Group 193"/>
            <p:cNvGrpSpPr/>
            <p:nvPr/>
          </p:nvGrpSpPr>
          <p:grpSpPr>
            <a:xfrm>
              <a:off x="2918421" y="4576992"/>
              <a:ext cx="4911781" cy="1198710"/>
              <a:chOff x="228567" y="4152180"/>
              <a:chExt cx="5660703" cy="1198710"/>
            </a:xfrm>
          </p:grpSpPr>
          <p:sp>
            <p:nvSpPr>
              <p:cNvPr id="142" name="Rectangle 141"/>
              <p:cNvSpPr/>
              <p:nvPr/>
            </p:nvSpPr>
            <p:spPr bwMode="auto">
              <a:xfrm>
                <a:off x="228568" y="4325997"/>
                <a:ext cx="5660702" cy="1024893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t" anchorCtr="0"/>
              <a:lstStyle/>
              <a:p>
                <a:pPr algn="ctr">
                  <a:defRPr/>
                </a:pPr>
                <a:endParaRPr lang="en-GB" sz="1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 bwMode="auto">
              <a:xfrm>
                <a:off x="228567" y="4152180"/>
                <a:ext cx="1105719" cy="17722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WMO METCE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93" name="Group 169"/>
            <p:cNvGrpSpPr/>
            <p:nvPr/>
          </p:nvGrpSpPr>
          <p:grpSpPr>
            <a:xfrm>
              <a:off x="3298625" y="3020592"/>
              <a:ext cx="1944088" cy="645184"/>
              <a:chOff x="3699038" y="2224420"/>
              <a:chExt cx="1568997" cy="645184"/>
            </a:xfrm>
          </p:grpSpPr>
          <p:sp>
            <p:nvSpPr>
              <p:cNvPr id="140" name="Rectangle 139"/>
              <p:cNvSpPr/>
              <p:nvPr/>
            </p:nvSpPr>
            <p:spPr bwMode="auto">
              <a:xfrm>
                <a:off x="3699038" y="2224420"/>
                <a:ext cx="1568997" cy="64518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OM_ComplexObservation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1" name="Rectangle 140"/>
              <p:cNvSpPr/>
              <p:nvPr/>
            </p:nvSpPr>
            <p:spPr bwMode="auto">
              <a:xfrm>
                <a:off x="3699039" y="2677028"/>
                <a:ext cx="1568996" cy="19257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4" name="TextBox 93"/>
            <p:cNvSpPr txBox="1"/>
            <p:nvPr/>
          </p:nvSpPr>
          <p:spPr bwMode="auto">
            <a:xfrm>
              <a:off x="3298621" y="3679469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cxnSp>
          <p:nvCxnSpPr>
            <p:cNvPr id="95" name="Straight Arrow Connector 16"/>
            <p:cNvCxnSpPr>
              <a:cxnSpLocks noChangeShapeType="1"/>
              <a:endCxn id="138" idx="0"/>
            </p:cNvCxnSpPr>
            <p:nvPr/>
          </p:nvCxnSpPr>
          <p:spPr bwMode="auto">
            <a:xfrm>
              <a:off x="5008721" y="3661974"/>
              <a:ext cx="0" cy="304259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6" name="Group 172"/>
            <p:cNvGrpSpPr/>
            <p:nvPr/>
          </p:nvGrpSpPr>
          <p:grpSpPr>
            <a:xfrm>
              <a:off x="4567612" y="3966233"/>
              <a:ext cx="882217" cy="727607"/>
              <a:chOff x="2956535" y="223624"/>
              <a:chExt cx="882217" cy="727607"/>
            </a:xfrm>
          </p:grpSpPr>
          <p:grpSp>
            <p:nvGrpSpPr>
              <p:cNvPr id="136" name="Group 184"/>
              <p:cNvGrpSpPr/>
              <p:nvPr/>
            </p:nvGrpSpPr>
            <p:grpSpPr>
              <a:xfrm>
                <a:off x="2956535" y="223624"/>
                <a:ext cx="882217" cy="496775"/>
                <a:chOff x="3699038" y="2224419"/>
                <a:chExt cx="1568997" cy="496775"/>
              </a:xfrm>
            </p:grpSpPr>
            <p:sp>
              <p:nvSpPr>
                <p:cNvPr id="138" name="Rectangle 137"/>
                <p:cNvSpPr/>
                <p:nvPr/>
              </p:nvSpPr>
              <p:spPr bwMode="auto">
                <a:xfrm>
                  <a:off x="3699038" y="2224419"/>
                  <a:ext cx="1568997" cy="496775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t" anchorCtr="0"/>
                <a:lstStyle/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«Type»</a:t>
                  </a:r>
                </a:p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Record</a:t>
                  </a:r>
                  <a:endPara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39" name="Rectangle 138"/>
                <p:cNvSpPr/>
                <p:nvPr/>
              </p:nvSpPr>
              <p:spPr bwMode="auto">
                <a:xfrm>
                  <a:off x="3699040" y="2597516"/>
                  <a:ext cx="1568995" cy="123678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>
                    <a:defRPr/>
                  </a:pPr>
                  <a:endParaRPr lang="en-GB" sz="1000" u="sng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37" name="TextBox 136"/>
              <p:cNvSpPr txBox="1"/>
              <p:nvPr/>
            </p:nvSpPr>
            <p:spPr bwMode="auto">
              <a:xfrm>
                <a:off x="2956536" y="720399"/>
                <a:ext cx="726481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GB" sz="900" i="1" kern="0" dirty="0">
                    <a:solidFill>
                      <a:schemeClr val="bg1">
                        <a:lumMod val="75000"/>
                      </a:schemeClr>
                    </a:solidFill>
                  </a:rPr>
                  <a:t>(</a:t>
                </a:r>
                <a:r>
                  <a:rPr lang="en-GB" sz="900" i="1" kern="0" dirty="0" smtClean="0">
                    <a:solidFill>
                      <a:schemeClr val="bg1">
                        <a:lumMod val="75000"/>
                      </a:schemeClr>
                    </a:solidFill>
                  </a:rPr>
                  <a:t>ISO 19103)</a:t>
                </a:r>
                <a:endParaRPr lang="en-GB" sz="900" i="1" kern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97" name="TextBox 96"/>
            <p:cNvSpPr txBox="1"/>
            <p:nvPr/>
          </p:nvSpPr>
          <p:spPr bwMode="auto">
            <a:xfrm>
              <a:off x="4999752" y="3773508"/>
              <a:ext cx="511679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+result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98" name="Group 176"/>
            <p:cNvGrpSpPr/>
            <p:nvPr/>
          </p:nvGrpSpPr>
          <p:grpSpPr>
            <a:xfrm>
              <a:off x="3298621" y="4925221"/>
              <a:ext cx="1944088" cy="645184"/>
              <a:chOff x="3699038" y="2835121"/>
              <a:chExt cx="1568997" cy="645184"/>
            </a:xfrm>
          </p:grpSpPr>
          <p:sp>
            <p:nvSpPr>
              <p:cNvPr id="134" name="Rectangle 133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adFill>
                <a:gsLst>
                  <a:gs pos="0">
                    <a:srgbClr val="FFFFCC"/>
                  </a:gs>
                  <a:gs pos="100000">
                    <a:srgbClr val="FFFF99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ComplexSamplingMeasurement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5" name="Rectangle 134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99" name="Straight Arrow Connector 16"/>
            <p:cNvCxnSpPr>
              <a:cxnSpLocks noChangeShapeType="1"/>
              <a:stCxn id="134" idx="0"/>
              <a:endCxn id="141" idx="2"/>
            </p:cNvCxnSpPr>
            <p:nvPr/>
          </p:nvCxnSpPr>
          <p:spPr bwMode="auto">
            <a:xfrm flipV="1">
              <a:off x="4270665" y="3665776"/>
              <a:ext cx="5" cy="1259445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0" name="Isosceles Triangle 99"/>
            <p:cNvSpPr/>
            <p:nvPr/>
          </p:nvSpPr>
          <p:spPr>
            <a:xfrm>
              <a:off x="4175197" y="3668665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01" name="Group 200"/>
            <p:cNvGrpSpPr/>
            <p:nvPr/>
          </p:nvGrpSpPr>
          <p:grpSpPr>
            <a:xfrm>
              <a:off x="6101287" y="4925221"/>
              <a:ext cx="1365880" cy="645184"/>
              <a:chOff x="3699038" y="2835121"/>
              <a:chExt cx="1568997" cy="645184"/>
            </a:xfrm>
            <a:solidFill>
              <a:schemeClr val="bg1"/>
            </a:solidFill>
          </p:grpSpPr>
          <p:sp>
            <p:nvSpPr>
              <p:cNvPr id="132" name="Rectangle 131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Process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102" name="Straight Arrow Connector 16"/>
            <p:cNvCxnSpPr>
              <a:cxnSpLocks noChangeShapeType="1"/>
              <a:stCxn id="134" idx="3"/>
              <a:endCxn id="132" idx="1"/>
            </p:cNvCxnSpPr>
            <p:nvPr/>
          </p:nvCxnSpPr>
          <p:spPr bwMode="auto">
            <a:xfrm>
              <a:off x="5242709" y="5247813"/>
              <a:ext cx="858578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Box 102"/>
            <p:cNvSpPr txBox="1"/>
            <p:nvPr/>
          </p:nvSpPr>
          <p:spPr bwMode="auto">
            <a:xfrm>
              <a:off x="5391612" y="5253237"/>
              <a:ext cx="729687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+procedure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04" name="Group 207"/>
            <p:cNvGrpSpPr/>
            <p:nvPr/>
          </p:nvGrpSpPr>
          <p:grpSpPr>
            <a:xfrm>
              <a:off x="3298621" y="1915375"/>
              <a:ext cx="1944088" cy="645184"/>
              <a:chOff x="3699038" y="2224420"/>
              <a:chExt cx="1568997" cy="645184"/>
            </a:xfrm>
          </p:grpSpPr>
          <p:sp>
            <p:nvSpPr>
              <p:cNvPr id="130" name="Rectangle 129"/>
              <p:cNvSpPr/>
              <p:nvPr/>
            </p:nvSpPr>
            <p:spPr bwMode="auto">
              <a:xfrm>
                <a:off x="3699038" y="2224420"/>
                <a:ext cx="1568997" cy="64518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OM_Observation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1" name="Rectangle 130"/>
              <p:cNvSpPr/>
              <p:nvPr/>
            </p:nvSpPr>
            <p:spPr bwMode="auto">
              <a:xfrm>
                <a:off x="3699039" y="2677028"/>
                <a:ext cx="1568996" cy="19257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05" name="TextBox 104"/>
            <p:cNvSpPr txBox="1"/>
            <p:nvPr/>
          </p:nvSpPr>
          <p:spPr bwMode="auto">
            <a:xfrm>
              <a:off x="3298617" y="2574278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cxnSp>
          <p:nvCxnSpPr>
            <p:cNvPr id="106" name="Straight Arrow Connector 16"/>
            <p:cNvCxnSpPr>
              <a:cxnSpLocks noChangeShapeType="1"/>
              <a:stCxn id="140" idx="0"/>
              <a:endCxn id="131" idx="2"/>
            </p:cNvCxnSpPr>
            <p:nvPr/>
          </p:nvCxnSpPr>
          <p:spPr bwMode="auto">
            <a:xfrm flipH="1" flipV="1">
              <a:off x="4270666" y="2560559"/>
              <a:ext cx="3" cy="460033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7" name="Isosceles Triangle 106"/>
            <p:cNvSpPr/>
            <p:nvPr/>
          </p:nvSpPr>
          <p:spPr>
            <a:xfrm>
              <a:off x="4175193" y="2563474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08" name="Group 214"/>
            <p:cNvGrpSpPr/>
            <p:nvPr/>
          </p:nvGrpSpPr>
          <p:grpSpPr>
            <a:xfrm>
              <a:off x="6101287" y="1915375"/>
              <a:ext cx="1365880" cy="645184"/>
              <a:chOff x="3699038" y="2835121"/>
              <a:chExt cx="1568997" cy="645184"/>
            </a:xfrm>
            <a:solidFill>
              <a:schemeClr val="bg1"/>
            </a:solidFill>
          </p:grpSpPr>
          <p:sp>
            <p:nvSpPr>
              <p:cNvPr id="128" name="Rectangle 127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i="1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Process</a:t>
                </a:r>
                <a:endParaRPr lang="en-GB" sz="1000" i="1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9" name="Rectangle 128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109" name="Straight Arrow Connector 16"/>
            <p:cNvCxnSpPr>
              <a:cxnSpLocks noChangeShapeType="1"/>
              <a:stCxn id="130" idx="3"/>
              <a:endCxn id="128" idx="1"/>
            </p:cNvCxnSpPr>
            <p:nvPr/>
          </p:nvCxnSpPr>
          <p:spPr bwMode="auto">
            <a:xfrm>
              <a:off x="5242709" y="2237967"/>
              <a:ext cx="858578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Box 109"/>
            <p:cNvSpPr txBox="1"/>
            <p:nvPr/>
          </p:nvSpPr>
          <p:spPr bwMode="auto">
            <a:xfrm>
              <a:off x="5391612" y="2243365"/>
              <a:ext cx="729687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+procedure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11" name="Straight Arrow Connector 16"/>
            <p:cNvCxnSpPr>
              <a:cxnSpLocks noChangeShapeType="1"/>
              <a:stCxn id="132" idx="0"/>
              <a:endCxn id="129" idx="2"/>
            </p:cNvCxnSpPr>
            <p:nvPr/>
          </p:nvCxnSpPr>
          <p:spPr bwMode="auto">
            <a:xfrm flipV="1">
              <a:off x="6784227" y="2560559"/>
              <a:ext cx="1" cy="2364662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" name="Isosceles Triangle 111"/>
            <p:cNvSpPr/>
            <p:nvPr/>
          </p:nvSpPr>
          <p:spPr>
            <a:xfrm>
              <a:off x="6688759" y="2584687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 bwMode="auto">
            <a:xfrm>
              <a:off x="6048738" y="2573516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14" name="Group 225"/>
            <p:cNvGrpSpPr/>
            <p:nvPr/>
          </p:nvGrpSpPr>
          <p:grpSpPr>
            <a:xfrm>
              <a:off x="485648" y="1915375"/>
              <a:ext cx="1365880" cy="645184"/>
              <a:chOff x="3699038" y="2835121"/>
              <a:chExt cx="1568997" cy="645184"/>
            </a:xfrm>
            <a:solidFill>
              <a:schemeClr val="bg1"/>
            </a:solidFill>
          </p:grpSpPr>
          <p:sp>
            <p:nvSpPr>
              <p:cNvPr id="126" name="Rectangle 125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i="1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GFI_FeatureType</a:t>
                </a:r>
                <a:endParaRPr lang="en-GB" sz="1000" i="1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7" name="Rectangle 126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15" name="TextBox 114"/>
            <p:cNvSpPr txBox="1"/>
            <p:nvPr/>
          </p:nvSpPr>
          <p:spPr bwMode="auto">
            <a:xfrm>
              <a:off x="1881455" y="2243365"/>
              <a:ext cx="1066318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</a:t>
              </a:r>
              <a:r>
                <a:rPr lang="en-GB" sz="900" kern="0" dirty="0" err="1" smtClean="0">
                  <a:solidFill>
                    <a:sysClr val="windowText" lastClr="000000"/>
                  </a:solidFill>
                </a:rPr>
                <a:t>featureOfInterest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16" name="Straight Arrow Connector 16"/>
            <p:cNvCxnSpPr>
              <a:cxnSpLocks noChangeShapeType="1"/>
              <a:stCxn id="130" idx="1"/>
              <a:endCxn id="126" idx="3"/>
            </p:cNvCxnSpPr>
            <p:nvPr/>
          </p:nvCxnSpPr>
          <p:spPr bwMode="auto">
            <a:xfrm flipH="1">
              <a:off x="1851528" y="2237967"/>
              <a:ext cx="1447093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TextBox 116"/>
            <p:cNvSpPr txBox="1"/>
            <p:nvPr/>
          </p:nvSpPr>
          <p:spPr bwMode="auto">
            <a:xfrm>
              <a:off x="408711" y="2559743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18" name="Group 233"/>
            <p:cNvGrpSpPr/>
            <p:nvPr/>
          </p:nvGrpSpPr>
          <p:grpSpPr>
            <a:xfrm>
              <a:off x="196281" y="4924069"/>
              <a:ext cx="1944088" cy="645184"/>
              <a:chOff x="3699038" y="2224420"/>
              <a:chExt cx="1568997" cy="645184"/>
            </a:xfrm>
          </p:grpSpPr>
          <p:sp>
            <p:nvSpPr>
              <p:cNvPr id="124" name="Rectangle 123"/>
              <p:cNvSpPr/>
              <p:nvPr/>
            </p:nvSpPr>
            <p:spPr bwMode="auto">
              <a:xfrm>
                <a:off x="3699038" y="2224420"/>
                <a:ext cx="1568997" cy="64518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SF_SpatialSamplingFeature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5" name="Rectangle 124"/>
              <p:cNvSpPr/>
              <p:nvPr/>
            </p:nvSpPr>
            <p:spPr bwMode="auto">
              <a:xfrm>
                <a:off x="3699039" y="2677028"/>
                <a:ext cx="1568996" cy="19257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119" name="Straight Arrow Connector 16"/>
            <p:cNvCxnSpPr>
              <a:cxnSpLocks noChangeShapeType="1"/>
              <a:stCxn id="124" idx="0"/>
              <a:endCxn id="126" idx="2"/>
            </p:cNvCxnSpPr>
            <p:nvPr/>
          </p:nvCxnSpPr>
          <p:spPr bwMode="auto">
            <a:xfrm flipV="1">
              <a:off x="1168325" y="2560559"/>
              <a:ext cx="263" cy="236351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prstDash val="dash"/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0" name="Isosceles Triangle 119"/>
            <p:cNvSpPr/>
            <p:nvPr/>
          </p:nvSpPr>
          <p:spPr>
            <a:xfrm>
              <a:off x="1073120" y="2584687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 bwMode="auto">
            <a:xfrm>
              <a:off x="196281" y="5586623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 bwMode="auto">
            <a:xfrm>
              <a:off x="2171899" y="5242235"/>
              <a:ext cx="1066318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</a:t>
              </a:r>
              <a:r>
                <a:rPr lang="en-GB" sz="900" kern="0" dirty="0" err="1" smtClean="0">
                  <a:solidFill>
                    <a:sysClr val="windowText" lastClr="000000"/>
                  </a:solidFill>
                </a:rPr>
                <a:t>featureOfInterest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23" name="Straight Arrow Connector 16"/>
            <p:cNvCxnSpPr>
              <a:cxnSpLocks noChangeShapeType="1"/>
              <a:stCxn id="134" idx="1"/>
              <a:endCxn id="124" idx="3"/>
            </p:cNvCxnSpPr>
            <p:nvPr/>
          </p:nvCxnSpPr>
          <p:spPr bwMode="auto">
            <a:xfrm flipH="1" flipV="1">
              <a:off x="2140369" y="5246661"/>
              <a:ext cx="1158252" cy="1152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4" name="Rectangle 143"/>
          <p:cNvSpPr/>
          <p:nvPr/>
        </p:nvSpPr>
        <p:spPr>
          <a:xfrm>
            <a:off x="318880" y="872275"/>
            <a:ext cx="7745948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All specialisations of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OM_Observation</a:t>
            </a: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 defined in WMO METCE require:</a:t>
            </a:r>
          </a:p>
          <a:p>
            <a:pPr marL="285750" indent="-285750" algn="l" fontAlgn="auto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association role ‘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featureOfInterest</a:t>
            </a: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’ shall be of type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SF_SpatialSamplingFeature</a:t>
            </a:r>
            <a:endParaRPr lang="en-GB" sz="1800" i="1" kern="0" dirty="0" smtClean="0">
              <a:solidFill>
                <a:srgbClr val="595959"/>
              </a:solidFill>
              <a:latin typeface="Calibri" pitchFamily="34" charset="0"/>
              <a:ea typeface="Times New Roman"/>
            </a:endParaRPr>
          </a:p>
          <a:p>
            <a:pPr marL="285750" indent="-285750" algn="l" fontAlgn="auto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 pitchFamily="34" charset="0"/>
                <a:ea typeface="Times New Roman"/>
              </a:rPr>
              <a:t>association role ‘procedure’ shall be of type Process (from WMO METCE)</a:t>
            </a:r>
            <a:endParaRPr lang="en-GB" sz="1800" i="1" kern="0" dirty="0">
              <a:solidFill>
                <a:srgbClr val="595959"/>
              </a:solidFill>
              <a:latin typeface="Calibri" pitchFamily="34" charset="0"/>
              <a:ea typeface="Times New Roman"/>
            </a:endParaRPr>
          </a:p>
        </p:txBody>
      </p:sp>
      <p:sp>
        <p:nvSpPr>
          <p:cNvPr id="145" name="Oval 144"/>
          <p:cNvSpPr>
            <a:spLocks noChangeArrowheads="1"/>
          </p:cNvSpPr>
          <p:nvPr/>
        </p:nvSpPr>
        <p:spPr bwMode="auto">
          <a:xfrm>
            <a:off x="5168782" y="5013235"/>
            <a:ext cx="1646200" cy="964636"/>
          </a:xfrm>
          <a:prstGeom prst="ellipse">
            <a:avLst/>
          </a:prstGeom>
          <a:noFill/>
          <a:ln w="76200" cap="flat" cmpd="sng" algn="ctr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FF0000">
                    <a:alpha val="40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5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G Times"/>
              <a:ea typeface="+mn-ea"/>
              <a:cs typeface="+mn-cs"/>
            </a:endParaRPr>
          </a:p>
        </p:txBody>
      </p:sp>
      <p:sp>
        <p:nvSpPr>
          <p:cNvPr id="146" name="Oval 145"/>
          <p:cNvSpPr>
            <a:spLocks noChangeArrowheads="1"/>
          </p:cNvSpPr>
          <p:nvPr/>
        </p:nvSpPr>
        <p:spPr bwMode="auto">
          <a:xfrm>
            <a:off x="2179941" y="4999586"/>
            <a:ext cx="1646200" cy="964636"/>
          </a:xfrm>
          <a:prstGeom prst="ellipse">
            <a:avLst/>
          </a:prstGeom>
          <a:noFill/>
          <a:ln w="76200" cap="flat" cmpd="sng" algn="ctr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FF0000">
                    <a:alpha val="40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b="1" kern="1200">
                <a:solidFill>
                  <a:schemeClr val="tx1"/>
                </a:solidFill>
                <a:latin typeface="CG Times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5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G Times"/>
              <a:ea typeface="+mn-ea"/>
              <a:cs typeface="+mn-cs"/>
            </a:endParaRPr>
          </a:p>
        </p:txBody>
      </p:sp>
      <p:sp>
        <p:nvSpPr>
          <p:cNvPr id="61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89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30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METCE Process</a:t>
            </a:r>
          </a:p>
        </p:txBody>
      </p:sp>
      <p:grpSp>
        <p:nvGrpSpPr>
          <p:cNvPr id="5" name="Group 246"/>
          <p:cNvGrpSpPr/>
          <p:nvPr/>
        </p:nvGrpSpPr>
        <p:grpSpPr>
          <a:xfrm>
            <a:off x="488381" y="2164095"/>
            <a:ext cx="7633921" cy="3902080"/>
            <a:chOff x="196281" y="1915375"/>
            <a:chExt cx="7633921" cy="3902080"/>
          </a:xfrm>
        </p:grpSpPr>
        <p:grpSp>
          <p:nvGrpSpPr>
            <p:cNvPr id="6" name="Group 193"/>
            <p:cNvGrpSpPr/>
            <p:nvPr/>
          </p:nvGrpSpPr>
          <p:grpSpPr>
            <a:xfrm>
              <a:off x="2918421" y="4576992"/>
              <a:ext cx="4911781" cy="1198710"/>
              <a:chOff x="228567" y="4152180"/>
              <a:chExt cx="5660703" cy="1198710"/>
            </a:xfrm>
          </p:grpSpPr>
          <p:sp>
            <p:nvSpPr>
              <p:cNvPr id="142" name="Rectangle 141"/>
              <p:cNvSpPr/>
              <p:nvPr/>
            </p:nvSpPr>
            <p:spPr bwMode="auto">
              <a:xfrm>
                <a:off x="228568" y="4325997"/>
                <a:ext cx="5660702" cy="1024893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t" anchorCtr="0"/>
              <a:lstStyle/>
              <a:p>
                <a:pPr algn="ctr">
                  <a:defRPr/>
                </a:pPr>
                <a:endParaRPr lang="en-GB" sz="10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 bwMode="auto">
              <a:xfrm>
                <a:off x="228567" y="4152180"/>
                <a:ext cx="1105719" cy="17722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WMO METCE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7" name="Group 169"/>
            <p:cNvGrpSpPr/>
            <p:nvPr/>
          </p:nvGrpSpPr>
          <p:grpSpPr>
            <a:xfrm>
              <a:off x="3298625" y="3020592"/>
              <a:ext cx="1944088" cy="645184"/>
              <a:chOff x="3699038" y="2224420"/>
              <a:chExt cx="1568997" cy="645184"/>
            </a:xfrm>
          </p:grpSpPr>
          <p:sp>
            <p:nvSpPr>
              <p:cNvPr id="140" name="Rectangle 139"/>
              <p:cNvSpPr/>
              <p:nvPr/>
            </p:nvSpPr>
            <p:spPr bwMode="auto">
              <a:xfrm>
                <a:off x="3699038" y="2224420"/>
                <a:ext cx="1568997" cy="64518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OM_ComplexObservation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1" name="Rectangle 140"/>
              <p:cNvSpPr/>
              <p:nvPr/>
            </p:nvSpPr>
            <p:spPr bwMode="auto">
              <a:xfrm>
                <a:off x="3699039" y="2677028"/>
                <a:ext cx="1568996" cy="19257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94" name="TextBox 93"/>
            <p:cNvSpPr txBox="1"/>
            <p:nvPr/>
          </p:nvSpPr>
          <p:spPr bwMode="auto">
            <a:xfrm>
              <a:off x="3298621" y="3679469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cxnSp>
          <p:nvCxnSpPr>
            <p:cNvPr id="95" name="Straight Arrow Connector 16"/>
            <p:cNvCxnSpPr>
              <a:cxnSpLocks noChangeShapeType="1"/>
              <a:endCxn id="138" idx="0"/>
            </p:cNvCxnSpPr>
            <p:nvPr/>
          </p:nvCxnSpPr>
          <p:spPr bwMode="auto">
            <a:xfrm>
              <a:off x="5008721" y="3661974"/>
              <a:ext cx="0" cy="304259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" name="Group 172"/>
            <p:cNvGrpSpPr/>
            <p:nvPr/>
          </p:nvGrpSpPr>
          <p:grpSpPr>
            <a:xfrm>
              <a:off x="4567612" y="3966233"/>
              <a:ext cx="882217" cy="727607"/>
              <a:chOff x="2956535" y="223624"/>
              <a:chExt cx="882217" cy="727607"/>
            </a:xfrm>
          </p:grpSpPr>
          <p:grpSp>
            <p:nvGrpSpPr>
              <p:cNvPr id="9" name="Group 184"/>
              <p:cNvGrpSpPr/>
              <p:nvPr/>
            </p:nvGrpSpPr>
            <p:grpSpPr>
              <a:xfrm>
                <a:off x="2956535" y="223624"/>
                <a:ext cx="882217" cy="496775"/>
                <a:chOff x="3699038" y="2224419"/>
                <a:chExt cx="1568997" cy="496775"/>
              </a:xfrm>
            </p:grpSpPr>
            <p:sp>
              <p:nvSpPr>
                <p:cNvPr id="138" name="Rectangle 137"/>
                <p:cNvSpPr/>
                <p:nvPr/>
              </p:nvSpPr>
              <p:spPr bwMode="auto">
                <a:xfrm>
                  <a:off x="3699038" y="2224419"/>
                  <a:ext cx="1568997" cy="496775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t" anchorCtr="0"/>
                <a:lstStyle/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«Type»</a:t>
                  </a:r>
                </a:p>
                <a:p>
                  <a:pPr algn="ctr">
                    <a:spcBef>
                      <a:spcPts val="0"/>
                    </a:spcBef>
                    <a:defRPr/>
                  </a:pPr>
                  <a:r>
                    <a:rPr lang="en-GB" sz="1000" kern="0" dirty="0" smtClean="0">
                      <a:solidFill>
                        <a:sysClr val="windowText" lastClr="000000"/>
                      </a:solidFill>
                      <a:latin typeface="Calibri" pitchFamily="34" charset="0"/>
                    </a:rPr>
                    <a:t>Record</a:t>
                  </a:r>
                  <a:endPara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39" name="Rectangle 138"/>
                <p:cNvSpPr/>
                <p:nvPr/>
              </p:nvSpPr>
              <p:spPr bwMode="auto">
                <a:xfrm>
                  <a:off x="3699040" y="2597516"/>
                  <a:ext cx="1568995" cy="123678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anchor="ctr" anchorCtr="0"/>
                <a:lstStyle/>
                <a:p>
                  <a:pPr algn="ctr">
                    <a:defRPr/>
                  </a:pPr>
                  <a:endParaRPr lang="en-GB" sz="1000" u="sng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137" name="TextBox 136"/>
              <p:cNvSpPr txBox="1"/>
              <p:nvPr/>
            </p:nvSpPr>
            <p:spPr bwMode="auto">
              <a:xfrm>
                <a:off x="2956536" y="720399"/>
                <a:ext cx="726481" cy="230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GB" sz="900" i="1" kern="0" dirty="0">
                    <a:solidFill>
                      <a:schemeClr val="bg1">
                        <a:lumMod val="75000"/>
                      </a:schemeClr>
                    </a:solidFill>
                  </a:rPr>
                  <a:t>(</a:t>
                </a:r>
                <a:r>
                  <a:rPr lang="en-GB" sz="900" i="1" kern="0" dirty="0" smtClean="0">
                    <a:solidFill>
                      <a:schemeClr val="bg1">
                        <a:lumMod val="75000"/>
                      </a:schemeClr>
                    </a:solidFill>
                  </a:rPr>
                  <a:t>ISO 19103)</a:t>
                </a:r>
                <a:endParaRPr lang="en-GB" sz="900" i="1" kern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97" name="TextBox 96"/>
            <p:cNvSpPr txBox="1"/>
            <p:nvPr/>
          </p:nvSpPr>
          <p:spPr bwMode="auto">
            <a:xfrm>
              <a:off x="4999752" y="3773508"/>
              <a:ext cx="511679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+result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0" name="Group 176"/>
            <p:cNvGrpSpPr/>
            <p:nvPr/>
          </p:nvGrpSpPr>
          <p:grpSpPr>
            <a:xfrm>
              <a:off x="3298621" y="4925221"/>
              <a:ext cx="1944088" cy="645184"/>
              <a:chOff x="3699038" y="2835121"/>
              <a:chExt cx="1568997" cy="645184"/>
            </a:xfrm>
          </p:grpSpPr>
          <p:sp>
            <p:nvSpPr>
              <p:cNvPr id="134" name="Rectangle 133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adFill>
                <a:gsLst>
                  <a:gs pos="0">
                    <a:srgbClr val="FFFFCC"/>
                  </a:gs>
                  <a:gs pos="100000">
                    <a:srgbClr val="FFFF99"/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ComplexSamplingMeasurement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5" name="Rectangle 134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99" name="Straight Arrow Connector 16"/>
            <p:cNvCxnSpPr>
              <a:cxnSpLocks noChangeShapeType="1"/>
              <a:stCxn id="134" idx="0"/>
              <a:endCxn id="141" idx="2"/>
            </p:cNvCxnSpPr>
            <p:nvPr/>
          </p:nvCxnSpPr>
          <p:spPr bwMode="auto">
            <a:xfrm flipV="1">
              <a:off x="4270665" y="3665776"/>
              <a:ext cx="5" cy="1259445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0" name="Isosceles Triangle 99"/>
            <p:cNvSpPr/>
            <p:nvPr/>
          </p:nvSpPr>
          <p:spPr>
            <a:xfrm>
              <a:off x="4175197" y="3668665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1" name="Group 200"/>
            <p:cNvGrpSpPr/>
            <p:nvPr/>
          </p:nvGrpSpPr>
          <p:grpSpPr>
            <a:xfrm>
              <a:off x="6101287" y="4925221"/>
              <a:ext cx="1365880" cy="645184"/>
              <a:chOff x="3699038" y="2835121"/>
              <a:chExt cx="1568997" cy="645184"/>
            </a:xfrm>
            <a:solidFill>
              <a:schemeClr val="bg1"/>
            </a:solidFill>
          </p:grpSpPr>
          <p:sp>
            <p:nvSpPr>
              <p:cNvPr id="132" name="Rectangle 131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Process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102" name="Straight Arrow Connector 16"/>
            <p:cNvCxnSpPr>
              <a:cxnSpLocks noChangeShapeType="1"/>
              <a:stCxn id="134" idx="3"/>
              <a:endCxn id="132" idx="1"/>
            </p:cNvCxnSpPr>
            <p:nvPr/>
          </p:nvCxnSpPr>
          <p:spPr bwMode="auto">
            <a:xfrm>
              <a:off x="5242709" y="5247813"/>
              <a:ext cx="858578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Box 102"/>
            <p:cNvSpPr txBox="1"/>
            <p:nvPr/>
          </p:nvSpPr>
          <p:spPr bwMode="auto">
            <a:xfrm>
              <a:off x="5391612" y="5253237"/>
              <a:ext cx="729687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+procedure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2" name="Group 207"/>
            <p:cNvGrpSpPr/>
            <p:nvPr/>
          </p:nvGrpSpPr>
          <p:grpSpPr>
            <a:xfrm>
              <a:off x="3298621" y="1915375"/>
              <a:ext cx="1944088" cy="645184"/>
              <a:chOff x="3699038" y="2224420"/>
              <a:chExt cx="1568997" cy="645184"/>
            </a:xfrm>
          </p:grpSpPr>
          <p:sp>
            <p:nvSpPr>
              <p:cNvPr id="130" name="Rectangle 129"/>
              <p:cNvSpPr/>
              <p:nvPr/>
            </p:nvSpPr>
            <p:spPr bwMode="auto">
              <a:xfrm>
                <a:off x="3699038" y="2224420"/>
                <a:ext cx="1568997" cy="64518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OM_Observation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1" name="Rectangle 130"/>
              <p:cNvSpPr/>
              <p:nvPr/>
            </p:nvSpPr>
            <p:spPr bwMode="auto">
              <a:xfrm>
                <a:off x="3699039" y="2677028"/>
                <a:ext cx="1568996" cy="19257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05" name="TextBox 104"/>
            <p:cNvSpPr txBox="1"/>
            <p:nvPr/>
          </p:nvSpPr>
          <p:spPr bwMode="auto">
            <a:xfrm>
              <a:off x="3298617" y="2574278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cxnSp>
          <p:nvCxnSpPr>
            <p:cNvPr id="106" name="Straight Arrow Connector 16"/>
            <p:cNvCxnSpPr>
              <a:cxnSpLocks noChangeShapeType="1"/>
              <a:stCxn id="140" idx="0"/>
              <a:endCxn id="131" idx="2"/>
            </p:cNvCxnSpPr>
            <p:nvPr/>
          </p:nvCxnSpPr>
          <p:spPr bwMode="auto">
            <a:xfrm flipH="1" flipV="1">
              <a:off x="4270666" y="2560559"/>
              <a:ext cx="3" cy="460033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7" name="Isosceles Triangle 106"/>
            <p:cNvSpPr/>
            <p:nvPr/>
          </p:nvSpPr>
          <p:spPr>
            <a:xfrm>
              <a:off x="4175193" y="2563474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3" name="Group 214"/>
            <p:cNvGrpSpPr/>
            <p:nvPr/>
          </p:nvGrpSpPr>
          <p:grpSpPr>
            <a:xfrm>
              <a:off x="6101287" y="1915375"/>
              <a:ext cx="1365880" cy="645184"/>
              <a:chOff x="3699038" y="2835121"/>
              <a:chExt cx="1568997" cy="645184"/>
            </a:xfrm>
            <a:solidFill>
              <a:schemeClr val="bg1"/>
            </a:solidFill>
          </p:grpSpPr>
          <p:sp>
            <p:nvSpPr>
              <p:cNvPr id="128" name="Rectangle 127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i="1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Process</a:t>
                </a:r>
                <a:endParaRPr lang="en-GB" sz="1000" i="1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9" name="Rectangle 128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109" name="Straight Arrow Connector 16"/>
            <p:cNvCxnSpPr>
              <a:cxnSpLocks noChangeShapeType="1"/>
              <a:stCxn id="130" idx="3"/>
              <a:endCxn id="128" idx="1"/>
            </p:cNvCxnSpPr>
            <p:nvPr/>
          </p:nvCxnSpPr>
          <p:spPr bwMode="auto">
            <a:xfrm>
              <a:off x="5242709" y="2237967"/>
              <a:ext cx="858578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Box 109"/>
            <p:cNvSpPr txBox="1"/>
            <p:nvPr/>
          </p:nvSpPr>
          <p:spPr bwMode="auto">
            <a:xfrm>
              <a:off x="5391612" y="2243365"/>
              <a:ext cx="729687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+procedure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11" name="Straight Arrow Connector 16"/>
            <p:cNvCxnSpPr>
              <a:cxnSpLocks noChangeShapeType="1"/>
              <a:stCxn id="132" idx="0"/>
              <a:endCxn id="129" idx="2"/>
            </p:cNvCxnSpPr>
            <p:nvPr/>
          </p:nvCxnSpPr>
          <p:spPr bwMode="auto">
            <a:xfrm flipV="1">
              <a:off x="6784227" y="2560559"/>
              <a:ext cx="1" cy="2364662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" name="Isosceles Triangle 111"/>
            <p:cNvSpPr/>
            <p:nvPr/>
          </p:nvSpPr>
          <p:spPr>
            <a:xfrm>
              <a:off x="6688759" y="2584687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 bwMode="auto">
            <a:xfrm>
              <a:off x="6048738" y="2573516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4" name="Group 225"/>
            <p:cNvGrpSpPr/>
            <p:nvPr/>
          </p:nvGrpSpPr>
          <p:grpSpPr>
            <a:xfrm>
              <a:off x="485648" y="1915375"/>
              <a:ext cx="1365880" cy="645184"/>
              <a:chOff x="3699038" y="2835121"/>
              <a:chExt cx="1568997" cy="645184"/>
            </a:xfrm>
            <a:solidFill>
              <a:schemeClr val="bg1"/>
            </a:solidFill>
          </p:grpSpPr>
          <p:sp>
            <p:nvSpPr>
              <p:cNvPr id="126" name="Rectangle 125"/>
              <p:cNvSpPr/>
              <p:nvPr/>
            </p:nvSpPr>
            <p:spPr bwMode="auto">
              <a:xfrm>
                <a:off x="3699038" y="2835121"/>
                <a:ext cx="1568997" cy="645184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</a:pP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en-GB" sz="1000" i="1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GFI_FeatureType</a:t>
                </a:r>
                <a:endParaRPr lang="en-GB" sz="1000" i="1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7" name="Rectangle 126"/>
              <p:cNvSpPr/>
              <p:nvPr/>
            </p:nvSpPr>
            <p:spPr bwMode="auto">
              <a:xfrm>
                <a:off x="3699039" y="3287729"/>
                <a:ext cx="1568996" cy="192576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15" name="TextBox 114"/>
            <p:cNvSpPr txBox="1"/>
            <p:nvPr/>
          </p:nvSpPr>
          <p:spPr bwMode="auto">
            <a:xfrm>
              <a:off x="1881455" y="2243365"/>
              <a:ext cx="1066318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</a:t>
              </a:r>
              <a:r>
                <a:rPr lang="en-GB" sz="900" kern="0" dirty="0" err="1" smtClean="0">
                  <a:solidFill>
                    <a:sysClr val="windowText" lastClr="000000"/>
                  </a:solidFill>
                </a:rPr>
                <a:t>featureOfInterest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16" name="Straight Arrow Connector 16"/>
            <p:cNvCxnSpPr>
              <a:cxnSpLocks noChangeShapeType="1"/>
              <a:stCxn id="130" idx="1"/>
              <a:endCxn id="126" idx="3"/>
            </p:cNvCxnSpPr>
            <p:nvPr/>
          </p:nvCxnSpPr>
          <p:spPr bwMode="auto">
            <a:xfrm flipH="1">
              <a:off x="1851528" y="2237967"/>
              <a:ext cx="1447093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TextBox 116"/>
            <p:cNvSpPr txBox="1"/>
            <p:nvPr/>
          </p:nvSpPr>
          <p:spPr bwMode="auto">
            <a:xfrm>
              <a:off x="408711" y="2559743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5" name="Group 233"/>
            <p:cNvGrpSpPr/>
            <p:nvPr/>
          </p:nvGrpSpPr>
          <p:grpSpPr>
            <a:xfrm>
              <a:off x="196281" y="4924069"/>
              <a:ext cx="1944088" cy="645184"/>
              <a:chOff x="3699038" y="2224420"/>
              <a:chExt cx="1568997" cy="645184"/>
            </a:xfrm>
          </p:grpSpPr>
          <p:sp>
            <p:nvSpPr>
              <p:cNvPr id="124" name="Rectangle 123"/>
              <p:cNvSpPr/>
              <p:nvPr/>
            </p:nvSpPr>
            <p:spPr bwMode="auto">
              <a:xfrm>
                <a:off x="3699038" y="2224420"/>
                <a:ext cx="1568997" cy="645184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t" anchorCtr="0"/>
              <a:lstStyle/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«</a:t>
                </a: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FeatureType</a:t>
                </a:r>
                <a:r>
                  <a:rPr lang="en-GB" sz="1000" kern="0" dirty="0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»</a:t>
                </a:r>
              </a:p>
              <a:p>
                <a:pPr algn="ctr">
                  <a:spcBef>
                    <a:spcPts val="0"/>
                  </a:spcBef>
                  <a:defRPr/>
                </a:pPr>
                <a:r>
                  <a:rPr lang="en-GB" sz="1000" kern="0" dirty="0" err="1" smtClean="0">
                    <a:solidFill>
                      <a:sysClr val="windowText" lastClr="000000"/>
                    </a:solidFill>
                    <a:latin typeface="Calibri" pitchFamily="34" charset="0"/>
                  </a:rPr>
                  <a:t>SF_SpatialSamplingFeature</a:t>
                </a:r>
                <a:endParaRPr lang="en-GB" sz="1000" kern="0" dirty="0">
                  <a:solidFill>
                    <a:sysClr val="windowText" lastClr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5" name="Rectangle 124"/>
              <p:cNvSpPr/>
              <p:nvPr/>
            </p:nvSpPr>
            <p:spPr bwMode="auto">
              <a:xfrm>
                <a:off x="3699039" y="2677028"/>
                <a:ext cx="1568996" cy="19257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 anchorCtr="0"/>
              <a:lstStyle/>
              <a:p>
                <a:pPr algn="ctr">
                  <a:defRPr/>
                </a:pPr>
                <a:endParaRPr lang="en-GB" sz="1000" u="sng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119" name="Straight Arrow Connector 16"/>
            <p:cNvCxnSpPr>
              <a:cxnSpLocks noChangeShapeType="1"/>
              <a:stCxn id="124" idx="0"/>
              <a:endCxn id="126" idx="2"/>
            </p:cNvCxnSpPr>
            <p:nvPr/>
          </p:nvCxnSpPr>
          <p:spPr bwMode="auto">
            <a:xfrm flipV="1">
              <a:off x="1168325" y="2560559"/>
              <a:ext cx="263" cy="236351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prstDash val="dash"/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0" name="Isosceles Triangle 119"/>
            <p:cNvSpPr/>
            <p:nvPr/>
          </p:nvSpPr>
          <p:spPr>
            <a:xfrm>
              <a:off x="1073120" y="2584687"/>
              <a:ext cx="190936" cy="252440"/>
            </a:xfrm>
            <a:prstGeom prst="triangl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 anchorCtr="0"/>
            <a:lstStyle/>
            <a:p>
              <a:pPr algn="ctr"/>
              <a:endParaRPr lang="en-GB" sz="1000" u="sng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 bwMode="auto">
            <a:xfrm>
              <a:off x="196281" y="5586623"/>
              <a:ext cx="728084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i="1" kern="0" dirty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en-GB" sz="900" i="1" kern="0" dirty="0" smtClean="0">
                  <a:solidFill>
                    <a:schemeClr val="bg1">
                      <a:lumMod val="75000"/>
                    </a:schemeClr>
                  </a:solidFill>
                </a:rPr>
                <a:t>ISO 19156)</a:t>
              </a:r>
              <a:endParaRPr lang="en-GB" sz="900" i="1" kern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 bwMode="auto">
            <a:xfrm>
              <a:off x="2171899" y="5242235"/>
              <a:ext cx="1066318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kern="0" dirty="0" smtClean="0">
                  <a:solidFill>
                    <a:sysClr val="windowText" lastClr="000000"/>
                  </a:solidFill>
                </a:rPr>
                <a:t>+</a:t>
              </a:r>
              <a:r>
                <a:rPr lang="en-GB" sz="900" kern="0" dirty="0" err="1" smtClean="0">
                  <a:solidFill>
                    <a:sysClr val="windowText" lastClr="000000"/>
                  </a:solidFill>
                </a:rPr>
                <a:t>featureOfInterest</a:t>
              </a:r>
              <a:endParaRPr lang="en-GB" sz="9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23" name="Straight Arrow Connector 16"/>
            <p:cNvCxnSpPr>
              <a:cxnSpLocks noChangeShapeType="1"/>
              <a:stCxn id="134" idx="1"/>
              <a:endCxn id="124" idx="3"/>
            </p:cNvCxnSpPr>
            <p:nvPr/>
          </p:nvCxnSpPr>
          <p:spPr bwMode="auto">
            <a:xfrm flipH="1" flipV="1">
              <a:off x="2140369" y="5246661"/>
              <a:ext cx="1158252" cy="1152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" name="Rectangle 60"/>
          <p:cNvSpPr/>
          <p:nvPr/>
        </p:nvSpPr>
        <p:spPr>
          <a:xfrm>
            <a:off x="0" y="1501254"/>
            <a:ext cx="9144000" cy="3753134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80000">
                <a:schemeClr val="bg1">
                  <a:alpha val="90000"/>
                </a:schemeClr>
              </a:gs>
              <a:gs pos="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 61"/>
          <p:cNvSpPr/>
          <p:nvPr/>
        </p:nvSpPr>
        <p:spPr>
          <a:xfrm>
            <a:off x="306388" y="866775"/>
            <a:ext cx="7488237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Process (from WMO METCE) provides a concrete implementation of  the abstract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/>
                <a:ea typeface="Times New Roman"/>
              </a:rPr>
              <a:t>OM_Process</a:t>
            </a: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 supporting the following requirements:</a:t>
            </a:r>
          </a:p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reference to supporting documentation, </a:t>
            </a:r>
          </a:p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specification of configuration parameters, </a:t>
            </a:r>
          </a:p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specification of the measurement resolution and/or measurement range for each </a:t>
            </a:r>
            <a:r>
              <a:rPr lang="en-GB" sz="1800" i="1" kern="0" dirty="0" err="1" smtClean="0">
                <a:solidFill>
                  <a:srgbClr val="595959"/>
                </a:solidFill>
                <a:latin typeface="Calibri"/>
                <a:ea typeface="Times New Roman"/>
              </a:rPr>
              <a:t>measurand</a:t>
            </a:r>
            <a:r>
              <a:rPr lang="en-GB" sz="1800" i="1" kern="0" dirty="0" smtClean="0">
                <a:solidFill>
                  <a:srgbClr val="595959"/>
                </a:solidFill>
                <a:latin typeface="Calibri"/>
                <a:ea typeface="Times New Roman"/>
              </a:rPr>
              <a:t>.</a:t>
            </a:r>
          </a:p>
          <a:p>
            <a:pPr marL="342900" indent="-342900" algn="l" fontAlgn="auto">
              <a:spcBef>
                <a:spcPts val="0"/>
              </a:spcBef>
              <a:spcAft>
                <a:spcPts val="1200"/>
              </a:spcAft>
              <a:defRPr/>
            </a:pPr>
            <a:endParaRPr lang="en-GB" sz="1800" i="1" kern="0" dirty="0" smtClean="0">
              <a:solidFill>
                <a:srgbClr val="C00000"/>
              </a:solidFill>
              <a:latin typeface="Calibri"/>
              <a:ea typeface="Times New Roman"/>
            </a:endParaRPr>
          </a:p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endParaRPr lang="en-GB" sz="1800" i="1" kern="0" dirty="0">
              <a:solidFill>
                <a:srgbClr val="595959"/>
              </a:solidFill>
              <a:latin typeface="Calibri"/>
              <a:ea typeface="Times New Roman"/>
            </a:endParaRPr>
          </a:p>
        </p:txBody>
      </p:sp>
      <p:sp>
        <p:nvSpPr>
          <p:cNvPr id="60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Workshop on representation of WIGOS and climate metadata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432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280988" y="841375"/>
            <a:ext cx="82280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1800" i="1" kern="0" dirty="0">
                <a:solidFill>
                  <a:srgbClr val="595959"/>
                </a:solidFill>
                <a:latin typeface="Calibri" pitchFamily="34" charset="0"/>
                <a:ea typeface="Times New Roman"/>
              </a:rPr>
              <a:t>In meteorology, we define a sampling regime that enables us to observe, measure or simulate the real-world. Sampling Features (from ISO 19156 ‘Observations and measurements’) provide a way to characterise this sampling regime and the relationship to the real-world.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9</a:t>
            </a:fld>
            <a:endParaRPr lang="en-GB" altLang="en-US"/>
          </a:p>
        </p:txBody>
      </p:sp>
      <p:sp>
        <p:nvSpPr>
          <p:cNvPr id="3" name="Title 9"/>
          <p:cNvSpPr txBox="1">
            <a:spLocks/>
          </p:cNvSpPr>
          <p:nvPr/>
        </p:nvSpPr>
        <p:spPr>
          <a:xfrm>
            <a:off x="3352800" y="6453188"/>
            <a:ext cx="2438400" cy="288925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r>
              <a:rPr lang="en-GB" sz="1200" dirty="0" smtClean="0">
                <a:solidFill>
                  <a:srgbClr val="3366FF"/>
                </a:solidFill>
                <a:latin typeface="Arial"/>
                <a:cs typeface="Arial"/>
              </a:rPr>
              <a:t>ET-CDMS, Geneva, 04-07 November 2014</a:t>
            </a:r>
            <a:endParaRPr lang="en-GB" sz="1200" dirty="0"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2012" y="151806"/>
            <a:ext cx="8693624" cy="585173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GB" sz="2800" b="1" dirty="0" err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SamplingFeature</a:t>
            </a:r>
            <a:r>
              <a:rPr lang="en-GB" sz="2800" b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 as </a:t>
            </a:r>
            <a:r>
              <a:rPr lang="en-GB" sz="2800" b="1" dirty="0" err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OM_Observation.featureOfInterest</a:t>
            </a:r>
            <a:endParaRPr lang="en-GB" sz="2800" b="1" dirty="0" smtClean="0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63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4508"/>
          <a:stretch/>
        </p:blipFill>
        <p:spPr bwMode="auto">
          <a:xfrm>
            <a:off x="0" y="3452173"/>
            <a:ext cx="9144000" cy="340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5" t="15580" r="39215" b="70354"/>
          <a:stretch/>
        </p:blipFill>
        <p:spPr bwMode="auto">
          <a:xfrm>
            <a:off x="4062102" y="4144488"/>
            <a:ext cx="1486968" cy="64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Rectangle 64"/>
          <p:cNvSpPr/>
          <p:nvPr/>
        </p:nvSpPr>
        <p:spPr bwMode="auto">
          <a:xfrm>
            <a:off x="6646507" y="2209532"/>
            <a:ext cx="1944088" cy="645184"/>
          </a:xfrm>
          <a:prstGeom prst="rect">
            <a:avLst/>
          </a:prstGeom>
          <a:gradFill>
            <a:gsLst>
              <a:gs pos="0">
                <a:srgbClr val="FFFFCC"/>
              </a:gs>
              <a:gs pos="100000">
                <a:srgbClr val="FFFF99"/>
              </a:gs>
            </a:gsLst>
            <a:lin ang="16200000" scaled="0"/>
          </a:gra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</a:pPr>
            <a:r>
              <a:rPr lang="en-GB" sz="1000" u="sng" kern="0" dirty="0" smtClean="0">
                <a:solidFill>
                  <a:sysClr val="windowText" lastClr="000000"/>
                </a:solidFill>
                <a:latin typeface="Calibri" pitchFamily="34" charset="0"/>
              </a:rPr>
              <a:t>:</a:t>
            </a:r>
            <a:r>
              <a:rPr lang="en-GB" sz="1000" u="sng" kern="0" dirty="0" err="1" smtClean="0">
                <a:solidFill>
                  <a:sysClr val="windowText" lastClr="000000"/>
                </a:solidFill>
                <a:latin typeface="Calibri" pitchFamily="34" charset="0"/>
              </a:rPr>
              <a:t>ComplexSamplingMeasurement</a:t>
            </a:r>
            <a:endParaRPr lang="en-GB" sz="1000" u="sng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544167" y="2208380"/>
            <a:ext cx="1944088" cy="64518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defRPr/>
            </a:pPr>
            <a:r>
              <a:rPr lang="en-GB" sz="1000" u="sng" kern="0" dirty="0" smtClean="0">
                <a:solidFill>
                  <a:sysClr val="windowText" lastClr="000000"/>
                </a:solidFill>
                <a:latin typeface="Calibri" pitchFamily="34" charset="0"/>
              </a:rPr>
              <a:t>03839:SF_SamplingPoint</a:t>
            </a:r>
            <a:endParaRPr lang="en-GB" sz="1000" u="sng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67" name="TextBox 66"/>
          <p:cNvSpPr txBox="1"/>
          <p:nvPr/>
        </p:nvSpPr>
        <p:spPr bwMode="auto">
          <a:xfrm>
            <a:off x="5519785" y="2526546"/>
            <a:ext cx="1066318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kern="0" dirty="0" smtClean="0">
                <a:solidFill>
                  <a:sysClr val="windowText" lastClr="000000"/>
                </a:solidFill>
              </a:rPr>
              <a:t>+</a:t>
            </a:r>
            <a:r>
              <a:rPr lang="en-GB" sz="900" kern="0" dirty="0" err="1" smtClean="0">
                <a:solidFill>
                  <a:sysClr val="windowText" lastClr="000000"/>
                </a:solidFill>
              </a:rPr>
              <a:t>featureOfInterest</a:t>
            </a:r>
            <a:endParaRPr lang="en-GB" sz="9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68" name="Straight Arrow Connector 16"/>
          <p:cNvCxnSpPr>
            <a:cxnSpLocks noChangeShapeType="1"/>
            <a:stCxn id="65" idx="1"/>
            <a:endCxn id="66" idx="3"/>
          </p:cNvCxnSpPr>
          <p:nvPr/>
        </p:nvCxnSpPr>
        <p:spPr bwMode="auto">
          <a:xfrm flipH="1" flipV="1">
            <a:off x="5488255" y="2530972"/>
            <a:ext cx="1158252" cy="1152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" name="Rectangle 68"/>
          <p:cNvSpPr/>
          <p:nvPr/>
        </p:nvSpPr>
        <p:spPr bwMode="auto">
          <a:xfrm>
            <a:off x="3680741" y="3317371"/>
            <a:ext cx="1670940" cy="64518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defRPr/>
            </a:pPr>
            <a:r>
              <a:rPr lang="en-GB" sz="1000" u="sng" kern="0" dirty="0" smtClean="0">
                <a:solidFill>
                  <a:sysClr val="windowText" lastClr="000000"/>
                </a:solidFill>
                <a:latin typeface="Calibri" pitchFamily="34" charset="0"/>
              </a:rPr>
              <a:t>:Point</a:t>
            </a:r>
          </a:p>
          <a:p>
            <a:pPr algn="ctr">
              <a:spcBef>
                <a:spcPts val="0"/>
              </a:spcBef>
              <a:defRPr/>
            </a:pPr>
            <a:r>
              <a:rPr lang="en-GB" sz="1000" kern="0" dirty="0" smtClean="0">
                <a:solidFill>
                  <a:sysClr val="windowText" lastClr="000000"/>
                </a:solidFill>
                <a:latin typeface="Calibri" pitchFamily="34" charset="0"/>
              </a:rPr>
              <a:t>@</a:t>
            </a:r>
            <a:r>
              <a:rPr lang="en-GB" sz="1000" kern="0" dirty="0" err="1" smtClean="0">
                <a:solidFill>
                  <a:sysClr val="windowText" lastClr="000000"/>
                </a:solidFill>
                <a:latin typeface="Calibri" pitchFamily="34" charset="0"/>
              </a:rPr>
              <a:t>srsName</a:t>
            </a:r>
            <a:r>
              <a:rPr lang="en-GB" sz="1000" kern="0" dirty="0" smtClean="0">
                <a:solidFill>
                  <a:sysClr val="windowText" lastClr="000000"/>
                </a:solidFill>
                <a:latin typeface="Calibri" pitchFamily="34" charset="0"/>
              </a:rPr>
              <a:t> “EPSG:4326”</a:t>
            </a:r>
          </a:p>
          <a:p>
            <a:pPr algn="ctr">
              <a:spcBef>
                <a:spcPts val="0"/>
              </a:spcBef>
              <a:defRPr/>
            </a:pPr>
            <a:r>
              <a:rPr lang="en-GB" sz="1000" kern="0" dirty="0" smtClean="0">
                <a:solidFill>
                  <a:sysClr val="windowText" lastClr="000000"/>
                </a:solidFill>
                <a:latin typeface="Calibri" pitchFamily="34" charset="0"/>
              </a:rPr>
              <a:t>pos = “50.737 -3.405”</a:t>
            </a:r>
            <a:endParaRPr lang="en-GB" sz="100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70" name="TextBox 69"/>
          <p:cNvSpPr txBox="1"/>
          <p:nvPr/>
        </p:nvSpPr>
        <p:spPr bwMode="auto">
          <a:xfrm>
            <a:off x="4052789" y="3051294"/>
            <a:ext cx="521297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kern="0" dirty="0" smtClean="0">
                <a:solidFill>
                  <a:sysClr val="windowText" lastClr="000000"/>
                </a:solidFill>
              </a:rPr>
              <a:t>+shape</a:t>
            </a:r>
            <a:endParaRPr lang="en-GB" sz="9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71" name="Straight Arrow Connector 16"/>
          <p:cNvCxnSpPr>
            <a:cxnSpLocks noChangeShapeType="1"/>
            <a:stCxn id="66" idx="2"/>
            <a:endCxn id="69" idx="0"/>
          </p:cNvCxnSpPr>
          <p:nvPr/>
        </p:nvCxnSpPr>
        <p:spPr bwMode="auto">
          <a:xfrm>
            <a:off x="4516211" y="2853564"/>
            <a:ext cx="0" cy="463807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Rectangle 71"/>
          <p:cNvSpPr/>
          <p:nvPr/>
        </p:nvSpPr>
        <p:spPr bwMode="auto">
          <a:xfrm>
            <a:off x="430856" y="2209532"/>
            <a:ext cx="1944088" cy="64518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defRPr/>
            </a:pPr>
            <a:r>
              <a:rPr lang="en-GB" sz="1000" u="sng" dirty="0" smtClean="0">
                <a:latin typeface="Calibri" pitchFamily="34" charset="0"/>
              </a:rPr>
              <a:t>84579</a:t>
            </a:r>
            <a:r>
              <a:rPr lang="en-GB" sz="1000" u="sng" kern="0" dirty="0" smtClean="0">
                <a:solidFill>
                  <a:sysClr val="windowText" lastClr="000000"/>
                </a:solidFill>
                <a:latin typeface="Calibri" pitchFamily="34" charset="0"/>
              </a:rPr>
              <a:t>:NamedPlace</a:t>
            </a:r>
          </a:p>
          <a:p>
            <a:pPr algn="ctr">
              <a:spcBef>
                <a:spcPts val="0"/>
              </a:spcBef>
              <a:defRPr/>
            </a:pPr>
            <a:r>
              <a:rPr lang="en-GB" sz="1000" kern="0" dirty="0" smtClean="0">
                <a:solidFill>
                  <a:sysClr val="windowText" lastClr="000000"/>
                </a:solidFill>
                <a:latin typeface="Calibri" pitchFamily="34" charset="0"/>
              </a:rPr>
              <a:t>name = “Exeter Airport”</a:t>
            </a:r>
            <a:endParaRPr lang="en-GB" sz="100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73" name="TextBox 72"/>
          <p:cNvSpPr txBox="1"/>
          <p:nvPr/>
        </p:nvSpPr>
        <p:spPr bwMode="auto">
          <a:xfrm>
            <a:off x="2406474" y="2527698"/>
            <a:ext cx="1003801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kern="0" dirty="0" smtClean="0">
                <a:solidFill>
                  <a:sysClr val="windowText" lastClr="000000"/>
                </a:solidFill>
              </a:rPr>
              <a:t>+</a:t>
            </a:r>
            <a:r>
              <a:rPr lang="en-GB" sz="900" kern="0" dirty="0" err="1" smtClean="0">
                <a:solidFill>
                  <a:sysClr val="windowText" lastClr="000000"/>
                </a:solidFill>
              </a:rPr>
              <a:t>sampledFeature</a:t>
            </a:r>
            <a:endParaRPr lang="en-GB" sz="9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74" name="Straight Arrow Connector 16"/>
          <p:cNvCxnSpPr>
            <a:cxnSpLocks noChangeShapeType="1"/>
            <a:stCxn id="66" idx="1"/>
            <a:endCxn id="72" idx="3"/>
          </p:cNvCxnSpPr>
          <p:nvPr/>
        </p:nvCxnSpPr>
        <p:spPr bwMode="auto">
          <a:xfrm flipH="1">
            <a:off x="2374944" y="2530972"/>
            <a:ext cx="1169223" cy="1152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Oval 74"/>
          <p:cNvSpPr/>
          <p:nvPr/>
        </p:nvSpPr>
        <p:spPr>
          <a:xfrm>
            <a:off x="4911862" y="4722087"/>
            <a:ext cx="602268" cy="602268"/>
          </a:xfrm>
          <a:prstGeom prst="ellipse">
            <a:avLst/>
          </a:prstGeom>
          <a:noFill/>
          <a:ln w="50800" cap="rnd">
            <a:gradFill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Freeform 75"/>
          <p:cNvSpPr/>
          <p:nvPr/>
        </p:nvSpPr>
        <p:spPr>
          <a:xfrm>
            <a:off x="5277689" y="2644356"/>
            <a:ext cx="966054" cy="2210397"/>
          </a:xfrm>
          <a:custGeom>
            <a:avLst/>
            <a:gdLst>
              <a:gd name="connsiteX0" fmla="*/ 0 w 2583543"/>
              <a:gd name="connsiteY0" fmla="*/ 557927 h 2502841"/>
              <a:gd name="connsiteX1" fmla="*/ 1233714 w 2583543"/>
              <a:gd name="connsiteY1" fmla="*/ 122498 h 2502841"/>
              <a:gd name="connsiteX2" fmla="*/ 2583543 w 2583543"/>
              <a:gd name="connsiteY2" fmla="*/ 2502841 h 2502841"/>
              <a:gd name="connsiteX0" fmla="*/ 0 w 2664565"/>
              <a:gd name="connsiteY0" fmla="*/ 2834711 h 2834711"/>
              <a:gd name="connsiteX1" fmla="*/ 1314736 w 2664565"/>
              <a:gd name="connsiteY1" fmla="*/ 26472 h 2834711"/>
              <a:gd name="connsiteX2" fmla="*/ 2664565 w 2664565"/>
              <a:gd name="connsiteY2" fmla="*/ 2406815 h 2834711"/>
              <a:gd name="connsiteX0" fmla="*/ 230541 w 1597716"/>
              <a:gd name="connsiteY0" fmla="*/ 2834711 h 2834711"/>
              <a:gd name="connsiteX1" fmla="*/ 1545277 w 1597716"/>
              <a:gd name="connsiteY1" fmla="*/ 26472 h 2834711"/>
              <a:gd name="connsiteX2" fmla="*/ 59309 w 1597716"/>
              <a:gd name="connsiteY2" fmla="*/ 624314 h 2834711"/>
              <a:gd name="connsiteX0" fmla="*/ 171232 w 1602275"/>
              <a:gd name="connsiteY0" fmla="*/ 2834711 h 2834711"/>
              <a:gd name="connsiteX1" fmla="*/ 1485968 w 1602275"/>
              <a:gd name="connsiteY1" fmla="*/ 26472 h 2834711"/>
              <a:gd name="connsiteX2" fmla="*/ 0 w 1602275"/>
              <a:gd name="connsiteY2" fmla="*/ 624314 h 2834711"/>
              <a:gd name="connsiteX0" fmla="*/ 171232 w 171232"/>
              <a:gd name="connsiteY0" fmla="*/ 2210397 h 2210397"/>
              <a:gd name="connsiteX1" fmla="*/ 0 w 171232"/>
              <a:gd name="connsiteY1" fmla="*/ 0 h 2210397"/>
              <a:gd name="connsiteX0" fmla="*/ 171232 w 696708"/>
              <a:gd name="connsiteY0" fmla="*/ 2210397 h 2210397"/>
              <a:gd name="connsiteX1" fmla="*/ 0 w 696708"/>
              <a:gd name="connsiteY1" fmla="*/ 0 h 2210397"/>
              <a:gd name="connsiteX0" fmla="*/ 171232 w 966054"/>
              <a:gd name="connsiteY0" fmla="*/ 2210397 h 2210397"/>
              <a:gd name="connsiteX1" fmla="*/ 0 w 966054"/>
              <a:gd name="connsiteY1" fmla="*/ 0 h 2210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66054" h="2210397">
                <a:moveTo>
                  <a:pt x="171232" y="2210397"/>
                </a:moveTo>
                <a:cubicBezTo>
                  <a:pt x="1016981" y="1473598"/>
                  <a:pt x="1492338" y="817821"/>
                  <a:pt x="0" y="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0"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/>
          <p:cNvSpPr/>
          <p:nvPr/>
        </p:nvSpPr>
        <p:spPr>
          <a:xfrm flipH="1">
            <a:off x="3374734" y="5130778"/>
            <a:ext cx="1095440" cy="1095440"/>
          </a:xfrm>
          <a:prstGeom prst="ellipse">
            <a:avLst/>
          </a:prstGeom>
          <a:noFill/>
          <a:ln w="50800" cap="rnd">
            <a:gradFill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Freeform 77"/>
          <p:cNvSpPr/>
          <p:nvPr/>
        </p:nvSpPr>
        <p:spPr>
          <a:xfrm flipH="1">
            <a:off x="1397578" y="2714285"/>
            <a:ext cx="1975357" cy="2823855"/>
          </a:xfrm>
          <a:custGeom>
            <a:avLst/>
            <a:gdLst>
              <a:gd name="connsiteX0" fmla="*/ 0 w 2583543"/>
              <a:gd name="connsiteY0" fmla="*/ 557927 h 2502841"/>
              <a:gd name="connsiteX1" fmla="*/ 1233714 w 2583543"/>
              <a:gd name="connsiteY1" fmla="*/ 122498 h 2502841"/>
              <a:gd name="connsiteX2" fmla="*/ 2583543 w 2583543"/>
              <a:gd name="connsiteY2" fmla="*/ 2502841 h 2502841"/>
              <a:gd name="connsiteX0" fmla="*/ 0 w 2664565"/>
              <a:gd name="connsiteY0" fmla="*/ 2834711 h 2834711"/>
              <a:gd name="connsiteX1" fmla="*/ 1314736 w 2664565"/>
              <a:gd name="connsiteY1" fmla="*/ 26472 h 2834711"/>
              <a:gd name="connsiteX2" fmla="*/ 2664565 w 2664565"/>
              <a:gd name="connsiteY2" fmla="*/ 2406815 h 2834711"/>
              <a:gd name="connsiteX0" fmla="*/ 230541 w 1597716"/>
              <a:gd name="connsiteY0" fmla="*/ 2834711 h 2834711"/>
              <a:gd name="connsiteX1" fmla="*/ 1545277 w 1597716"/>
              <a:gd name="connsiteY1" fmla="*/ 26472 h 2834711"/>
              <a:gd name="connsiteX2" fmla="*/ 59309 w 1597716"/>
              <a:gd name="connsiteY2" fmla="*/ 624314 h 2834711"/>
              <a:gd name="connsiteX0" fmla="*/ 171232 w 1602275"/>
              <a:gd name="connsiteY0" fmla="*/ 2834711 h 2834711"/>
              <a:gd name="connsiteX1" fmla="*/ 1485968 w 1602275"/>
              <a:gd name="connsiteY1" fmla="*/ 26472 h 2834711"/>
              <a:gd name="connsiteX2" fmla="*/ 0 w 1602275"/>
              <a:gd name="connsiteY2" fmla="*/ 624314 h 2834711"/>
              <a:gd name="connsiteX0" fmla="*/ 171232 w 171232"/>
              <a:gd name="connsiteY0" fmla="*/ 2210397 h 2210397"/>
              <a:gd name="connsiteX1" fmla="*/ 0 w 171232"/>
              <a:gd name="connsiteY1" fmla="*/ 0 h 2210397"/>
              <a:gd name="connsiteX0" fmla="*/ 171232 w 696708"/>
              <a:gd name="connsiteY0" fmla="*/ 2210397 h 2210397"/>
              <a:gd name="connsiteX1" fmla="*/ 0 w 696708"/>
              <a:gd name="connsiteY1" fmla="*/ 0 h 2210397"/>
              <a:gd name="connsiteX0" fmla="*/ 171232 w 966054"/>
              <a:gd name="connsiteY0" fmla="*/ 2210397 h 2210397"/>
              <a:gd name="connsiteX1" fmla="*/ 0 w 966054"/>
              <a:gd name="connsiteY1" fmla="*/ 0 h 2210397"/>
              <a:gd name="connsiteX0" fmla="*/ 0 w 2248990"/>
              <a:gd name="connsiteY0" fmla="*/ 2823855 h 2823855"/>
              <a:gd name="connsiteX1" fmla="*/ 1773315 w 2248990"/>
              <a:gd name="connsiteY1" fmla="*/ 0 h 2823855"/>
              <a:gd name="connsiteX0" fmla="*/ 0 w 1945639"/>
              <a:gd name="connsiteY0" fmla="*/ 2823855 h 2823855"/>
              <a:gd name="connsiteX1" fmla="*/ 1773315 w 1945639"/>
              <a:gd name="connsiteY1" fmla="*/ 0 h 2823855"/>
              <a:gd name="connsiteX0" fmla="*/ 0 w 1975357"/>
              <a:gd name="connsiteY0" fmla="*/ 2823855 h 2823855"/>
              <a:gd name="connsiteX1" fmla="*/ 1773315 w 1975357"/>
              <a:gd name="connsiteY1" fmla="*/ 0 h 282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75357" h="2823855">
                <a:moveTo>
                  <a:pt x="0" y="2823855"/>
                </a:moveTo>
                <a:cubicBezTo>
                  <a:pt x="1204564" y="2469021"/>
                  <a:pt x="2478574" y="1651199"/>
                  <a:pt x="1773315" y="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0"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8592</TotalTime>
  <Words>1087</Words>
  <Application>Microsoft Office PowerPoint</Application>
  <PresentationFormat>On-screen Show (4:3)</PresentationFormat>
  <Paragraphs>282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blank</vt:lpstr>
      <vt:lpstr>Closing slide</vt:lpstr>
      <vt:lpstr>Approach to model-driven development of data exchange standards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WMO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Steve Foreman</dc:creator>
  <cp:lastModifiedBy>Jeremy</cp:lastModifiedBy>
  <cp:revision>12</cp:revision>
  <dcterms:created xsi:type="dcterms:W3CDTF">2015-06-10T14:25:34Z</dcterms:created>
  <dcterms:modified xsi:type="dcterms:W3CDTF">2015-06-21T11:53:13Z</dcterms:modified>
</cp:coreProperties>
</file>