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  <p:sldMasterId id="2147483845" r:id="rId2"/>
  </p:sldMasterIdLst>
  <p:notesMasterIdLst>
    <p:notesMasterId r:id="rId18"/>
  </p:notesMasterIdLst>
  <p:handoutMasterIdLst>
    <p:handoutMasterId r:id="rId19"/>
  </p:handoutMasterIdLst>
  <p:sldIdLst>
    <p:sldId id="271" r:id="rId3"/>
    <p:sldId id="335" r:id="rId4"/>
    <p:sldId id="336" r:id="rId5"/>
    <p:sldId id="341" r:id="rId6"/>
    <p:sldId id="338" r:id="rId7"/>
    <p:sldId id="339" r:id="rId8"/>
    <p:sldId id="283" r:id="rId9"/>
    <p:sldId id="328" r:id="rId10"/>
    <p:sldId id="326" r:id="rId11"/>
    <p:sldId id="329" r:id="rId12"/>
    <p:sldId id="330" r:id="rId13"/>
    <p:sldId id="340" r:id="rId14"/>
    <p:sldId id="333" r:id="rId15"/>
    <p:sldId id="337" r:id="rId16"/>
    <p:sldId id="262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CFFFF"/>
    <a:srgbClr val="F6A8F0"/>
    <a:srgbClr val="FFCC99"/>
    <a:srgbClr val="0000FF"/>
    <a:srgbClr val="333399"/>
    <a:srgbClr val="000066"/>
    <a:srgbClr val="33CC33"/>
    <a:srgbClr val="99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96" autoAdjust="0"/>
    <p:restoredTop sz="95080" autoAdjust="0"/>
  </p:normalViewPr>
  <p:slideViewPr>
    <p:cSldViewPr>
      <p:cViewPr varScale="1">
        <p:scale>
          <a:sx n="87" d="100"/>
          <a:sy n="87" d="100"/>
        </p:scale>
        <p:origin x="60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864" y="112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0964E-5E31-4B6B-A7F8-56A8135E67ED}" type="doc">
      <dgm:prSet loTypeId="urn:microsoft.com/office/officeart/2011/layout/HexagonRadial#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GB"/>
        </a:p>
      </dgm:t>
    </dgm:pt>
    <dgm:pt modelId="{5221E461-CDF9-44D8-B8FC-1DD1A95E283F}">
      <dgm:prSet phldrT="[Text]" custT="1"/>
      <dgm:spPr>
        <a:solidFill>
          <a:schemeClr val="bg1">
            <a:lumMod val="65000"/>
          </a:schemeClr>
        </a:solidFill>
        <a:scene3d>
          <a:camera prst="orthographicFront"/>
          <a:lightRig rig="threePt" dir="t"/>
        </a:scene3d>
        <a:sp3d>
          <a:bevelT h="152400"/>
          <a:bevelB w="0"/>
        </a:sp3d>
      </dgm:spPr>
      <dgm:t>
        <a:bodyPr/>
        <a:lstStyle/>
        <a:p>
          <a:r>
            <a:rPr lang="en-GB" sz="1600" b="1" dirty="0"/>
            <a:t>Information activities</a:t>
          </a:r>
        </a:p>
      </dgm:t>
    </dgm:pt>
    <dgm:pt modelId="{C56FDC74-D677-4067-A8C6-2710BEB8412E}" type="parTrans" cxnId="{DF388339-2F9B-425F-BE91-F5AAE69A3CAF}">
      <dgm:prSet/>
      <dgm:spPr/>
      <dgm:t>
        <a:bodyPr/>
        <a:lstStyle/>
        <a:p>
          <a:endParaRPr lang="en-GB"/>
        </a:p>
      </dgm:t>
    </dgm:pt>
    <dgm:pt modelId="{1A0D1674-280D-465A-A930-028F1A50CD87}" type="sibTrans" cxnId="{DF388339-2F9B-425F-BE91-F5AAE69A3CAF}">
      <dgm:prSet/>
      <dgm:spPr/>
      <dgm:t>
        <a:bodyPr/>
        <a:lstStyle/>
        <a:p>
          <a:endParaRPr lang="en-GB"/>
        </a:p>
      </dgm:t>
    </dgm:pt>
    <dgm:pt modelId="{DB92E135-FD79-4CBD-B0CB-CBE97C5523E9}">
      <dgm:prSet phldrT="[Text]"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Create</a:t>
          </a:r>
        </a:p>
      </dgm:t>
    </dgm:pt>
    <dgm:pt modelId="{C7C95ED5-74BC-4EE6-BAA7-ADD987CBB00D}" type="parTrans" cxnId="{4B82AABC-F69D-42E6-A5E6-8891D36C28BD}">
      <dgm:prSet/>
      <dgm:spPr/>
      <dgm:t>
        <a:bodyPr/>
        <a:lstStyle/>
        <a:p>
          <a:endParaRPr lang="en-GB"/>
        </a:p>
      </dgm:t>
    </dgm:pt>
    <dgm:pt modelId="{D3BC8E41-4EEE-4250-82DA-2D3238BC4702}" type="sibTrans" cxnId="{4B82AABC-F69D-42E6-A5E6-8891D36C28BD}">
      <dgm:prSet/>
      <dgm:spPr/>
      <dgm:t>
        <a:bodyPr/>
        <a:lstStyle/>
        <a:p>
          <a:endParaRPr lang="en-GB"/>
        </a:p>
      </dgm:t>
    </dgm:pt>
    <dgm:pt modelId="{E9559B22-1CB6-4952-BA6A-C2B8DBB484AE}">
      <dgm:prSet phldrT="[Text]"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Store</a:t>
          </a:r>
        </a:p>
      </dgm:t>
    </dgm:pt>
    <dgm:pt modelId="{A6B950C0-5080-4BFA-A049-CCCC905880C6}" type="parTrans" cxnId="{F603866C-ED4C-48E5-99EC-6B9B671C13B8}">
      <dgm:prSet/>
      <dgm:spPr/>
      <dgm:t>
        <a:bodyPr/>
        <a:lstStyle/>
        <a:p>
          <a:endParaRPr lang="en-GB"/>
        </a:p>
      </dgm:t>
    </dgm:pt>
    <dgm:pt modelId="{1E554C83-42B8-4590-BEC5-E00C95EF1733}" type="sibTrans" cxnId="{F603866C-ED4C-48E5-99EC-6B9B671C13B8}">
      <dgm:prSet/>
      <dgm:spPr/>
      <dgm:t>
        <a:bodyPr/>
        <a:lstStyle/>
        <a:p>
          <a:endParaRPr lang="en-GB"/>
        </a:p>
      </dgm:t>
    </dgm:pt>
    <dgm:pt modelId="{A4F72723-C71B-4DF4-8CF4-5CDC3502EEE4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>
              <a:solidFill>
                <a:schemeClr val="tx1"/>
              </a:solidFill>
            </a:rPr>
            <a:t>Share</a:t>
          </a:r>
        </a:p>
        <a:p>
          <a:r>
            <a:rPr lang="en-GB" sz="1100" b="1" dirty="0">
              <a:solidFill>
                <a:schemeClr val="tx1"/>
              </a:solidFill>
            </a:rPr>
            <a:t>Acquisition, dissemination, access services</a:t>
          </a:r>
        </a:p>
      </dgm:t>
    </dgm:pt>
    <dgm:pt modelId="{FD790134-6220-471D-90F2-DA39FBFE7B36}" type="parTrans" cxnId="{879678AB-A837-4A70-88B4-920CBDFBFE39}">
      <dgm:prSet/>
      <dgm:spPr/>
      <dgm:t>
        <a:bodyPr/>
        <a:lstStyle/>
        <a:p>
          <a:endParaRPr lang="en-GB"/>
        </a:p>
      </dgm:t>
    </dgm:pt>
    <dgm:pt modelId="{AB14CA3B-6596-49EA-8B1D-AA0232224784}" type="sibTrans" cxnId="{879678AB-A837-4A70-88B4-920CBDFBFE39}">
      <dgm:prSet/>
      <dgm:spPr/>
      <dgm:t>
        <a:bodyPr/>
        <a:lstStyle/>
        <a:p>
          <a:endParaRPr lang="en-GB"/>
        </a:p>
      </dgm:t>
    </dgm:pt>
    <dgm:pt modelId="{2A6A33EA-5C65-4B4C-8C65-8B4D71C3CAB0}">
      <dgm:prSet phldrT="[Text]" custT="1"/>
      <dgm:spPr>
        <a:solidFill>
          <a:srgbClr val="FFFF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>
              <a:solidFill>
                <a:schemeClr val="accent3">
                  <a:lumMod val="50000"/>
                </a:schemeClr>
              </a:solidFill>
            </a:rPr>
            <a:t>Use</a:t>
          </a:r>
        </a:p>
        <a:p>
          <a:r>
            <a:rPr lang="en-GB" sz="1200" b="1" dirty="0">
              <a:solidFill>
                <a:schemeClr val="accent3">
                  <a:lumMod val="50000"/>
                </a:schemeClr>
              </a:solidFill>
            </a:rPr>
            <a:t>Processing services</a:t>
          </a:r>
        </a:p>
      </dgm:t>
    </dgm:pt>
    <dgm:pt modelId="{27FBAC81-4815-4317-AEFA-E13BEC34AA06}" type="parTrans" cxnId="{A3A7CAFF-BF65-4D31-A60C-6C9DA7C0B677}">
      <dgm:prSet/>
      <dgm:spPr/>
      <dgm:t>
        <a:bodyPr/>
        <a:lstStyle/>
        <a:p>
          <a:endParaRPr lang="en-GB"/>
        </a:p>
      </dgm:t>
    </dgm:pt>
    <dgm:pt modelId="{33C034A6-2EC3-46EC-9C99-A8B4EA158429}" type="sibTrans" cxnId="{A3A7CAFF-BF65-4D31-A60C-6C9DA7C0B677}">
      <dgm:prSet/>
      <dgm:spPr/>
      <dgm:t>
        <a:bodyPr/>
        <a:lstStyle/>
        <a:p>
          <a:endParaRPr lang="en-GB"/>
        </a:p>
      </dgm:t>
    </dgm:pt>
    <dgm:pt modelId="{43320EF1-7588-4CDF-BB78-DC79B00F10A6}">
      <dgm:prSet phldrT="[Text]" custT="1"/>
      <dgm:spPr>
        <a:solidFill>
          <a:srgbClr val="FF99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Archive</a:t>
          </a:r>
        </a:p>
      </dgm:t>
    </dgm:pt>
    <dgm:pt modelId="{8DA0C6C7-C307-4567-8B65-8FC9817A0E7A}" type="parTrans" cxnId="{DC8720CD-074D-4549-B200-D8E7966A100D}">
      <dgm:prSet/>
      <dgm:spPr/>
      <dgm:t>
        <a:bodyPr/>
        <a:lstStyle/>
        <a:p>
          <a:endParaRPr lang="en-GB"/>
        </a:p>
      </dgm:t>
    </dgm:pt>
    <dgm:pt modelId="{4AAEBBE5-47B6-4F1B-8878-99508E410A37}" type="sibTrans" cxnId="{DC8720CD-074D-4549-B200-D8E7966A100D}">
      <dgm:prSet/>
      <dgm:spPr/>
      <dgm:t>
        <a:bodyPr/>
        <a:lstStyle/>
        <a:p>
          <a:endParaRPr lang="en-GB"/>
        </a:p>
      </dgm:t>
    </dgm:pt>
    <dgm:pt modelId="{3AEE445C-CAFA-47E1-9856-6B45EEB7AE0B}">
      <dgm:prSet phldrT="[Text]" custT="1"/>
      <dgm:spPr>
        <a:solidFill>
          <a:srgbClr val="FF0000"/>
        </a:solidFill>
        <a:scene3d>
          <a:camera prst="orthographicFront"/>
          <a:lightRig rig="threePt" dir="t"/>
        </a:scene3d>
        <a:sp3d>
          <a:bevelT/>
          <a:bevelB w="0"/>
        </a:sp3d>
      </dgm:spPr>
      <dgm:t>
        <a:bodyPr/>
        <a:lstStyle/>
        <a:p>
          <a:r>
            <a:rPr lang="en-GB" sz="1600" b="1" dirty="0"/>
            <a:t>Destroy</a:t>
          </a:r>
        </a:p>
      </dgm:t>
    </dgm:pt>
    <dgm:pt modelId="{5C4722FD-9DF1-40EE-8920-27F105C8F112}" type="parTrans" cxnId="{10F910E7-BABA-45CE-B0BF-9B9F97B05D74}">
      <dgm:prSet/>
      <dgm:spPr/>
      <dgm:t>
        <a:bodyPr/>
        <a:lstStyle/>
        <a:p>
          <a:endParaRPr lang="en-GB"/>
        </a:p>
      </dgm:t>
    </dgm:pt>
    <dgm:pt modelId="{8B53B168-BE7A-43A9-A937-DCEDAF5AC5F9}" type="sibTrans" cxnId="{10F910E7-BABA-45CE-B0BF-9B9F97B05D74}">
      <dgm:prSet/>
      <dgm:spPr/>
      <dgm:t>
        <a:bodyPr/>
        <a:lstStyle/>
        <a:p>
          <a:endParaRPr lang="en-GB"/>
        </a:p>
      </dgm:t>
    </dgm:pt>
    <dgm:pt modelId="{B07CA84A-6CD2-4299-8F71-C2B8CEADE5AF}" type="pres">
      <dgm:prSet presAssocID="{C1B0964E-5E31-4B6B-A7F8-56A8135E67E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2876DF5-4037-4450-B20D-DB0E4A8B0653}" type="pres">
      <dgm:prSet presAssocID="{5221E461-CDF9-44D8-B8FC-1DD1A95E283F}" presName="Parent" presStyleLbl="node0" presStyleIdx="0" presStyleCnt="1">
        <dgm:presLayoutVars>
          <dgm:chMax val="6"/>
          <dgm:chPref val="6"/>
        </dgm:presLayoutVars>
      </dgm:prSet>
      <dgm:spPr/>
    </dgm:pt>
    <dgm:pt modelId="{52B51F89-E8D1-405E-928D-C0797D855A6C}" type="pres">
      <dgm:prSet presAssocID="{DB92E135-FD79-4CBD-B0CB-CBE97C5523E9}" presName="Accent1" presStyleCnt="0"/>
      <dgm:spPr/>
    </dgm:pt>
    <dgm:pt modelId="{37E857DE-DF31-4652-9EBE-1EC4B33DB846}" type="pres">
      <dgm:prSet presAssocID="{DB92E135-FD79-4CBD-B0CB-CBE97C5523E9}" presName="Accent" presStyleLbl="bgShp" presStyleIdx="0" presStyleCnt="6"/>
      <dgm:spPr/>
    </dgm:pt>
    <dgm:pt modelId="{B7094D4C-B862-4119-9A71-8DA398976E28}" type="pres">
      <dgm:prSet presAssocID="{DB92E135-FD79-4CBD-B0CB-CBE97C5523E9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A383EE0C-6F74-44E0-957B-EFB167DFA5FB}" type="pres">
      <dgm:prSet presAssocID="{E9559B22-1CB6-4952-BA6A-C2B8DBB484AE}" presName="Accent2" presStyleCnt="0"/>
      <dgm:spPr/>
    </dgm:pt>
    <dgm:pt modelId="{6A3B21EC-2DA9-4841-B380-22F2F0CF0062}" type="pres">
      <dgm:prSet presAssocID="{E9559B22-1CB6-4952-BA6A-C2B8DBB484AE}" presName="Accent" presStyleLbl="bgShp" presStyleIdx="1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82C773D3-0536-45CD-8E94-358DBA7352CE}" type="pres">
      <dgm:prSet presAssocID="{E9559B22-1CB6-4952-BA6A-C2B8DBB484A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F94F0E6B-CBA4-4D03-B506-82E61240E07C}" type="pres">
      <dgm:prSet presAssocID="{A4F72723-C71B-4DF4-8CF4-5CDC3502EEE4}" presName="Accent3" presStyleCnt="0"/>
      <dgm:spPr/>
    </dgm:pt>
    <dgm:pt modelId="{278A285B-22CD-4F19-BB7E-EA47CBA2E62F}" type="pres">
      <dgm:prSet presAssocID="{A4F72723-C71B-4DF4-8CF4-5CDC3502EEE4}" presName="Accent" presStyleLbl="bgShp" presStyleIdx="2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40D48796-5C2A-411C-9E6D-8C87C7784C99}" type="pres">
      <dgm:prSet presAssocID="{A4F72723-C71B-4DF4-8CF4-5CDC3502EEE4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58794947-D73B-4DC5-915A-5D994811F7E7}" type="pres">
      <dgm:prSet presAssocID="{2A6A33EA-5C65-4B4C-8C65-8B4D71C3CAB0}" presName="Accent4" presStyleCnt="0"/>
      <dgm:spPr/>
    </dgm:pt>
    <dgm:pt modelId="{ADA55CA9-6992-4E86-BEE3-FABB2DB80919}" type="pres">
      <dgm:prSet presAssocID="{2A6A33EA-5C65-4B4C-8C65-8B4D71C3CAB0}" presName="Accent" presStyleLbl="bgShp" presStyleIdx="3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60D3E272-E421-4218-963C-D74AF12F52E3}" type="pres">
      <dgm:prSet presAssocID="{2A6A33EA-5C65-4B4C-8C65-8B4D71C3CAB0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B5B3978A-48C9-4A96-9FAC-730D3FBAC4F8}" type="pres">
      <dgm:prSet presAssocID="{43320EF1-7588-4CDF-BB78-DC79B00F10A6}" presName="Accent5" presStyleCnt="0"/>
      <dgm:spPr/>
    </dgm:pt>
    <dgm:pt modelId="{82988BC5-DF64-4359-8F66-EC7AD7DB6477}" type="pres">
      <dgm:prSet presAssocID="{43320EF1-7588-4CDF-BB78-DC79B00F10A6}" presName="Accent" presStyleLbl="bgShp" presStyleIdx="4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22636339-B11B-4458-9E88-BC25CF25723D}" type="pres">
      <dgm:prSet presAssocID="{43320EF1-7588-4CDF-BB78-DC79B00F10A6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56B6637A-A5DC-46CF-8526-8B7233EBE999}" type="pres">
      <dgm:prSet presAssocID="{3AEE445C-CAFA-47E1-9856-6B45EEB7AE0B}" presName="Accent6" presStyleCnt="0"/>
      <dgm:spPr/>
    </dgm:pt>
    <dgm:pt modelId="{0FEED167-3678-4144-8EAA-88359D3778A2}" type="pres">
      <dgm:prSet presAssocID="{3AEE445C-CAFA-47E1-9856-6B45EEB7AE0B}" presName="Accent" presStyleLbl="bgShp" presStyleIdx="5" presStyleCnt="6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1E55789F-28FF-4F4F-9CE3-90529A852B41}" type="pres">
      <dgm:prSet presAssocID="{3AEE445C-CAFA-47E1-9856-6B45EEB7AE0B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E589C8B5-5320-4810-8258-44815FACF32B}" type="presOf" srcId="{E9559B22-1CB6-4952-BA6A-C2B8DBB484AE}" destId="{82C773D3-0536-45CD-8E94-358DBA7352CE}" srcOrd="0" destOrd="0" presId="urn:microsoft.com/office/officeart/2011/layout/HexagonRadial#1"/>
    <dgm:cxn modelId="{67185EEB-98E0-4C8B-8AE3-E31EC9820FB9}" type="presOf" srcId="{43320EF1-7588-4CDF-BB78-DC79B00F10A6}" destId="{22636339-B11B-4458-9E88-BC25CF25723D}" srcOrd="0" destOrd="0" presId="urn:microsoft.com/office/officeart/2011/layout/HexagonRadial#1"/>
    <dgm:cxn modelId="{879678AB-A837-4A70-88B4-920CBDFBFE39}" srcId="{5221E461-CDF9-44D8-B8FC-1DD1A95E283F}" destId="{A4F72723-C71B-4DF4-8CF4-5CDC3502EEE4}" srcOrd="2" destOrd="0" parTransId="{FD790134-6220-471D-90F2-DA39FBFE7B36}" sibTransId="{AB14CA3B-6596-49EA-8B1D-AA0232224784}"/>
    <dgm:cxn modelId="{7FBAC678-246C-40D3-A559-7749687065DE}" type="presOf" srcId="{5221E461-CDF9-44D8-B8FC-1DD1A95E283F}" destId="{92876DF5-4037-4450-B20D-DB0E4A8B0653}" srcOrd="0" destOrd="0" presId="urn:microsoft.com/office/officeart/2011/layout/HexagonRadial#1"/>
    <dgm:cxn modelId="{C5F6739A-985E-432E-AE95-8E5FCC451D56}" type="presOf" srcId="{DB92E135-FD79-4CBD-B0CB-CBE97C5523E9}" destId="{B7094D4C-B862-4119-9A71-8DA398976E28}" srcOrd="0" destOrd="0" presId="urn:microsoft.com/office/officeart/2011/layout/HexagonRadial#1"/>
    <dgm:cxn modelId="{94E84573-EAA3-4A7E-BE07-4CAC182BA8D8}" type="presOf" srcId="{A4F72723-C71B-4DF4-8CF4-5CDC3502EEE4}" destId="{40D48796-5C2A-411C-9E6D-8C87C7784C99}" srcOrd="0" destOrd="0" presId="urn:microsoft.com/office/officeart/2011/layout/HexagonRadial#1"/>
    <dgm:cxn modelId="{4B82AABC-F69D-42E6-A5E6-8891D36C28BD}" srcId="{5221E461-CDF9-44D8-B8FC-1DD1A95E283F}" destId="{DB92E135-FD79-4CBD-B0CB-CBE97C5523E9}" srcOrd="0" destOrd="0" parTransId="{C7C95ED5-74BC-4EE6-BAA7-ADD987CBB00D}" sibTransId="{D3BC8E41-4EEE-4250-82DA-2D3238BC4702}"/>
    <dgm:cxn modelId="{A3A7CAFF-BF65-4D31-A60C-6C9DA7C0B677}" srcId="{5221E461-CDF9-44D8-B8FC-1DD1A95E283F}" destId="{2A6A33EA-5C65-4B4C-8C65-8B4D71C3CAB0}" srcOrd="3" destOrd="0" parTransId="{27FBAC81-4815-4317-AEFA-E13BEC34AA06}" sibTransId="{33C034A6-2EC3-46EC-9C99-A8B4EA158429}"/>
    <dgm:cxn modelId="{B8C66FF6-993F-403D-8720-0AACF5A87670}" type="presOf" srcId="{3AEE445C-CAFA-47E1-9856-6B45EEB7AE0B}" destId="{1E55789F-28FF-4F4F-9CE3-90529A852B41}" srcOrd="0" destOrd="0" presId="urn:microsoft.com/office/officeart/2011/layout/HexagonRadial#1"/>
    <dgm:cxn modelId="{C33FC941-EC79-406A-8209-A135DDDDFFE5}" type="presOf" srcId="{C1B0964E-5E31-4B6B-A7F8-56A8135E67ED}" destId="{B07CA84A-6CD2-4299-8F71-C2B8CEADE5AF}" srcOrd="0" destOrd="0" presId="urn:microsoft.com/office/officeart/2011/layout/HexagonRadial#1"/>
    <dgm:cxn modelId="{F603866C-ED4C-48E5-99EC-6B9B671C13B8}" srcId="{5221E461-CDF9-44D8-B8FC-1DD1A95E283F}" destId="{E9559B22-1CB6-4952-BA6A-C2B8DBB484AE}" srcOrd="1" destOrd="0" parTransId="{A6B950C0-5080-4BFA-A049-CCCC905880C6}" sibTransId="{1E554C83-42B8-4590-BEC5-E00C95EF1733}"/>
    <dgm:cxn modelId="{49F33AC1-192B-4CED-95ED-5BE85F24D05A}" type="presOf" srcId="{2A6A33EA-5C65-4B4C-8C65-8B4D71C3CAB0}" destId="{60D3E272-E421-4218-963C-D74AF12F52E3}" srcOrd="0" destOrd="0" presId="urn:microsoft.com/office/officeart/2011/layout/HexagonRadial#1"/>
    <dgm:cxn modelId="{10F910E7-BABA-45CE-B0BF-9B9F97B05D74}" srcId="{5221E461-CDF9-44D8-B8FC-1DD1A95E283F}" destId="{3AEE445C-CAFA-47E1-9856-6B45EEB7AE0B}" srcOrd="5" destOrd="0" parTransId="{5C4722FD-9DF1-40EE-8920-27F105C8F112}" sibTransId="{8B53B168-BE7A-43A9-A937-DCEDAF5AC5F9}"/>
    <dgm:cxn modelId="{DC8720CD-074D-4549-B200-D8E7966A100D}" srcId="{5221E461-CDF9-44D8-B8FC-1DD1A95E283F}" destId="{43320EF1-7588-4CDF-BB78-DC79B00F10A6}" srcOrd="4" destOrd="0" parTransId="{8DA0C6C7-C307-4567-8B65-8FC9817A0E7A}" sibTransId="{4AAEBBE5-47B6-4F1B-8878-99508E410A37}"/>
    <dgm:cxn modelId="{DF388339-2F9B-425F-BE91-F5AAE69A3CAF}" srcId="{C1B0964E-5E31-4B6B-A7F8-56A8135E67ED}" destId="{5221E461-CDF9-44D8-B8FC-1DD1A95E283F}" srcOrd="0" destOrd="0" parTransId="{C56FDC74-D677-4067-A8C6-2710BEB8412E}" sibTransId="{1A0D1674-280D-465A-A930-028F1A50CD87}"/>
    <dgm:cxn modelId="{5BCA4BA3-955D-45EA-870E-525A2AB464B3}" type="presParOf" srcId="{B07CA84A-6CD2-4299-8F71-C2B8CEADE5AF}" destId="{92876DF5-4037-4450-B20D-DB0E4A8B0653}" srcOrd="0" destOrd="0" presId="urn:microsoft.com/office/officeart/2011/layout/HexagonRadial#1"/>
    <dgm:cxn modelId="{30E6DBBA-B3C8-4905-BBD2-95265B8430D1}" type="presParOf" srcId="{B07CA84A-6CD2-4299-8F71-C2B8CEADE5AF}" destId="{52B51F89-E8D1-405E-928D-C0797D855A6C}" srcOrd="1" destOrd="0" presId="urn:microsoft.com/office/officeart/2011/layout/HexagonRadial#1"/>
    <dgm:cxn modelId="{CD39D01A-1E50-4379-8A0E-CF25BE39D04D}" type="presParOf" srcId="{52B51F89-E8D1-405E-928D-C0797D855A6C}" destId="{37E857DE-DF31-4652-9EBE-1EC4B33DB846}" srcOrd="0" destOrd="0" presId="urn:microsoft.com/office/officeart/2011/layout/HexagonRadial#1"/>
    <dgm:cxn modelId="{1A026C99-7950-4CFB-912E-EDF6DC7746C4}" type="presParOf" srcId="{B07CA84A-6CD2-4299-8F71-C2B8CEADE5AF}" destId="{B7094D4C-B862-4119-9A71-8DA398976E28}" srcOrd="2" destOrd="0" presId="urn:microsoft.com/office/officeart/2011/layout/HexagonRadial#1"/>
    <dgm:cxn modelId="{C46FF097-2328-4DBF-8C8A-60BF59F3375B}" type="presParOf" srcId="{B07CA84A-6CD2-4299-8F71-C2B8CEADE5AF}" destId="{A383EE0C-6F74-44E0-957B-EFB167DFA5FB}" srcOrd="3" destOrd="0" presId="urn:microsoft.com/office/officeart/2011/layout/HexagonRadial#1"/>
    <dgm:cxn modelId="{ABFBDDBD-FF35-4CB7-BB27-B0A391C43FF3}" type="presParOf" srcId="{A383EE0C-6F74-44E0-957B-EFB167DFA5FB}" destId="{6A3B21EC-2DA9-4841-B380-22F2F0CF0062}" srcOrd="0" destOrd="0" presId="urn:microsoft.com/office/officeart/2011/layout/HexagonRadial#1"/>
    <dgm:cxn modelId="{B07CFAAB-B53F-4C71-A013-4966B0B731CC}" type="presParOf" srcId="{B07CA84A-6CD2-4299-8F71-C2B8CEADE5AF}" destId="{82C773D3-0536-45CD-8E94-358DBA7352CE}" srcOrd="4" destOrd="0" presId="urn:microsoft.com/office/officeart/2011/layout/HexagonRadial#1"/>
    <dgm:cxn modelId="{EC46B104-6CCC-47AB-84E6-39B56CFDB6AD}" type="presParOf" srcId="{B07CA84A-6CD2-4299-8F71-C2B8CEADE5AF}" destId="{F94F0E6B-CBA4-4D03-B506-82E61240E07C}" srcOrd="5" destOrd="0" presId="urn:microsoft.com/office/officeart/2011/layout/HexagonRadial#1"/>
    <dgm:cxn modelId="{F7741207-2C01-4631-9815-CBC3CD84158D}" type="presParOf" srcId="{F94F0E6B-CBA4-4D03-B506-82E61240E07C}" destId="{278A285B-22CD-4F19-BB7E-EA47CBA2E62F}" srcOrd="0" destOrd="0" presId="urn:microsoft.com/office/officeart/2011/layout/HexagonRadial#1"/>
    <dgm:cxn modelId="{DA81A267-99B7-4C20-9BB6-B4145DE17E19}" type="presParOf" srcId="{B07CA84A-6CD2-4299-8F71-C2B8CEADE5AF}" destId="{40D48796-5C2A-411C-9E6D-8C87C7784C99}" srcOrd="6" destOrd="0" presId="urn:microsoft.com/office/officeart/2011/layout/HexagonRadial#1"/>
    <dgm:cxn modelId="{8638B6E9-F32D-4633-ADBE-AD164FB1B525}" type="presParOf" srcId="{B07CA84A-6CD2-4299-8F71-C2B8CEADE5AF}" destId="{58794947-D73B-4DC5-915A-5D994811F7E7}" srcOrd="7" destOrd="0" presId="urn:microsoft.com/office/officeart/2011/layout/HexagonRadial#1"/>
    <dgm:cxn modelId="{97AC7E88-41BE-4CF0-8D0E-F9E962F69D75}" type="presParOf" srcId="{58794947-D73B-4DC5-915A-5D994811F7E7}" destId="{ADA55CA9-6992-4E86-BEE3-FABB2DB80919}" srcOrd="0" destOrd="0" presId="urn:microsoft.com/office/officeart/2011/layout/HexagonRadial#1"/>
    <dgm:cxn modelId="{356B344A-9162-4B3B-93B8-E35923DE98FE}" type="presParOf" srcId="{B07CA84A-6CD2-4299-8F71-C2B8CEADE5AF}" destId="{60D3E272-E421-4218-963C-D74AF12F52E3}" srcOrd="8" destOrd="0" presId="urn:microsoft.com/office/officeart/2011/layout/HexagonRadial#1"/>
    <dgm:cxn modelId="{4D799599-7E52-4BC3-81EC-CE9708D2B78A}" type="presParOf" srcId="{B07CA84A-6CD2-4299-8F71-C2B8CEADE5AF}" destId="{B5B3978A-48C9-4A96-9FAC-730D3FBAC4F8}" srcOrd="9" destOrd="0" presId="urn:microsoft.com/office/officeart/2011/layout/HexagonRadial#1"/>
    <dgm:cxn modelId="{4A5B7ED3-1EB4-4032-8DA3-BC566B5EA2E9}" type="presParOf" srcId="{B5B3978A-48C9-4A96-9FAC-730D3FBAC4F8}" destId="{82988BC5-DF64-4359-8F66-EC7AD7DB6477}" srcOrd="0" destOrd="0" presId="urn:microsoft.com/office/officeart/2011/layout/HexagonRadial#1"/>
    <dgm:cxn modelId="{531863C2-A3F7-4ADA-B2A8-AA2A75F40412}" type="presParOf" srcId="{B07CA84A-6CD2-4299-8F71-C2B8CEADE5AF}" destId="{22636339-B11B-4458-9E88-BC25CF25723D}" srcOrd="10" destOrd="0" presId="urn:microsoft.com/office/officeart/2011/layout/HexagonRadial#1"/>
    <dgm:cxn modelId="{3D83DF17-D072-407B-B77D-1C97A3913CC4}" type="presParOf" srcId="{B07CA84A-6CD2-4299-8F71-C2B8CEADE5AF}" destId="{56B6637A-A5DC-46CF-8526-8B7233EBE999}" srcOrd="11" destOrd="0" presId="urn:microsoft.com/office/officeart/2011/layout/HexagonRadial#1"/>
    <dgm:cxn modelId="{5F3F219F-4F9A-41CB-A304-756F6D7FA269}" type="presParOf" srcId="{56B6637A-A5DC-46CF-8526-8B7233EBE999}" destId="{0FEED167-3678-4144-8EAA-88359D3778A2}" srcOrd="0" destOrd="0" presId="urn:microsoft.com/office/officeart/2011/layout/HexagonRadial#1"/>
    <dgm:cxn modelId="{B88766B3-9F7C-42BD-82D4-3E30BFEE2DF9}" type="presParOf" srcId="{B07CA84A-6CD2-4299-8F71-C2B8CEADE5AF}" destId="{1E55789F-28FF-4F4F-9CE3-90529A852B41}" srcOrd="12" destOrd="0" presId="urn:microsoft.com/office/officeart/2011/layout/HexagonRadial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76DF5-4037-4450-B20D-DB0E4A8B0653}">
      <dsp:nvSpPr>
        <dsp:cNvPr id="0" name=""/>
        <dsp:cNvSpPr/>
      </dsp:nvSpPr>
      <dsp:spPr>
        <a:xfrm>
          <a:off x="2814766" y="1575751"/>
          <a:ext cx="2002848" cy="1732545"/>
        </a:xfrm>
        <a:prstGeom prst="hexagon">
          <a:avLst>
            <a:gd name="adj" fmla="val 28570"/>
            <a:gd name="vf" fmla="val 11547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h="152400"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Information activities</a:t>
          </a:r>
        </a:p>
      </dsp:txBody>
      <dsp:txXfrm>
        <a:off x="3146666" y="1862858"/>
        <a:ext cx="1339048" cy="1158331"/>
      </dsp:txXfrm>
    </dsp:sp>
    <dsp:sp modelId="{6A3B21EC-2DA9-4841-B380-22F2F0CF0062}">
      <dsp:nvSpPr>
        <dsp:cNvPr id="0" name=""/>
        <dsp:cNvSpPr/>
      </dsp:nvSpPr>
      <dsp:spPr>
        <a:xfrm>
          <a:off x="4068934" y="746845"/>
          <a:ext cx="755668" cy="651108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94D4C-B862-4119-9A71-8DA398976E28}">
      <dsp:nvSpPr>
        <dsp:cNvPr id="0" name=""/>
        <dsp:cNvSpPr/>
      </dsp:nvSpPr>
      <dsp:spPr>
        <a:xfrm>
          <a:off x="2999257" y="0"/>
          <a:ext cx="1641320" cy="1419934"/>
        </a:xfrm>
        <a:prstGeom prst="hexagon">
          <a:avLst>
            <a:gd name="adj" fmla="val 28570"/>
            <a:gd name="vf" fmla="val 11547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Create</a:t>
          </a:r>
        </a:p>
      </dsp:txBody>
      <dsp:txXfrm>
        <a:off x="3271259" y="235313"/>
        <a:ext cx="1097316" cy="949308"/>
      </dsp:txXfrm>
    </dsp:sp>
    <dsp:sp modelId="{278A285B-22CD-4F19-BB7E-EA47CBA2E62F}">
      <dsp:nvSpPr>
        <dsp:cNvPr id="0" name=""/>
        <dsp:cNvSpPr/>
      </dsp:nvSpPr>
      <dsp:spPr>
        <a:xfrm>
          <a:off x="4950859" y="1964072"/>
          <a:ext cx="755668" cy="651108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773D3-0536-45CD-8E94-358DBA7352CE}">
      <dsp:nvSpPr>
        <dsp:cNvPr id="0" name=""/>
        <dsp:cNvSpPr/>
      </dsp:nvSpPr>
      <dsp:spPr>
        <a:xfrm>
          <a:off x="4504539" y="873355"/>
          <a:ext cx="1641320" cy="1419934"/>
        </a:xfrm>
        <a:prstGeom prst="hexagon">
          <a:avLst>
            <a:gd name="adj" fmla="val 28570"/>
            <a:gd name="vf" fmla="val 11547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Store</a:t>
          </a:r>
        </a:p>
      </dsp:txBody>
      <dsp:txXfrm>
        <a:off x="4776541" y="1108668"/>
        <a:ext cx="1097316" cy="949308"/>
      </dsp:txXfrm>
    </dsp:sp>
    <dsp:sp modelId="{ADA55CA9-6992-4E86-BEE3-FABB2DB80919}">
      <dsp:nvSpPr>
        <dsp:cNvPr id="0" name=""/>
        <dsp:cNvSpPr/>
      </dsp:nvSpPr>
      <dsp:spPr>
        <a:xfrm>
          <a:off x="4338217" y="3338092"/>
          <a:ext cx="755668" cy="651108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D48796-5C2A-411C-9E6D-8C87C7784C99}">
      <dsp:nvSpPr>
        <dsp:cNvPr id="0" name=""/>
        <dsp:cNvSpPr/>
      </dsp:nvSpPr>
      <dsp:spPr>
        <a:xfrm>
          <a:off x="4504539" y="2590269"/>
          <a:ext cx="1641320" cy="1419934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</a:rPr>
            <a:t>Share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Acquisition, dissemination, access services</a:t>
          </a:r>
        </a:p>
      </dsp:txBody>
      <dsp:txXfrm>
        <a:off x="4776541" y="2825582"/>
        <a:ext cx="1097316" cy="949308"/>
      </dsp:txXfrm>
    </dsp:sp>
    <dsp:sp modelId="{82988BC5-DF64-4359-8F66-EC7AD7DB6477}">
      <dsp:nvSpPr>
        <dsp:cNvPr id="0" name=""/>
        <dsp:cNvSpPr/>
      </dsp:nvSpPr>
      <dsp:spPr>
        <a:xfrm>
          <a:off x="2818493" y="3480721"/>
          <a:ext cx="755668" cy="651108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D3E272-E421-4218-963C-D74AF12F52E3}">
      <dsp:nvSpPr>
        <dsp:cNvPr id="0" name=""/>
        <dsp:cNvSpPr/>
      </dsp:nvSpPr>
      <dsp:spPr>
        <a:xfrm>
          <a:off x="2999257" y="3464602"/>
          <a:ext cx="1641320" cy="1419934"/>
        </a:xfrm>
        <a:prstGeom prst="hexagon">
          <a:avLst>
            <a:gd name="adj" fmla="val 28570"/>
            <a:gd name="vf" fmla="val 11547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accent3">
                  <a:lumMod val="50000"/>
                </a:schemeClr>
              </a:solidFill>
            </a:rPr>
            <a:t>Use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accent3">
                  <a:lumMod val="50000"/>
                </a:schemeClr>
              </a:solidFill>
            </a:rPr>
            <a:t>Processing services</a:t>
          </a:r>
        </a:p>
      </dsp:txBody>
      <dsp:txXfrm>
        <a:off x="3271259" y="3699915"/>
        <a:ext cx="1097316" cy="949308"/>
      </dsp:txXfrm>
    </dsp:sp>
    <dsp:sp modelId="{0FEED167-3678-4144-8EAA-88359D3778A2}">
      <dsp:nvSpPr>
        <dsp:cNvPr id="0" name=""/>
        <dsp:cNvSpPr/>
      </dsp:nvSpPr>
      <dsp:spPr>
        <a:xfrm>
          <a:off x="1922126" y="2263982"/>
          <a:ext cx="755668" cy="651108"/>
        </a:xfrm>
        <a:prstGeom prst="hexagon">
          <a:avLst>
            <a:gd name="adj" fmla="val 28900"/>
            <a:gd name="vf" fmla="val 115470"/>
          </a:avLst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636339-B11B-4458-9E88-BC25CF25723D}">
      <dsp:nvSpPr>
        <dsp:cNvPr id="0" name=""/>
        <dsp:cNvSpPr/>
      </dsp:nvSpPr>
      <dsp:spPr>
        <a:xfrm>
          <a:off x="1486988" y="2591246"/>
          <a:ext cx="1641320" cy="1419934"/>
        </a:xfrm>
        <a:prstGeom prst="hexagon">
          <a:avLst>
            <a:gd name="adj" fmla="val 28570"/>
            <a:gd name="vf" fmla="val 115470"/>
          </a:avLst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Archive</a:t>
          </a:r>
        </a:p>
      </dsp:txBody>
      <dsp:txXfrm>
        <a:off x="1758990" y="2826559"/>
        <a:ext cx="1097316" cy="949308"/>
      </dsp:txXfrm>
    </dsp:sp>
    <dsp:sp modelId="{1E55789F-28FF-4F4F-9CE3-90529A852B41}">
      <dsp:nvSpPr>
        <dsp:cNvPr id="0" name=""/>
        <dsp:cNvSpPr/>
      </dsp:nvSpPr>
      <dsp:spPr>
        <a:xfrm>
          <a:off x="1486988" y="871401"/>
          <a:ext cx="1641320" cy="1419934"/>
        </a:xfrm>
        <a:prstGeom prst="hexagon">
          <a:avLst>
            <a:gd name="adj" fmla="val 28570"/>
            <a:gd name="vf" fmla="val 11547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Destroy</a:t>
          </a:r>
        </a:p>
      </dsp:txBody>
      <dsp:txXfrm>
        <a:off x="1758990" y="1106714"/>
        <a:ext cx="1097316" cy="949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#1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fld id="{47416EF9-7D8F-4623-8088-11F146BE6843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5621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 noProof="0"/>
              <a:t>Click to edit Master text styles</a:t>
            </a:r>
          </a:p>
          <a:p>
            <a:pPr lvl="0"/>
            <a:r>
              <a:rPr lang="en-GB" altLang="fr-FR" noProof="0"/>
              <a:t>Second level</a:t>
            </a:r>
          </a:p>
          <a:p>
            <a:pPr lvl="0"/>
            <a:r>
              <a:rPr lang="en-GB" altLang="fr-FR" noProof="0"/>
              <a:t>Third level</a:t>
            </a:r>
          </a:p>
          <a:p>
            <a:pPr lvl="0"/>
            <a:r>
              <a:rPr lang="en-GB" altLang="fr-FR" noProof="0"/>
              <a:t>Fourth level</a:t>
            </a:r>
          </a:p>
          <a:p>
            <a:pPr lvl="0"/>
            <a:r>
              <a:rPr lang="en-GB" altLang="fr-FR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pPr>
              <a:defRPr/>
            </a:pPr>
            <a:fld id="{9C8F6F3B-D8CB-42A3-8C3C-83DB7BE3468A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78341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</a:pPr>
            <a:endParaRPr lang="en-US" altLang="en-US" sz="2400">
              <a:latin typeface="Arial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</a:defRPr>
            </a:lvl9pPr>
          </a:lstStyle>
          <a:p>
            <a:pPr>
              <a:spcBef>
                <a:spcPct val="0"/>
              </a:spcBef>
            </a:pPr>
            <a:fld id="{1204A7CF-C2EE-483C-B1AC-9CCCA443D2DD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0452F-562D-45EE-95D5-468D4462EF69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96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83B8A-54F7-4B77-A880-9BDF2146418C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97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57008-8C07-4272-AF9D-F88D0109E299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1223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8313" y="1341438"/>
            <a:ext cx="1079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r>
              <a:rPr lang="en-US" altLang="en-US" sz="1800">
                <a:solidFill>
                  <a:schemeClr val="bg1"/>
                </a:solidFill>
                <a:latin typeface="Arial Black" pitchFamily="34" charset="0"/>
              </a:rPr>
              <a:t>WMO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EB88E-44B4-4D22-A5A8-1B68C2FC1ED7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340822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mo_ppt_2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990600" indent="-533400">
              <a:buFont typeface="Arial" panose="020B0604020202020204" pitchFamily="34" charset="0"/>
              <a:buChar char="•"/>
              <a:defRPr sz="1800"/>
            </a:lvl2pPr>
            <a:lvl3pPr marL="1371600" indent="-457200">
              <a:buFont typeface="Arial" panose="020B0604020202020204" pitchFamily="34" charset="0"/>
              <a:buChar char="–"/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CBS-Ext(2014), OPG-ISS report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CBA16-DE1A-4BB6-886B-C2D02154CBB0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726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WIS status and future, ECMWF, 3 March 2015</a:t>
            </a:r>
            <a:endParaRPr lang="en-GB" alt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D8537-17CE-4AD1-A8AB-87BF40D017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254302"/>
      </p:ext>
    </p:extLst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4B52B-C3EE-4FC5-88AA-7894A37C64A9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9949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09780-2BA7-4391-B4DC-C25BFD56381A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865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0D0CA-97B8-4CB9-B1EB-DD7D2E9AF3E5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7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CD9E1-812E-434D-8D01-42AD511D135D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55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8D04A-CEDC-4BD7-9577-EE4B4A880BB6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065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A6BA7-9304-48FE-9EAE-12B64B106E28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504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70840-E7EF-4A02-9AF4-B0A9D26811C4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710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46309-A9D2-4FAE-AF02-703DA781CFCA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008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space can be used for contact information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test footer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6EA40F78-1E59-486A-95BB-CDE0FF288F3D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  <p:sp>
        <p:nvSpPr>
          <p:cNvPr id="103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r>
              <a:rPr lang="en-US" altLang="en-US"/>
              <a:t>First level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Espace réservé du pied de pag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OBS-WIS-P. Shi</a:t>
            </a:r>
          </a:p>
        </p:txBody>
      </p:sp>
      <p:sp>
        <p:nvSpPr>
          <p:cNvPr id="8" name="Espace réservé du numéro de diapositiv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06E12E8C-1E38-407A-AB00-251B11A65729}" type="slidenum">
              <a:rPr lang="en-US" altLang="en-US"/>
              <a:pPr>
                <a:defRPr/>
              </a:pPr>
              <a:t>‹N°›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5334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371600" indent="-4572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7526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2098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6670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1066800" y="2362200"/>
            <a:ext cx="6985000" cy="1981200"/>
          </a:xfrm>
        </p:spPr>
        <p:txBody>
          <a:bodyPr/>
          <a:lstStyle/>
          <a:p>
            <a:pPr algn="ctr">
              <a:defRPr/>
            </a:pPr>
            <a:r>
              <a:rPr lang="fr-CH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ICT-ISS – WIS </a:t>
            </a:r>
            <a:r>
              <a:rPr lang="fr-CH" altLang="en-US" sz="3200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strategy</a:t>
            </a:r>
            <a:br>
              <a:rPr lang="fr-CH" altLang="en-US" sz="3200" dirty="0">
                <a:cs typeface="Arial" charset="0"/>
              </a:rPr>
            </a:br>
            <a:r>
              <a:rPr lang="fr-CH" altLang="en-US" sz="2400" i="1" dirty="0">
                <a:cs typeface="Arial" charset="0"/>
              </a:rPr>
              <a:t>Matteo </a:t>
            </a:r>
            <a:r>
              <a:rPr lang="fr-CH" altLang="en-US" sz="2400" i="1" dirty="0" err="1">
                <a:cs typeface="Arial" charset="0"/>
              </a:rPr>
              <a:t>Dell’Acqua</a:t>
            </a:r>
            <a:endParaRPr lang="en-GB" altLang="en-US" sz="2400" i="1" dirty="0">
              <a:cs typeface="Arial" charset="0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066800" y="4572000"/>
            <a:ext cx="6985000" cy="990600"/>
          </a:xfrm>
        </p:spPr>
        <p:txBody>
          <a:bodyPr/>
          <a:lstStyle/>
          <a:p>
            <a:pPr lvl="0" algn="ctr" eaLnBrk="1" hangingPunct="1">
              <a:buNone/>
            </a:pPr>
            <a:r>
              <a:rPr lang="en-US" altLang="en-US" sz="2000" dirty="0">
                <a:solidFill>
                  <a:srgbClr val="FFFFFF"/>
                </a:solidFill>
                <a:latin typeface="Arial" charset="0"/>
              </a:rPr>
              <a:t>Expert team on WIS </a:t>
            </a:r>
            <a:r>
              <a:rPr lang="en-US" altLang="en-US" sz="2000" dirty="0" err="1">
                <a:solidFill>
                  <a:srgbClr val="FFFFFF"/>
                </a:solidFill>
                <a:latin typeface="Arial" charset="0"/>
              </a:rPr>
              <a:t>centres</a:t>
            </a:r>
            <a:endParaRPr lang="en-US" altLang="en-US" sz="2000" dirty="0">
              <a:solidFill>
                <a:srgbClr val="FFFFFF"/>
              </a:solidFill>
              <a:latin typeface="Arial" charset="0"/>
            </a:endParaRPr>
          </a:p>
          <a:p>
            <a:pPr lvl="0" algn="ctr" eaLnBrk="1" hangingPunct="1">
              <a:buNone/>
            </a:pPr>
            <a:r>
              <a:rPr lang="en-US" altLang="en-US" sz="2000" dirty="0">
                <a:solidFill>
                  <a:srgbClr val="FFFFFF"/>
                </a:solidFill>
                <a:latin typeface="Arial" charset="0"/>
              </a:rPr>
              <a:t>ET-WISC</a:t>
            </a:r>
          </a:p>
          <a:p>
            <a:pPr lvl="0" algn="ctr" eaLnBrk="1" hangingPunct="1">
              <a:buNone/>
            </a:pPr>
            <a:r>
              <a:rPr lang="en-US" altLang="en-US" sz="2000" dirty="0">
                <a:solidFill>
                  <a:srgbClr val="FFFFFF"/>
                </a:solidFill>
                <a:latin typeface="Arial" charset="0"/>
              </a:rPr>
              <a:t>Melbourne, Australia. 18-22 April 2016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WIS vision - the </a:t>
            </a:r>
            <a:r>
              <a:rPr lang="fr-FR" altLang="fr-FR" dirty="0" err="1"/>
              <a:t>plateform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0"/>
            <a:ext cx="5299871" cy="6858000"/>
          </a:xfrm>
          <a:prstGeom prst="rect">
            <a:avLst/>
          </a:prstGeom>
        </p:spPr>
      </p:pic>
      <p:sp>
        <p:nvSpPr>
          <p:cNvPr id="7" name="Double flèche horizontale 6"/>
          <p:cNvSpPr/>
          <p:nvPr/>
        </p:nvSpPr>
        <p:spPr>
          <a:xfrm>
            <a:off x="6566624" y="1772490"/>
            <a:ext cx="1296784" cy="393120"/>
          </a:xfrm>
          <a:prstGeom prst="left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6324600" y="1447800"/>
            <a:ext cx="17526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Calibri" panose="020F0502020204030204" pitchFamily="34" charset="0"/>
              </a:rPr>
              <a:t>Acquisition</a:t>
            </a:r>
          </a:p>
          <a:p>
            <a:pPr algn="ctr"/>
            <a:endParaRPr lang="fr-FR" sz="800" dirty="0">
              <a:latin typeface="Calibri" panose="020F0502020204030204" pitchFamily="34" charset="0"/>
            </a:endParaRPr>
          </a:p>
          <a:p>
            <a:pPr algn="ctr"/>
            <a:r>
              <a:rPr lang="fr-FR" sz="2000" dirty="0" err="1">
                <a:latin typeface="Calibri" panose="020F0502020204030204" pitchFamily="34" charset="0"/>
              </a:rPr>
              <a:t>Dissemination</a:t>
            </a:r>
            <a:endParaRPr lang="fr-FR" sz="2000" dirty="0">
              <a:latin typeface="Calibri" panose="020F0502020204030204" pitchFamily="34" charset="0"/>
            </a:endParaRPr>
          </a:p>
        </p:txBody>
      </p:sp>
      <p:sp>
        <p:nvSpPr>
          <p:cNvPr id="9" name="Double flèche horizontale 8"/>
          <p:cNvSpPr/>
          <p:nvPr/>
        </p:nvSpPr>
        <p:spPr>
          <a:xfrm>
            <a:off x="6491064" y="4545870"/>
            <a:ext cx="1296784" cy="393120"/>
          </a:xfrm>
          <a:prstGeom prst="left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6324600" y="485769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libri" panose="020F0502020204030204" pitchFamily="34" charset="0"/>
              </a:rPr>
              <a:t>Collaboration</a:t>
            </a:r>
          </a:p>
        </p:txBody>
      </p:sp>
      <p:sp>
        <p:nvSpPr>
          <p:cNvPr id="11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195388" y="66055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12" name="Espace réservé du numéro de diapositive 4"/>
          <p:cNvSpPr txBox="1">
            <a:spLocks/>
          </p:cNvSpPr>
          <p:nvPr/>
        </p:nvSpPr>
        <p:spPr bwMode="auto">
          <a:xfrm>
            <a:off x="6019800" y="6630988"/>
            <a:ext cx="1152525" cy="3127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839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WIS </a:t>
            </a:r>
            <a:r>
              <a:rPr lang="fr-FR" altLang="fr-FR" dirty="0" err="1"/>
              <a:t>strategy</a:t>
            </a:r>
            <a:r>
              <a:rPr lang="fr-FR" altLang="fr-FR" dirty="0"/>
              <a:t> - The cloud !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92" y="304800"/>
            <a:ext cx="8010208" cy="6248400"/>
          </a:xfrm>
          <a:prstGeom prst="rect">
            <a:avLst/>
          </a:prstGeom>
        </p:spPr>
      </p:pic>
      <p:sp>
        <p:nvSpPr>
          <p:cNvPr id="13" name="Rectangle à coins arrondis 12"/>
          <p:cNvSpPr/>
          <p:nvPr/>
        </p:nvSpPr>
        <p:spPr>
          <a:xfrm>
            <a:off x="152400" y="5867400"/>
            <a:ext cx="5486400" cy="84648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err="1"/>
              <a:t>Opened</a:t>
            </a:r>
            <a:r>
              <a:rPr lang="fr-FR" sz="1600" dirty="0"/>
              <a:t> to new </a:t>
            </a:r>
            <a:r>
              <a:rPr lang="fr-FR" sz="1600" dirty="0" err="1"/>
              <a:t>partners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</a:t>
            </a:r>
            <a:r>
              <a:rPr lang="fr-FR" sz="1600" dirty="0" err="1"/>
              <a:t>different</a:t>
            </a:r>
            <a:r>
              <a:rPr lang="fr-FR" sz="1600" dirty="0"/>
              <a:t> business (</a:t>
            </a:r>
            <a:r>
              <a:rPr lang="fr-FR" sz="1600" dirty="0" err="1"/>
              <a:t>energie</a:t>
            </a:r>
            <a:r>
              <a:rPr lang="fr-FR" sz="1600" dirty="0"/>
              <a:t>, </a:t>
            </a:r>
            <a:r>
              <a:rPr lang="fr-FR" sz="1600" dirty="0" err="1"/>
              <a:t>health</a:t>
            </a:r>
            <a:r>
              <a:rPr lang="fr-FR" sz="1600" dirty="0"/>
              <a:t>, ..) to </a:t>
            </a:r>
            <a:r>
              <a:rPr lang="fr-FR" sz="1600" dirty="0" err="1"/>
              <a:t>develop</a:t>
            </a:r>
            <a:r>
              <a:rPr lang="fr-FR" sz="1600" dirty="0"/>
              <a:t> the use  of WMO information</a:t>
            </a:r>
          </a:p>
        </p:txBody>
      </p:sp>
      <p:sp>
        <p:nvSpPr>
          <p:cNvPr id="5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4785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547814" y="1196752"/>
            <a:ext cx="6078749" cy="4960194"/>
            <a:chOff x="1547664" y="764704"/>
            <a:chExt cx="6480720" cy="5508697"/>
          </a:xfrm>
        </p:grpSpPr>
        <p:pic>
          <p:nvPicPr>
            <p:cNvPr id="7" name="Picture 3" descr="WIS Vision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47664" y="764704"/>
              <a:ext cx="6480720" cy="5508697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74997"/>
                </a:schemeClr>
              </a:outerShdw>
            </a:effectLst>
            <a:extLst/>
          </p:spPr>
        </p:pic>
        <p:sp>
          <p:nvSpPr>
            <p:cNvPr id="8" name="Rectangle 7"/>
            <p:cNvSpPr/>
            <p:nvPr/>
          </p:nvSpPr>
          <p:spPr>
            <a:xfrm>
              <a:off x="1547664" y="764704"/>
              <a:ext cx="6480720" cy="5508697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buClr>
                  <a:srgbClr val="FF9900"/>
                </a:buClr>
                <a:buFont typeface="Wingdings" pitchFamily="2" charset="2"/>
                <a:buNone/>
                <a:defRPr/>
              </a:pPr>
              <a:endParaRPr lang="en-GB"/>
            </a:p>
          </p:txBody>
        </p:sp>
      </p:grp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/>
              <a:t>WIS Part C: </a:t>
            </a:r>
            <a:r>
              <a:rPr lang="fr-FR" altLang="fr-FR" dirty="0"/>
              <a:t>Data </a:t>
            </a:r>
            <a:r>
              <a:rPr lang="fr-FR" altLang="fr-FR" dirty="0" err="1"/>
              <a:t>Lifecycle</a:t>
            </a:r>
            <a:r>
              <a:rPr lang="fr-FR" altLang="fr-FR" dirty="0"/>
              <a:t> Management</a:t>
            </a:r>
            <a:endParaRPr lang="en-GB" altLang="fr-FR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16486604"/>
              </p:ext>
            </p:extLst>
          </p:nvPr>
        </p:nvGraphicFramePr>
        <p:xfrm>
          <a:off x="899592" y="1223914"/>
          <a:ext cx="7632848" cy="4884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879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</a:t>
            </a:r>
            <a:r>
              <a:rPr lang="fr-FR" dirty="0" err="1"/>
              <a:t>strategy</a:t>
            </a:r>
            <a:r>
              <a:rPr lang="fr-FR" dirty="0"/>
              <a:t>: </a:t>
            </a: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next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2</a:t>
            </a:r>
            <a:r>
              <a:rPr lang="fr-FR" baseline="30000" dirty="0"/>
              <a:t>nd</a:t>
            </a:r>
            <a:r>
              <a:rPr lang="fr-FR" dirty="0"/>
              <a:t> WIS </a:t>
            </a:r>
            <a:r>
              <a:rPr lang="fr-FR" dirty="0" err="1"/>
              <a:t>strategy</a:t>
            </a:r>
            <a:r>
              <a:rPr lang="fr-FR" dirty="0"/>
              <a:t> ad-hoc meeting in May</a:t>
            </a:r>
          </a:p>
          <a:p>
            <a:pPr lvl="1"/>
            <a:r>
              <a:rPr lang="fr-FR" dirty="0" err="1"/>
              <a:t>Finalyse</a:t>
            </a:r>
            <a:r>
              <a:rPr lang="fr-FR" dirty="0"/>
              <a:t> the vision and </a:t>
            </a:r>
            <a:r>
              <a:rPr lang="fr-FR" dirty="0" err="1"/>
              <a:t>draft</a:t>
            </a:r>
            <a:r>
              <a:rPr lang="fr-FR" dirty="0"/>
              <a:t> </a:t>
            </a:r>
            <a:r>
              <a:rPr lang="fr-FR" dirty="0" err="1"/>
              <a:t>strategy</a:t>
            </a:r>
            <a:endParaRPr lang="fr-FR" dirty="0"/>
          </a:p>
          <a:p>
            <a:r>
              <a:rPr lang="fr-FR" dirty="0"/>
              <a:t>ICT-ISS meeting in </a:t>
            </a:r>
            <a:r>
              <a:rPr lang="fr-FR" dirty="0" err="1"/>
              <a:t>June</a:t>
            </a:r>
            <a:endParaRPr lang="fr-FR" dirty="0"/>
          </a:p>
          <a:p>
            <a:pPr lvl="1"/>
            <a:r>
              <a:rPr lang="fr-FR" dirty="0" err="1"/>
              <a:t>Review</a:t>
            </a:r>
            <a:r>
              <a:rPr lang="fr-FR" dirty="0"/>
              <a:t> the </a:t>
            </a:r>
            <a:r>
              <a:rPr lang="fr-FR" dirty="0" err="1"/>
              <a:t>draft</a:t>
            </a:r>
            <a:r>
              <a:rPr lang="fr-FR" dirty="0"/>
              <a:t> document</a:t>
            </a:r>
          </a:p>
          <a:p>
            <a:r>
              <a:rPr lang="fr-FR" dirty="0" err="1"/>
              <a:t>Draft</a:t>
            </a:r>
            <a:r>
              <a:rPr lang="fr-FR" dirty="0"/>
              <a:t> sent to CBS MG</a:t>
            </a:r>
          </a:p>
          <a:p>
            <a:r>
              <a:rPr lang="fr-FR" dirty="0"/>
              <a:t>Input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others</a:t>
            </a:r>
            <a:r>
              <a:rPr lang="fr-FR" dirty="0"/>
              <a:t> TC</a:t>
            </a:r>
          </a:p>
          <a:p>
            <a:r>
              <a:rPr lang="fr-FR" dirty="0" err="1"/>
              <a:t>Draft</a:t>
            </a:r>
            <a:r>
              <a:rPr lang="fr-FR" dirty="0"/>
              <a:t> </a:t>
            </a:r>
            <a:r>
              <a:rPr lang="fr-FR" dirty="0" err="1"/>
              <a:t>presented</a:t>
            </a:r>
            <a:r>
              <a:rPr lang="fr-FR" dirty="0"/>
              <a:t> to CBS</a:t>
            </a:r>
          </a:p>
          <a:p>
            <a:pPr lvl="1"/>
            <a:r>
              <a:rPr lang="en-US" altLang="zh-CN" dirty="0"/>
              <a:t>Guangzhou, November 2016</a:t>
            </a:r>
            <a:endParaRPr lang="fr-FR" dirty="0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96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Input </a:t>
            </a:r>
            <a:r>
              <a:rPr lang="fr-FR" dirty="0" err="1"/>
              <a:t>from</a:t>
            </a:r>
            <a:r>
              <a:rPr lang="fr-FR" dirty="0"/>
              <a:t> ET-WISC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WG1 (chair: </a:t>
            </a:r>
            <a:r>
              <a:rPr lang="en-GB" dirty="0" err="1"/>
              <a:t>Weiqing</a:t>
            </a:r>
            <a:r>
              <a:rPr lang="en-GB" dirty="0"/>
              <a:t>, rapporteur: Hassan): Review the organisational structure( GISCs, DCPCs, NCs, network, governance, ... ) needed to best support the WIS and review the status of data centres that should be connected to WIS and define a strategy on how to engage with them</a:t>
            </a:r>
          </a:p>
          <a:p>
            <a:pPr lvl="1"/>
            <a:endParaRPr lang="en-GB" dirty="0"/>
          </a:p>
          <a:p>
            <a:r>
              <a:rPr lang="en-GB" dirty="0"/>
              <a:t>WG2 (chair: Robert, rapporteur: Mark): Analyse how do we best present and  deliver data in a world that will be looking more and more carefully at weather &amp; climate data</a:t>
            </a:r>
          </a:p>
          <a:p>
            <a:pPr lvl="1"/>
            <a:endParaRPr lang="fr-FR" dirty="0"/>
          </a:p>
          <a:p>
            <a:r>
              <a:rPr lang="en-GB" dirty="0"/>
              <a:t>WG3 (chair: </a:t>
            </a:r>
            <a:r>
              <a:rPr lang="en-GB" dirty="0" err="1"/>
              <a:t>Lothar</a:t>
            </a:r>
            <a:r>
              <a:rPr lang="en-GB" dirty="0"/>
              <a:t>, rapporteur: Kevin): Analyse how do we best share and manage the data within WIS in order to fulfil the ever-increasing demand of weather &amp; climate data</a:t>
            </a:r>
          </a:p>
          <a:p>
            <a:pPr lvl="1"/>
            <a:r>
              <a:rPr lang="en-GB" dirty="0"/>
              <a:t>Invited expert : Bruce Bannerman</a:t>
            </a:r>
            <a:endParaRPr lang="fr-FR" dirty="0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1428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latin typeface="Arial" charset="0"/>
                <a:cs typeface="Arial" charset="0"/>
              </a:rPr>
              <a:t>Thank you for your attention</a:t>
            </a:r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0825" y="1052513"/>
            <a:ext cx="8713788" cy="3543299"/>
          </a:xfrm>
        </p:spPr>
        <p:txBody>
          <a:bodyPr/>
          <a:lstStyle/>
          <a:p>
            <a:r>
              <a:rPr lang="en-US" altLang="zh-CN" dirty="0">
                <a:ea typeface="SimSun" panose="02010600030101010101" pitchFamily="2" charset="-122"/>
              </a:rPr>
              <a:t>Network infrastructure, process and procedure to access and share data</a:t>
            </a:r>
            <a:endParaRPr lang="en-US" dirty="0"/>
          </a:p>
          <a:p>
            <a:r>
              <a:rPr lang="en-US" dirty="0"/>
              <a:t>WIS intended to support all WMO </a:t>
            </a:r>
            <a:r>
              <a:rPr lang="en-US" dirty="0" err="1"/>
              <a:t>Programmes</a:t>
            </a:r>
            <a:r>
              <a:rPr lang="en-US" dirty="0"/>
              <a:t>; </a:t>
            </a:r>
          </a:p>
          <a:p>
            <a:pPr lvl="1"/>
            <a:r>
              <a:rPr lang="en-US" dirty="0"/>
              <a:t>Reality is that only WWW is well represented. </a:t>
            </a:r>
          </a:p>
          <a:p>
            <a:r>
              <a:rPr lang="en-US" altLang="zh-CN" dirty="0">
                <a:ea typeface="SimSun" panose="02010600030101010101" pitchFamily="2" charset="-122"/>
              </a:rPr>
              <a:t>WIS is a network for expert (</a:t>
            </a:r>
            <a:r>
              <a:rPr lang="en-US" altLang="zh-CN" dirty="0" err="1">
                <a:ea typeface="SimSun" panose="02010600030101010101" pitchFamily="2" charset="-122"/>
              </a:rPr>
              <a:t>centres</a:t>
            </a:r>
            <a:r>
              <a:rPr lang="en-US" altLang="zh-CN" dirty="0">
                <a:ea typeface="SimSun" panose="02010600030101010101" pitchFamily="2" charset="-122"/>
              </a:rPr>
              <a:t> from WWW)</a:t>
            </a:r>
          </a:p>
          <a:p>
            <a:pPr lvl="1"/>
            <a:r>
              <a:rPr lang="en-US" altLang="zh-CN" dirty="0">
                <a:ea typeface="SimSun" panose="02010600030101010101" pitchFamily="2" charset="-122"/>
              </a:rPr>
              <a:t>Difficult to put new data on WIS</a:t>
            </a:r>
          </a:p>
          <a:p>
            <a:pPr lvl="1"/>
            <a:r>
              <a:rPr lang="en-US" altLang="zh-CN" dirty="0">
                <a:ea typeface="SimSun" panose="02010600030101010101" pitchFamily="2" charset="-122"/>
              </a:rPr>
              <a:t>Difficult to find data</a:t>
            </a:r>
          </a:p>
          <a:p>
            <a:pPr lvl="1"/>
            <a:r>
              <a:rPr lang="en-US" altLang="zh-CN" dirty="0">
                <a:ea typeface="SimSun" panose="02010600030101010101" pitchFamily="2" charset="-122"/>
              </a:rPr>
              <a:t>Difficult to know that WIS exist</a:t>
            </a:r>
            <a:endParaRPr lang="en-GB" dirty="0"/>
          </a:p>
          <a:p>
            <a:r>
              <a:rPr lang="en-GB" dirty="0"/>
              <a:t>Dedicated MPLS networking is complex to manage and provides increasing IT security challenges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sp>
        <p:nvSpPr>
          <p:cNvPr id="6" name="Parallélogramme 5"/>
          <p:cNvSpPr/>
          <p:nvPr/>
        </p:nvSpPr>
        <p:spPr>
          <a:xfrm>
            <a:off x="5334000" y="5410200"/>
            <a:ext cx="2895600" cy="838200"/>
          </a:xfrm>
          <a:prstGeom prst="parallelogram">
            <a:avLst>
              <a:gd name="adj" fmla="val 72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Network </a:t>
            </a:r>
            <a:r>
              <a:rPr lang="fr-FR" sz="1600" dirty="0" err="1">
                <a:solidFill>
                  <a:schemeClr val="tx1"/>
                </a:solidFill>
              </a:rPr>
              <a:t>Connectivity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7" name="Parallélogramme 6"/>
          <p:cNvSpPr/>
          <p:nvPr/>
        </p:nvSpPr>
        <p:spPr>
          <a:xfrm>
            <a:off x="5334000" y="4800600"/>
            <a:ext cx="2895600" cy="838200"/>
          </a:xfrm>
          <a:prstGeom prst="parallelogram">
            <a:avLst>
              <a:gd name="adj" fmla="val 72127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GTS Infrastructure</a:t>
            </a:r>
          </a:p>
        </p:txBody>
      </p:sp>
      <p:sp>
        <p:nvSpPr>
          <p:cNvPr id="8" name="Parallélogramme 7"/>
          <p:cNvSpPr/>
          <p:nvPr/>
        </p:nvSpPr>
        <p:spPr>
          <a:xfrm>
            <a:off x="5334000" y="4191000"/>
            <a:ext cx="2895600" cy="838200"/>
          </a:xfrm>
          <a:prstGeom prst="parallelogram">
            <a:avLst>
              <a:gd name="adj" fmla="val 72127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Information exchange service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 bwMode="auto">
          <a:xfrm>
            <a:off x="239243" y="4495800"/>
            <a:ext cx="547575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533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6670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1242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5814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4038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/>
              <a:t>The GTS is a merge of technical and procedural elements involving NMHSs and RTH</a:t>
            </a:r>
          </a:p>
          <a:p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509669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WIS Part A and WIS part B have very little in common</a:t>
            </a:r>
          </a:p>
          <a:p>
            <a:pPr lvl="1"/>
            <a:r>
              <a:rPr lang="en-GB" dirty="0"/>
              <a:t>WIS Part A is still mainly relying on current point to point store and forward MSS and still depends on </a:t>
            </a:r>
            <a:r>
              <a:rPr lang="en-GB" dirty="0" err="1"/>
              <a:t>TTAAii</a:t>
            </a:r>
            <a:r>
              <a:rPr lang="en-GB" dirty="0"/>
              <a:t> routing</a:t>
            </a:r>
          </a:p>
          <a:p>
            <a:pPr lvl="0"/>
            <a:r>
              <a:rPr lang="en-US" dirty="0"/>
              <a:t>Very ‘fine-grained’ metadata; dominated by “GTS” bulletins </a:t>
            </a:r>
          </a:p>
          <a:p>
            <a:pPr lvl="1"/>
            <a:r>
              <a:rPr lang="en-US" dirty="0"/>
              <a:t>“one metadata record per </a:t>
            </a:r>
            <a:r>
              <a:rPr lang="en-US" dirty="0" err="1"/>
              <a:t>TTAAii+timestep</a:t>
            </a:r>
            <a:r>
              <a:rPr lang="en-US" dirty="0"/>
              <a:t>” is damaging the search experience; e.g. when searching for temperature products, a user is deluged with bulletins</a:t>
            </a:r>
          </a:p>
          <a:p>
            <a:pPr lvl="0"/>
            <a:r>
              <a:rPr lang="en-US" dirty="0"/>
              <a:t>‘Quality’ of metadata is mixed</a:t>
            </a:r>
          </a:p>
          <a:p>
            <a:r>
              <a:rPr lang="en-US" dirty="0"/>
              <a:t>With the retirement of WMO No. 9 Vol C1, the primary function of WIS appears to have become management of operational bulletins</a:t>
            </a:r>
            <a:endParaRPr lang="fr-FR" dirty="0"/>
          </a:p>
          <a:p>
            <a:pPr lvl="0"/>
            <a:endParaRPr lang="en-GB" dirty="0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461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/>
              <a:t>Constant increase in the flow of data to exchange and information to be disseminated to our various users </a:t>
            </a:r>
            <a:r>
              <a:rPr lang="en-US" dirty="0"/>
              <a:t>mean that it is necessary to re-think how data is shared</a:t>
            </a:r>
            <a:endParaRPr lang="en-US" altLang="fr-FR" dirty="0"/>
          </a:p>
          <a:p>
            <a:pPr lvl="1"/>
            <a:r>
              <a:rPr lang="en-US" altLang="fr-FR" dirty="0"/>
              <a:t>Current and future earth observation mission/project continuously increase the amount of data available and computing power needs</a:t>
            </a:r>
            <a:endParaRPr lang="en-US" dirty="0"/>
          </a:p>
          <a:p>
            <a:pPr lvl="1"/>
            <a:r>
              <a:rPr lang="en-US" dirty="0"/>
              <a:t>Data volumes created in numerical weather prediction continue to grow at a considerably faster rate than the performance of telecommunications networks</a:t>
            </a:r>
          </a:p>
          <a:p>
            <a:endParaRPr lang="en-US" dirty="0"/>
          </a:p>
          <a:p>
            <a:r>
              <a:rPr lang="en-US" dirty="0"/>
              <a:t>In its current form, the WIS, and mainly the GTS, is a niche infrastructure that supports the expert meteorological community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CBS-Ext(2014), OPG-ISS report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095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Opportunities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Increasing use of the Web as a data sharing platform </a:t>
            </a:r>
          </a:p>
          <a:p>
            <a:r>
              <a:rPr lang="en-US" dirty="0"/>
              <a:t>Commercial infrastructure providers offer </a:t>
            </a:r>
          </a:p>
          <a:p>
            <a:pPr lvl="1"/>
            <a:r>
              <a:rPr lang="en-US" dirty="0"/>
              <a:t>stable, secure and cost-effective ‘cloud’ hosting of virtualized computing resources</a:t>
            </a:r>
          </a:p>
          <a:p>
            <a:pPr lvl="1"/>
            <a:r>
              <a:rPr lang="en-US" dirty="0"/>
              <a:t>‘content distribution networks’ (CDN)</a:t>
            </a:r>
          </a:p>
          <a:p>
            <a:r>
              <a:rPr lang="en-US" dirty="0"/>
              <a:t>Search engines (Google, Bing, Yahoo etc.) remain the common entry point for consumer discovery of information</a:t>
            </a:r>
          </a:p>
          <a:p>
            <a:r>
              <a:rPr lang="en-US" dirty="0"/>
              <a:t>OpenSearch API is widely used to enable searching within remote data holdings and forms a core element of the Open Geospatial Consortium Catalogue Service (CSW) specification </a:t>
            </a:r>
          </a:p>
          <a:p>
            <a:r>
              <a:rPr lang="en-US" dirty="0"/>
              <a:t>Applications such as Dropbox indicate that file distribution services have become commoditized and are no longer the domain of specialized applications such as GTS message switching </a:t>
            </a:r>
            <a:endParaRPr lang="fr-FR" dirty="0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5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Opportunities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Infrastructure-level messaging services, e.g.  </a:t>
            </a:r>
            <a:r>
              <a:rPr lang="en-US" dirty="0" err="1"/>
              <a:t>RabbitMQ</a:t>
            </a:r>
            <a:r>
              <a:rPr lang="en-US" dirty="0"/>
              <a:t>, and messaging protocols, e.g. AMQP,  have become the de facto mechanism to share event driven notifications and alerts</a:t>
            </a:r>
          </a:p>
          <a:p>
            <a:r>
              <a:rPr lang="en-US" dirty="0"/>
              <a:t>Common data sharing platforms and technology are a prerequisite</a:t>
            </a:r>
            <a:endParaRPr lang="fr-FR" dirty="0"/>
          </a:p>
          <a:p>
            <a:pPr lvl="1"/>
            <a:r>
              <a:rPr lang="en-US" dirty="0"/>
              <a:t>Risk reduction and emergency response requires collaboration with multiple agencies </a:t>
            </a:r>
          </a:p>
          <a:p>
            <a:pPr lvl="1"/>
            <a:r>
              <a:rPr lang="en-US" dirty="0"/>
              <a:t>Assessing the impact of environmental hazards requires meteorological data to be combined with other socio-economic data</a:t>
            </a:r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2824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dirty="0"/>
              <a:t>WIS vision</a:t>
            </a:r>
            <a:endParaRPr lang="en-US" altLang="fr-FR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90600"/>
            <a:ext cx="8713788" cy="4897437"/>
          </a:xfrm>
        </p:spPr>
        <p:txBody>
          <a:bodyPr/>
          <a:lstStyle/>
          <a:p>
            <a:r>
              <a:rPr lang="en-US" altLang="fr-FR" dirty="0"/>
              <a:t>Information System operated by Members built on commercially available services and industry standards</a:t>
            </a:r>
          </a:p>
          <a:p>
            <a:pPr lvl="1"/>
            <a:r>
              <a:rPr lang="en-US" altLang="fr-FR" dirty="0"/>
              <a:t>To exchange at the right moment the relevant information</a:t>
            </a:r>
          </a:p>
          <a:p>
            <a:pPr lvl="1"/>
            <a:r>
              <a:rPr lang="en-US" altLang="fr-FR" dirty="0"/>
              <a:t>Redundant, resilient, efficient and scalable infrastructure</a:t>
            </a:r>
          </a:p>
          <a:p>
            <a:pPr lvl="1"/>
            <a:r>
              <a:rPr lang="en-US" altLang="fr-FR" dirty="0"/>
              <a:t>With an applications/services layer</a:t>
            </a:r>
          </a:p>
          <a:p>
            <a:pPr lvl="1"/>
            <a:r>
              <a:rPr lang="en-US" altLang="fr-FR" dirty="0"/>
              <a:t>A global catalogue of information and services</a:t>
            </a:r>
            <a:endParaRPr lang="fr-FR" altLang="fr-FR" dirty="0"/>
          </a:p>
          <a:p>
            <a:pPr lvl="1"/>
            <a:r>
              <a:rPr lang="en-US" altLang="fr-FR" dirty="0"/>
              <a:t>And </a:t>
            </a:r>
            <a:r>
              <a:rPr lang="en-GB" altLang="fr-FR" dirty="0"/>
              <a:t>Ready to support  SMAC (Social, Mobile, Analytics (Big Data), Cloud) and </a:t>
            </a:r>
            <a:r>
              <a:rPr lang="en-GB" altLang="fr-FR" dirty="0" err="1"/>
              <a:t>IoT</a:t>
            </a:r>
            <a:endParaRPr lang="en-US" altLang="fr-FR" dirty="0"/>
          </a:p>
          <a:p>
            <a:pPr marL="533400" lvl="2" indent="-533400">
              <a:buFont typeface="Wingdings" pitchFamily="2" charset="2"/>
              <a:buChar char="§"/>
            </a:pPr>
            <a:r>
              <a:rPr lang="en-US" altLang="fr-FR" sz="2000" dirty="0">
                <a:ea typeface="+mn-ea"/>
                <a:cs typeface="+mn-cs"/>
              </a:rPr>
              <a:t>One stop shop for meteorological information, the “virtual marketplace” of data and products of all WMO </a:t>
            </a:r>
            <a:r>
              <a:rPr lang="en-US" altLang="fr-FR" sz="2000" dirty="0" err="1">
                <a:ea typeface="+mn-ea"/>
                <a:cs typeface="+mn-cs"/>
              </a:rPr>
              <a:t>Programmes</a:t>
            </a:r>
            <a:r>
              <a:rPr lang="en-US" altLang="fr-FR" sz="2000" dirty="0">
                <a:ea typeface="+mn-ea"/>
                <a:cs typeface="+mn-cs"/>
              </a:rPr>
              <a:t> </a:t>
            </a:r>
          </a:p>
          <a:p>
            <a:pPr lvl="1"/>
            <a:r>
              <a:rPr lang="en-US" altLang="fr-FR" dirty="0"/>
              <a:t>“WMO members have the data and we offer through WIS an open eco-system with application and services”</a:t>
            </a:r>
          </a:p>
          <a:p>
            <a:pPr lvl="1"/>
            <a:r>
              <a:rPr lang="en-US" altLang="fr-FR" dirty="0"/>
              <a:t>Provide standard interfaces for data exchange and access</a:t>
            </a:r>
          </a:p>
          <a:p>
            <a:pPr lvl="1"/>
            <a:r>
              <a:rPr lang="en-US" altLang="fr-FR" dirty="0"/>
              <a:t>Provide seamless experience to users to access information and services in real time and from archive in order to develop new services and products</a:t>
            </a:r>
          </a:p>
          <a:p>
            <a:pPr lvl="1"/>
            <a:endParaRPr lang="en-US" alt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042988" y="64531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xfrm>
            <a:off x="5867400" y="6478588"/>
            <a:ext cx="1152525" cy="312737"/>
          </a:xfrm>
        </p:spPr>
        <p:txBody>
          <a:bodyPr/>
          <a:lstStyle/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WIS vision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/>
              <a:t>Move away from statically defined store and forward mechanism</a:t>
            </a:r>
          </a:p>
          <a:p>
            <a:pPr lvl="1"/>
            <a:r>
              <a:rPr lang="en-US" altLang="fr-FR" dirty="0"/>
              <a:t>Subscription to events related to availability data</a:t>
            </a:r>
          </a:p>
          <a:p>
            <a:pPr lvl="1"/>
            <a:r>
              <a:rPr lang="en-US" altLang="fr-FR" dirty="0"/>
              <a:t>Not limited to global data exchange, should be used also by any WIS </a:t>
            </a:r>
            <a:r>
              <a:rPr lang="en-US" altLang="fr-FR" dirty="0" err="1"/>
              <a:t>centres</a:t>
            </a:r>
            <a:endParaRPr lang="en-US" altLang="fr-FR" dirty="0"/>
          </a:p>
          <a:p>
            <a:r>
              <a:rPr lang="en-US" dirty="0"/>
              <a:t>“WIS cloud infrastructure”</a:t>
            </a:r>
          </a:p>
          <a:p>
            <a:pPr lvl="1"/>
            <a:r>
              <a:rPr lang="en-US" dirty="0"/>
              <a:t>NCs and DCPCs publish ‘real-time’ data to cloud-based file repository</a:t>
            </a:r>
            <a:endParaRPr lang="en-US" altLang="fr-FR" dirty="0"/>
          </a:p>
          <a:p>
            <a:pPr lvl="1"/>
            <a:r>
              <a:rPr lang="en-US" altLang="fr-FR" dirty="0"/>
              <a:t>Include common services across the cloud</a:t>
            </a:r>
          </a:p>
          <a:p>
            <a:r>
              <a:rPr lang="en-US" altLang="fr-FR" dirty="0"/>
              <a:t>Add </a:t>
            </a:r>
            <a:r>
              <a:rPr lang="en-US" dirty="0"/>
              <a:t>interoperable  API and services </a:t>
            </a:r>
            <a:r>
              <a:rPr lang="en-US" altLang="fr-FR" dirty="0"/>
              <a:t>onto the WIS with SLA to improve the exchange and easy sharing of data and information and d</a:t>
            </a:r>
            <a:r>
              <a:rPr lang="en-US" dirty="0"/>
              <a:t>evelop new way to use met information</a:t>
            </a:r>
            <a:endParaRPr lang="en-US" altLang="fr-FR" dirty="0"/>
          </a:p>
          <a:p>
            <a:pPr lvl="1"/>
            <a:r>
              <a:rPr lang="en-US" altLang="fr-FR" dirty="0"/>
              <a:t>Processing close to the data</a:t>
            </a:r>
          </a:p>
          <a:p>
            <a:pPr lvl="1"/>
            <a:r>
              <a:rPr lang="en-US" altLang="fr-FR" dirty="0"/>
              <a:t>Mapping services</a:t>
            </a:r>
          </a:p>
          <a:p>
            <a:pPr lvl="1"/>
            <a:r>
              <a:rPr lang="en-US" altLang="fr-FR" dirty="0" err="1"/>
              <a:t>Subsetting</a:t>
            </a:r>
            <a:r>
              <a:rPr lang="en-US" altLang="fr-FR" dirty="0"/>
              <a:t>, aggregation</a:t>
            </a:r>
          </a:p>
          <a:p>
            <a:pPr lvl="1"/>
            <a:r>
              <a:rPr lang="en-US" altLang="fr-FR" dirty="0"/>
              <a:t>Format conversion, </a:t>
            </a:r>
            <a:r>
              <a:rPr lang="en-US" altLang="fr-FR" dirty="0" err="1"/>
              <a:t>reprojection</a:t>
            </a:r>
            <a:endParaRPr lang="en-US" altLang="fr-FR" dirty="0"/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FCBA16-DE1A-4BB6-886B-C2D02154CBB0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195388" y="66055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7" name="Espace réservé du numéro de diapositive 4"/>
          <p:cNvSpPr txBox="1">
            <a:spLocks/>
          </p:cNvSpPr>
          <p:nvPr/>
        </p:nvSpPr>
        <p:spPr bwMode="auto">
          <a:xfrm>
            <a:off x="6019800" y="6630988"/>
            <a:ext cx="1152525" cy="3127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0425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WIS vision</a:t>
            </a:r>
          </a:p>
        </p:txBody>
      </p:sp>
      <p:sp>
        <p:nvSpPr>
          <p:cNvPr id="13315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NC and DCPC roles are the primary roles within WIS as these Centers generate the content</a:t>
            </a:r>
            <a:endParaRPr lang="en-US" altLang="fr-FR" dirty="0"/>
          </a:p>
          <a:p>
            <a:r>
              <a:rPr lang="en-US" altLang="fr-FR" dirty="0"/>
              <a:t>Role of GISC become a management, governance function in operating a portion of the shared infrastructure</a:t>
            </a:r>
          </a:p>
          <a:p>
            <a:pPr lvl="1"/>
            <a:r>
              <a:rPr lang="en-US" dirty="0"/>
              <a:t>Helping their affiliated Centers publish quality metadata and data </a:t>
            </a:r>
            <a:endParaRPr lang="en-US" altLang="fr-FR" dirty="0"/>
          </a:p>
          <a:p>
            <a:pPr lvl="2"/>
            <a:r>
              <a:rPr lang="en-US" altLang="fr-FR" dirty="0"/>
              <a:t>Data providers can published directly on the central data store</a:t>
            </a:r>
            <a:endParaRPr lang="en-US" dirty="0"/>
          </a:p>
          <a:p>
            <a:pPr lvl="1"/>
            <a:r>
              <a:rPr lang="en-US" dirty="0"/>
              <a:t>Providing quality control and timeliness metrics for data collected by affiliated Centers</a:t>
            </a:r>
          </a:p>
          <a:p>
            <a:r>
              <a:rPr lang="en-US" altLang="fr-FR" dirty="0"/>
              <a:t>Governance body to define/review process on </a:t>
            </a:r>
          </a:p>
          <a:p>
            <a:pPr lvl="1"/>
            <a:r>
              <a:rPr lang="en-US" altLang="fr-FR" dirty="0"/>
              <a:t>data to exchange, how to exchange them, how to manage them</a:t>
            </a:r>
          </a:p>
          <a:p>
            <a:pPr lvl="1"/>
            <a:r>
              <a:rPr lang="en-US" altLang="fr-FR" dirty="0"/>
              <a:t>Operation, evolution, improvement, </a:t>
            </a:r>
            <a:r>
              <a:rPr lang="en-US" altLang="fr-FR" dirty="0" err="1"/>
              <a:t>planification</a:t>
            </a:r>
            <a:r>
              <a:rPr lang="en-US" altLang="fr-FR" dirty="0"/>
              <a:t>, …</a:t>
            </a:r>
          </a:p>
          <a:p>
            <a:r>
              <a:rPr lang="en-US" altLang="fr-FR" dirty="0"/>
              <a:t>Evolution and not revolution</a:t>
            </a:r>
          </a:p>
          <a:p>
            <a:pPr lvl="1"/>
            <a:r>
              <a:rPr lang="en-US" altLang="fr-FR" dirty="0"/>
              <a:t>Incremental changes</a:t>
            </a:r>
          </a:p>
          <a:p>
            <a:pPr lvl="1"/>
            <a:r>
              <a:rPr lang="en-US" altLang="fr-FR" dirty="0"/>
              <a:t>New data should not be exchanged through the current routing technologies and should be provided through the new WIS system</a:t>
            </a:r>
          </a:p>
        </p:txBody>
      </p:sp>
      <p:sp>
        <p:nvSpPr>
          <p:cNvPr id="13316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63CB431-D8AE-4781-BC5C-72FBED3E7859}" type="slidenum">
              <a:rPr lang="fr-FR" altLang="fr-FR" smtClean="0"/>
              <a:pPr/>
              <a:t>9</a:t>
            </a:fld>
            <a:endParaRPr lang="fr-FR" altLang="fr-FR"/>
          </a:p>
        </p:txBody>
      </p:sp>
      <p:sp>
        <p:nvSpPr>
          <p:cNvPr id="5" name="Espace réservé du pied de page 3"/>
          <p:cNvSpPr>
            <a:spLocks noGrp="1"/>
          </p:cNvSpPr>
          <p:nvPr>
            <p:ph type="ftr" sz="quarter" idx="10"/>
          </p:nvPr>
        </p:nvSpPr>
        <p:spPr>
          <a:xfrm>
            <a:off x="1195388" y="6605588"/>
            <a:ext cx="4465637" cy="312737"/>
          </a:xfrm>
        </p:spPr>
        <p:txBody>
          <a:bodyPr/>
          <a:lstStyle/>
          <a:p>
            <a:pPr>
              <a:defRPr/>
            </a:pPr>
            <a:r>
              <a:rPr lang="en-US" dirty="0"/>
              <a:t>WMO.ET-WISC, 2016</a:t>
            </a:r>
          </a:p>
        </p:txBody>
      </p:sp>
      <p:sp>
        <p:nvSpPr>
          <p:cNvPr id="6" name="Espace réservé du numéro de diapositive 4"/>
          <p:cNvSpPr txBox="1">
            <a:spLocks/>
          </p:cNvSpPr>
          <p:nvPr/>
        </p:nvSpPr>
        <p:spPr bwMode="auto">
          <a:xfrm>
            <a:off x="6019800" y="6630988"/>
            <a:ext cx="1152525" cy="3127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4FCBA16-DE1A-4BB6-886B-C2D02154CBB0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78538"/>
      </p:ext>
    </p:extLst>
  </p:cSld>
  <p:clrMapOvr>
    <a:masterClrMapping/>
  </p:clrMapOvr>
</p:sld>
</file>

<file path=ppt/theme/theme1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Body slide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Body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MO-Title-SF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WMO_Powerpoint_template_en (1)</Template>
  <TotalTime>5771</TotalTime>
  <Words>1005</Words>
  <Application>Microsoft Office PowerPoint</Application>
  <PresentationFormat>Affichage à l'écran (4:3)</PresentationFormat>
  <Paragraphs>142</Paragraphs>
  <Slides>15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24" baseType="lpstr">
      <vt:lpstr>SimSun</vt:lpstr>
      <vt:lpstr>Arial</vt:lpstr>
      <vt:lpstr>Arial Black</vt:lpstr>
      <vt:lpstr>Arial Narrow</vt:lpstr>
      <vt:lpstr>Calibri</vt:lpstr>
      <vt:lpstr>Times</vt:lpstr>
      <vt:lpstr>Wingdings</vt:lpstr>
      <vt:lpstr>Closing slide</vt:lpstr>
      <vt:lpstr>4_Body slide</vt:lpstr>
      <vt:lpstr>ICT-ISS – WIS strategy Matteo Dell’Acqua</vt:lpstr>
      <vt:lpstr>WIS status</vt:lpstr>
      <vt:lpstr>WIS status</vt:lpstr>
      <vt:lpstr>WIS status</vt:lpstr>
      <vt:lpstr>Opportunities</vt:lpstr>
      <vt:lpstr>Opportunities</vt:lpstr>
      <vt:lpstr>WIS vision</vt:lpstr>
      <vt:lpstr>WIS vision</vt:lpstr>
      <vt:lpstr>WIS vision</vt:lpstr>
      <vt:lpstr>WIS vision - the plateform</vt:lpstr>
      <vt:lpstr>WIS strategy - The cloud !</vt:lpstr>
      <vt:lpstr>WIS Part C: Data Lifecycle Management</vt:lpstr>
      <vt:lpstr>WIS strategy: what next </vt:lpstr>
      <vt:lpstr>Input from ET-WISC</vt:lpstr>
      <vt:lpstr>Thank you for your attention</vt:lpstr>
    </vt:vector>
  </TitlesOfParts>
  <Company>wmo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OPAG ISS report</dc:title>
  <dc:creator>M Dell'Acqua</dc:creator>
  <cp:lastModifiedBy>Matteo DellAcqua</cp:lastModifiedBy>
  <cp:revision>194</cp:revision>
  <dcterms:created xsi:type="dcterms:W3CDTF">2013-01-11T17:01:34Z</dcterms:created>
  <dcterms:modified xsi:type="dcterms:W3CDTF">2016-04-21T03:51:37Z</dcterms:modified>
</cp:coreProperties>
</file>