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1"/>
  </p:notesMasterIdLst>
  <p:handoutMasterIdLst>
    <p:handoutMasterId r:id="rId12"/>
  </p:handoutMasterIdLst>
  <p:sldIdLst>
    <p:sldId id="263" r:id="rId3"/>
    <p:sldId id="266" r:id="rId4"/>
    <p:sldId id="267" r:id="rId5"/>
    <p:sldId id="268" r:id="rId6"/>
    <p:sldId id="269" r:id="rId7"/>
    <p:sldId id="270" r:id="rId8"/>
    <p:sldId id="271" r:id="rId9"/>
    <p:sldId id="262" r:id="rId1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>
      <p:cViewPr varScale="1">
        <p:scale>
          <a:sx n="86" d="100"/>
          <a:sy n="86" d="100"/>
        </p:scale>
        <p:origin x="-109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5A3EC9-4F24-4153-8E06-A5CE652CB2C3}" type="datetimeFigureOut">
              <a:rPr lang="en-US" smtClean="0"/>
              <a:t>4/20/2016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A5D3-79C4-4496-8B79-E649868519E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883922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153100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128149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4298992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795437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3564541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1808981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2723643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4772994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5897924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ET-WISC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  <p:sldLayoutId id="2147483698" r:id="rId12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Status of IRIMO Data Center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GB" altLang="en-US" sz="2000" dirty="0"/>
              <a:t> Submitted by: </a:t>
            </a:r>
            <a:r>
              <a:rPr lang="en-GB" altLang="en-US" sz="2000" dirty="0" smtClean="0"/>
              <a:t>Farah </a:t>
            </a:r>
            <a:r>
              <a:rPr lang="en-GB" altLang="en-US" sz="2000" dirty="0" err="1" smtClean="0"/>
              <a:t>Mohammadi</a:t>
            </a:r>
            <a:r>
              <a:rPr lang="en-GB" altLang="en-US" sz="2000" dirty="0" smtClean="0"/>
              <a:t> </a:t>
            </a:r>
            <a:r>
              <a:rPr lang="en-GB" altLang="en-US" sz="2000" dirty="0" smtClean="0"/>
              <a:t>(I.R. Of Iran )</a:t>
            </a:r>
            <a:r>
              <a:rPr lang="en-GB" altLang="en-US" sz="2000" dirty="0" smtClean="0"/>
              <a:t/>
            </a:r>
            <a:br>
              <a:rPr lang="en-GB" altLang="en-US" sz="2000" dirty="0" smtClean="0"/>
            </a:br>
            <a:r>
              <a:rPr lang="en-GB" altLang="en-US" sz="2000" dirty="0" smtClean="0"/>
              <a:t>(Doc </a:t>
            </a:r>
            <a:r>
              <a:rPr lang="en-GB" altLang="en-US" sz="2000" dirty="0" smtClean="0"/>
              <a:t>3.1)</a:t>
            </a: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152"/>
            <a:ext cx="7921625" cy="1224236"/>
          </a:xfrm>
        </p:spPr>
        <p:txBody>
          <a:bodyPr/>
          <a:lstStyle/>
          <a:p>
            <a:r>
              <a:rPr lang="en-US" altLang="en-US" sz="2000" dirty="0" smtClean="0"/>
              <a:t>Expert team on WIS </a:t>
            </a:r>
            <a:r>
              <a:rPr lang="en-US" altLang="en-US" sz="2000" dirty="0" err="1" smtClean="0"/>
              <a:t>centres</a:t>
            </a:r>
            <a:endParaRPr lang="en-US" altLang="en-US" sz="2000" dirty="0" smtClean="0"/>
          </a:p>
          <a:p>
            <a:r>
              <a:rPr lang="en-US" altLang="en-US" sz="2000" dirty="0" smtClean="0"/>
              <a:t>ET-WISC</a:t>
            </a:r>
            <a:endParaRPr lang="en-US" altLang="en-US" sz="2000" dirty="0"/>
          </a:p>
          <a:p>
            <a:r>
              <a:rPr lang="en-US" altLang="en-US" sz="2000" dirty="0"/>
              <a:t>Melbourne, Australia. 18-22 April 2016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 smtClean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 smtClean="0"/>
              <a:t>ET-WISC </a:t>
            </a:r>
            <a:r>
              <a:rPr lang="en-US" altLang="en-US" sz="1200" dirty="0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332656"/>
            <a:ext cx="800901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0" dirty="0" smtClean="0">
                <a:latin typeface="Calibri" pitchFamily="34" charset="0"/>
                <a:cs typeface="Calibri" pitchFamily="34" charset="0"/>
              </a:rPr>
              <a:t>Based on WMO information system  (WIS) , IRIMO has already modernized  it's </a:t>
            </a:r>
            <a:r>
              <a:rPr lang="en-US" b="0" dirty="0" smtClean="0">
                <a:latin typeface="Calibri" pitchFamily="34" charset="0"/>
                <a:cs typeface="Calibri" pitchFamily="34" charset="0"/>
              </a:rPr>
              <a:t>Central Information Processing System </a:t>
            </a:r>
            <a:r>
              <a:rPr lang="en-US" b="0" dirty="0" smtClean="0">
                <a:latin typeface="Calibri" pitchFamily="34" charset="0"/>
                <a:cs typeface="Calibri" pitchFamily="34" charset="0"/>
              </a:rPr>
              <a:t> and Climate </a:t>
            </a:r>
            <a:r>
              <a:rPr lang="en-US" b="0" dirty="0" smtClean="0">
                <a:latin typeface="Calibri" pitchFamily="34" charset="0"/>
                <a:cs typeface="Calibri" pitchFamily="34" charset="0"/>
              </a:rPr>
              <a:t>Data </a:t>
            </a:r>
            <a:r>
              <a:rPr lang="en-US" b="0" dirty="0" smtClean="0">
                <a:latin typeface="Calibri" pitchFamily="34" charset="0"/>
                <a:cs typeface="Calibri" pitchFamily="34" charset="0"/>
              </a:rPr>
              <a:t>Management.</a:t>
            </a:r>
          </a:p>
          <a:p>
            <a:pPr algn="l"/>
            <a:r>
              <a:rPr lang="en-US" b="0" dirty="0" smtClean="0">
                <a:latin typeface="Calibri" pitchFamily="34" charset="0"/>
                <a:cs typeface="Calibri" pitchFamily="34" charset="0"/>
              </a:rPr>
              <a:t>The main objective </a:t>
            </a:r>
            <a:r>
              <a:rPr lang="en-US" b="0" dirty="0" smtClean="0">
                <a:latin typeface="Calibri" pitchFamily="34" charset="0"/>
                <a:cs typeface="Calibri" pitchFamily="34" charset="0"/>
              </a:rPr>
              <a:t>of IRIMO CIPS </a:t>
            </a:r>
            <a:r>
              <a:rPr lang="en-US" b="0" dirty="0" smtClean="0">
                <a:latin typeface="Calibri" pitchFamily="34" charset="0"/>
                <a:cs typeface="Calibri" pitchFamily="34" charset="0"/>
              </a:rPr>
              <a:t>is to provide a unified operational database </a:t>
            </a:r>
            <a:r>
              <a:rPr lang="en-US" b="0" dirty="0" smtClean="0">
                <a:latin typeface="Calibri" pitchFamily="34" charset="0"/>
                <a:cs typeface="Calibri" pitchFamily="34" charset="0"/>
              </a:rPr>
              <a:t>gather all </a:t>
            </a:r>
            <a:r>
              <a:rPr lang="en-US" b="0" dirty="0" smtClean="0">
                <a:latin typeface="Calibri" pitchFamily="34" charset="0"/>
                <a:cs typeface="Calibri" pitchFamily="34" charset="0"/>
              </a:rPr>
              <a:t>the meteorological products collected from various sources (International, domestic, satellite, radar…) as well as the added value  of meteorological products by  IRIMO experts .</a:t>
            </a:r>
          </a:p>
          <a:p>
            <a:pPr algn="l"/>
            <a:endParaRPr lang="en-US" b="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Picture 85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140968"/>
            <a:ext cx="4669700" cy="3146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88900" dir="2700000" algn="tl" rotWithShape="0">
              <a:prstClr val="black">
                <a:alpha val="65000"/>
              </a:prst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PowerPoint\HUB-VSAT\22082011240-1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857625" y="1143000"/>
            <a:ext cx="528637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/>
              <a:t>IRIMO support any type of telecommunication infrastructures which are using in the telecom world: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  <a:buFontTx/>
              <a:buChar char="•"/>
            </a:pPr>
            <a:r>
              <a:rPr lang="en-US"/>
              <a:t> VPN (Based on Fiber Optic)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US"/>
              <a:t> VSAT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US"/>
              <a:t> Internet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US"/>
              <a:t> PTP/PTMP Leased Line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US"/>
              <a:t> DVB 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US"/>
              <a:t> Dial Up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US"/>
              <a:t> GPRS</a:t>
            </a:r>
            <a:endParaRPr lang="fa-IR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357158" y="-2143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 eaLnBrk="0" hangingPunct="0">
              <a:defRPr/>
            </a:pPr>
            <a:r>
              <a:rPr lang="en-US" sz="5600" b="1" dirty="0"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IRIMO Telecom Platform </a:t>
            </a:r>
            <a:endParaRPr lang="fa-IR" sz="5600" b="1" dirty="0"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620688"/>
            <a:ext cx="7812360" cy="5438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dirty="0" smtClean="0">
                <a:solidFill>
                  <a:srgbClr val="990000"/>
                </a:solidFill>
                <a:latin typeface="Arial" charset="0"/>
                <a:cs typeface="Lotus" pitchFamily="2" charset="-78"/>
              </a:rPr>
              <a:t>INTEGRATION AND DATA FLOW:</a:t>
            </a:r>
          </a:p>
          <a:p>
            <a:pPr algn="just"/>
            <a:r>
              <a:rPr lang="en-US" b="0" dirty="0" smtClean="0">
                <a:latin typeface="Calibri" pitchFamily="34" charset="0"/>
                <a:cs typeface="Calibri" pitchFamily="34" charset="0"/>
              </a:rPr>
              <a:t>IRIMO central  Information System is interfaced with nearly all the in-house data processing systems: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b="0" dirty="0" smtClean="0">
                <a:latin typeface="Calibri" pitchFamily="34" charset="0"/>
                <a:cs typeface="Calibri" pitchFamily="34" charset="0"/>
              </a:rPr>
              <a:t>AMSS (GTS Message Switching System)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b="0" dirty="0" smtClean="0">
                <a:latin typeface="Calibri" pitchFamily="34" charset="0"/>
                <a:cs typeface="Calibri" pitchFamily="34" charset="0"/>
              </a:rPr>
              <a:t>PWS (Public Weather Services) system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b="0" dirty="0" smtClean="0">
                <a:latin typeface="Calibri" pitchFamily="34" charset="0"/>
                <a:cs typeface="Calibri" pitchFamily="34" charset="0"/>
              </a:rPr>
              <a:t>WRF Cluster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b="0" dirty="0" smtClean="0">
                <a:latin typeface="Calibri" pitchFamily="34" charset="0"/>
                <a:cs typeface="Calibri" pitchFamily="34" charset="0"/>
              </a:rPr>
              <a:t>RADAR system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b="0" dirty="0" err="1" smtClean="0">
                <a:latin typeface="Calibri" pitchFamily="34" charset="0"/>
                <a:cs typeface="Calibri" pitchFamily="34" charset="0"/>
              </a:rPr>
              <a:t>EUMETCast</a:t>
            </a:r>
            <a:r>
              <a:rPr lang="en-US" b="0" dirty="0" smtClean="0">
                <a:latin typeface="Calibri" pitchFamily="34" charset="0"/>
                <a:cs typeface="Calibri" pitchFamily="34" charset="0"/>
              </a:rPr>
              <a:t> reception system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b="0" dirty="0" smtClean="0">
                <a:latin typeface="Calibri" pitchFamily="34" charset="0"/>
                <a:cs typeface="Calibri" pitchFamily="34" charset="0"/>
              </a:rPr>
              <a:t>AWS concentrators</a:t>
            </a:r>
          </a:p>
          <a:p>
            <a:pPr marL="119063" lvl="0" indent="-119063" algn="just">
              <a:buFont typeface="Arial" pitchFamily="34" charset="0"/>
              <a:buChar char="•"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119063" lvl="0" indent="-119063" algn="just">
              <a:buFont typeface="Arial" pitchFamily="34" charset="0"/>
              <a:buChar char="•"/>
            </a:pPr>
            <a:endParaRPr lang="en-US" b="0" dirty="0" smtClean="0">
              <a:latin typeface="Calibri" pitchFamily="34" charset="0"/>
              <a:cs typeface="Calibri" pitchFamily="34" charset="0"/>
            </a:endParaRPr>
          </a:p>
          <a:p>
            <a:pPr marL="119063" lvl="0" indent="-119063" algn="just"/>
            <a:endParaRPr lang="en-US" b="0" dirty="0" smtClean="0">
              <a:latin typeface="Calibri" pitchFamily="34" charset="0"/>
              <a:cs typeface="Calibri" pitchFamily="34" charset="0"/>
            </a:endParaRPr>
          </a:p>
          <a:p>
            <a:pPr indent="20638"/>
            <a:r>
              <a:rPr lang="en-US" dirty="0" smtClean="0">
                <a:solidFill>
                  <a:srgbClr val="990000"/>
                </a:solidFill>
                <a:latin typeface="Arial" charset="0"/>
                <a:cs typeface="Lotus" pitchFamily="2" charset="-78"/>
              </a:rPr>
              <a:t>PLATFORM  of Data Center :</a:t>
            </a:r>
          </a:p>
          <a:p>
            <a:pPr indent="20638"/>
            <a:r>
              <a:rPr lang="en-US" b="0" dirty="0" smtClean="0">
                <a:latin typeface="Calibri" pitchFamily="34" charset="0"/>
                <a:cs typeface="Calibri" pitchFamily="34" charset="0"/>
              </a:rPr>
              <a:t>IRIMO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Central Information and </a:t>
            </a:r>
          </a:p>
          <a:p>
            <a:pPr indent="20638"/>
            <a:r>
              <a:rPr lang="en-US" dirty="0" smtClean="0">
                <a:latin typeface="Calibri" pitchFamily="34" charset="0"/>
                <a:cs typeface="Calibri" pitchFamily="34" charset="0"/>
              </a:rPr>
              <a:t>Processing System</a:t>
            </a:r>
            <a:r>
              <a:rPr lang="fa-IR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b="0" dirty="0" smtClean="0">
                <a:latin typeface="Calibri" pitchFamily="34" charset="0"/>
                <a:cs typeface="Calibri" pitchFamily="34" charset="0"/>
              </a:rPr>
              <a:t>is based on </a:t>
            </a:r>
          </a:p>
          <a:p>
            <a:pPr indent="20638"/>
            <a:r>
              <a:rPr lang="en-US" b="0" dirty="0" smtClean="0">
                <a:latin typeface="Calibri" pitchFamily="34" charset="0"/>
                <a:cs typeface="Calibri" pitchFamily="34" charset="0"/>
              </a:rPr>
              <a:t>high tech servers, Linux OS and</a:t>
            </a:r>
          </a:p>
          <a:p>
            <a:pPr indent="20638"/>
            <a:r>
              <a:rPr lang="en-US" b="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b="0" dirty="0" err="1" smtClean="0">
                <a:latin typeface="Calibri" pitchFamily="34" charset="0"/>
                <a:cs typeface="Calibri" pitchFamily="34" charset="0"/>
              </a:rPr>
              <a:t>PostgreSQL</a:t>
            </a:r>
            <a:r>
              <a:rPr lang="en-US" b="0" dirty="0" smtClean="0">
                <a:latin typeface="Calibri" pitchFamily="34" charset="0"/>
                <a:cs typeface="Calibri" pitchFamily="34" charset="0"/>
              </a:rPr>
              <a:t> database</a:t>
            </a:r>
          </a:p>
          <a:p>
            <a:pPr indent="20638"/>
            <a:r>
              <a:rPr lang="en-US" b="0" dirty="0" smtClean="0">
                <a:latin typeface="Calibri" pitchFamily="34" charset="0"/>
                <a:cs typeface="Calibri" pitchFamily="34" charset="0"/>
              </a:rPr>
              <a:t> management system.</a:t>
            </a:r>
          </a:p>
          <a:p>
            <a:pPr marL="119063" lvl="0" indent="-119063" algn="just">
              <a:buFont typeface="Arial" pitchFamily="34" charset="0"/>
              <a:buChar char="•"/>
            </a:pPr>
            <a:endParaRPr lang="en-US" b="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Untitled2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7498" y="3068960"/>
            <a:ext cx="5216502" cy="327015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67544" y="548680"/>
            <a:ext cx="7505452" cy="4942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indent="20638" algn="just">
              <a:lnSpc>
                <a:spcPct val="135000"/>
              </a:lnSpc>
            </a:pPr>
            <a:r>
              <a:rPr lang="en-US" sz="3200" dirty="0">
                <a:solidFill>
                  <a:srgbClr val="990000"/>
                </a:solidFill>
                <a:latin typeface="Arial" charset="0"/>
                <a:cs typeface="Lotus" pitchFamily="2" charset="-78"/>
              </a:rPr>
              <a:t>Availability and long term archiving:</a:t>
            </a:r>
          </a:p>
          <a:p>
            <a:pPr lvl="0" algn="just"/>
            <a:r>
              <a:rPr lang="en-US" sz="3200" b="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For high availability purpose, each of the components </a:t>
            </a:r>
            <a:r>
              <a:rPr lang="en-US" sz="3200" b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of </a:t>
            </a:r>
            <a:r>
              <a:rPr lang="en-US" sz="3200" b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CIPS </a:t>
            </a:r>
            <a:r>
              <a:rPr lang="en-US" sz="3200" b="0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is implemented as a failover cluster including 2 identical servers synchronized through a dedicated heart beat LAN. In case of failure of the first server, the stand-by pilot carry on with data ingestion and processing as well as with data request processing.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620688"/>
            <a:ext cx="75608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800" dirty="0" smtClean="0">
                <a:solidFill>
                  <a:srgbClr val="990000"/>
                </a:solidFill>
                <a:latin typeface="Arial" charset="0"/>
                <a:cs typeface="Lotus" pitchFamily="2" charset="-78"/>
              </a:rPr>
              <a:t>Storage system :</a:t>
            </a:r>
          </a:p>
          <a:p>
            <a:pPr algn="just"/>
            <a:r>
              <a:rPr lang="en-US" sz="2800" b="0" dirty="0" smtClean="0">
                <a:latin typeface="Calibri" pitchFamily="34" charset="0"/>
                <a:cs typeface="Calibri" pitchFamily="34" charset="0"/>
              </a:rPr>
              <a:t>CIPS storage space consists of SAN with capacity of 9 TB with RAID mirroring.</a:t>
            </a:r>
          </a:p>
          <a:p>
            <a:pPr algn="just"/>
            <a:r>
              <a:rPr lang="en-US" sz="2800" b="0" dirty="0" smtClean="0">
                <a:latin typeface="Calibri" pitchFamily="34" charset="0"/>
                <a:cs typeface="Calibri" pitchFamily="34" charset="0"/>
              </a:rPr>
              <a:t>Hierarchical Storage Management)(HSM )is implemented in order to automatically move old data to the long term database whilst access to data , whenever it is new(in the operational database) or old (in the long term database) is transparent to the requesting user</a:t>
            </a:r>
            <a:endParaRPr lang="en-US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311593"/>
            <a:ext cx="6318448" cy="5496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dirty="0" smtClean="0">
                <a:solidFill>
                  <a:srgbClr val="990000"/>
                </a:solidFill>
                <a:latin typeface="Arial" charset="0"/>
                <a:cs typeface="Lotus" pitchFamily="2" charset="-78"/>
              </a:rPr>
              <a:t>BENEFITS:</a:t>
            </a:r>
          </a:p>
          <a:p>
            <a:pPr algn="just"/>
            <a:r>
              <a:rPr lang="en-US" sz="1600" b="0" dirty="0" smtClean="0">
                <a:latin typeface="Calibri" pitchFamily="34" charset="0"/>
                <a:cs typeface="Calibri" pitchFamily="34" charset="0"/>
              </a:rPr>
              <a:t>With CIPS system, IRIMO benefits now from: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sz="1600" b="0" dirty="0" smtClean="0">
                <a:latin typeface="Calibri" pitchFamily="34" charset="0"/>
                <a:cs typeface="Calibri" pitchFamily="34" charset="0"/>
              </a:rPr>
              <a:t>Real time data acquisition, long term archiving and a secured backup and retrieval mechanism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sz="1600" b="0" dirty="0" smtClean="0">
                <a:latin typeface="Calibri" pitchFamily="34" charset="0"/>
                <a:cs typeface="Calibri" pitchFamily="34" charset="0"/>
              </a:rPr>
              <a:t>Efficient decoding, preprocessing, quality control of the received data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sz="1600" b="0" dirty="0" smtClean="0">
                <a:latin typeface="Calibri" pitchFamily="34" charset="0"/>
                <a:cs typeface="Calibri" pitchFamily="34" charset="0"/>
              </a:rPr>
              <a:t>Metadata management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sz="1600" b="0" dirty="0" smtClean="0">
                <a:latin typeface="Calibri" pitchFamily="34" charset="0"/>
                <a:cs typeface="Calibri" pitchFamily="34" charset="0"/>
              </a:rPr>
              <a:t>RDBMS for real time management of all meteorological data types (conventional, non conventional observation data, radar and satellite products, NWP output data…) 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sz="1600" b="0" dirty="0" smtClean="0">
                <a:latin typeface="Calibri" pitchFamily="34" charset="0"/>
                <a:cs typeface="Calibri" pitchFamily="34" charset="0"/>
              </a:rPr>
              <a:t>Development facility and framework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sz="1600" b="0" dirty="0" smtClean="0">
                <a:latin typeface="Calibri" pitchFamily="34" charset="0"/>
                <a:cs typeface="Calibri" pitchFamily="34" charset="0"/>
              </a:rPr>
              <a:t>Unique tools to be able to provide an efficient services to end-users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sz="1600" b="0" dirty="0" smtClean="0">
                <a:latin typeface="Calibri" pitchFamily="34" charset="0"/>
                <a:cs typeface="Calibri" pitchFamily="34" charset="0"/>
              </a:rPr>
              <a:t>Unique access layer for both operational and archive data</a:t>
            </a:r>
          </a:p>
          <a:p>
            <a:pPr marL="119063" lvl="0" indent="-119063" algn="just">
              <a:buFont typeface="Arial" pitchFamily="34" charset="0"/>
              <a:buChar char="•"/>
            </a:pPr>
            <a:r>
              <a:rPr lang="en-US" sz="1600" b="0" dirty="0" smtClean="0">
                <a:latin typeface="Calibri" pitchFamily="34" charset="0"/>
                <a:cs typeface="Calibri" pitchFamily="34" charset="0"/>
              </a:rPr>
              <a:t>An important step to be Data Collection and Production System (a DCPC ) in the WIS framework</a:t>
            </a:r>
          </a:p>
          <a:p>
            <a:pPr marL="119063" indent="-119063" algn="just">
              <a:buFont typeface="Arial" pitchFamily="34" charset="0"/>
              <a:buChar char="•"/>
            </a:pPr>
            <a:r>
              <a:rPr lang="en-US" sz="1600" b="0" dirty="0" smtClean="0">
                <a:latin typeface="Calibri" pitchFamily="34" charset="0"/>
                <a:cs typeface="Calibri" pitchFamily="34" charset="0"/>
              </a:rPr>
              <a:t>Provision of dedicated processing and storage capacity and test environment for researchers</a:t>
            </a:r>
            <a:endParaRPr lang="en-US" sz="1600" b="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contact information</a:t>
            </a: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137</TotalTime>
  <Words>460</Words>
  <Application>Microsoft Office PowerPoint</Application>
  <PresentationFormat>On-screen Show (4:3)</PresentationFormat>
  <Paragraphs>54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WMO_Powerpoint_template_en</vt:lpstr>
      <vt:lpstr>Closing slide</vt:lpstr>
      <vt:lpstr>Status of IRIMO Data Center   Submitted by: Farah Mohammadi (I.R. Of Iran ) (Doc 3.1)</vt:lpstr>
      <vt:lpstr>Slide 2</vt:lpstr>
      <vt:lpstr>Slide 3</vt:lpstr>
      <vt:lpstr>Slide 4</vt:lpstr>
      <vt:lpstr>Slide 5</vt:lpstr>
      <vt:lpstr>Slide 6</vt:lpstr>
      <vt:lpstr>Slide 7</vt:lpstr>
      <vt:lpstr>Thank you for your attention</vt:lpstr>
    </vt:vector>
  </TitlesOfParts>
  <Company>WMO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f-mohammadi</cp:lastModifiedBy>
  <cp:revision>7</cp:revision>
  <dcterms:created xsi:type="dcterms:W3CDTF">2016-01-27T13:03:19Z</dcterms:created>
  <dcterms:modified xsi:type="dcterms:W3CDTF">2016-04-20T02:51:23Z</dcterms:modified>
</cp:coreProperties>
</file>