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2"/>
  </p:notesMasterIdLst>
  <p:handoutMasterIdLst>
    <p:handoutMasterId r:id="rId13"/>
  </p:handoutMasterIdLst>
  <p:sldIdLst>
    <p:sldId id="263" r:id="rId3"/>
    <p:sldId id="266" r:id="rId4"/>
    <p:sldId id="264" r:id="rId5"/>
    <p:sldId id="267" r:id="rId6"/>
    <p:sldId id="268" r:id="rId7"/>
    <p:sldId id="269" r:id="rId8"/>
    <p:sldId id="270" r:id="rId9"/>
    <p:sldId id="265" r:id="rId10"/>
    <p:sldId id="262" r:id="rId11"/>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p:scale>
          <a:sx n="95" d="100"/>
          <a:sy n="95" d="100"/>
        </p:scale>
        <p:origin x="-450" y="2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a:t>Click to edit Master title style</a:t>
            </a:r>
            <a:endParaRPr lang="en-US" altLang="en-US" noProof="0" dirty="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a:t>Click to edit Master subtitle style</a:t>
            </a:r>
            <a:endParaRPr lang="en-US" altLang="en-US" noProof="0" dirty="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a:t>ET-WISC 2016</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endParaRPr lang="en-US"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a:t>ET-WISC 2016</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dirty="0"/>
          </a:p>
        </p:txBody>
      </p:sp>
    </p:spTree>
    <p:extLst>
      <p:ext uri="{BB962C8B-B14F-4D97-AF65-F5344CB8AC3E}">
        <p14:creationId xmlns:p14="http://schemas.microsoft.com/office/powerpoint/2010/main" val="1515310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www.wmo.int/"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0"/>
            <a:r>
              <a:rPr lang="en-US" altLang="en-US" dirty="0"/>
              <a:t>First level</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a:t>ET-WISC 2016</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This space can be used for contact information</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a:t>ET-WISC 2016</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611188" y="2634977"/>
            <a:ext cx="7921625" cy="1730375"/>
          </a:xfrm>
        </p:spPr>
        <p:txBody>
          <a:bodyPr/>
          <a:lstStyle/>
          <a:p>
            <a:r>
              <a:rPr lang="en-GB" altLang="en-US" dirty="0"/>
              <a:t>Progress Report on WIS Implementation, Hong Kong Observatory, Hong Kong, China</a:t>
            </a:r>
            <a:br>
              <a:rPr lang="en-GB" altLang="en-US" dirty="0"/>
            </a:br>
            <a:r>
              <a:rPr lang="en-GB" altLang="en-US" sz="2000" dirty="0"/>
              <a:t>Submitted by: S.T. CHAN (Hong Kong, China)</a:t>
            </a:r>
            <a:br>
              <a:rPr lang="en-GB" altLang="en-US" sz="2000" dirty="0"/>
            </a:br>
            <a:r>
              <a:rPr lang="en-GB" altLang="en-US" sz="2000" dirty="0"/>
              <a:t>(Doc </a:t>
            </a:r>
            <a:r>
              <a:rPr lang="en-GB" altLang="en-US" sz="2000" dirty="0" smtClean="0"/>
              <a:t>12)</a:t>
            </a:r>
            <a:endParaRPr lang="en-US" altLang="en-US" sz="2000" dirty="0"/>
          </a:p>
        </p:txBody>
      </p:sp>
      <p:sp>
        <p:nvSpPr>
          <p:cNvPr id="6150" name="Rectangle 6"/>
          <p:cNvSpPr>
            <a:spLocks noGrp="1" noChangeArrowheads="1"/>
          </p:cNvSpPr>
          <p:nvPr>
            <p:ph type="subTitle" idx="1"/>
          </p:nvPr>
        </p:nvSpPr>
        <p:spPr>
          <a:xfrm>
            <a:off x="611188" y="4797152"/>
            <a:ext cx="7921625" cy="1224236"/>
          </a:xfrm>
        </p:spPr>
        <p:txBody>
          <a:bodyPr/>
          <a:lstStyle/>
          <a:p>
            <a:r>
              <a:rPr lang="en-US" altLang="en-US" sz="2000" dirty="0"/>
              <a:t>Expert team on WIS </a:t>
            </a:r>
            <a:r>
              <a:rPr lang="en-US" altLang="en-US" sz="2000" dirty="0" err="1"/>
              <a:t>centres</a:t>
            </a:r>
            <a:endParaRPr lang="en-US" altLang="en-US" sz="2000" dirty="0"/>
          </a:p>
          <a:p>
            <a:r>
              <a:rPr lang="en-US" altLang="en-US" sz="2000" dirty="0"/>
              <a:t>ET-WISC</a:t>
            </a:r>
          </a:p>
          <a:p>
            <a:r>
              <a:rPr lang="en-US" altLang="en-US" sz="2000" dirty="0"/>
              <a:t>Melbourne, Australia. 18-22 April 2016</a:t>
            </a:r>
          </a:p>
        </p:txBody>
      </p:sp>
      <p:sp>
        <p:nvSpPr>
          <p:cNvPr id="15" name="Title 9"/>
          <p:cNvSpPr txBox="1">
            <a:spLocks/>
          </p:cNvSpPr>
          <p:nvPr/>
        </p:nvSpPr>
        <p:spPr>
          <a:xfrm>
            <a:off x="117475" y="6453188"/>
            <a:ext cx="2438400" cy="288925"/>
          </a:xfrm>
          <a:prstGeom prst="rect">
            <a:avLst/>
          </a:prstGeom>
        </p:spPr>
        <p:txBody>
          <a:bodyPr anchor="ctr">
            <a:normAutofit/>
          </a:bodyPr>
          <a:lstStyle/>
          <a:p>
            <a:r>
              <a:rPr lang="en-US" sz="1200" dirty="0">
                <a:latin typeface="Arial"/>
                <a:ea typeface="+mj-ea"/>
                <a:cs typeface="Arial"/>
              </a:rPr>
              <a:t>WMO. </a:t>
            </a:r>
            <a:r>
              <a:rPr lang="en-US" altLang="en-US" sz="1200" dirty="0"/>
              <a:t>ET-WISC 2016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Implementation of DCPC for World Weather Information Service (WWIS)</a:t>
            </a:r>
          </a:p>
        </p:txBody>
      </p:sp>
      <p:sp>
        <p:nvSpPr>
          <p:cNvPr id="12" name="Content Placeholder 11"/>
          <p:cNvSpPr>
            <a:spLocks noGrp="1"/>
          </p:cNvSpPr>
          <p:nvPr>
            <p:ph idx="1"/>
          </p:nvPr>
        </p:nvSpPr>
        <p:spPr>
          <a:xfrm>
            <a:off x="250825" y="1484784"/>
            <a:ext cx="8713788" cy="4465166"/>
          </a:xfrm>
        </p:spPr>
        <p:txBody>
          <a:bodyPr/>
          <a:lstStyle/>
          <a:p>
            <a:r>
              <a:rPr lang="en-GB" sz="2400" dirty="0"/>
              <a:t>WWIS, under WMO PWS, serves as a centralized source for access to official weather information issued by NMHSs</a:t>
            </a:r>
          </a:p>
          <a:p>
            <a:r>
              <a:rPr lang="en-GB" sz="2400" dirty="0"/>
              <a:t>DCPC for WWIS publishes the data products in standard format to facilitate data exchange between computer systems</a:t>
            </a:r>
          </a:p>
          <a:p>
            <a:r>
              <a:rPr lang="en-GB" sz="2400" dirty="0"/>
              <a:t>The Centre provides Discovery, Access and Retrieval (DAR) service and subscription service to users via RSS and FTP</a:t>
            </a:r>
          </a:p>
          <a:p>
            <a:r>
              <a:rPr lang="en-GB" sz="2400" dirty="0"/>
              <a:t>GISC Beijing &amp; GISC Tokyo are respectively the principal GISC &amp; secondary GISC</a:t>
            </a:r>
          </a:p>
        </p:txBody>
      </p:sp>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a:t>
            </a:fld>
            <a:endParaRPr lang="en-US" altLang="en-US"/>
          </a:p>
        </p:txBody>
      </p:sp>
    </p:spTree>
    <p:extLst>
      <p:ext uri="{BB962C8B-B14F-4D97-AF65-F5344CB8AC3E}">
        <p14:creationId xmlns:p14="http://schemas.microsoft.com/office/powerpoint/2010/main" val="252582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DCPC Operation</a:t>
            </a:r>
          </a:p>
        </p:txBody>
      </p:sp>
      <p:pic>
        <p:nvPicPr>
          <p:cNvPr id="2" name="內容版面配置區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98274" y="1268760"/>
            <a:ext cx="4566339" cy="3529062"/>
          </a:xfrm>
        </p:spPr>
      </p:pic>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a:t>
            </a:fld>
            <a:endParaRPr lang="en-US" altLang="en-US"/>
          </a:p>
        </p:txBody>
      </p:sp>
      <p:sp>
        <p:nvSpPr>
          <p:cNvPr id="7" name="Content Placeholder 11"/>
          <p:cNvSpPr txBox="1">
            <a:spLocks/>
          </p:cNvSpPr>
          <p:nvPr/>
        </p:nvSpPr>
        <p:spPr bwMode="auto">
          <a:xfrm>
            <a:off x="244936" y="1268760"/>
            <a:ext cx="4033143" cy="4465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r>
              <a:rPr lang="en-GB" sz="2400" kern="0" dirty="0"/>
              <a:t>DCPC for WWIS launched in May 2014, access restricted to participating Members of WWIS only</a:t>
            </a:r>
          </a:p>
          <a:p>
            <a:r>
              <a:rPr lang="en-GB" sz="2400" kern="0" dirty="0"/>
              <a:t>By the end of March 2016, 30 NHMSs have registered with the DCPC</a:t>
            </a:r>
          </a:p>
        </p:txBody>
      </p:sp>
    </p:spTree>
    <p:extLst>
      <p:ext uri="{BB962C8B-B14F-4D97-AF65-F5344CB8AC3E}">
        <p14:creationId xmlns:p14="http://schemas.microsoft.com/office/powerpoint/2010/main" val="66558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Monitoring Statistics</a:t>
            </a:r>
          </a:p>
        </p:txBody>
      </p:sp>
      <p:pic>
        <p:nvPicPr>
          <p:cNvPr id="2" name="內容版面配置區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89973" y="2492896"/>
            <a:ext cx="5274640" cy="3097014"/>
          </a:xfrm>
        </p:spPr>
      </p:pic>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4</a:t>
            </a:fld>
            <a:endParaRPr lang="en-US" altLang="en-US"/>
          </a:p>
        </p:txBody>
      </p:sp>
      <p:sp>
        <p:nvSpPr>
          <p:cNvPr id="7" name="Content Placeholder 11"/>
          <p:cNvSpPr txBox="1">
            <a:spLocks/>
          </p:cNvSpPr>
          <p:nvPr/>
        </p:nvSpPr>
        <p:spPr bwMode="auto">
          <a:xfrm>
            <a:off x="250825" y="1484784"/>
            <a:ext cx="8713788" cy="1080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r>
              <a:rPr lang="en-GB" sz="2400" kern="0" dirty="0"/>
              <a:t>Various metrics being collected, e.g. system availability, no. of service subscribers, no. of data files served, etc.</a:t>
            </a:r>
          </a:p>
        </p:txBody>
      </p:sp>
      <p:sp>
        <p:nvSpPr>
          <p:cNvPr id="8" name="Content Placeholder 11"/>
          <p:cNvSpPr txBox="1">
            <a:spLocks/>
          </p:cNvSpPr>
          <p:nvPr/>
        </p:nvSpPr>
        <p:spPr bwMode="auto">
          <a:xfrm>
            <a:off x="250825" y="2421706"/>
            <a:ext cx="3385071" cy="3528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r>
              <a:rPr lang="en-GB" sz="2400" kern="0" dirty="0"/>
              <a:t>During Jun-Dec 2015, average of 336 RSS feeds were retrieved per month, 139,000+ files delivered per month</a:t>
            </a:r>
          </a:p>
        </p:txBody>
      </p:sp>
    </p:spTree>
    <p:extLst>
      <p:ext uri="{BB962C8B-B14F-4D97-AF65-F5344CB8AC3E}">
        <p14:creationId xmlns:p14="http://schemas.microsoft.com/office/powerpoint/2010/main" val="1412684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Cooperation &amp; Short Term Plan</a:t>
            </a:r>
          </a:p>
        </p:txBody>
      </p:sp>
      <p:sp>
        <p:nvSpPr>
          <p:cNvPr id="12" name="Content Placeholder 11"/>
          <p:cNvSpPr>
            <a:spLocks noGrp="1"/>
          </p:cNvSpPr>
          <p:nvPr>
            <p:ph idx="1"/>
          </p:nvPr>
        </p:nvSpPr>
        <p:spPr>
          <a:xfrm>
            <a:off x="249500" y="1340768"/>
            <a:ext cx="8569647" cy="4177134"/>
          </a:xfrm>
        </p:spPr>
        <p:txBody>
          <a:bodyPr/>
          <a:lstStyle/>
          <a:p>
            <a:r>
              <a:rPr lang="en-GB" sz="2400" dirty="0"/>
              <a:t>DCPC for WWIS stimulated</a:t>
            </a:r>
            <a:br>
              <a:rPr lang="en-GB" sz="2400" dirty="0"/>
            </a:br>
            <a:r>
              <a:rPr lang="en-GB" sz="2400" dirty="0"/>
              <a:t>the joint development of</a:t>
            </a:r>
            <a:br>
              <a:rPr lang="en-GB" sz="2400" dirty="0"/>
            </a:br>
            <a:r>
              <a:rPr lang="en-GB" sz="2400" dirty="0"/>
              <a:t>Korean-language version of</a:t>
            </a:r>
            <a:br>
              <a:rPr lang="en-GB" sz="2400" dirty="0"/>
            </a:br>
            <a:r>
              <a:rPr lang="en-GB" sz="2400" dirty="0"/>
              <a:t>WWIS, launched in Dec 2015</a:t>
            </a:r>
          </a:p>
          <a:p>
            <a:endParaRPr lang="en-GB" sz="2400" dirty="0"/>
          </a:p>
          <a:p>
            <a:r>
              <a:rPr lang="en-GB" sz="2400" dirty="0"/>
              <a:t>Cg-17 (Res 5) decided that information content of WWIS be made available on free &amp; unrestricted basis</a:t>
            </a:r>
          </a:p>
          <a:p>
            <a:r>
              <a:rPr lang="en-GB" sz="2400" dirty="0"/>
              <a:t>Modification of DCPC in progress to provide open access to the WWIS data for the public</a:t>
            </a:r>
          </a:p>
        </p:txBody>
      </p:sp>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5</a:t>
            </a:fld>
            <a:endParaRPr lang="en-US" altLang="en-US"/>
          </a:p>
        </p:txBody>
      </p:sp>
      <p:pic>
        <p:nvPicPr>
          <p:cNvPr id="1026" name="Picture 2" descr="Figure 1"/>
          <p:cNvPicPr>
            <a:picLocks noChangeAspect="1" noChangeArrowheads="1"/>
          </p:cNvPicPr>
          <p:nvPr/>
        </p:nvPicPr>
        <p:blipFill rotWithShape="1">
          <a:blip r:embed="rId2">
            <a:extLst>
              <a:ext uri="{28A0092B-C50C-407E-A947-70E740481C1C}">
                <a14:useLocalDpi xmlns:a14="http://schemas.microsoft.com/office/drawing/2010/main" val="0"/>
              </a:ext>
            </a:extLst>
          </a:blip>
          <a:srcRect t="12978" b="15641"/>
          <a:stretch/>
        </p:blipFill>
        <p:spPr bwMode="auto">
          <a:xfrm>
            <a:off x="4932040" y="1340768"/>
            <a:ext cx="3888432" cy="1847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Implementation of NC</a:t>
            </a:r>
          </a:p>
        </p:txBody>
      </p:sp>
      <p:sp>
        <p:nvSpPr>
          <p:cNvPr id="12" name="Content Placeholder 11"/>
          <p:cNvSpPr>
            <a:spLocks noGrp="1"/>
          </p:cNvSpPr>
          <p:nvPr>
            <p:ph idx="1"/>
          </p:nvPr>
        </p:nvSpPr>
        <p:spPr>
          <a:xfrm>
            <a:off x="250825" y="1124744"/>
            <a:ext cx="8713788" cy="4825206"/>
          </a:xfrm>
        </p:spPr>
        <p:txBody>
          <a:bodyPr/>
          <a:lstStyle/>
          <a:p>
            <a:r>
              <a:rPr lang="en-GB" sz="2400" dirty="0"/>
              <a:t>With support from GISC Beijing, facilities established to create and maintain metadata for the products of NC of Hong Kong, China</a:t>
            </a:r>
          </a:p>
          <a:p>
            <a:r>
              <a:rPr lang="en-GB" sz="2400" dirty="0"/>
              <a:t>Full operation of the NC commenced in late 2015</a:t>
            </a:r>
          </a:p>
        </p:txBody>
      </p:sp>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6</a:t>
            </a:fld>
            <a:endParaRPr lang="en-US" altLang="en-US"/>
          </a:p>
        </p:txBody>
      </p:sp>
    </p:spTree>
    <p:extLst>
      <p:ext uri="{BB962C8B-B14F-4D97-AF65-F5344CB8AC3E}">
        <p14:creationId xmlns:p14="http://schemas.microsoft.com/office/powerpoint/2010/main" val="2843272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TDCF Migration</a:t>
            </a:r>
          </a:p>
        </p:txBody>
      </p:sp>
      <p:sp>
        <p:nvSpPr>
          <p:cNvPr id="12" name="Content Placeholder 11"/>
          <p:cNvSpPr>
            <a:spLocks noGrp="1"/>
          </p:cNvSpPr>
          <p:nvPr>
            <p:ph idx="1"/>
          </p:nvPr>
        </p:nvSpPr>
        <p:spPr>
          <a:xfrm>
            <a:off x="250825" y="1124744"/>
            <a:ext cx="8713788" cy="4825206"/>
          </a:xfrm>
        </p:spPr>
        <p:txBody>
          <a:bodyPr/>
          <a:lstStyle/>
          <a:p>
            <a:r>
              <a:rPr lang="en-GB" sz="2400" dirty="0"/>
              <a:t>Hong Kong, China has been disseminating TDCF reports, in addition to the original TAC reports, via GTS</a:t>
            </a:r>
          </a:p>
          <a:p>
            <a:r>
              <a:rPr lang="en-GB" sz="2400" dirty="0"/>
              <a:t>While most of the BUFR reports are converted from TAC, the upper-air BUFR reports are produced directly from raw data</a:t>
            </a:r>
          </a:p>
          <a:p>
            <a:r>
              <a:rPr lang="en-GB" sz="2400" dirty="0"/>
              <a:t>At the moment, no specific plan to discontinue TAC dissemination</a:t>
            </a:r>
          </a:p>
          <a:p>
            <a:r>
              <a:rPr lang="en-GB" sz="2400" dirty="0"/>
              <a:t>Hong Kong, China is ready for continuing daily operational activities without TAC reports</a:t>
            </a:r>
          </a:p>
        </p:txBody>
      </p:sp>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7</a:t>
            </a:fld>
            <a:endParaRPr lang="en-US" altLang="en-US"/>
          </a:p>
        </p:txBody>
      </p:sp>
    </p:spTree>
    <p:extLst>
      <p:ext uri="{BB962C8B-B14F-4D97-AF65-F5344CB8AC3E}">
        <p14:creationId xmlns:p14="http://schemas.microsoft.com/office/powerpoint/2010/main" val="3195507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Draft text for report</a:t>
            </a:r>
          </a:p>
        </p:txBody>
      </p:sp>
      <p:sp>
        <p:nvSpPr>
          <p:cNvPr id="12" name="Content Placeholder 11"/>
          <p:cNvSpPr>
            <a:spLocks noGrp="1"/>
          </p:cNvSpPr>
          <p:nvPr>
            <p:ph idx="1"/>
          </p:nvPr>
        </p:nvSpPr>
        <p:spPr>
          <a:xfrm>
            <a:off x="250825" y="1124744"/>
            <a:ext cx="8713788" cy="4825206"/>
          </a:xfrm>
        </p:spPr>
        <p:txBody>
          <a:bodyPr/>
          <a:lstStyle/>
          <a:p>
            <a:r>
              <a:rPr lang="en-GB" sz="1800" dirty="0"/>
              <a:t>Mr. CHAN Sai-tick reported the status of WIS implementation in Hong Kong, China.  The meeting noted that the NC of Hong Kong, China was established with full operation started in late 2015 in coordination with GISC Beijing.  DCPC in connection with the World Weather Information Service (WWIS) has been operational since May 2014 with more than 139,000 product files being delivered to users per month.  Work has been in progress to modify the DCPC to provide open access of the WWIS data following Resolution 5 of Cg-17.</a:t>
            </a:r>
          </a:p>
        </p:txBody>
      </p:sp>
      <p:sp>
        <p:nvSpPr>
          <p:cNvPr id="4" name="Footer Placeholder 3"/>
          <p:cNvSpPr>
            <a:spLocks noGrp="1"/>
          </p:cNvSpPr>
          <p:nvPr>
            <p:ph type="ftr" sz="quarter" idx="10"/>
          </p:nvPr>
        </p:nvSpPr>
        <p:spPr/>
        <p:txBody>
          <a:bodyPr/>
          <a:lstStyle/>
          <a:p>
            <a:r>
              <a:rPr lang="en-US" altLang="en-US"/>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8</a:t>
            </a:fld>
            <a:endParaRPr lang="en-US" altLang="en-US"/>
          </a:p>
        </p:txBody>
      </p:sp>
    </p:spTree>
    <p:extLst>
      <p:ext uri="{BB962C8B-B14F-4D97-AF65-F5344CB8AC3E}">
        <p14:creationId xmlns:p14="http://schemas.microsoft.com/office/powerpoint/2010/main" val="5313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a:t>Thank you for your attention</a:t>
            </a:r>
            <a:endParaRPr lang="en-US" altLang="en-US"/>
          </a:p>
        </p:txBody>
      </p:sp>
      <p:sp>
        <p:nvSpPr>
          <p:cNvPr id="7171" name="Rectangle 3"/>
          <p:cNvSpPr>
            <a:spLocks noGrp="1" noChangeArrowheads="1"/>
          </p:cNvSpPr>
          <p:nvPr>
            <p:ph type="body" idx="1"/>
          </p:nvPr>
        </p:nvSpPr>
        <p:spPr/>
        <p:txBody>
          <a:bodyPr/>
          <a:lstStyle/>
          <a:p>
            <a:r>
              <a:rPr lang="en-GB" altLang="en-US" dirty="0"/>
              <a:t>stchan@hko.gov.hk</a:t>
            </a:r>
            <a:endParaRPr lang="en-US" altLang="en-US" dirty="0"/>
          </a:p>
        </p:txBody>
      </p:sp>
      <p:sp>
        <p:nvSpPr>
          <p:cNvPr id="2" name="Footer Placeholder 1"/>
          <p:cNvSpPr>
            <a:spLocks noGrp="1"/>
          </p:cNvSpPr>
          <p:nvPr>
            <p:ph type="ftr" sz="quarter" idx="10"/>
          </p:nvPr>
        </p:nvSpPr>
        <p:spPr/>
        <p:txBody>
          <a:bodyPr/>
          <a:lstStyle/>
          <a:p>
            <a:r>
              <a:rPr lang="en-US" altLang="en-US"/>
              <a:t>ET-WISC 2016</a:t>
            </a:r>
            <a:endParaRPr lang="en-US" altLang="en-US" dirty="0"/>
          </a:p>
        </p:txBody>
      </p:sp>
      <p:sp>
        <p:nvSpPr>
          <p:cNvPr id="3" name="Slide Number Placeholder 2"/>
          <p:cNvSpPr>
            <a:spLocks noGrp="1"/>
          </p:cNvSpPr>
          <p:nvPr>
            <p:ph type="sldNum" sz="quarter" idx="11"/>
          </p:nvPr>
        </p:nvSpPr>
        <p:spPr/>
        <p:txBody>
          <a:bodyPr/>
          <a:lstStyle/>
          <a:p>
            <a:fld id="{6E30F560-48CB-4FFF-8A94-C4B0D66B2707}" type="slidenum">
              <a:rPr lang="en-US" altLang="en-US" smtClean="0"/>
              <a:pPr/>
              <a:t>9</a:t>
            </a:fld>
            <a:endParaRPr lang="en-US" altLang="en-US"/>
          </a:p>
        </p:txBody>
      </p:sp>
    </p:spTree>
  </p:cSld>
  <p:clrMapOvr>
    <a:masterClrMapping/>
  </p:clrMapOvr>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176</TotalTime>
  <Words>434</Words>
  <Application>Microsoft Office PowerPoint</Application>
  <PresentationFormat>On-screen Show (4:3)</PresentationFormat>
  <Paragraphs>49</Paragraphs>
  <Slides>9</Slides>
  <Notes>0</Notes>
  <HiddenSlides>0</HiddenSlides>
  <MMClips>0</MMClips>
  <ScaleCrop>false</ScaleCrop>
  <HeadingPairs>
    <vt:vector size="4" baseType="variant">
      <vt:variant>
        <vt:lpstr>Theme</vt:lpstr>
      </vt:variant>
      <vt:variant>
        <vt:i4>2</vt:i4>
      </vt:variant>
      <vt:variant>
        <vt:lpstr>Slide Titles</vt:lpstr>
      </vt:variant>
      <vt:variant>
        <vt:i4>9</vt:i4>
      </vt:variant>
    </vt:vector>
  </HeadingPairs>
  <TitlesOfParts>
    <vt:vector size="11" baseType="lpstr">
      <vt:lpstr>WMO_Powerpoint_template_en</vt:lpstr>
      <vt:lpstr>Closing slide</vt:lpstr>
      <vt:lpstr>Progress Report on WIS Implementation, Hong Kong Observatory, Hong Kong, China Submitted by: S.T. CHAN (Hong Kong, China) (Doc 12)</vt:lpstr>
      <vt:lpstr>Implementation of DCPC for World Weather Information Service (WWIS)</vt:lpstr>
      <vt:lpstr>DCPC Operation</vt:lpstr>
      <vt:lpstr>Monitoring Statistics</vt:lpstr>
      <vt:lpstr>Cooperation &amp; Short Term Plan</vt:lpstr>
      <vt:lpstr>Implementation of NC</vt:lpstr>
      <vt:lpstr>TDCF Migration</vt:lpstr>
      <vt:lpstr>Draft text for report</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 Submitted by: (Doc xx)</dc:title>
  <dc:creator>David Thomas</dc:creator>
  <cp:lastModifiedBy>WMO</cp:lastModifiedBy>
  <cp:revision>13</cp:revision>
  <dcterms:created xsi:type="dcterms:W3CDTF">2016-01-27T13:03:19Z</dcterms:created>
  <dcterms:modified xsi:type="dcterms:W3CDTF">2016-04-19T20:35:28Z</dcterms:modified>
</cp:coreProperties>
</file>