
<file path=[Content_Types].xml><?xml version="1.0" encoding="utf-8"?>
<Types xmlns="http://schemas.openxmlformats.org/package/2006/content-types">
  <Default Extension="png" ContentType="image/png"/>
  <Default Extension="tmp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650" r:id="rId2"/>
    <p:sldMasterId id="2147483698" r:id="rId3"/>
  </p:sldMasterIdLst>
  <p:notesMasterIdLst>
    <p:notesMasterId r:id="rId38"/>
  </p:notesMasterIdLst>
  <p:handoutMasterIdLst>
    <p:handoutMasterId r:id="rId39"/>
  </p:handoutMasterIdLst>
  <p:sldIdLst>
    <p:sldId id="297" r:id="rId4"/>
    <p:sldId id="270" r:id="rId5"/>
    <p:sldId id="271" r:id="rId6"/>
    <p:sldId id="274" r:id="rId7"/>
    <p:sldId id="272" r:id="rId8"/>
    <p:sldId id="273" r:id="rId9"/>
    <p:sldId id="287" r:id="rId10"/>
    <p:sldId id="289" r:id="rId11"/>
    <p:sldId id="288" r:id="rId12"/>
    <p:sldId id="269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67" r:id="rId25"/>
    <p:sldId id="266" r:id="rId26"/>
    <p:sldId id="265" r:id="rId27"/>
    <p:sldId id="286" r:id="rId28"/>
    <p:sldId id="290" r:id="rId29"/>
    <p:sldId id="291" r:id="rId30"/>
    <p:sldId id="292" r:id="rId31"/>
    <p:sldId id="293" r:id="rId32"/>
    <p:sldId id="294" r:id="rId33"/>
    <p:sldId id="295" r:id="rId34"/>
    <p:sldId id="296" r:id="rId35"/>
    <p:sldId id="299" r:id="rId36"/>
    <p:sldId id="298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50000"/>
      </a:spcBef>
      <a:spcAft>
        <a:spcPct val="0"/>
      </a:spcAft>
      <a:buClr>
        <a:srgbClr val="FF9900"/>
      </a:buClr>
      <a:buFont typeface="Wingdings" pitchFamily="2" charset="2"/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17" autoAdjust="0"/>
  </p:normalViewPr>
  <p:slideViewPr>
    <p:cSldViewPr>
      <p:cViewPr varScale="1">
        <p:scale>
          <a:sx n="77" d="100"/>
          <a:sy n="77" d="100"/>
        </p:scale>
        <p:origin x="-130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14F6802B-EE29-42EA-BB81-E09576FD909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460289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92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>
                <a:latin typeface="Times" charset="0"/>
              </a:defRPr>
            </a:lvl1pPr>
          </a:lstStyle>
          <a:p>
            <a:fld id="{52373FAA-1FB3-4805-BB5F-655D3827DBA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7430639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1" descr="wmo_ppt_2012.ps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6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11188" y="3211513"/>
            <a:ext cx="7921625" cy="1730375"/>
          </a:xfrm>
        </p:spPr>
        <p:txBody>
          <a:bodyPr/>
          <a:lstStyle>
            <a:lvl1pPr algn="ctr">
              <a:defRPr sz="400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US" altLang="en-US" noProof="0" dirty="0" smtClean="0"/>
          </a:p>
        </p:txBody>
      </p:sp>
      <p:sp>
        <p:nvSpPr>
          <p:cNvPr id="38917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11188" y="5106988"/>
            <a:ext cx="7921625" cy="914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US" altLang="en-US" noProof="0" dirty="0" smtClean="0"/>
          </a:p>
        </p:txBody>
      </p:sp>
      <p:sp>
        <p:nvSpPr>
          <p:cNvPr id="11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2843213" y="6467475"/>
            <a:ext cx="2520950" cy="331788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12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5795963" y="6467475"/>
            <a:ext cx="1152525" cy="331788"/>
          </a:xfrm>
        </p:spPr>
        <p:txBody>
          <a:bodyPr/>
          <a:lstStyle>
            <a:lvl1pPr>
              <a:defRPr/>
            </a:lvl1pPr>
          </a:lstStyle>
          <a:p>
            <a:endParaRPr lang="en-US" alt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EA80673-A73F-4D73-96A3-E05FA08B761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2194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5637A8F-0397-4A80-A49F-054A7EA7C0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5444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03350" y="1412875"/>
            <a:ext cx="3703638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9388" y="1412875"/>
            <a:ext cx="3705225" cy="468312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B30CBA-7E8D-48CE-BE01-50B65EED8C4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546073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55160" cy="108012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44EF25-8D5B-4DF2-ADCB-9AF1145C136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0265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6B6142-C4AC-42D9-AC05-600A5363049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3531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344816" cy="1008112"/>
          </a:xfrm>
        </p:spPr>
        <p:txBody>
          <a:bodyPr/>
          <a:lstStyle>
            <a:lvl1pPr algn="l">
              <a:defRPr sz="3000" b="0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12776"/>
            <a:ext cx="5111750" cy="4713387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800"/>
            </a:lvl3pPr>
            <a:lvl4pPr>
              <a:defRPr sz="2800"/>
            </a:lvl4pPr>
            <a:lvl5pPr>
              <a:defRPr sz="2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C4B815-39E9-4BEB-83AB-CFEBF22F3DD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540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E75EED-E29D-432D-815F-72AF5F509C7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30349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B80D48-FEEB-4960-BEE3-DBA00DB76C3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087835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5488" y="188913"/>
            <a:ext cx="1889125" cy="59070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03350" y="188913"/>
            <a:ext cx="5519738" cy="59070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F0FFA9-28F8-473F-8A91-979882581D8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62704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188913"/>
            <a:ext cx="8713788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3125" y="1052513"/>
            <a:ext cx="4281488" cy="4897437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1042988" y="6453188"/>
            <a:ext cx="4465637" cy="312737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5867400" y="6478588"/>
            <a:ext cx="1152525" cy="312737"/>
          </a:xfrm>
        </p:spPr>
        <p:txBody>
          <a:bodyPr/>
          <a:lstStyle>
            <a:lvl1pPr>
              <a:defRPr/>
            </a:lvl1pPr>
          </a:lstStyle>
          <a:p>
            <a:fld id="{530DC6A7-5167-4619-9E2D-9462EBD6BA47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2"/>
          </p:nvPr>
        </p:nvSpPr>
        <p:spPr>
          <a:xfrm>
            <a:off x="260405" y="1054127"/>
            <a:ext cx="4279790" cy="4905375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400"/>
            </a:lvl3pPr>
            <a:lvl4pPr>
              <a:defRPr sz="2400"/>
            </a:lvl4pPr>
            <a:lvl5pPr>
              <a:defRPr sz="2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37901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435597-67A5-4C38-94B3-D8FE525D8A3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39223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E30F560-48CB-4FFF-8A94-C4B0D66B2707}" type="slidenum">
              <a:rPr lang="en-US" altLang="en-US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5153100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05579-02BA-451C-A53C-A02468D170C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281495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388" y="981075"/>
            <a:ext cx="4316412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1075"/>
            <a:ext cx="4316413" cy="5472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4B0B9B-9001-43CB-883E-70DF8A72D44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29899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B05DD-9F26-406B-A3F2-F441C7F1591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795437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5FADC7-6554-4E0E-A943-3B2A5EACC44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564541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38C1E1-D2C8-4C77-A16D-CC51B7D99F7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08981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4A7EBCB-E49B-44E9-A4C0-EA7F9E114DD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3643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33C1D7-E07A-463F-9941-AF918645DBE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729942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2C06050-4F15-4804-94D4-4BA3CD03716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9792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9100" y="188913"/>
            <a:ext cx="2195513" cy="62642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437312" cy="62642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34F7D5-7458-48A2-9F4A-0C2C4B93AC5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21696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CN" smtClean="0"/>
              <a:t>Click to edit Master subtitle style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CF73AB-BCCF-42FC-9D09-0138C19879DC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FC9CB-4759-45D2-BA68-6C25E8926EF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7638353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CC395C-BD2A-4166-9F24-47AE5074D013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80652-C944-441E-9244-751F161E858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8905901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7E9750-A6C8-498B-8361-4937321488D3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2B8A7-5004-40E6-A556-A59E428B5B5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308585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5B7553-7DB4-4496-8655-D4A17D27346A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89686-A4ED-42EA-ADEE-1F5759F9167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5951940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2E0B53-5EE6-44E8-9E6A-47975837D478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461662-20A1-49A9-B572-5F6A262324E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6260727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44489C-F52C-4884-8CA1-DC67C4C6224A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CBEAE-D61E-410E-8306-06CC9A74964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49514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12DE4-8832-4E64-A75B-09EABF6932E2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AC75F0-09B2-457D-A4E7-690785D68E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181343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67C62-4C99-48C3-B850-3CE796E5377F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2F25B7-D5F5-453E-8CAA-9ABF14FF902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68250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altLang="zh-CN" noProof="0" smtClean="0"/>
              <a:t>Click icon to add picture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34F65-0C1F-4F5E-A6F5-38F819FF5E52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F0A8F-9D97-48B4-8E9C-171FEC6CD78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5707071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F48DD5-FEF1-42F2-A319-40BA17C89634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76398-C0B8-4B86-A7AD-D39C3A9251C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533798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08820-5FBF-46FA-94A6-73F3CCADA2AD}" type="datetimeFigureOut">
              <a:rPr lang="en-US" altLang="zh-CN"/>
              <a:pPr>
                <a:defRPr/>
              </a:pPr>
              <a:t>5/12/2016</a:t>
            </a:fld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0F3467-0553-4F1C-8274-FDF4065DB1E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9469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hyperlink" Target="http://www.wmo.int/" TargetMode="Externa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3" descr="wmo_ppt_2012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188913"/>
            <a:ext cx="87137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0825" y="1052513"/>
            <a:ext cx="8713788" cy="489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0"/>
            <a:r>
              <a:rPr lang="en-US" altLang="en-US" dirty="0" smtClean="0"/>
              <a:t>First level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42988" y="6453188"/>
            <a:ext cx="4465637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/>
          </a:p>
        </p:txBody>
      </p:sp>
      <p:sp>
        <p:nvSpPr>
          <p:cNvPr id="2458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67400" y="6478588"/>
            <a:ext cx="11525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3B323A9F-0146-48A1-BCC1-8D40DBDFB715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5" r:id="rId2"/>
    <p:sldLayoutId id="2147483684" r:id="rId3"/>
    <p:sldLayoutId id="2147483683" r:id="rId4"/>
    <p:sldLayoutId id="2147483682" r:id="rId5"/>
    <p:sldLayoutId id="2147483681" r:id="rId6"/>
    <p:sldLayoutId id="2147483679" r:id="rId7"/>
    <p:sldLayoutId id="2147483678" r:id="rId8"/>
    <p:sldLayoutId id="2147483677" r:id="rId9"/>
    <p:sldLayoutId id="2147483676" r:id="rId10"/>
    <p:sldLayoutId id="2147483697" r:id="rId11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5334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  <a:ea typeface="+mn-ea"/>
          <a:cs typeface="+mn-cs"/>
        </a:defRPr>
      </a:lvl1pPr>
      <a:lvl2pPr marL="990600" indent="-5334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371600" indent="-4572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400">
          <a:solidFill>
            <a:schemeClr val="tx1"/>
          </a:solidFill>
          <a:latin typeface="Arial" charset="0"/>
        </a:defRPr>
      </a:lvl3pPr>
      <a:lvl4pPr marL="1752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4pPr>
      <a:lvl5pPr marL="22098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Arial" charset="0"/>
        </a:defRPr>
      </a:lvl5pPr>
      <a:lvl6pPr marL="26670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31242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5814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4038600" indent="-381000" algn="l" rtl="0" eaLnBrk="1" fontAlgn="base" hangingPunct="1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3" descr="wmo_ppt_2012_last.jp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388" y="4365625"/>
            <a:ext cx="8785225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This space can be used for contact information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  <p:sp>
        <p:nvSpPr>
          <p:cNvPr id="922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484438" y="6462713"/>
            <a:ext cx="2447925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922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148263" y="6462713"/>
            <a:ext cx="1905000" cy="31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FontTx/>
              <a:buNone/>
              <a:defRPr sz="1200"/>
            </a:lvl1pPr>
          </a:lstStyle>
          <a:p>
            <a:fld id="{0FE86292-32C4-436D-BD63-EFB4DC4897A9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0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250825" y="3573463"/>
            <a:ext cx="8713788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Thank you for your attention</a:t>
            </a:r>
          </a:p>
        </p:txBody>
      </p:sp>
      <p:sp>
        <p:nvSpPr>
          <p:cNvPr id="6" name="Title 9"/>
          <p:cNvSpPr txBox="1">
            <a:spLocks/>
          </p:cNvSpPr>
          <p:nvPr/>
        </p:nvSpPr>
        <p:spPr>
          <a:xfrm>
            <a:off x="117475" y="6380163"/>
            <a:ext cx="1141413" cy="477837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defTabSz="457200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lang="en-US" sz="1200" dirty="0">
                <a:solidFill>
                  <a:srgbClr val="0070C0"/>
                </a:solidFill>
                <a:latin typeface="Arial"/>
                <a:ea typeface="+mj-ea"/>
                <a:cs typeface="Arial"/>
                <a:hlinkClick r:id="rId15"/>
              </a:rPr>
              <a:t>www.wmo.int</a:t>
            </a:r>
            <a:endParaRPr lang="en-US" sz="1200" dirty="0">
              <a:solidFill>
                <a:srgbClr val="0070C0"/>
              </a:solidFill>
              <a:latin typeface="Arial"/>
              <a:ea typeface="+mj-ea"/>
              <a:cs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bg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 Narrow" pitchFamily="34" charset="0"/>
        </a:defRPr>
      </a:lvl9pPr>
    </p:titleStyle>
    <p:bodyStyle>
      <a:lvl1pPr marL="342900" indent="-342900" algn="ctr" rtl="0" eaLnBrk="0" fontAlgn="base" hangingPunct="0">
        <a:spcBef>
          <a:spcPct val="20000"/>
        </a:spcBef>
        <a:spcAft>
          <a:spcPct val="0"/>
        </a:spcAft>
        <a:defRPr sz="2000">
          <a:solidFill>
            <a:schemeClr val="bg1"/>
          </a:solidFill>
          <a:latin typeface="Arial" charset="0"/>
          <a:ea typeface="+mn-ea"/>
          <a:cs typeface="+mn-cs"/>
        </a:defRPr>
      </a:lvl1pPr>
      <a:lvl2pPr marL="742950" indent="-28575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2pPr>
      <a:lvl3pPr marL="11430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3pPr>
      <a:lvl4pPr marL="16002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4pPr>
      <a:lvl5pPr marL="2057400" indent="-228600" algn="ctr" rtl="0" eaLnBrk="0" fontAlgn="base" hangingPunct="0">
        <a:spcBef>
          <a:spcPct val="20000"/>
        </a:spcBef>
        <a:spcAft>
          <a:spcPct val="0"/>
        </a:spcAft>
        <a:buClr>
          <a:srgbClr val="FF9900"/>
        </a:buClr>
        <a:buFont typeface="Wingdings" pitchFamily="2" charset="2"/>
        <a:buChar char="§"/>
        <a:defRPr sz="2000">
          <a:solidFill>
            <a:schemeClr val="bg1"/>
          </a:solidFill>
          <a:latin typeface="Arial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  <a:cs typeface="Arial" panose="020B0604020202020204" pitchFamily="34" charset="0"/>
              </a:defRPr>
            </a:lvl1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fld id="{BFC0F4C5-F367-4E66-AA5C-F0764A1BBCD8}" type="datetimeFigureOut">
              <a:rPr lang="en-US" altLang="zh-CN">
                <a:latin typeface="Calibri" panose="020F0502020204030204" pitchFamily="34" charset="0"/>
              </a:rPr>
              <a:pPr>
                <a:spcBef>
                  <a:spcPct val="0"/>
                </a:spcBef>
                <a:buClrTx/>
                <a:buFontTx/>
                <a:buNone/>
                <a:defRPr/>
              </a:pPr>
              <a:t>5/12/2016</a:t>
            </a:fld>
            <a:endParaRPr lang="en-US" altLang="zh-CN">
              <a:latin typeface="Calibri" panose="020F050202020403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  <a:cs typeface="Arial" charset="0"/>
              </a:defRPr>
            </a:lvl1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endParaRPr lang="en-US" altLang="zh-CN">
              <a:latin typeface="Calibri" panose="020F050202020403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>
              <a:spcBef>
                <a:spcPct val="0"/>
              </a:spcBef>
              <a:buClrTx/>
              <a:buFontTx/>
              <a:buNone/>
              <a:defRPr/>
            </a:pPr>
            <a:fld id="{ACE598AE-F57B-4AB2-A36F-43BBF3D5C0E6}" type="slidenum">
              <a:rPr lang="en-US" altLang="zh-CN">
                <a:latin typeface="Calibri" panose="020F0502020204030204" pitchFamily="34" charset="0"/>
                <a:cs typeface="Arial" panose="020B0604020202020204" pitchFamily="34" charset="0"/>
              </a:rPr>
              <a:pPr>
                <a:spcBef>
                  <a:spcPct val="0"/>
                </a:spcBef>
                <a:buClrTx/>
                <a:buFontTx/>
                <a:buNone/>
                <a:defRPr/>
              </a:pPr>
              <a:t>‹#›</a:t>
            </a:fld>
            <a:endParaRPr lang="en-US" altLang="zh-CN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6347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is.wmo.int/File=1883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3.wmf"/><Relationship Id="rId5" Type="http://schemas.openxmlformats.org/officeDocument/2006/relationships/oleObject" Target="../embeddings/Microsoft_Word_97_-_2003_Document1.doc"/><Relationship Id="rId4" Type="http://schemas.openxmlformats.org/officeDocument/2006/relationships/oleObject" Target="../embeddings/oleObject1.bin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dirty="0" smtClean="0"/>
              <a:t>Status report of GISC Beijing</a:t>
            </a:r>
            <a:endParaRPr lang="zh-CN" altLang="en-US" dirty="0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 smtClean="0"/>
              <a:t>GISC Beijing</a:t>
            </a:r>
          </a:p>
          <a:p>
            <a:r>
              <a:rPr lang="en-US" altLang="en-US" dirty="0" smtClean="0"/>
              <a:t>ET-WISC/TT-GISC  2016</a:t>
            </a:r>
            <a:endParaRPr lang="en-US" altLang="en-US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8580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WIS implementation of GISC Beijing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</a:t>
            </a:fld>
            <a:endParaRPr lang="en-US" altLang="en-US"/>
          </a:p>
        </p:txBody>
      </p:sp>
      <p:sp>
        <p:nvSpPr>
          <p:cNvPr id="80" name="TextBox 79"/>
          <p:cNvSpPr txBox="1"/>
          <p:nvPr/>
        </p:nvSpPr>
        <p:spPr>
          <a:xfrm>
            <a:off x="255662" y="1340768"/>
            <a:ext cx="3524250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dirty="0">
                <a:latin typeface="Arial" charset="0"/>
                <a:ea typeface="宋体" charset="-122"/>
              </a:rPr>
              <a:t>Area of responsibility of </a:t>
            </a:r>
            <a:r>
              <a:rPr lang="en-US" altLang="zh-CN" dirty="0">
                <a:latin typeface="Arial" charset="0"/>
              </a:rPr>
              <a:t>GISC Beijing: 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dirty="0">
                <a:latin typeface="Arial" charset="0"/>
              </a:rPr>
              <a:t> </a:t>
            </a:r>
            <a:r>
              <a:rPr lang="en-GB" altLang="zh-CN" sz="1600" dirty="0" smtClean="0">
                <a:latin typeface="+mn-lt"/>
                <a:ea typeface="+mn-ea"/>
              </a:rPr>
              <a:t>WWIS </a:t>
            </a:r>
            <a:r>
              <a:rPr lang="en-GB" altLang="zh-CN" sz="1600" dirty="0">
                <a:latin typeface="+mn-lt"/>
                <a:ea typeface="+mn-ea"/>
              </a:rPr>
              <a:t>( </a:t>
            </a:r>
            <a:r>
              <a:rPr lang="en-GB" altLang="zh-CN" sz="1600" dirty="0" err="1">
                <a:latin typeface="+mn-lt"/>
                <a:ea typeface="+mn-ea"/>
              </a:rPr>
              <a:t>HongKong</a:t>
            </a:r>
            <a:r>
              <a:rPr lang="en-GB" altLang="zh-CN" sz="1600" dirty="0">
                <a:latin typeface="+mn-lt"/>
                <a:ea typeface="+mn-ea"/>
              </a:rPr>
              <a:t>, China )</a:t>
            </a:r>
            <a:endParaRPr lang="en-US" altLang="zh-CN" sz="1600" dirty="0">
              <a:latin typeface="+mn-lt"/>
              <a:ea typeface="+mn-ea"/>
            </a:endParaRP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  </a:t>
            </a:r>
            <a:r>
              <a:rPr lang="en-US" altLang="zh-CN" sz="1600" dirty="0" err="1" smtClean="0">
                <a:latin typeface="+mn-lt"/>
                <a:ea typeface="+mn-ea"/>
              </a:rPr>
              <a:t>Mogolia</a:t>
            </a:r>
            <a:endParaRPr lang="en-US" altLang="zh-CN" sz="1600" dirty="0" smtClean="0">
              <a:latin typeface="+mn-lt"/>
              <a:ea typeface="+mn-ea"/>
            </a:endParaRP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  Nepal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  Pakistan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  </a:t>
            </a:r>
            <a:r>
              <a:rPr lang="en-US" altLang="zh-CN" sz="1600" dirty="0" err="1" smtClean="0">
                <a:latin typeface="+mn-lt"/>
                <a:ea typeface="+mn-ea"/>
              </a:rPr>
              <a:t>HongKong</a:t>
            </a:r>
            <a:r>
              <a:rPr lang="en-US" altLang="zh-CN" sz="1600" dirty="0" smtClean="0">
                <a:latin typeface="Arial" charset="0"/>
                <a:ea typeface="宋体" charset="-122"/>
              </a:rPr>
              <a:t>, </a:t>
            </a:r>
            <a:r>
              <a:rPr lang="en-US" altLang="zh-CN" sz="1600" dirty="0" smtClean="0">
                <a:latin typeface="+mn-lt"/>
                <a:ea typeface="+mn-ea"/>
              </a:rPr>
              <a:t>China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  </a:t>
            </a:r>
            <a:r>
              <a:rPr lang="en-US" altLang="zh-CN" sz="1600" dirty="0">
                <a:latin typeface="+mn-lt"/>
                <a:ea typeface="+mn-ea"/>
              </a:rPr>
              <a:t>Macao, </a:t>
            </a:r>
            <a:r>
              <a:rPr lang="en-US" altLang="zh-CN" sz="1600" dirty="0" smtClean="0">
                <a:latin typeface="+mn-lt"/>
                <a:ea typeface="+mn-ea"/>
              </a:rPr>
              <a:t>China</a:t>
            </a:r>
          </a:p>
          <a:p>
            <a:pPr marL="3619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 smtClean="0">
                <a:latin typeface="+mn-lt"/>
                <a:ea typeface="+mn-ea"/>
              </a:rPr>
              <a:t>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North Korea (new in Nov. 2015)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4140200" y="1370632"/>
            <a:ext cx="4932363" cy="3138488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000" dirty="0">
                <a:latin typeface="+mn-lt"/>
                <a:ea typeface="+mn-ea"/>
              </a:rPr>
              <a:t>International roles of CMA: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GISC Beijing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RTH Beijing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RCC Beijing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Geographical (DCPC)  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RSMC Beijing – Activity – ATM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Blip>
                <a:blip r:embed="rId2"/>
              </a:buBlip>
              <a:defRPr/>
            </a:pPr>
            <a:r>
              <a:rPr lang="en-US" altLang="zh-CN" sz="1600" dirty="0">
                <a:latin typeface="+mn-lt"/>
                <a:ea typeface="+mn-ea"/>
              </a:rPr>
              <a:t>   National Satellite Meteorological Center (DCPC)</a:t>
            </a: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1600" dirty="0"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26920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Data Communication Network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3</a:t>
            </a:fld>
            <a:endParaRPr lang="en-US" altLang="en-US"/>
          </a:p>
        </p:txBody>
      </p:sp>
      <p:sp>
        <p:nvSpPr>
          <p:cNvPr id="107" name="圆柱形 106"/>
          <p:cNvSpPr/>
          <p:nvPr/>
        </p:nvSpPr>
        <p:spPr bwMode="auto">
          <a:xfrm>
            <a:off x="1907704" y="1783035"/>
            <a:ext cx="500062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0</a:t>
            </a: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08" name="圆柱形 107"/>
          <p:cNvSpPr/>
          <p:nvPr/>
        </p:nvSpPr>
        <p:spPr bwMode="auto">
          <a:xfrm>
            <a:off x="6387728" y="4437112"/>
            <a:ext cx="357188" cy="28608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09" name="直接连接符 108"/>
          <p:cNvCxnSpPr/>
          <p:nvPr/>
        </p:nvCxnSpPr>
        <p:spPr bwMode="auto">
          <a:xfrm flipH="1">
            <a:off x="6566323" y="4256212"/>
            <a:ext cx="21901" cy="702473"/>
          </a:xfrm>
          <a:prstGeom prst="line">
            <a:avLst/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200" name="矩形 9"/>
          <p:cNvSpPr/>
          <p:nvPr/>
        </p:nvSpPr>
        <p:spPr bwMode="auto">
          <a:xfrm>
            <a:off x="107504" y="5308724"/>
            <a:ext cx="1070417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Thailand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8" name="矩形 12"/>
          <p:cNvSpPr/>
          <p:nvPr/>
        </p:nvSpPr>
        <p:spPr bwMode="auto">
          <a:xfrm>
            <a:off x="1331640" y="5308724"/>
            <a:ext cx="1026368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Vietnam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6" name="矩形 15"/>
          <p:cNvSpPr/>
          <p:nvPr/>
        </p:nvSpPr>
        <p:spPr bwMode="auto">
          <a:xfrm>
            <a:off x="2483768" y="5308724"/>
            <a:ext cx="1255514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+mn-lt"/>
                <a:ea typeface="Arial Unicode MS" panose="020B0604020202020204" pitchFamily="34" charset="-122"/>
                <a:cs typeface="Arial Unicode MS" panose="020B0604020202020204" pitchFamily="34" charset="-122"/>
              </a:rPr>
              <a:t>North Korea</a:t>
            </a:r>
            <a:endParaRPr lang="zh-CN" altLang="en-US" sz="1800" kern="0" dirty="0">
              <a:latin typeface="+mn-lt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2" name="矩形 191"/>
          <p:cNvSpPr/>
          <p:nvPr/>
        </p:nvSpPr>
        <p:spPr bwMode="auto">
          <a:xfrm>
            <a:off x="3851920" y="5308724"/>
            <a:ext cx="1155104" cy="28098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Mongolia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7" name="矩形 186"/>
          <p:cNvSpPr/>
          <p:nvPr/>
        </p:nvSpPr>
        <p:spPr bwMode="auto">
          <a:xfrm>
            <a:off x="1547664" y="1340768"/>
            <a:ext cx="1252536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+mn-ea"/>
                <a:cs typeface="Arial Unicode MS" panose="020B0604020202020204" pitchFamily="34" charset="-122"/>
              </a:rPr>
              <a:t>Offenbach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185" name="矩形 184"/>
          <p:cNvSpPr/>
          <p:nvPr/>
        </p:nvSpPr>
        <p:spPr bwMode="auto">
          <a:xfrm>
            <a:off x="2843808" y="1340768"/>
            <a:ext cx="842988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+mn-ea"/>
                <a:cs typeface="Arial Unicode MS" panose="020B0604020202020204" pitchFamily="34" charset="-122"/>
              </a:rPr>
              <a:t>Tokyo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183" name="矩形 182"/>
          <p:cNvSpPr/>
          <p:nvPr/>
        </p:nvSpPr>
        <p:spPr bwMode="auto">
          <a:xfrm>
            <a:off x="4596833" y="1340768"/>
            <a:ext cx="1049889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+mn-ea"/>
                <a:cs typeface="Arial Unicode MS" panose="020B0604020202020204" pitchFamily="34" charset="-122"/>
              </a:rPr>
              <a:t>Moscow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181" name="矩形 180"/>
          <p:cNvSpPr/>
          <p:nvPr/>
        </p:nvSpPr>
        <p:spPr bwMode="auto">
          <a:xfrm>
            <a:off x="5703566" y="1340768"/>
            <a:ext cx="1239300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+mn-ea"/>
                <a:cs typeface="Arial Unicode MS" panose="020B0604020202020204" pitchFamily="34" charset="-122"/>
              </a:rPr>
              <a:t>New Delhi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179" name="云形 178"/>
          <p:cNvSpPr/>
          <p:nvPr/>
        </p:nvSpPr>
        <p:spPr bwMode="auto">
          <a:xfrm>
            <a:off x="1475656" y="2420888"/>
            <a:ext cx="6414770" cy="763318"/>
          </a:xfrm>
          <a:prstGeom prst="cloud">
            <a:avLst/>
          </a:prstGeom>
          <a:solidFill>
            <a:srgbClr val="1F497D">
              <a:lumMod val="20000"/>
              <a:lumOff val="80000"/>
            </a:srgbClr>
          </a:solidFill>
          <a:ln w="25400" cap="flat" cmpd="sng" algn="ctr">
            <a:solidFill>
              <a:srgbClr val="003366"/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1" i="0" u="none" strike="noStrike" kern="0" cap="none" spc="30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RMDCN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600" b="1" kern="0" spc="300" dirty="0" smtClean="0">
                <a:solidFill>
                  <a:prstClr val="black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MPLS VPN</a:t>
            </a:r>
            <a:endParaRPr kumimoji="0" lang="zh-CN" altLang="en-US" sz="1600" b="1" i="0" u="none" strike="noStrike" kern="0" cap="none" spc="30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116" name="组合 46"/>
          <p:cNvGrpSpPr>
            <a:grpSpLocks/>
          </p:cNvGrpSpPr>
          <p:nvPr/>
        </p:nvGrpSpPr>
        <p:grpSpPr bwMode="auto">
          <a:xfrm>
            <a:off x="494429" y="4256212"/>
            <a:ext cx="214312" cy="1055687"/>
            <a:chOff x="1428728" y="3857628"/>
            <a:chExt cx="214314" cy="1357322"/>
          </a:xfrm>
        </p:grpSpPr>
        <p:sp>
          <p:nvSpPr>
            <p:cNvPr id="177" name="圆柱形 176"/>
            <p:cNvSpPr/>
            <p:nvPr/>
          </p:nvSpPr>
          <p:spPr>
            <a:xfrm rot="10800000">
              <a:off x="1428713" y="4071941"/>
              <a:ext cx="214315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178" name="直接连接符 45"/>
            <p:cNvCxnSpPr/>
            <p:nvPr/>
          </p:nvCxnSpPr>
          <p:spPr>
            <a:xfrm rot="5400000">
              <a:off x="864353" y="4536290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117" name="组合 47"/>
          <p:cNvGrpSpPr>
            <a:grpSpLocks/>
          </p:cNvGrpSpPr>
          <p:nvPr/>
        </p:nvGrpSpPr>
        <p:grpSpPr bwMode="auto">
          <a:xfrm>
            <a:off x="1740874" y="4256212"/>
            <a:ext cx="214311" cy="1055687"/>
            <a:chOff x="1428728" y="3857628"/>
            <a:chExt cx="214314" cy="1357322"/>
          </a:xfrm>
        </p:grpSpPr>
        <p:sp>
          <p:nvSpPr>
            <p:cNvPr id="175" name="圆柱形 174"/>
            <p:cNvSpPr/>
            <p:nvPr/>
          </p:nvSpPr>
          <p:spPr>
            <a:xfrm rot="10800000">
              <a:off x="1428722" y="4071941"/>
              <a:ext cx="214315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176" name="直接连接符 175"/>
            <p:cNvCxnSpPr/>
            <p:nvPr/>
          </p:nvCxnSpPr>
          <p:spPr>
            <a:xfrm rot="5400000">
              <a:off x="864362" y="4536290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118" name="组合 50"/>
          <p:cNvGrpSpPr>
            <a:grpSpLocks/>
          </p:cNvGrpSpPr>
          <p:nvPr/>
        </p:nvGrpSpPr>
        <p:grpSpPr bwMode="auto">
          <a:xfrm>
            <a:off x="2984398" y="4256212"/>
            <a:ext cx="214312" cy="1055687"/>
            <a:chOff x="1428728" y="3857628"/>
            <a:chExt cx="214314" cy="1357322"/>
          </a:xfrm>
        </p:grpSpPr>
        <p:sp>
          <p:nvSpPr>
            <p:cNvPr id="173" name="圆柱形 172"/>
            <p:cNvSpPr/>
            <p:nvPr/>
          </p:nvSpPr>
          <p:spPr>
            <a:xfrm rot="10800000">
              <a:off x="1428731" y="4071941"/>
              <a:ext cx="214315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174" name="直接连接符 173"/>
            <p:cNvCxnSpPr/>
            <p:nvPr/>
          </p:nvCxnSpPr>
          <p:spPr>
            <a:xfrm rot="5400000">
              <a:off x="864371" y="4536290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grpSp>
        <p:nvGrpSpPr>
          <p:cNvPr id="119" name="组合 53"/>
          <p:cNvGrpSpPr>
            <a:grpSpLocks/>
          </p:cNvGrpSpPr>
          <p:nvPr/>
        </p:nvGrpSpPr>
        <p:grpSpPr bwMode="auto">
          <a:xfrm>
            <a:off x="4322999" y="4256212"/>
            <a:ext cx="214311" cy="1055687"/>
            <a:chOff x="1428728" y="3857628"/>
            <a:chExt cx="214314" cy="1357322"/>
          </a:xfrm>
        </p:grpSpPr>
        <p:sp>
          <p:nvSpPr>
            <p:cNvPr id="171" name="圆柱形 170"/>
            <p:cNvSpPr/>
            <p:nvPr/>
          </p:nvSpPr>
          <p:spPr>
            <a:xfrm rot="10800000">
              <a:off x="1428740" y="4071941"/>
              <a:ext cx="214315" cy="857256"/>
            </a:xfrm>
            <a:prstGeom prst="can">
              <a:avLst>
                <a:gd name="adj" fmla="val 49889"/>
              </a:avLst>
            </a:prstGeom>
            <a:solidFill>
              <a:srgbClr val="F79646">
                <a:lumMod val="40000"/>
                <a:lumOff val="60000"/>
              </a:srgbClr>
            </a:solidFill>
            <a:ln w="9525" cap="flat" cmpd="sng" algn="ctr">
              <a:solidFill>
                <a:srgbClr val="F79646">
                  <a:lumMod val="7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cxnSp>
          <p:nvCxnSpPr>
            <p:cNvPr id="172" name="直接连接符 171"/>
            <p:cNvCxnSpPr/>
            <p:nvPr/>
          </p:nvCxnSpPr>
          <p:spPr>
            <a:xfrm rot="5400000">
              <a:off x="864380" y="4536290"/>
              <a:ext cx="1357322" cy="0"/>
            </a:xfrm>
            <a:prstGeom prst="line">
              <a:avLst/>
            </a:prstGeom>
            <a:noFill/>
            <a:ln w="12700" cap="flat" cmpd="sng" algn="ctr">
              <a:solidFill>
                <a:sysClr val="windowText" lastClr="000000"/>
              </a:solidFill>
              <a:prstDash val="dash"/>
            </a:ln>
            <a:effectLst/>
          </p:spPr>
        </p:cxnSp>
      </p:grpSp>
      <p:sp>
        <p:nvSpPr>
          <p:cNvPr id="121" name="圆柱形 120"/>
          <p:cNvSpPr/>
          <p:nvPr/>
        </p:nvSpPr>
        <p:spPr bwMode="auto">
          <a:xfrm>
            <a:off x="467544" y="1783035"/>
            <a:ext cx="592137" cy="27781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2" name="圆柱形 121"/>
          <p:cNvSpPr/>
          <p:nvPr/>
        </p:nvSpPr>
        <p:spPr bwMode="auto">
          <a:xfrm>
            <a:off x="2986681" y="1783035"/>
            <a:ext cx="500062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3" name="圆柱形 122"/>
          <p:cNvSpPr/>
          <p:nvPr/>
        </p:nvSpPr>
        <p:spPr bwMode="auto">
          <a:xfrm>
            <a:off x="6039358" y="1783035"/>
            <a:ext cx="500063" cy="271462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4" name="圆柱形 123"/>
          <p:cNvSpPr/>
          <p:nvPr/>
        </p:nvSpPr>
        <p:spPr bwMode="auto">
          <a:xfrm>
            <a:off x="4868140" y="1783035"/>
            <a:ext cx="500063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5" name="圆柱形 124"/>
          <p:cNvSpPr/>
          <p:nvPr/>
        </p:nvSpPr>
        <p:spPr bwMode="auto">
          <a:xfrm>
            <a:off x="2358008" y="3295330"/>
            <a:ext cx="4510121" cy="27781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26" name="曲线连接符 125"/>
          <p:cNvCxnSpPr>
            <a:stCxn id="187" idx="2"/>
          </p:cNvCxnSpPr>
          <p:nvPr/>
        </p:nvCxnSpPr>
        <p:spPr bwMode="auto">
          <a:xfrm rot="16200000" flipH="1">
            <a:off x="1489790" y="2302722"/>
            <a:ext cx="2248693" cy="880409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127" name="曲线连接符 126"/>
          <p:cNvCxnSpPr>
            <a:stCxn id="183" idx="2"/>
          </p:cNvCxnSpPr>
          <p:nvPr/>
        </p:nvCxnSpPr>
        <p:spPr bwMode="auto">
          <a:xfrm rot="5400000">
            <a:off x="3691882" y="2437377"/>
            <a:ext cx="2248692" cy="611100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128" name="曲线连接符 127"/>
          <p:cNvCxnSpPr>
            <a:stCxn id="165" idx="2"/>
          </p:cNvCxnSpPr>
          <p:nvPr/>
        </p:nvCxnSpPr>
        <p:spPr bwMode="auto">
          <a:xfrm rot="16200000" flipH="1">
            <a:off x="611805" y="1756647"/>
            <a:ext cx="2248692" cy="1972560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129" name="曲线连接符 128"/>
          <p:cNvCxnSpPr>
            <a:stCxn id="181" idx="2"/>
          </p:cNvCxnSpPr>
          <p:nvPr/>
        </p:nvCxnSpPr>
        <p:spPr bwMode="auto">
          <a:xfrm rot="5400000">
            <a:off x="4651994" y="2196051"/>
            <a:ext cx="2248692" cy="1093753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130" name="圆柱形 129"/>
          <p:cNvSpPr/>
          <p:nvPr/>
        </p:nvSpPr>
        <p:spPr bwMode="auto">
          <a:xfrm>
            <a:off x="4788024" y="572703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167" name="矩形 166"/>
          <p:cNvSpPr/>
          <p:nvPr/>
        </p:nvSpPr>
        <p:spPr bwMode="auto">
          <a:xfrm>
            <a:off x="4283968" y="6031507"/>
            <a:ext cx="1093234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Australia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2" name="矩形 131"/>
          <p:cNvSpPr/>
          <p:nvPr/>
        </p:nvSpPr>
        <p:spPr bwMode="auto">
          <a:xfrm>
            <a:off x="5488850" y="6027920"/>
            <a:ext cx="1099374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Pakistan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33" name="圆柱形 132"/>
          <p:cNvSpPr/>
          <p:nvPr/>
        </p:nvSpPr>
        <p:spPr bwMode="auto">
          <a:xfrm>
            <a:off x="6670854" y="5732742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135" name="曲线连接符 134"/>
          <p:cNvCxnSpPr>
            <a:stCxn id="161" idx="1"/>
            <a:endCxn id="167" idx="0"/>
          </p:cNvCxnSpPr>
          <p:nvPr/>
        </p:nvCxnSpPr>
        <p:spPr bwMode="auto">
          <a:xfrm rot="5400000">
            <a:off x="5399171" y="4824931"/>
            <a:ext cx="637990" cy="1775162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136" name="圆柱形 135"/>
          <p:cNvSpPr/>
          <p:nvPr/>
        </p:nvSpPr>
        <p:spPr bwMode="auto">
          <a:xfrm>
            <a:off x="7524328" y="572703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137" name="TextBox 161"/>
          <p:cNvSpPr txBox="1">
            <a:spLocks noChangeArrowheads="1"/>
          </p:cNvSpPr>
          <p:nvPr/>
        </p:nvSpPr>
        <p:spPr bwMode="auto">
          <a:xfrm>
            <a:off x="637303" y="4509120"/>
            <a:ext cx="69433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Kbps</a:t>
            </a:r>
            <a:endParaRPr kumimoji="0" lang="zh-CN" altLang="en-US" sz="1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2" name="TextBox 166"/>
          <p:cNvSpPr txBox="1">
            <a:spLocks noChangeArrowheads="1"/>
          </p:cNvSpPr>
          <p:nvPr/>
        </p:nvSpPr>
        <p:spPr bwMode="auto">
          <a:xfrm>
            <a:off x="6156176" y="4437112"/>
            <a:ext cx="128586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450Mbps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" name="TextBox 167"/>
          <p:cNvSpPr txBox="1">
            <a:spLocks noChangeArrowheads="1"/>
          </p:cNvSpPr>
          <p:nvPr/>
        </p:nvSpPr>
        <p:spPr bwMode="auto">
          <a:xfrm>
            <a:off x="5868144" y="2010326"/>
            <a:ext cx="857256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4Mbps</a:t>
            </a:r>
            <a:endParaRPr kumimoji="0" lang="zh-CN" altLang="en-US" sz="1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4" name="TextBox 168"/>
          <p:cNvSpPr txBox="1">
            <a:spLocks noChangeArrowheads="1"/>
          </p:cNvSpPr>
          <p:nvPr/>
        </p:nvSpPr>
        <p:spPr bwMode="auto">
          <a:xfrm>
            <a:off x="4724002" y="2010326"/>
            <a:ext cx="100012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10Mbps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5" name="TextBox 169"/>
          <p:cNvSpPr txBox="1">
            <a:spLocks noChangeArrowheads="1"/>
          </p:cNvSpPr>
          <p:nvPr/>
        </p:nvSpPr>
        <p:spPr bwMode="auto">
          <a:xfrm>
            <a:off x="2843808" y="2010326"/>
            <a:ext cx="10001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10Mbps</a:t>
            </a: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6" name="TextBox 170"/>
          <p:cNvSpPr txBox="1">
            <a:spLocks noChangeArrowheads="1"/>
          </p:cNvSpPr>
          <p:nvPr/>
        </p:nvSpPr>
        <p:spPr bwMode="auto">
          <a:xfrm>
            <a:off x="1763688" y="2010326"/>
            <a:ext cx="100014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50Mbps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7" name="TextBox 171"/>
          <p:cNvSpPr txBox="1">
            <a:spLocks noChangeArrowheads="1"/>
          </p:cNvSpPr>
          <p:nvPr/>
        </p:nvSpPr>
        <p:spPr bwMode="auto">
          <a:xfrm>
            <a:off x="4596194" y="3274473"/>
            <a:ext cx="9173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16Mbps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65" name="矩形 164"/>
          <p:cNvSpPr/>
          <p:nvPr/>
        </p:nvSpPr>
        <p:spPr bwMode="auto">
          <a:xfrm>
            <a:off x="35496" y="1340768"/>
            <a:ext cx="1428750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+mn-ea"/>
                <a:cs typeface="Arial Unicode MS" panose="020B0604020202020204" pitchFamily="34" charset="-122"/>
              </a:rPr>
              <a:t>EUMETSAT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cxnSp>
        <p:nvCxnSpPr>
          <p:cNvPr id="149" name="曲线连接符 95"/>
          <p:cNvCxnSpPr>
            <a:stCxn id="202" idx="0"/>
            <a:endCxn id="161" idx="1"/>
          </p:cNvCxnSpPr>
          <p:nvPr/>
        </p:nvCxnSpPr>
        <p:spPr bwMode="auto">
          <a:xfrm rot="16200000" flipV="1">
            <a:off x="6564008" y="5435257"/>
            <a:ext cx="629719" cy="546240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150" name="矩形 149"/>
          <p:cNvSpPr/>
          <p:nvPr/>
        </p:nvSpPr>
        <p:spPr bwMode="auto">
          <a:xfrm>
            <a:off x="7668344" y="6031507"/>
            <a:ext cx="684709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USA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51" name="曲线连接符 150"/>
          <p:cNvCxnSpPr>
            <a:stCxn id="185" idx="2"/>
          </p:cNvCxnSpPr>
          <p:nvPr/>
        </p:nvCxnSpPr>
        <p:spPr bwMode="auto">
          <a:xfrm rot="16200000" flipH="1">
            <a:off x="2206172" y="2677711"/>
            <a:ext cx="2248693" cy="130432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163" name="矩形 162"/>
          <p:cNvSpPr/>
          <p:nvPr/>
        </p:nvSpPr>
        <p:spPr bwMode="auto">
          <a:xfrm>
            <a:off x="106363" y="3867274"/>
            <a:ext cx="6908511" cy="388938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Beijing (main site)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4" name="TextBox 170"/>
          <p:cNvSpPr txBox="1">
            <a:spLocks noChangeArrowheads="1"/>
          </p:cNvSpPr>
          <p:nvPr/>
        </p:nvSpPr>
        <p:spPr bwMode="auto">
          <a:xfrm>
            <a:off x="476106" y="2010326"/>
            <a:ext cx="107155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20Mbps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61" name="云形 160"/>
          <p:cNvSpPr/>
          <p:nvPr/>
        </p:nvSpPr>
        <p:spPr bwMode="auto">
          <a:xfrm rot="165387">
            <a:off x="5726086" y="4839775"/>
            <a:ext cx="1785937" cy="554653"/>
          </a:xfrm>
          <a:prstGeom prst="cloud">
            <a:avLst/>
          </a:prstGeom>
          <a:solidFill>
            <a:srgbClr val="9BBB59">
              <a:lumMod val="40000"/>
              <a:lumOff val="60000"/>
            </a:srgbClr>
          </a:solidFill>
          <a:ln w="25400" cap="flat" cmpd="sng" algn="ctr">
            <a:solidFill>
              <a:srgbClr val="9BBB59">
                <a:lumMod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/>
              <a:ea typeface="华文仿宋"/>
              <a:cs typeface="+mn-cs"/>
            </a:endParaRPr>
          </a:p>
        </p:txBody>
      </p:sp>
      <p:sp>
        <p:nvSpPr>
          <p:cNvPr id="162" name="TextBox 88"/>
          <p:cNvSpPr txBox="1">
            <a:spLocks noChangeArrowheads="1"/>
          </p:cNvSpPr>
          <p:nvPr/>
        </p:nvSpPr>
        <p:spPr bwMode="auto">
          <a:xfrm>
            <a:off x="5778317" y="4941168"/>
            <a:ext cx="1704746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Internet</a:t>
            </a:r>
          </a:p>
        </p:txBody>
      </p:sp>
      <p:sp>
        <p:nvSpPr>
          <p:cNvPr id="156" name="矩形 155"/>
          <p:cNvSpPr/>
          <p:nvPr/>
        </p:nvSpPr>
        <p:spPr bwMode="auto">
          <a:xfrm>
            <a:off x="7014874" y="1340768"/>
            <a:ext cx="1157526" cy="277813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+mn-ea"/>
                <a:cs typeface="Arial Unicode MS" panose="020B0604020202020204" pitchFamily="34" charset="-122"/>
              </a:rPr>
              <a:t>Toulouse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158" name="圆柱形 157"/>
          <p:cNvSpPr/>
          <p:nvPr/>
        </p:nvSpPr>
        <p:spPr bwMode="auto">
          <a:xfrm>
            <a:off x="7306899" y="1783035"/>
            <a:ext cx="500063" cy="27781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59" name="曲线连接符 158"/>
          <p:cNvCxnSpPr>
            <a:stCxn id="156" idx="2"/>
          </p:cNvCxnSpPr>
          <p:nvPr/>
        </p:nvCxnSpPr>
        <p:spPr bwMode="auto">
          <a:xfrm rot="5400000">
            <a:off x="5733615" y="2007251"/>
            <a:ext cx="2248693" cy="1471353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160" name="TextBox 167"/>
          <p:cNvSpPr txBox="1">
            <a:spLocks noChangeArrowheads="1"/>
          </p:cNvSpPr>
          <p:nvPr/>
        </p:nvSpPr>
        <p:spPr bwMode="auto">
          <a:xfrm>
            <a:off x="7086882" y="2010326"/>
            <a:ext cx="1000126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50Mbps</a:t>
            </a:r>
            <a:endParaRPr kumimoji="0" lang="zh-CN" altLang="en-US" sz="1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2" name="矩形 201"/>
          <p:cNvSpPr/>
          <p:nvPr/>
        </p:nvSpPr>
        <p:spPr bwMode="auto">
          <a:xfrm>
            <a:off x="6707637" y="6023236"/>
            <a:ext cx="888699" cy="277812"/>
          </a:xfrm>
          <a:prstGeom prst="rect">
            <a:avLst/>
          </a:prstGeom>
          <a:solidFill>
            <a:srgbClr val="F79646">
              <a:lumMod val="40000"/>
              <a:lumOff val="60000"/>
            </a:srgb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Nepal</a:t>
            </a:r>
            <a:endParaRPr lang="zh-CN" altLang="en-US" sz="1800" kern="0" dirty="0"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3" name="圆柱形 202"/>
          <p:cNvSpPr/>
          <p:nvPr/>
        </p:nvSpPr>
        <p:spPr bwMode="auto">
          <a:xfrm>
            <a:off x="5890724" y="571823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204" name="TextBox 161"/>
          <p:cNvSpPr txBox="1">
            <a:spLocks noChangeArrowheads="1"/>
          </p:cNvSpPr>
          <p:nvPr/>
        </p:nvSpPr>
        <p:spPr bwMode="auto">
          <a:xfrm>
            <a:off x="1894067" y="4509120"/>
            <a:ext cx="69433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Kbps</a:t>
            </a:r>
            <a:endParaRPr kumimoji="0" lang="zh-CN" altLang="en-US" sz="1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5" name="TextBox 161"/>
          <p:cNvSpPr txBox="1">
            <a:spLocks noChangeArrowheads="1"/>
          </p:cNvSpPr>
          <p:nvPr/>
        </p:nvSpPr>
        <p:spPr bwMode="auto">
          <a:xfrm>
            <a:off x="3131840" y="4518144"/>
            <a:ext cx="69433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Kbps</a:t>
            </a:r>
            <a:endParaRPr kumimoji="0" lang="zh-CN" altLang="en-US" sz="1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6" name="TextBox 161"/>
          <p:cNvSpPr txBox="1">
            <a:spLocks noChangeArrowheads="1"/>
          </p:cNvSpPr>
          <p:nvPr/>
        </p:nvSpPr>
        <p:spPr bwMode="auto">
          <a:xfrm>
            <a:off x="4488090" y="4518144"/>
            <a:ext cx="69433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64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Kbps</a:t>
            </a:r>
            <a:endParaRPr kumimoji="0" lang="zh-CN" altLang="en-US" sz="1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134" name="形状 139"/>
          <p:cNvCxnSpPr>
            <a:stCxn id="161" idx="1"/>
            <a:endCxn id="150" idx="0"/>
          </p:cNvCxnSpPr>
          <p:nvPr/>
        </p:nvCxnSpPr>
        <p:spPr bwMode="auto">
          <a:xfrm rot="16200000" flipH="1">
            <a:off x="6989228" y="5010036"/>
            <a:ext cx="637990" cy="1404952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cxnSp>
        <p:nvCxnSpPr>
          <p:cNvPr id="105" name="形状 139"/>
          <p:cNvCxnSpPr>
            <a:stCxn id="132" idx="0"/>
            <a:endCxn id="161" idx="1"/>
          </p:cNvCxnSpPr>
          <p:nvPr/>
        </p:nvCxnSpPr>
        <p:spPr bwMode="auto">
          <a:xfrm rot="5400000" flipH="1" flipV="1">
            <a:off x="6004941" y="5427114"/>
            <a:ext cx="634403" cy="567210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229" name="矩形 228"/>
          <p:cNvSpPr/>
          <p:nvPr/>
        </p:nvSpPr>
        <p:spPr bwMode="auto">
          <a:xfrm>
            <a:off x="8244408" y="1340768"/>
            <a:ext cx="864096" cy="277813"/>
          </a:xfrm>
          <a:prstGeom prst="rect">
            <a:avLst/>
          </a:prstGeom>
          <a:solidFill>
            <a:srgbClr val="FF990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+mn-ea"/>
                <a:cs typeface="Arial Unicode MS" panose="020B0604020202020204" pitchFamily="34" charset="-122"/>
              </a:rPr>
              <a:t>Seoul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233" name="圆柱形 232"/>
          <p:cNvSpPr/>
          <p:nvPr/>
        </p:nvSpPr>
        <p:spPr bwMode="auto">
          <a:xfrm>
            <a:off x="8320409" y="1783035"/>
            <a:ext cx="500063" cy="277813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230" name="曲线连接符 229"/>
          <p:cNvCxnSpPr>
            <a:stCxn id="229" idx="2"/>
          </p:cNvCxnSpPr>
          <p:nvPr/>
        </p:nvCxnSpPr>
        <p:spPr bwMode="auto">
          <a:xfrm rot="5400000">
            <a:off x="6502561" y="1693378"/>
            <a:ext cx="2248693" cy="2099098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244" name="TextBox 167"/>
          <p:cNvSpPr txBox="1">
            <a:spLocks noChangeArrowheads="1"/>
          </p:cNvSpPr>
          <p:nvPr/>
        </p:nvSpPr>
        <p:spPr bwMode="auto">
          <a:xfrm>
            <a:off x="8100392" y="2010326"/>
            <a:ext cx="858518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500" kern="0" dirty="0">
                <a:solidFill>
                  <a:srgbClr val="000000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r>
              <a:rPr kumimoji="0" lang="en-US" altLang="zh-CN" sz="15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Mbps</a:t>
            </a:r>
            <a:endParaRPr kumimoji="0" lang="zh-CN" altLang="en-US" sz="15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4" name="TextBox 167"/>
          <p:cNvSpPr txBox="1">
            <a:spLocks noChangeArrowheads="1"/>
          </p:cNvSpPr>
          <p:nvPr/>
        </p:nvSpPr>
        <p:spPr bwMode="auto">
          <a:xfrm>
            <a:off x="7884100" y="764704"/>
            <a:ext cx="12599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5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Operational in Nov. 2015</a:t>
            </a:r>
            <a:endParaRPr kumimoji="0" lang="zh-CN" altLang="en-US" sz="15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6" name="矩形 75"/>
          <p:cNvSpPr/>
          <p:nvPr/>
        </p:nvSpPr>
        <p:spPr bwMode="auto">
          <a:xfrm>
            <a:off x="3710237" y="1340768"/>
            <a:ext cx="861763" cy="277813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+mn-ea"/>
                <a:cs typeface="Arial Unicode MS" panose="020B0604020202020204" pitchFamily="34" charset="-122"/>
              </a:rPr>
              <a:t>Osaka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77" name="圆柱形 76"/>
          <p:cNvSpPr/>
          <p:nvPr/>
        </p:nvSpPr>
        <p:spPr bwMode="auto">
          <a:xfrm>
            <a:off x="3858757" y="1793836"/>
            <a:ext cx="500062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78" name="TextBox 169"/>
          <p:cNvSpPr txBox="1">
            <a:spLocks noChangeArrowheads="1"/>
          </p:cNvSpPr>
          <p:nvPr/>
        </p:nvSpPr>
        <p:spPr bwMode="auto">
          <a:xfrm>
            <a:off x="3715884" y="2021127"/>
            <a:ext cx="10001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10Mbps</a:t>
            </a:r>
            <a:endParaRPr kumimoji="0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79" name="曲线连接符 78"/>
          <p:cNvCxnSpPr>
            <a:stCxn id="76" idx="2"/>
          </p:cNvCxnSpPr>
          <p:nvPr/>
        </p:nvCxnSpPr>
        <p:spPr bwMode="auto">
          <a:xfrm rot="5400000">
            <a:off x="2897701" y="2623855"/>
            <a:ext cx="2248693" cy="238145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  <p:sp>
        <p:nvSpPr>
          <p:cNvPr id="90" name="矩形 89"/>
          <p:cNvSpPr/>
          <p:nvPr/>
        </p:nvSpPr>
        <p:spPr bwMode="auto">
          <a:xfrm>
            <a:off x="7151986" y="3878120"/>
            <a:ext cx="1907703" cy="37809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solidFill>
              <a:sysClr val="windowText" lastClr="000000"/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anchor="ctr"/>
          <a:lstStyle/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ClrTx/>
              <a:buFontTx/>
              <a:buNone/>
            </a:pPr>
            <a:r>
              <a:rPr lang="en-US" altLang="zh-CN" sz="1800" kern="0" dirty="0" smtClean="0">
                <a:latin typeface="+mn-ea"/>
                <a:cs typeface="Arial Unicode MS" panose="020B0604020202020204" pitchFamily="34" charset="-122"/>
              </a:rPr>
              <a:t>Beijing (DR site)</a:t>
            </a:r>
            <a:endParaRPr lang="zh-CN" altLang="en-US" sz="1800" kern="0" dirty="0">
              <a:latin typeface="+mn-ea"/>
              <a:cs typeface="Arial Unicode MS" panose="020B0604020202020204" pitchFamily="34" charset="-122"/>
            </a:endParaRPr>
          </a:p>
        </p:txBody>
      </p:sp>
      <p:sp>
        <p:nvSpPr>
          <p:cNvPr id="91" name="圆柱形 90"/>
          <p:cNvSpPr/>
          <p:nvPr/>
        </p:nvSpPr>
        <p:spPr bwMode="auto">
          <a:xfrm>
            <a:off x="7164288" y="3284855"/>
            <a:ext cx="1369296" cy="304606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2" name="TextBox 169"/>
          <p:cNvSpPr txBox="1">
            <a:spLocks noChangeArrowheads="1"/>
          </p:cNvSpPr>
          <p:nvPr/>
        </p:nvSpPr>
        <p:spPr bwMode="auto">
          <a:xfrm>
            <a:off x="7322301" y="3277059"/>
            <a:ext cx="100013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6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16Mbps</a:t>
            </a:r>
            <a:endParaRPr kumimoji="0" lang="zh-CN" altLang="en-US" sz="1600" b="0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cxnSp>
        <p:nvCxnSpPr>
          <p:cNvPr id="97" name="曲线连接符 96"/>
          <p:cNvCxnSpPr>
            <a:stCxn id="185" idx="2"/>
            <a:endCxn id="90" idx="0"/>
          </p:cNvCxnSpPr>
          <p:nvPr/>
        </p:nvCxnSpPr>
        <p:spPr bwMode="auto">
          <a:xfrm rot="16200000" flipH="1">
            <a:off x="4555801" y="328082"/>
            <a:ext cx="2259539" cy="4840536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chemeClr val="bg1">
                <a:lumMod val="50000"/>
              </a:schemeClr>
            </a:solidFill>
            <a:prstDash val="sysDot"/>
          </a:ln>
          <a:effectLst/>
        </p:spPr>
      </p:cxnSp>
      <p:cxnSp>
        <p:nvCxnSpPr>
          <p:cNvPr id="101" name="曲线连接符 100"/>
          <p:cNvCxnSpPr>
            <a:stCxn id="76" idx="2"/>
            <a:endCxn id="90" idx="0"/>
          </p:cNvCxnSpPr>
          <p:nvPr/>
        </p:nvCxnSpPr>
        <p:spPr bwMode="auto">
          <a:xfrm rot="16200000" flipH="1">
            <a:off x="4993709" y="765990"/>
            <a:ext cx="2259539" cy="3964719"/>
          </a:xfrm>
          <a:prstGeom prst="curvedConnector3">
            <a:avLst>
              <a:gd name="adj1" fmla="val 50000"/>
            </a:avLst>
          </a:prstGeom>
          <a:noFill/>
          <a:ln w="19050" cap="flat" cmpd="sng" algn="ctr">
            <a:solidFill>
              <a:schemeClr val="bg1">
                <a:lumMod val="50000"/>
              </a:schemeClr>
            </a:solidFill>
            <a:prstDash val="sysDot"/>
          </a:ln>
          <a:effectLst/>
        </p:spPr>
      </p:cxnSp>
      <p:sp>
        <p:nvSpPr>
          <p:cNvPr id="104" name="圆柱形 103"/>
          <p:cNvSpPr/>
          <p:nvPr/>
        </p:nvSpPr>
        <p:spPr bwMode="auto">
          <a:xfrm>
            <a:off x="7744916" y="4509120"/>
            <a:ext cx="571500" cy="222250"/>
          </a:xfrm>
          <a:prstGeom prst="can">
            <a:avLst>
              <a:gd name="adj" fmla="val 35000"/>
            </a:avLst>
          </a:prstGeom>
          <a:solidFill>
            <a:sysClr val="window" lastClr="FFFFFF"/>
          </a:solidFill>
          <a:ln w="12700" cap="flat" cmpd="sng" algn="ctr">
            <a:solidFill>
              <a:srgbClr val="F79646">
                <a:lumMod val="75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黑体" pitchFamily="49" charset="-122"/>
              <a:ea typeface="黑体" pitchFamily="49" charset="-122"/>
              <a:cs typeface="+mn-cs"/>
            </a:endParaRPr>
          </a:p>
        </p:txBody>
      </p:sp>
      <p:cxnSp>
        <p:nvCxnSpPr>
          <p:cNvPr id="106" name="直接连接符 105"/>
          <p:cNvCxnSpPr>
            <a:stCxn id="90" idx="2"/>
            <a:endCxn id="162" idx="3"/>
          </p:cNvCxnSpPr>
          <p:nvPr/>
        </p:nvCxnSpPr>
        <p:spPr bwMode="auto">
          <a:xfrm rot="5400000">
            <a:off x="7344251" y="4395025"/>
            <a:ext cx="900400" cy="622775"/>
          </a:xfrm>
          <a:prstGeom prst="curvedConnector2">
            <a:avLst/>
          </a:prstGeom>
          <a:noFill/>
          <a:ln w="19050" cap="flat" cmpd="sng" algn="ctr">
            <a:solidFill>
              <a:srgbClr val="00B0F0"/>
            </a:solidFill>
            <a:prstDash val="sysDot"/>
          </a:ln>
          <a:effectLst/>
        </p:spPr>
      </p:cxnSp>
    </p:spTree>
    <p:extLst>
      <p:ext uri="{BB962C8B-B14F-4D97-AF65-F5344CB8AC3E}">
        <p14:creationId xmlns:p14="http://schemas.microsoft.com/office/powerpoint/2010/main" val="201604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CMA’s Disaster Recovery Site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sz="2000" dirty="0"/>
              <a:t>CMA’s Disaster Recovery Site in </a:t>
            </a:r>
            <a:r>
              <a:rPr lang="en-US" altLang="zh-CN" sz="2000" dirty="0" err="1" smtClean="0"/>
              <a:t>Yungang</a:t>
            </a:r>
            <a:r>
              <a:rPr lang="en-US" altLang="zh-CN" sz="2000" dirty="0"/>
              <a:t>/</a:t>
            </a:r>
            <a:r>
              <a:rPr lang="en-US" altLang="zh-CN" sz="2000" dirty="0" smtClean="0"/>
              <a:t>Beijing </a:t>
            </a:r>
            <a:r>
              <a:rPr lang="en-US" altLang="zh-CN" sz="2000" dirty="0"/>
              <a:t>that is 21KM away from </a:t>
            </a:r>
            <a:r>
              <a:rPr lang="en-US" altLang="zh-CN" sz="2000" dirty="0" smtClean="0"/>
              <a:t>HQ.</a:t>
            </a:r>
          </a:p>
          <a:p>
            <a:r>
              <a:rPr lang="en-US" altLang="zh-CN" sz="2000" dirty="0" smtClean="0"/>
              <a:t>As </a:t>
            </a:r>
            <a:r>
              <a:rPr lang="en-US" altLang="zh-CN" sz="2000" dirty="0"/>
              <a:t>one of the importance parts of DRS, there is a backup system  with the same </a:t>
            </a:r>
            <a:r>
              <a:rPr lang="en-US" altLang="zh-CN" sz="2000" dirty="0" smtClean="0"/>
              <a:t>architecture and RMDCN connection </a:t>
            </a:r>
            <a:r>
              <a:rPr lang="en-US" altLang="zh-CN" sz="2000" dirty="0"/>
              <a:t>as RTH </a:t>
            </a:r>
            <a:r>
              <a:rPr lang="en-US" altLang="zh-CN" sz="2000" dirty="0" smtClean="0"/>
              <a:t>Beijing.</a:t>
            </a:r>
          </a:p>
          <a:p>
            <a:r>
              <a:rPr lang="en-US" altLang="zh-CN" sz="2000" dirty="0" smtClean="0"/>
              <a:t>When </a:t>
            </a:r>
            <a:r>
              <a:rPr lang="en-US" altLang="zh-CN" sz="2000" dirty="0"/>
              <a:t>MSS of RTH Beijing, web </a:t>
            </a:r>
            <a:r>
              <a:rPr lang="en-US" altLang="zh-CN" sz="2000" dirty="0" smtClean="0"/>
              <a:t>services </a:t>
            </a:r>
            <a:r>
              <a:rPr lang="en-US" altLang="zh-CN" sz="2000" dirty="0"/>
              <a:t>of GISC Beijing or network connection to RMDCN has failure, these services will be continuous provided by DRS in </a:t>
            </a:r>
            <a:r>
              <a:rPr lang="en-US" altLang="zh-CN" sz="2000" dirty="0" err="1"/>
              <a:t>Yungang</a:t>
            </a:r>
            <a:r>
              <a:rPr lang="en-US" altLang="zh-CN" sz="2000" dirty="0" smtClean="0"/>
              <a:t>.</a:t>
            </a:r>
            <a:endParaRPr lang="en-US" altLang="zh-CN" sz="2000" dirty="0"/>
          </a:p>
          <a:p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4</a:t>
            </a:fld>
            <a:endParaRPr lang="en-US" altLang="en-US"/>
          </a:p>
        </p:txBody>
      </p:sp>
      <p:pic>
        <p:nvPicPr>
          <p:cNvPr id="6" name="图片 5" descr="DR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3" y="3394276"/>
            <a:ext cx="5486279" cy="3371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文本框 6"/>
          <p:cNvSpPr txBox="1"/>
          <p:nvPr/>
        </p:nvSpPr>
        <p:spPr>
          <a:xfrm>
            <a:off x="5709767" y="3396640"/>
            <a:ext cx="282267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/>
              <a:t>CMA is scheduling some connection tests with other GISCs.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75146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Data from DCPCs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5</a:t>
            </a:fld>
            <a:endParaRPr lang="en-US" altLang="en-US"/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8656742"/>
              </p:ext>
            </p:extLst>
          </p:nvPr>
        </p:nvGraphicFramePr>
        <p:xfrm>
          <a:off x="250825" y="1557338"/>
          <a:ext cx="8424863" cy="3192461"/>
        </p:xfrm>
        <a:graphic>
          <a:graphicData uri="http://schemas.openxmlformats.org/drawingml/2006/table">
            <a:tbl>
              <a:tblPr firstRow="1"/>
              <a:tblGrid>
                <a:gridCol w="3312339"/>
                <a:gridCol w="2232228"/>
                <a:gridCol w="2880296"/>
              </a:tblGrid>
              <a:tr h="6400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ctr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40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DCPC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ctr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40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Data Type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ctr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400" kern="1200" baseline="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Amount  of data  for downloading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/>
                    </a:solidFill>
                  </a:tcPr>
                </a:tc>
              </a:tr>
              <a:tr h="4400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just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400" b="0" dirty="0" smtClean="0"/>
                        <a:t>RCC Beijing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Climate </a:t>
                      </a:r>
                      <a:r>
                        <a:rPr lang="en-US" sz="1400" b="0" kern="1200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monitor products 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ctr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25 MB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320049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auto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defRPr/>
                      </a:pPr>
                      <a:r>
                        <a:rPr lang="en-US" altLang="zh-CN" sz="1400" b="0" dirty="0" smtClean="0"/>
                        <a:t>RSMC Beijing – Geographical</a:t>
                      </a:r>
                    </a:p>
                    <a:p>
                      <a:pPr fontAlgn="auto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  <a:defRPr/>
                      </a:pPr>
                      <a:r>
                        <a:rPr lang="en-US" altLang="zh-CN" sz="1400" b="0" dirty="0" smtClean="0"/>
                        <a:t>RSMC Beijing – Activity – ATM</a:t>
                      </a:r>
                      <a:endParaRPr lang="en-US" altLang="zh-CN" sz="1400" b="0" dirty="0">
                        <a:latin typeface="+mn-lt"/>
                        <a:ea typeface="+mn-ea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Warning 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ctr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18 GB per day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47206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T639L60 </a:t>
                      </a:r>
                      <a:r>
                        <a:rPr lang="en-US" sz="1400" b="0" kern="1200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GMF products 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60050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TIGGE </a:t>
                      </a:r>
                      <a:r>
                        <a:rPr lang="en-US" sz="1400" b="0" kern="1200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products (NMC) 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20049"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just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CN" sz="1400" b="0" dirty="0" smtClean="0"/>
                        <a:t>National Satellite Meteorological Center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FY-2E </a:t>
                      </a:r>
                      <a:r>
                        <a:rPr lang="en-US" sz="1400" b="0" kern="1200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products 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 row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algn="ctr"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840 GB per</a:t>
                      </a:r>
                      <a:r>
                        <a:rPr lang="en-US" sz="1400" b="0" kern="1200" baseline="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 day</a:t>
                      </a:r>
                      <a:endParaRPr lang="zh-CN" sz="1400" b="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</a:tr>
              <a:tr h="32004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FY-3B </a:t>
                      </a:r>
                      <a:r>
                        <a:rPr lang="en-US" sz="1400" kern="1200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products </a:t>
                      </a:r>
                      <a:endParaRPr lang="zh-CN" sz="140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20049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华文仿宋"/>
                        </a:defRPr>
                      </a:lvl9pPr>
                    </a:lstStyle>
                    <a:p>
                      <a:pPr font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kern="1200" dirty="0" smtClean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FY-3C </a:t>
                      </a:r>
                      <a:r>
                        <a:rPr lang="en-US" sz="1400" kern="1200" dirty="0">
                          <a:effectLst>
                            <a:outerShdw blurRad="50800" dist="38100" algn="tr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</a:rPr>
                        <a:t>products</a:t>
                      </a:r>
                      <a:endParaRPr lang="zh-CN" sz="1400" dirty="0">
                        <a:latin typeface="+mn-lt"/>
                        <a:cs typeface="宋体"/>
                      </a:endParaRPr>
                    </a:p>
                  </a:txBody>
                  <a:tcPr marL="66007" marR="66007" marT="0" marB="0" anchor="ctr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BACC6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0469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Capacity building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CN" sz="2400" dirty="0"/>
              <a:t>GISC Beijing provided </a:t>
            </a:r>
            <a:r>
              <a:rPr lang="en-US" altLang="zh-CN" sz="2400" b="1" dirty="0"/>
              <a:t>on-site training </a:t>
            </a:r>
            <a:r>
              <a:rPr lang="en-US" altLang="zh-CN" sz="2400" dirty="0"/>
              <a:t>to </a:t>
            </a:r>
            <a:r>
              <a:rPr lang="en-US" altLang="zh-CN" sz="2400" dirty="0" err="1"/>
              <a:t>AoR</a:t>
            </a:r>
            <a:r>
              <a:rPr lang="en-US" altLang="zh-CN" sz="2400" dirty="0"/>
              <a:t> of GISC Beijing and </a:t>
            </a:r>
            <a:r>
              <a:rPr lang="en-US" altLang="zh-CN" sz="2400" dirty="0" smtClean="0"/>
              <a:t>neighboring </a:t>
            </a:r>
            <a:r>
              <a:rPr lang="en-US" altLang="zh-CN" sz="2400" dirty="0"/>
              <a:t>NMHMs, including the guidance for WIS implementation and/or application of subscription data on weather forecast</a:t>
            </a:r>
            <a:r>
              <a:rPr lang="en-US" altLang="zh-CN" sz="2400" dirty="0" smtClean="0"/>
              <a:t>. (2015 – now)</a:t>
            </a:r>
          </a:p>
          <a:p>
            <a:r>
              <a:rPr lang="en-US" altLang="zh-CN" sz="2400" dirty="0" smtClean="0"/>
              <a:t>Jan. </a:t>
            </a:r>
            <a:r>
              <a:rPr lang="en-US" altLang="zh-CN" sz="2400" dirty="0"/>
              <a:t>2015, </a:t>
            </a:r>
            <a:r>
              <a:rPr lang="en-US" altLang="zh-CN" sz="2400" dirty="0" smtClean="0"/>
              <a:t>Myanmar</a:t>
            </a:r>
          </a:p>
          <a:p>
            <a:r>
              <a:rPr lang="en-US" altLang="zh-CN" sz="2400" dirty="0" smtClean="0"/>
              <a:t>Jan. </a:t>
            </a:r>
            <a:r>
              <a:rPr lang="en-US" altLang="zh-CN" sz="2400" dirty="0"/>
              <a:t>2015, </a:t>
            </a:r>
            <a:r>
              <a:rPr lang="en-US" altLang="zh-CN" sz="2400" dirty="0" smtClean="0"/>
              <a:t>North </a:t>
            </a:r>
            <a:r>
              <a:rPr lang="en-US" altLang="zh-CN" sz="2400" dirty="0"/>
              <a:t>Korea</a:t>
            </a:r>
            <a:endParaRPr lang="en-GB" altLang="zh-CN" sz="2400" dirty="0" smtClean="0"/>
          </a:p>
          <a:p>
            <a:r>
              <a:rPr lang="en-GB" altLang="zh-CN" sz="2400" dirty="0" smtClean="0"/>
              <a:t>Jun. 2015, Bangladesh</a:t>
            </a:r>
          </a:p>
          <a:p>
            <a:r>
              <a:rPr lang="en-GB" altLang="zh-CN" sz="2400" dirty="0" smtClean="0"/>
              <a:t>Jun. 2015, North Korea</a:t>
            </a:r>
          </a:p>
          <a:p>
            <a:r>
              <a:rPr lang="en-GB" altLang="zh-CN" sz="2400" dirty="0" smtClean="0"/>
              <a:t>Aug. 2015</a:t>
            </a:r>
            <a:r>
              <a:rPr lang="en-GB" altLang="zh-CN" sz="2400" dirty="0"/>
              <a:t>, Kazakhstan</a:t>
            </a:r>
          </a:p>
          <a:p>
            <a:r>
              <a:rPr lang="en-GB" altLang="zh-CN" sz="2400" dirty="0"/>
              <a:t>Sep. </a:t>
            </a:r>
            <a:r>
              <a:rPr lang="en-GB" altLang="zh-CN" sz="2400" dirty="0" smtClean="0"/>
              <a:t>2015, Pakistan</a:t>
            </a:r>
            <a:endParaRPr lang="en-GB" altLang="zh-CN" sz="2400" dirty="0"/>
          </a:p>
          <a:p>
            <a:r>
              <a:rPr lang="en-GB" altLang="zh-CN" sz="2400" dirty="0"/>
              <a:t>Oct. </a:t>
            </a:r>
            <a:r>
              <a:rPr lang="en-GB" altLang="zh-CN" sz="2400" dirty="0" smtClean="0"/>
              <a:t>2015, Malaysia</a:t>
            </a:r>
            <a:endParaRPr lang="en-GB" altLang="zh-CN" sz="2400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22496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CMA WIS training in Myanmar, Jan. 2015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7</a:t>
            </a:fld>
            <a:endParaRPr lang="en-US" altLang="en-US"/>
          </a:p>
        </p:txBody>
      </p:sp>
      <p:pic>
        <p:nvPicPr>
          <p:cNvPr id="6" name="Picture 6" descr="read_fil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980" y="1035074"/>
            <a:ext cx="7921500" cy="5257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819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CMA WIS training in North Korea, Jun. 2015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8</a:t>
            </a:fld>
            <a:endParaRPr lang="en-US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204912"/>
            <a:ext cx="7620000" cy="4448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869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CMA </a:t>
            </a:r>
            <a:r>
              <a:rPr lang="en-US" altLang="zh-CN" dirty="0" smtClean="0"/>
              <a:t>WIS training in Kazakhstan, Aug. 2015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9</a:t>
            </a:fld>
            <a:endParaRPr lang="en-US" altLang="en-US"/>
          </a:p>
        </p:txBody>
      </p:sp>
      <p:pic>
        <p:nvPicPr>
          <p:cNvPr id="7" name="图片 2" descr="说明: http://nmicoa.cma.gov.cn/forLogin/index_common/read_file.jsp?id=14081308444547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116" y="992528"/>
            <a:ext cx="7991418" cy="5244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8967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GISCs 24h cache completeness 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Requested all GISCs to provide 24h cache summary</a:t>
            </a:r>
          </a:p>
          <a:p>
            <a:r>
              <a:rPr lang="en-US" dirty="0" smtClean="0"/>
              <a:t>Deeply analyzed GISCs 24h cache summaries</a:t>
            </a:r>
          </a:p>
          <a:p>
            <a:r>
              <a:rPr lang="en-US" dirty="0" smtClean="0"/>
              <a:t>Contributed analysis report to TT-GISC-2015</a:t>
            </a:r>
          </a:p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wis.wmo.int/File=1883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631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GISC Beijing 24h cache statistics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based on GISC Beijing’s 24h cache monitoring logs on Mar. 4</a:t>
            </a:r>
            <a:r>
              <a:rPr lang="en-US" altLang="zh-CN" baseline="30000" dirty="0" smtClean="0"/>
              <a:t>th</a:t>
            </a:r>
            <a:r>
              <a:rPr lang="en-US" altLang="zh-CN" dirty="0" smtClean="0"/>
              <a:t>, 2016</a:t>
            </a:r>
          </a:p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42241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12</a:t>
            </a:fld>
            <a:endParaRPr lang="en-US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8913"/>
            <a:ext cx="8637389" cy="571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33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13</a:t>
            </a:fld>
            <a:endParaRPr lang="en-US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8913"/>
            <a:ext cx="8637389" cy="571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841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14</a:t>
            </a:fld>
            <a:endParaRPr lang="en-US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8913"/>
            <a:ext cx="8637389" cy="5719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340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15</a:t>
            </a:fld>
            <a:endParaRPr lang="en-US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8913"/>
            <a:ext cx="8504811" cy="543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68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16</a:t>
            </a:fld>
            <a:endParaRPr lang="en-US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8913"/>
            <a:ext cx="8503287" cy="543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274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17</a:t>
            </a:fld>
            <a:endParaRPr lang="en-US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8913"/>
            <a:ext cx="8504811" cy="543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8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18</a:t>
            </a:fld>
            <a:endParaRPr lang="en-US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188913"/>
            <a:ext cx="8504811" cy="5432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18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19</a:t>
            </a:fld>
            <a:endParaRPr lang="en-US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783" y="611987"/>
            <a:ext cx="8576433" cy="563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177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20</a:t>
            </a:fld>
            <a:endParaRPr lang="en-US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" y="3"/>
            <a:ext cx="4741192" cy="844616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256" y="3"/>
            <a:ext cx="4739744" cy="844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172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21</a:t>
            </a:fld>
            <a:endParaRPr lang="en-US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512" y="0"/>
            <a:ext cx="4790414" cy="8291253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-1448"/>
            <a:ext cx="4790414" cy="829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065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GISC cache bulletins format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GISC Beijing 24h cache provides bulletins files conforming to TT-GISC agreed format.</a:t>
            </a:r>
          </a:p>
          <a:p>
            <a:r>
              <a:rPr lang="en-US" dirty="0" smtClean="0"/>
              <a:t>old format (GTS message format)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Updated format</a:t>
            </a:r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22</a:t>
            </a:fld>
            <a:endParaRPr lang="en-US" altLang="en-US"/>
          </a:p>
        </p:txBody>
      </p:sp>
      <p:pic>
        <p:nvPicPr>
          <p:cNvPr id="7" name="图片 6" descr="屏幕剪辑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99" y="2524280"/>
            <a:ext cx="8249801" cy="1552792"/>
          </a:xfrm>
          <a:prstGeom prst="rect">
            <a:avLst/>
          </a:prstGeom>
        </p:spPr>
      </p:pic>
      <p:pic>
        <p:nvPicPr>
          <p:cNvPr id="8" name="图片 7" descr="屏幕剪辑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76" t="7253" r="16584" b="46373"/>
          <a:stretch/>
        </p:blipFill>
        <p:spPr>
          <a:xfrm>
            <a:off x="5364088" y="4725144"/>
            <a:ext cx="2016224" cy="72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748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cache pilot test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Since Sep. 2015, GISC Beijing started to send real-time bulletins, conforming to TT-GISC agreed bulletins file format.</a:t>
            </a:r>
          </a:p>
          <a:p>
            <a:r>
              <a:rPr lang="en-US" dirty="0" smtClean="0"/>
              <a:t>Send GTS bulletins of </a:t>
            </a:r>
            <a:r>
              <a:rPr lang="en-US" dirty="0" err="1" smtClean="0"/>
              <a:t>AoR</a:t>
            </a:r>
            <a:r>
              <a:rPr lang="en-US" dirty="0" smtClean="0"/>
              <a:t>, to cloud</a:t>
            </a:r>
          </a:p>
          <a:p>
            <a:pPr lvl="1"/>
            <a:r>
              <a:rPr lang="en-US" dirty="0" smtClean="0"/>
              <a:t>~4500 bulletins per day</a:t>
            </a:r>
          </a:p>
          <a:p>
            <a:pPr lvl="1"/>
            <a:r>
              <a:rPr lang="en-US" dirty="0" smtClean="0"/>
              <a:t>~12MB per day</a:t>
            </a:r>
          </a:p>
          <a:p>
            <a:r>
              <a:rPr lang="en-US" dirty="0" smtClean="0"/>
              <a:t>Receive GTS bulletins of other GISCs</a:t>
            </a:r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2089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750"/>
          <a:stretch/>
        </p:blipFill>
        <p:spPr>
          <a:xfrm>
            <a:off x="5274840" y="0"/>
            <a:ext cx="4337720" cy="6858000"/>
          </a:xfrm>
          <a:prstGeom prst="rect">
            <a:avLst/>
          </a:prstGeom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Development of WIS portal </a:t>
            </a:r>
            <a:r>
              <a:rPr lang="en-GB" dirty="0"/>
              <a:t>v</a:t>
            </a:r>
            <a:r>
              <a:rPr lang="en-GB" dirty="0" smtClean="0"/>
              <a:t>2</a:t>
            </a:r>
            <a:endParaRPr lang="en-GB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>
          <a:xfrm>
            <a:off x="250825" y="1052513"/>
            <a:ext cx="5473303" cy="4897437"/>
          </a:xfrm>
        </p:spPr>
        <p:txBody>
          <a:bodyPr/>
          <a:lstStyle/>
          <a:p>
            <a:r>
              <a:rPr lang="en-US" sz="2400" dirty="0" smtClean="0"/>
              <a:t>upgrading WIS portal systems</a:t>
            </a:r>
          </a:p>
          <a:p>
            <a:pPr lvl="1"/>
            <a:r>
              <a:rPr lang="en-US" sz="2400" dirty="0" smtClean="0"/>
              <a:t>metadata search (SOLR service / </a:t>
            </a:r>
            <a:r>
              <a:rPr lang="en-US" sz="2400" dirty="0"/>
              <a:t>Geographic </a:t>
            </a:r>
            <a:r>
              <a:rPr lang="en-US" sz="2400" dirty="0" smtClean="0"/>
              <a:t>service)</a:t>
            </a:r>
          </a:p>
          <a:p>
            <a:pPr lvl="1"/>
            <a:r>
              <a:rPr lang="en-US" sz="2400" dirty="0" smtClean="0"/>
              <a:t>24h cache </a:t>
            </a:r>
            <a:r>
              <a:rPr lang="en-US" sz="2400" dirty="0"/>
              <a:t>access </a:t>
            </a:r>
            <a:r>
              <a:rPr lang="en-US" sz="2400" dirty="0" smtClean="0"/>
              <a:t>(to </a:t>
            </a:r>
            <a:r>
              <a:rPr lang="en-US" sz="2400" dirty="0"/>
              <a:t>support GISC backup </a:t>
            </a:r>
            <a:r>
              <a:rPr lang="en-US" sz="2400" dirty="0" smtClean="0"/>
              <a:t>service)</a:t>
            </a:r>
          </a:p>
          <a:p>
            <a:pPr lvl="1"/>
            <a:r>
              <a:rPr lang="en-US" sz="2400" dirty="0" smtClean="0"/>
              <a:t>data subscription</a:t>
            </a:r>
          </a:p>
          <a:p>
            <a:pPr lvl="1"/>
            <a:r>
              <a:rPr lang="en-US" sz="2400" dirty="0" smtClean="0"/>
              <a:t>web ingest</a:t>
            </a:r>
            <a:endParaRPr lang="en-US" sz="2400" dirty="0"/>
          </a:p>
          <a:p>
            <a:r>
              <a:rPr lang="en-US" sz="2400" dirty="0" smtClean="0"/>
              <a:t>developing </a:t>
            </a:r>
            <a:r>
              <a:rPr lang="en-US" sz="2400" dirty="0"/>
              <a:t>WIS monitoring </a:t>
            </a:r>
            <a:r>
              <a:rPr lang="en-US" sz="2400" dirty="0" smtClean="0"/>
              <a:t>service and dashboard</a:t>
            </a:r>
          </a:p>
          <a:p>
            <a:pPr lvl="1"/>
            <a:r>
              <a:rPr lang="en-US" sz="2400" dirty="0" smtClean="0"/>
              <a:t>according </a:t>
            </a:r>
            <a:r>
              <a:rPr lang="en-US" sz="2400" dirty="0"/>
              <a:t>to the “GISC MONITORING AND REPORTING REQUIREMENTS</a:t>
            </a:r>
            <a:r>
              <a:rPr lang="en-US" sz="2400" dirty="0" smtClean="0"/>
              <a:t>”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31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Refined metadata search (1)</a:t>
            </a:r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EA80673-A73F-4D73-96A3-E05FA08B7613}" type="slidenum">
              <a:rPr lang="en-US" altLang="en-US" smtClean="0"/>
              <a:pPr/>
              <a:t>25</a:t>
            </a:fld>
            <a:endParaRPr lang="en-US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9144000" cy="39433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4056665" y="3356992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23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8286" y="177771"/>
            <a:ext cx="7085714" cy="664761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Refined metadata </a:t>
            </a:r>
            <a:r>
              <a:rPr lang="en-US" altLang="zh-CN" dirty="0" smtClean="0"/>
              <a:t>search (2)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26</a:t>
            </a:fld>
            <a:endParaRPr lang="en-US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660232" y="2978360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733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Refined data subscription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27</a:t>
            </a:fld>
            <a:endParaRPr lang="en-US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75" y="847725"/>
            <a:ext cx="8553450" cy="516255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467544" y="1660276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670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Refined TIGGE data subscription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28</a:t>
            </a:fld>
            <a:endParaRPr lang="en-US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09" t="9044"/>
          <a:stretch/>
        </p:blipFill>
        <p:spPr>
          <a:xfrm>
            <a:off x="1019020" y="795293"/>
            <a:ext cx="7177397" cy="1136659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5832642" y="3193911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534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24"/>
          <a:stretch/>
        </p:blipFill>
        <p:spPr>
          <a:xfrm>
            <a:off x="1732658" y="0"/>
            <a:ext cx="7395210" cy="8500502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556792"/>
            <a:ext cx="2520975" cy="4104183"/>
          </a:xfrm>
        </p:spPr>
        <p:txBody>
          <a:bodyPr/>
          <a:lstStyle/>
          <a:p>
            <a:r>
              <a:rPr lang="en-US" altLang="zh-CN" dirty="0" smtClean="0"/>
              <a:t>Refined </a:t>
            </a:r>
            <a:r>
              <a:rPr lang="en-US" altLang="zh-CN" dirty="0" err="1" smtClean="0"/>
              <a:t>realtime</a:t>
            </a:r>
            <a:r>
              <a:rPr lang="en-US" altLang="zh-CN" dirty="0" smtClean="0"/>
              <a:t> monitoring dashboard (internal only)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29</a:t>
            </a:fld>
            <a:endParaRPr lang="en-US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292080" y="1295182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520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Monitoring info (public)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30</a:t>
            </a:fld>
            <a:endParaRPr lang="en-US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" y="981075"/>
            <a:ext cx="5653755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318" y="908720"/>
            <a:ext cx="5653755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75806" y="2852936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26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31</a:t>
            </a:fld>
            <a:endParaRPr lang="en-US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8913"/>
            <a:ext cx="5653755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245" y="33689"/>
            <a:ext cx="5653755" cy="6858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3275806" y="2852936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843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Quarterly Report Drafting service</a:t>
            </a:r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32</a:t>
            </a:fld>
            <a:endParaRPr lang="en-US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8" y="1396926"/>
            <a:ext cx="4910476" cy="5375238"/>
          </a:xfrm>
          <a:prstGeom prst="rect">
            <a:avLst/>
          </a:prstGeom>
        </p:spPr>
      </p:pic>
      <p:graphicFrame>
        <p:nvGraphicFramePr>
          <p:cNvPr id="10" name="对象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7986313"/>
              </p:ext>
            </p:extLst>
          </p:nvPr>
        </p:nvGraphicFramePr>
        <p:xfrm>
          <a:off x="6732240" y="2924944"/>
          <a:ext cx="1708862" cy="15486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Document" showAsIcon="1" r:id="rId5" imgW="914400" imgH="828720" progId="Word.Document.8">
                  <p:embed/>
                </p:oleObj>
              </mc:Choice>
              <mc:Fallback>
                <p:oleObj name="Document" showAsIcon="1" r:id="rId5" imgW="914400" imgH="828720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32240" y="2924944"/>
                        <a:ext cx="1708862" cy="15486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右箭头 10"/>
          <p:cNvSpPr/>
          <p:nvPr/>
        </p:nvSpPr>
        <p:spPr>
          <a:xfrm>
            <a:off x="5076056" y="3140968"/>
            <a:ext cx="1440160" cy="1152128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export</a:t>
            </a:r>
            <a:endParaRPr lang="zh-CN" altLang="en-US" dirty="0"/>
          </a:p>
        </p:txBody>
      </p:sp>
      <p:sp>
        <p:nvSpPr>
          <p:cNvPr id="12" name="文本框 11"/>
          <p:cNvSpPr txBox="1"/>
          <p:nvPr/>
        </p:nvSpPr>
        <p:spPr>
          <a:xfrm>
            <a:off x="1187624" y="929022"/>
            <a:ext cx="3024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WIS portal site</a:t>
            </a:r>
            <a:endParaRPr lang="zh-CN" altLang="en-US" dirty="0"/>
          </a:p>
        </p:txBody>
      </p:sp>
      <p:sp>
        <p:nvSpPr>
          <p:cNvPr id="13" name="文本框 12"/>
          <p:cNvSpPr txBox="1"/>
          <p:nvPr/>
        </p:nvSpPr>
        <p:spPr>
          <a:xfrm>
            <a:off x="136695" y="2879358"/>
            <a:ext cx="21018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spc="600" dirty="0" smtClean="0">
                <a:solidFill>
                  <a:schemeClr val="bg1">
                    <a:lumMod val="50000"/>
                  </a:schemeClr>
                </a:solidFill>
              </a:rPr>
              <a:t>SAMPLE</a:t>
            </a:r>
            <a:endParaRPr lang="zh-CN" altLang="en-US" sz="2800" spc="6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91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Draft Text for Report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/>
              <a:t>Mr. Wang Peng reported that during 2015 GISC Beijing provided onsite training in </a:t>
            </a:r>
            <a:r>
              <a:rPr lang="en-US" dirty="0" err="1"/>
              <a:t>neigbouring</a:t>
            </a:r>
            <a:r>
              <a:rPr lang="en-US" dirty="0"/>
              <a:t> NMHS, including guidance for WIS implementation and application on weather forecast. GISC Beijing planned to continue capacity building activities for their </a:t>
            </a:r>
            <a:r>
              <a:rPr lang="en-US" dirty="0" err="1"/>
              <a:t>AoR</a:t>
            </a:r>
            <a:r>
              <a:rPr lang="en-US" dirty="0"/>
              <a:t> in 2016.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Mr. Wang Peng reported that in November 2015 GISC Beijing and GISC Seoul started operational data exchange via RMDCN, replaced old bilateral dedicated line.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It is noted that GISC Beijing upgraded the 24h cache data format to TT-GISC suggested one. Mr. Wang Peng reported that GISC Beijing have taken part in the cloud pilot test chaired by ET-CTS since Sep. 2015 and its brief status. He also reported the development status of WIS Portal system version 2.0.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altLang="en-US" smtClean="0"/>
              <a:t>ET-WISC 2016</a:t>
            </a:r>
            <a:endParaRPr lang="en-US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33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361765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tx1"/>
                </a:solidFill>
              </a:rPr>
              <a:t>Thanks for your attention !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6" name="副标题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en-US" dirty="0">
                <a:solidFill>
                  <a:schemeClr val="tx1"/>
                </a:solidFill>
              </a:rPr>
              <a:t>Melbourne, Australia.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18-22 April 2016</a:t>
            </a:r>
          </a:p>
          <a:p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6B6142-C4AC-42D9-AC05-600A53630494}" type="slidenum">
              <a:rPr lang="en-US" altLang="en-US" smtClean="0"/>
              <a:pPr/>
              <a:t>34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1200816"/>
      </p:ext>
    </p:extLst>
  </p:cSld>
  <p:clrMapOvr>
    <a:masterClrMapping/>
  </p:clrMapOvr>
</p:sld>
</file>

<file path=ppt/theme/theme1.xml><?xml version="1.0" encoding="utf-8"?>
<a:theme xmlns:a="http://schemas.openxmlformats.org/drawingml/2006/main" name="WMO_Powerpoint_template_en">
  <a:themeElements>
    <a:clrScheme name="WMO-Title-SF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MO-Title-SF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MO-Title-SF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MO-Title-SF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MO-Title-SF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sing slide">
  <a:themeElements>
    <a:clrScheme name="1_Small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SmallLogo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" charset="0"/>
          </a:defRPr>
        </a:defPPr>
      </a:lstStyle>
    </a:lnDef>
  </a:objectDefaults>
  <a:extraClrSchemeLst>
    <a:extraClrScheme>
      <a:clrScheme name="1_Small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SmallLog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SmallLog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emeNMIC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WMO_Powerpoint_template_en</Template>
  <TotalTime>885</TotalTime>
  <Words>718</Words>
  <Application>Microsoft Office PowerPoint</Application>
  <PresentationFormat>On-screen Show (4:3)</PresentationFormat>
  <Paragraphs>188</Paragraphs>
  <Slides>34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3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WMO_Powerpoint_template_en</vt:lpstr>
      <vt:lpstr>Closing slide</vt:lpstr>
      <vt:lpstr>ThemeNMIC</vt:lpstr>
      <vt:lpstr>Document</vt:lpstr>
      <vt:lpstr>Status report of GISC Beijing</vt:lpstr>
      <vt:lpstr>WIS implementation of GISC Beijing</vt:lpstr>
      <vt:lpstr>Data Communication Network</vt:lpstr>
      <vt:lpstr>CMA’s Disaster Recovery Site</vt:lpstr>
      <vt:lpstr>Data from DCPCs</vt:lpstr>
      <vt:lpstr>Capacity building</vt:lpstr>
      <vt:lpstr>CMA WIS training in Myanmar, Jan. 2015</vt:lpstr>
      <vt:lpstr>CMA WIS training in North Korea, Jun. 2015</vt:lpstr>
      <vt:lpstr>CMA WIS training in Kazakhstan, Aug. 2015</vt:lpstr>
      <vt:lpstr>GISCs 24h cache completeness </vt:lpstr>
      <vt:lpstr>GISC Beijing 24h cache statistics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GISC cache bulletins format</vt:lpstr>
      <vt:lpstr>Cloud cache pilot test</vt:lpstr>
      <vt:lpstr>Development of WIS portal v2</vt:lpstr>
      <vt:lpstr>Refined metadata search (1)</vt:lpstr>
      <vt:lpstr>Refined metadata search (2)</vt:lpstr>
      <vt:lpstr>Refined data subscription</vt:lpstr>
      <vt:lpstr>Refined TIGGE data subscription</vt:lpstr>
      <vt:lpstr>Refined realtime monitoring dashboard (internal only)</vt:lpstr>
      <vt:lpstr>Monitoring info (public)</vt:lpstr>
      <vt:lpstr>PowerPoint Presentation</vt:lpstr>
      <vt:lpstr>Quarterly Report Drafting service</vt:lpstr>
      <vt:lpstr>Draft Text for Report</vt:lpstr>
      <vt:lpstr>Thanks for your attention !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 Submitted by: (Doc xx)</dc:title>
  <dc:creator>David Thomas</dc:creator>
  <cp:lastModifiedBy>David Thomas</cp:lastModifiedBy>
  <cp:revision>77</cp:revision>
  <dcterms:created xsi:type="dcterms:W3CDTF">2016-01-27T13:03:19Z</dcterms:created>
  <dcterms:modified xsi:type="dcterms:W3CDTF">2016-05-12T14:11:06Z</dcterms:modified>
</cp:coreProperties>
</file>