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4572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9144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13716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18288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22860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27432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32004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3657600" algn="l" defTabSz="914400" rtl="0" fontAlgn="auto" latinLnBrk="0" hangingPunct="0">
      <a:lnSpc>
        <a:spcPct val="85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400" u="none" kumimoji="0" normalizeH="0">
        <a:ln>
          <a:noFill/>
        </a:ln>
        <a:solidFill>
          <a:srgbClr val="808080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808080"/>
        </a:fontRef>
        <a:srgbClr val="80808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808080"/>
        </a:fontRef>
        <a:srgbClr val="80808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2E2E2"/>
          </a:solidFill>
        </a:fill>
      </a:tcStyle>
    </a:wholeTbl>
    <a:band2H>
      <a:tcTxStyle b="def" i="def"/>
      <a:tcStyle>
        <a:tcBdr/>
        <a:fill>
          <a:solidFill>
            <a:srgbClr val="F1F1F1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808080"/>
        </a:fontRef>
        <a:srgbClr val="80808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0CBCC"/>
          </a:solidFill>
        </a:fill>
      </a:tcStyle>
    </a:wholeTbl>
    <a:band2H>
      <a:tcTxStyle b="def" i="def"/>
      <a:tcStyle>
        <a:tcBdr/>
        <a:fill>
          <a:solidFill>
            <a:srgbClr val="F8E7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808080"/>
        </a:fontRef>
        <a:srgbClr val="80808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CECEC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808080"/>
        </a:fontRef>
        <a:srgbClr val="80808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808080"/>
              </a:solidFill>
              <a:prstDash val="solid"/>
              <a:round/>
            </a:ln>
          </a:top>
          <a:bottom>
            <a:ln w="25400" cap="flat">
              <a:solidFill>
                <a:srgbClr val="80808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808080"/>
              </a:solidFill>
              <a:prstDash val="solid"/>
              <a:round/>
            </a:ln>
          </a:top>
          <a:bottom>
            <a:ln w="25400" cap="flat">
              <a:solidFill>
                <a:srgbClr val="80808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808080"/>
        </a:fontRef>
        <a:srgbClr val="80808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7D7D7"/>
          </a:solidFill>
        </a:fill>
      </a:tcStyle>
    </a:wholeTbl>
    <a:band2H>
      <a:tcTxStyle b="def" i="def"/>
      <a:tcStyle>
        <a:tcBdr/>
        <a:fill>
          <a:solidFill>
            <a:srgbClr val="ECECEC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80808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80808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80808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Shape 2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Arial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3" name="Shape 22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PowerPoint guidelines. </a:t>
            </a:r>
          </a:p>
          <a:p>
            <a:pPr>
              <a:lnSpc>
                <a:spcPct val="80000"/>
              </a:lnSpc>
              <a:spcBef>
                <a:spcPts val="300"/>
              </a:spcBef>
              <a:defRPr sz="1000"/>
            </a:pPr>
            <a:r>
              <a:t>Our refreshed PowerPoint style matches our refreshed corporate values. These guidelines ensure we achieve consistent, professional-looking presentations.</a:t>
            </a:r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Font:</a:t>
            </a:r>
            <a:r>
              <a:rPr b="0"/>
              <a:t> Arial only</a:t>
            </a:r>
            <a:endParaRPr b="0"/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Bullets:</a:t>
            </a:r>
            <a:r>
              <a:rPr b="0"/>
              <a:t> Arial round</a:t>
            </a:r>
            <a:endParaRPr b="0"/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Front page slide 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Headline text point size 53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Subtitle text point size 20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Presenter, location and date point size 12</a:t>
            </a:r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Divider slides</a:t>
            </a:r>
          </a:p>
          <a:p>
            <a:pPr>
              <a:lnSpc>
                <a:spcPct val="80000"/>
              </a:lnSpc>
              <a:spcBef>
                <a:spcPts val="300"/>
              </a:spcBef>
              <a:defRPr sz="1000"/>
            </a:pPr>
            <a:r>
              <a:t>Should be used to break up subjects or when changing content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Headline text point size 40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Subtitle text point size 20</a:t>
            </a:r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Content slides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Headline text size: minimum 40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First Level Bullet Points 24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Subsequent Level; Bullet Points 20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Body text size: minimum 16</a:t>
            </a:r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Printing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Please select greyscale when printing, this will remove the backgrounds and save on ink.</a:t>
            </a:r>
          </a:p>
          <a:p>
            <a:pPr>
              <a:lnSpc>
                <a:spcPct val="80000"/>
              </a:lnSpc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Colour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Web safe green #CFF33 (R204, G255, B51), can be used to highlight important words or phrases.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Web safe red </a:t>
            </a:r>
            <a:r>
              <a:t>#ED2939 (R237, G41, B57), can be used to highlight severe weather warnings</a:t>
            </a:r>
          </a:p>
          <a:p>
            <a:pPr>
              <a:lnSpc>
                <a:spcPct val="80000"/>
              </a:lnSpc>
              <a:buSzPct val="100000"/>
              <a:buChar char="•"/>
              <a:defRPr sz="1000"/>
            </a:pPr>
          </a:p>
          <a:p>
            <a:pPr>
              <a:lnSpc>
                <a:spcPct val="80000"/>
              </a:lnSpc>
              <a:spcBef>
                <a:spcPts val="300"/>
              </a:spcBef>
              <a:defRPr b="1" sz="1000"/>
            </a:pPr>
            <a:r>
              <a:t>Campaign presentations</a:t>
            </a:r>
          </a:p>
          <a:p>
            <a:pPr>
              <a:lnSpc>
                <a:spcPct val="80000"/>
              </a:lnSpc>
              <a:spcBef>
                <a:spcPts val="300"/>
              </a:spcBef>
              <a:buSzPct val="100000"/>
              <a:buChar char="•"/>
              <a:defRPr sz="1000"/>
            </a:pPr>
            <a:r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323850" y="4979987"/>
            <a:ext cx="8591550" cy="84931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Section slide heading Arial 40</a:t>
            </a:r>
          </a:p>
        </p:txBody>
      </p:sp>
      <p:sp>
        <p:nvSpPr>
          <p:cNvPr id="12" name="Shape 12"/>
          <p:cNvSpPr/>
          <p:nvPr>
            <p:ph type="body" sz="quarter" idx="1"/>
          </p:nvPr>
        </p:nvSpPr>
        <p:spPr>
          <a:xfrm>
            <a:off x="323850" y="5645150"/>
            <a:ext cx="7896225" cy="66357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 marL="0" indent="0">
              <a:spcBef>
                <a:spcPts val="800"/>
              </a:spcBef>
              <a:buSzTx/>
              <a:buNone/>
              <a:defRPr sz="2000"/>
            </a:lvl1pPr>
          </a:lstStyle>
          <a:p>
            <a:pPr/>
            <a:r>
              <a:t>Section slide subtitle heading Arial 20</a:t>
            </a:r>
          </a:p>
        </p:txBody>
      </p:sp>
      <p:sp>
        <p:nvSpPr>
          <p:cNvPr id="13" name="Shape 1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21" name="Shape 21"/>
          <p:cNvSpPr/>
          <p:nvPr>
            <p:ph type="body" idx="1"/>
          </p:nvPr>
        </p:nvSpPr>
        <p:spPr>
          <a:xfrm>
            <a:off x="1752600" y="1773238"/>
            <a:ext cx="69342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2" name="Shape 2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0" name="Shape 30"/>
          <p:cNvSpPr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 marL="0" indent="0">
              <a:spcBef>
                <a:spcPts val="800"/>
              </a:spcBef>
              <a:buSzTx/>
              <a:buNone/>
              <a:defRPr sz="2000"/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31" name="Shape 3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9" name="Shape 39"/>
          <p:cNvSpPr/>
          <p:nvPr>
            <p:ph type="body" sz="half" idx="1"/>
          </p:nvPr>
        </p:nvSpPr>
        <p:spPr>
          <a:xfrm>
            <a:off x="1752600" y="1773238"/>
            <a:ext cx="33909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spcBef>
                <a:spcPts val="1100"/>
              </a:spcBef>
              <a:defRPr sz="2800"/>
            </a:lvl1pPr>
            <a:lvl2pPr marL="654315" indent="-212990">
              <a:spcBef>
                <a:spcPts val="1100"/>
              </a:spcBef>
              <a:defRPr sz="2800"/>
            </a:lvl2pPr>
            <a:lvl3pPr marL="1061085" indent="-257810">
              <a:spcBef>
                <a:spcPts val="1100"/>
              </a:spcBef>
              <a:defRPr sz="2800"/>
            </a:lvl3pPr>
            <a:lvl4pPr marL="1450798" indent="-283986">
              <a:spcBef>
                <a:spcPts val="1100"/>
              </a:spcBef>
              <a:defRPr sz="2800"/>
            </a:lvl4pPr>
            <a:lvl5pPr marL="1792993" indent="-264231">
              <a:spcBef>
                <a:spcPts val="1100"/>
              </a:spcBef>
              <a:defRPr sz="2800"/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0" name="Shape 4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48" name="Shape 48"/>
          <p:cNvSpPr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 marL="0" indent="0">
              <a:buSzTx/>
              <a:buNone/>
              <a:defRPr b="1"/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49" name="Shape 49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 marL="0" indent="0">
              <a:buSzTx/>
              <a:buNone/>
              <a:defRPr b="1"/>
            </a:pPr>
          </a:p>
        </p:txBody>
      </p:sp>
      <p:sp>
        <p:nvSpPr>
          <p:cNvPr id="50" name="Shape 5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58" name="Shape 5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>
              <a:defRPr b="1" sz="20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73" name="Shape 73"/>
          <p:cNvSpPr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spcBef>
                <a:spcPts val="1300"/>
              </a:spcBef>
              <a:defRPr sz="3200"/>
            </a:lvl1pPr>
            <a:lvl2pPr marL="649968" indent="-208643">
              <a:spcBef>
                <a:spcPts val="1300"/>
              </a:spcBef>
              <a:defRPr sz="3200"/>
            </a:lvl2pPr>
            <a:lvl3pPr marL="1048808" indent="-245533">
              <a:spcBef>
                <a:spcPts val="1300"/>
              </a:spcBef>
              <a:defRPr sz="3200"/>
            </a:lvl3pPr>
            <a:lvl4pPr marL="1458912" indent="-292100">
              <a:spcBef>
                <a:spcPts val="1300"/>
              </a:spcBef>
              <a:defRPr sz="3200"/>
            </a:lvl4pPr>
            <a:lvl5pPr marL="1800542" indent="-271780">
              <a:spcBef>
                <a:spcPts val="1300"/>
              </a:spcBef>
              <a:defRPr sz="3200"/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4" name="Shape 74"/>
          <p:cNvSpPr/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0" indent="0">
              <a:spcBef>
                <a:spcPts val="500"/>
              </a:spcBef>
              <a:buSzTx/>
              <a:buNone/>
              <a:defRPr sz="1400"/>
            </a:pPr>
          </a:p>
        </p:txBody>
      </p:sp>
      <p:sp>
        <p:nvSpPr>
          <p:cNvPr id="75" name="Shape 7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>
              <a:defRPr b="1" sz="20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83" name="Shape 83"/>
          <p:cNvSpPr/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/>
          <a:lstStyle/>
          <a:p>
            <a:pPr/>
          </a:p>
        </p:txBody>
      </p:sp>
      <p:sp>
        <p:nvSpPr>
          <p:cNvPr id="84" name="Shape 84"/>
          <p:cNvSpPr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 marL="0" indent="0">
              <a:spcBef>
                <a:spcPts val="500"/>
              </a:spcBef>
              <a:buSzTx/>
              <a:buNone/>
              <a:defRPr sz="1400"/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85" name="Shape 8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93" name="Shape 93"/>
          <p:cNvSpPr/>
          <p:nvPr>
            <p:ph type="body" idx="1"/>
          </p:nvPr>
        </p:nvSpPr>
        <p:spPr>
          <a:xfrm>
            <a:off x="1752600" y="1773238"/>
            <a:ext cx="69342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4" name="Shape 9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type="title"/>
          </p:nvPr>
        </p:nvSpPr>
        <p:spPr>
          <a:xfrm>
            <a:off x="6953250" y="347663"/>
            <a:ext cx="1733550" cy="6176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102" name="Shape 102"/>
          <p:cNvSpPr/>
          <p:nvPr>
            <p:ph type="body" idx="1"/>
          </p:nvPr>
        </p:nvSpPr>
        <p:spPr>
          <a:xfrm>
            <a:off x="1752600" y="347663"/>
            <a:ext cx="5048250" cy="6176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3" name="Shape 10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11" name="Shape 111"/>
          <p:cNvSpPr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 marL="0" indent="0" algn="ctr">
              <a:buSzTx/>
              <a:buNone/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subtitle style</a:t>
            </a:r>
          </a:p>
        </p:txBody>
      </p:sp>
      <p:sp>
        <p:nvSpPr>
          <p:cNvPr id="112" name="Shape 11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20" name="Shape 120"/>
          <p:cNvSpPr/>
          <p:nvPr>
            <p:ph type="body" idx="1"/>
          </p:nvPr>
        </p:nvSpPr>
        <p:spPr>
          <a:xfrm>
            <a:off x="1752600" y="1773238"/>
            <a:ext cx="69342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21" name="Shape 12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 b="1" cap="all"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29" name="Shape 129"/>
          <p:cNvSpPr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 marL="0" indent="0">
              <a:spcBef>
                <a:spcPts val="800"/>
              </a:spcBef>
              <a:buSzTx/>
              <a:buNone/>
              <a:defRPr sz="2000">
                <a:solidFill>
                  <a:srgbClr val="000000"/>
                </a:solidFill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130" name="Shape 13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38" name="Shape 138"/>
          <p:cNvSpPr/>
          <p:nvPr>
            <p:ph type="body" sz="half" idx="1"/>
          </p:nvPr>
        </p:nvSpPr>
        <p:spPr>
          <a:xfrm>
            <a:off x="1752600" y="1773238"/>
            <a:ext cx="33909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spcBef>
                <a:spcPts val="1100"/>
              </a:spcBef>
              <a:defRPr sz="2800">
                <a:solidFill>
                  <a:srgbClr val="000000"/>
                </a:solidFill>
              </a:defRPr>
            </a:lvl1pPr>
            <a:lvl2pPr marL="654315" indent="-212990">
              <a:spcBef>
                <a:spcPts val="1100"/>
              </a:spcBef>
              <a:defRPr sz="2800">
                <a:solidFill>
                  <a:srgbClr val="000000"/>
                </a:solidFill>
              </a:defRPr>
            </a:lvl2pPr>
            <a:lvl3pPr marL="1061085" indent="-257810">
              <a:spcBef>
                <a:spcPts val="1100"/>
              </a:spcBef>
              <a:defRPr sz="2800">
                <a:solidFill>
                  <a:srgbClr val="000000"/>
                </a:solidFill>
              </a:defRPr>
            </a:lvl3pPr>
            <a:lvl4pPr marL="1450798" indent="-283986">
              <a:spcBef>
                <a:spcPts val="1100"/>
              </a:spcBef>
              <a:defRPr sz="2800">
                <a:solidFill>
                  <a:srgbClr val="000000"/>
                </a:solidFill>
              </a:defRPr>
            </a:lvl4pPr>
            <a:lvl5pPr marL="1792993" indent="-264231">
              <a:spcBef>
                <a:spcPts val="1100"/>
              </a:spcBef>
              <a:defRPr sz="2800">
                <a:solidFill>
                  <a:srgbClr val="000000"/>
                </a:solidFill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39" name="Shape 13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47" name="Shape 147"/>
          <p:cNvSpPr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 marL="0" indent="0">
              <a:buSzTx/>
              <a:buNone/>
              <a:defRPr b="1">
                <a:solidFill>
                  <a:srgbClr val="000000"/>
                </a:solidFill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148" name="Shape 148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 marL="0" indent="0">
              <a:buSzTx/>
              <a:buNone/>
              <a:defRPr b="1">
                <a:solidFill>
                  <a:srgbClr val="000000"/>
                </a:solidFill>
              </a:defRPr>
            </a:pPr>
          </a:p>
        </p:txBody>
      </p:sp>
      <p:sp>
        <p:nvSpPr>
          <p:cNvPr id="149" name="Shape 14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57" name="Shape 157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>
              <a:defRPr b="1" sz="2000"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72" name="Shape 172"/>
          <p:cNvSpPr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spcBef>
                <a:spcPts val="1300"/>
              </a:spcBef>
              <a:defRPr sz="3200">
                <a:solidFill>
                  <a:srgbClr val="000000"/>
                </a:solidFill>
              </a:defRPr>
            </a:lvl1pPr>
            <a:lvl2pPr marL="649968" indent="-208643">
              <a:spcBef>
                <a:spcPts val="1300"/>
              </a:spcBef>
              <a:defRPr sz="3200">
                <a:solidFill>
                  <a:srgbClr val="000000"/>
                </a:solidFill>
              </a:defRPr>
            </a:lvl2pPr>
            <a:lvl3pPr marL="1048808" indent="-245533">
              <a:spcBef>
                <a:spcPts val="1300"/>
              </a:spcBef>
              <a:defRPr sz="3200">
                <a:solidFill>
                  <a:srgbClr val="000000"/>
                </a:solidFill>
              </a:defRPr>
            </a:lvl3pPr>
            <a:lvl4pPr marL="1458912" indent="-292100">
              <a:spcBef>
                <a:spcPts val="1300"/>
              </a:spcBef>
              <a:defRPr sz="3200">
                <a:solidFill>
                  <a:srgbClr val="000000"/>
                </a:solidFill>
              </a:defRPr>
            </a:lvl4pPr>
            <a:lvl5pPr marL="1800542" indent="-271780">
              <a:spcBef>
                <a:spcPts val="1300"/>
              </a:spcBef>
              <a:defRPr sz="3200">
                <a:solidFill>
                  <a:srgbClr val="000000"/>
                </a:solidFill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73" name="Shape 173"/>
          <p:cNvSpPr/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0" indent="0">
              <a:spcBef>
                <a:spcPts val="500"/>
              </a:spcBef>
              <a:buSzTx/>
              <a:buNone/>
              <a:defRPr sz="1400">
                <a:solidFill>
                  <a:srgbClr val="000000"/>
                </a:solidFill>
              </a:defRPr>
            </a:pPr>
          </a:p>
        </p:txBody>
      </p:sp>
      <p:sp>
        <p:nvSpPr>
          <p:cNvPr id="174" name="Shape 17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anchor="b">
            <a:normAutofit fontScale="100000" lnSpcReduction="0"/>
          </a:bodyPr>
          <a:lstStyle>
            <a:lvl1pPr>
              <a:defRPr b="1" sz="2000"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82" name="Shape 182"/>
          <p:cNvSpPr/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/>
          <a:lstStyle/>
          <a:p>
            <a:pPr/>
          </a:p>
        </p:txBody>
      </p:sp>
      <p:sp>
        <p:nvSpPr>
          <p:cNvPr id="183" name="Shape 183"/>
          <p:cNvSpPr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 marL="0" indent="0">
              <a:spcBef>
                <a:spcPts val="500"/>
              </a:spcBef>
              <a:buSz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184" name="Shape 18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92" name="Shape 192"/>
          <p:cNvSpPr/>
          <p:nvPr>
            <p:ph type="body" idx="1"/>
          </p:nvPr>
        </p:nvSpPr>
        <p:spPr>
          <a:xfrm>
            <a:off x="1752600" y="1773238"/>
            <a:ext cx="6934200" cy="47513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93" name="Shape 19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/>
          <p:nvPr>
            <p:ph type="title"/>
          </p:nvPr>
        </p:nvSpPr>
        <p:spPr>
          <a:xfrm>
            <a:off x="6953250" y="347663"/>
            <a:ext cx="1733550" cy="6176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201" name="Shape 201"/>
          <p:cNvSpPr/>
          <p:nvPr>
            <p:ph type="body" idx="1"/>
          </p:nvPr>
        </p:nvSpPr>
        <p:spPr>
          <a:xfrm>
            <a:off x="1752600" y="347663"/>
            <a:ext cx="5048250" cy="6176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02" name="Shape 20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Tabl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/>
          <p:nvPr>
            <p:ph type="title"/>
          </p:nvPr>
        </p:nvSpPr>
        <p:spPr>
          <a:xfrm>
            <a:off x="1752600" y="347663"/>
            <a:ext cx="6934200" cy="1371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210" name="Shape 21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2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457200" y="274637"/>
            <a:ext cx="8229600" cy="1325564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45720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91440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137160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1828800" algn="l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261938" marR="0" indent="-2619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1pPr>
      <a:lvl2pPr marL="660400" marR="0" indent="-2190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2pPr>
      <a:lvl3pPr marL="1024255" marR="0" indent="-22098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3pPr>
      <a:lvl4pPr marL="1385887" marR="0" indent="-2190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4pPr>
      <a:lvl5pPr marL="1732597" marR="0" indent="-20383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5pPr>
      <a:lvl6pPr marL="2189797" marR="0" indent="-20383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6pPr>
      <a:lvl7pPr marL="2646997" marR="0" indent="-20383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7pPr>
      <a:lvl8pPr marL="3104197" marR="0" indent="-20383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8pPr>
      <a:lvl9pPr marL="3561397" marR="0" indent="-20383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24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85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FFFFFF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20" name="Shape 220"/>
          <p:cNvSpPr/>
          <p:nvPr>
            <p:ph type="ctrTitle"/>
          </p:nvPr>
        </p:nvSpPr>
        <p:spPr>
          <a:xfrm>
            <a:off x="323850" y="4800600"/>
            <a:ext cx="7772400" cy="1079500"/>
          </a:xfrm>
          <a:prstGeom prst="rect">
            <a:avLst/>
          </a:prstGeom>
        </p:spPr>
        <p:txBody>
          <a:bodyPr/>
          <a:lstStyle/>
          <a:p>
            <a:pPr>
              <a:defRPr b="1" sz="2800"/>
            </a:pPr>
            <a:br/>
            <a:r>
              <a:rPr sz="2400"/>
              <a:t>GISC Exeter Status Report - 2016</a:t>
            </a:r>
          </a:p>
        </p:txBody>
      </p:sp>
      <p:sp>
        <p:nvSpPr>
          <p:cNvPr id="221" name="Shape 221"/>
          <p:cNvSpPr/>
          <p:nvPr>
            <p:ph type="subTitle" sz="quarter" idx="1"/>
          </p:nvPr>
        </p:nvSpPr>
        <p:spPr>
          <a:xfrm>
            <a:off x="323850" y="5645150"/>
            <a:ext cx="7896225" cy="534988"/>
          </a:xfrm>
          <a:prstGeom prst="rect">
            <a:avLst/>
          </a:prstGeom>
        </p:spPr>
        <p:txBody>
          <a:bodyPr/>
          <a:lstStyle/>
          <a:p>
            <a:pPr defTabSz="868680">
              <a:lnSpc>
                <a:spcPct val="70000"/>
              </a:lnSpc>
              <a:spcBef>
                <a:spcPts val="600"/>
              </a:spcBef>
              <a:defRPr sz="1520"/>
            </a:pPr>
            <a:r>
              <a:t>TT-GISC Melbourne 18</a:t>
            </a:r>
            <a:r>
              <a:rPr baseline="29894"/>
              <a:t>th</a:t>
            </a:r>
            <a:r>
              <a:t> to 22</a:t>
            </a:r>
            <a:r>
              <a:rPr baseline="29894"/>
              <a:t>nd</a:t>
            </a:r>
            <a:r>
              <a:t> April 2016 (Doc19)</a:t>
            </a:r>
          </a:p>
          <a:p>
            <a:pPr defTabSz="868680">
              <a:lnSpc>
                <a:spcPct val="70000"/>
              </a:lnSpc>
              <a:spcBef>
                <a:spcPts val="600"/>
              </a:spcBef>
              <a:defRPr sz="1520"/>
            </a:pPr>
            <a:r>
              <a:t>Mark Francis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FFFFFF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26" name="Shape 226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Contents</a:t>
            </a:r>
          </a:p>
        </p:txBody>
      </p:sp>
      <p:sp>
        <p:nvSpPr>
          <p:cNvPr id="227" name="Shape 227"/>
          <p:cNvSpPr/>
          <p:nvPr>
            <p:ph type="body" idx="1"/>
          </p:nvPr>
        </p:nvSpPr>
        <p:spPr>
          <a:xfrm>
            <a:off x="1116012" y="1628775"/>
            <a:ext cx="6934201" cy="475138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SzTx/>
              <a:buNone/>
              <a:defRPr b="1"/>
            </a:pPr>
            <a:r>
              <a:t>GISC/RTH Exeter Status Report</a:t>
            </a:r>
          </a:p>
          <a:p>
            <a:pPr/>
            <a:r>
              <a:t>RTH Exeter GTS connectivity</a:t>
            </a:r>
          </a:p>
          <a:p>
            <a:pPr/>
            <a:r>
              <a:t>GISC Exeter WIS connectivity</a:t>
            </a:r>
          </a:p>
          <a:p>
            <a:pPr/>
            <a:r>
              <a:t>WIS Items of interest</a:t>
            </a:r>
          </a:p>
          <a:p>
            <a:pPr/>
            <a:r>
              <a:t>OpenWIS</a:t>
            </a:r>
          </a:p>
          <a:p>
            <a:pPr/>
            <a:r>
              <a:t>WIS Issues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000000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30" name="Shape 230"/>
          <p:cNvSpPr/>
          <p:nvPr>
            <p:ph type="title"/>
          </p:nvPr>
        </p:nvSpPr>
        <p:spPr>
          <a:xfrm>
            <a:off x="1752600" y="347663"/>
            <a:ext cx="6934200" cy="99310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RTH Exeter GTS connectivity</a:t>
            </a:r>
          </a:p>
        </p:txBody>
      </p:sp>
      <p:sp>
        <p:nvSpPr>
          <p:cNvPr id="231" name="Shape 231"/>
          <p:cNvSpPr/>
          <p:nvPr/>
        </p:nvSpPr>
        <p:spPr>
          <a:xfrm>
            <a:off x="395535" y="1844823"/>
            <a:ext cx="8136906" cy="3993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Connections to RTHs: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Brasilia, Melbourne, Moscow, New Delhi, Offenbach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Pretoria, Rome, Tokyo, Toulouse, Washington</a:t>
            </a:r>
          </a:p>
          <a:p>
            <a:pPr lvl="1" marL="457200" indent="0"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Connections to NMCs: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Brussels, Copenhagen, De Bilt, Dublin, Lisbon, 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Madrid, Montreal, Oslo, Reykjavik</a:t>
            </a:r>
          </a:p>
          <a:p>
            <a:pPr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Daily traffic: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Input	16 GBytes per day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Output	36 GBytes per day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99.99% availability between April 2015 and March 2016.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SLA for the RTH service at Exeter is 99.8% availability.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000000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34" name="Shape 234"/>
          <p:cNvSpPr/>
          <p:nvPr>
            <p:ph type="title"/>
          </p:nvPr>
        </p:nvSpPr>
        <p:spPr>
          <a:xfrm>
            <a:off x="1752600" y="347663"/>
            <a:ext cx="6934200" cy="99310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GISC Exeter WIS connectivity</a:t>
            </a:r>
          </a:p>
        </p:txBody>
      </p:sp>
      <p:sp>
        <p:nvSpPr>
          <p:cNvPr id="235" name="Shape 235"/>
          <p:cNvSpPr/>
          <p:nvPr/>
        </p:nvSpPr>
        <p:spPr>
          <a:xfrm>
            <a:off x="539551" y="1700807"/>
            <a:ext cx="7992890" cy="44786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Backup of user subscriptions in co-operation with Météo-France.</a:t>
            </a:r>
            <a:endParaRPr>
              <a:solidFill>
                <a:srgbClr val="FFFFFF"/>
              </a:solidFill>
            </a:endParaRPr>
          </a:p>
          <a:p>
            <a:pPr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Daily traffic statistics: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Ingesting 6.6GBytes of Essential data into 24hr Cache.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Replicating 300Mbytes of Essential data with GISC Météo-France.</a:t>
            </a:r>
            <a:endParaRPr>
              <a:solidFill>
                <a:srgbClr val="FFFFFF"/>
              </a:solidFill>
            </a:endParaRPr>
          </a:p>
          <a:p>
            <a:pPr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Metadata catalog contains 154,514 records.</a:t>
            </a:r>
            <a:endParaRPr>
              <a:solidFill>
                <a:srgbClr val="FFFFFF"/>
              </a:solidFill>
            </a:endParaRPr>
          </a:p>
          <a:p>
            <a:pPr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Daily catalog synchronisation with GISCs: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Beijing, Brasilia, Casablanca, Jeddah, Melbourne, Moscow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Offenbach, KMA, Tehran, Tokyo, Toulouse and Washington.</a:t>
            </a:r>
          </a:p>
          <a:p>
            <a:pPr lvl="1">
              <a:spcBef>
                <a:spcPts val="600"/>
              </a:spcBef>
              <a:defRPr sz="2000">
                <a:solidFill>
                  <a:srgbClr val="000000"/>
                </a:solidFill>
              </a:defRPr>
            </a:pPr>
          </a:p>
          <a:p>
            <a:pPr>
              <a:buSzPct val="100000"/>
              <a:buFont typeface="Arial"/>
              <a:buChar char="•"/>
              <a:defRPr sz="2000">
                <a:solidFill>
                  <a:srgbClr val="000000"/>
                </a:solidFill>
              </a:defRPr>
            </a:pPr>
            <a:r>
              <a:t>  100% availability between April 2015 and March 2016.</a:t>
            </a:r>
            <a:endParaRPr>
              <a:solidFill>
                <a:srgbClr val="FFFFFF"/>
              </a:solidFill>
            </a:endParaRPr>
          </a:p>
          <a:p>
            <a:pPr lvl="1" marL="457200" indent="0">
              <a:spcBef>
                <a:spcPts val="600"/>
              </a:spcBef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  <a:r>
              <a:t>  SLA for the GISC service at Exeter is 99.8% availability.</a:t>
            </a:r>
          </a:p>
          <a:p>
            <a:pPr>
              <a:buSzPct val="100000"/>
              <a:buFont typeface="Arial"/>
              <a:buChar char="•"/>
              <a:defRPr sz="1600">
                <a:solidFill>
                  <a:srgbClr val="000000"/>
                </a:solidFill>
              </a:defRPr>
            </a:pPr>
          </a:p>
          <a:p>
            <a:pPr>
              <a:defRPr sz="2000">
                <a:solidFill>
                  <a:srgbClr val="000000"/>
                </a:solidFill>
              </a:defRPr>
            </a:pPr>
            <a: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000000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38" name="Shape 238"/>
          <p:cNvSpPr/>
          <p:nvPr>
            <p:ph type="title"/>
          </p:nvPr>
        </p:nvSpPr>
        <p:spPr>
          <a:xfrm>
            <a:off x="1752600" y="347663"/>
            <a:ext cx="6934200" cy="84908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WIS Items of Interest</a:t>
            </a:r>
          </a:p>
        </p:txBody>
      </p:sp>
      <p:sp>
        <p:nvSpPr>
          <p:cNvPr id="239" name="Shape 239"/>
          <p:cNvSpPr/>
          <p:nvPr>
            <p:ph type="body" idx="1"/>
          </p:nvPr>
        </p:nvSpPr>
        <p:spPr>
          <a:xfrm>
            <a:off x="539552" y="1484784"/>
            <a:ext cx="8147247" cy="4824537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800"/>
              </a:spcBef>
              <a:defRPr sz="2000"/>
            </a:pPr>
            <a:r>
              <a:t>In September 2015, the first OpenWIS Development Conference took place at the Met Office in Exeter.  Attended by experts from:</a:t>
            </a:r>
          </a:p>
          <a:p>
            <a:pPr lvl="1" marL="623887" indent="-182562">
              <a:spcBef>
                <a:spcPts val="600"/>
              </a:spcBef>
              <a:defRPr sz="1600"/>
            </a:pPr>
            <a:r>
              <a:t>Met Office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Météo-France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Météo-France International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Korea Meteorological Administration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Australian Bureau of Meteorology.</a:t>
            </a:r>
            <a:endParaRPr sz="2000"/>
          </a:p>
          <a:p>
            <a:pPr>
              <a:spcBef>
                <a:spcPts val="600"/>
              </a:spcBef>
              <a:defRPr sz="2000"/>
            </a:pPr>
            <a:r>
              <a:t>Next OpenWIS Development conference in Washington in September 2016.</a:t>
            </a:r>
          </a:p>
          <a:p>
            <a:pPr>
              <a:spcBef>
                <a:spcPts val="800"/>
              </a:spcBef>
              <a:defRPr sz="2000"/>
            </a:pPr>
            <a:r>
              <a:t>Taking part in the pilot project to synchronize GISC cache through the cloud.   Acting as proxy for Pretoria &amp; Washington.</a:t>
            </a:r>
          </a:p>
          <a:p>
            <a:pPr>
              <a:spcBef>
                <a:spcPts val="800"/>
              </a:spcBef>
              <a:defRPr sz="2000"/>
            </a:pPr>
            <a:r>
              <a:t>Metadata and User training scheduled for October 2016 in Toulouse.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000000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42" name="Shape 242"/>
          <p:cNvSpPr/>
          <p:nvPr>
            <p:ph type="title"/>
          </p:nvPr>
        </p:nvSpPr>
        <p:spPr>
          <a:xfrm>
            <a:off x="1752600" y="347663"/>
            <a:ext cx="6934200" cy="92109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OpenWIS</a:t>
            </a:r>
          </a:p>
        </p:txBody>
      </p:sp>
      <p:sp>
        <p:nvSpPr>
          <p:cNvPr id="243" name="Shape 243"/>
          <p:cNvSpPr/>
          <p:nvPr>
            <p:ph type="body" idx="1"/>
          </p:nvPr>
        </p:nvSpPr>
        <p:spPr>
          <a:xfrm>
            <a:off x="539551" y="1628799"/>
            <a:ext cx="8352930" cy="482453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800"/>
              </a:spcBef>
              <a:defRPr sz="2000"/>
            </a:pPr>
            <a:r>
              <a:t>OpenWIS software provides all GISC, vGISC, DCPC and NC functions.</a:t>
            </a:r>
          </a:p>
          <a:p>
            <a:pPr>
              <a:spcBef>
                <a:spcPts val="800"/>
              </a:spcBef>
              <a:defRPr sz="2000"/>
            </a:pPr>
            <a:r>
              <a:t>OpenWIS is used operationally in:</a:t>
            </a:r>
          </a:p>
          <a:p>
            <a:pPr lvl="1" marL="623887" indent="-182562">
              <a:spcBef>
                <a:spcPts val="600"/>
              </a:spcBef>
              <a:defRPr sz="1600"/>
            </a:pPr>
            <a:r>
              <a:t>Australia, Finland , France , Indonesia , Kenya , KMA 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Morocco, The Netherlands, Russia, Singapore, UK, USA</a:t>
            </a:r>
          </a:p>
          <a:p>
            <a:pPr>
              <a:spcBef>
                <a:spcPts val="800"/>
              </a:spcBef>
              <a:defRPr sz="2000"/>
            </a:pPr>
            <a:r>
              <a:t>Exeter DCPC will be operational in May 2016.</a:t>
            </a:r>
          </a:p>
          <a:p>
            <a:pPr>
              <a:spcBef>
                <a:spcPts val="800"/>
              </a:spcBef>
              <a:defRPr sz="2000"/>
            </a:pPr>
            <a:r>
              <a:t>OpenWIS development:</a:t>
            </a:r>
          </a:p>
          <a:p>
            <a:pPr lvl="1" marL="623887" indent="-182562">
              <a:spcBef>
                <a:spcPts val="600"/>
              </a:spcBef>
              <a:defRPr sz="1600"/>
            </a:pPr>
            <a:r>
              <a:t>Software development is being carried out as a collaboration involving all members of the association.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Latest release brings additional capability and bug fixes.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Development includes changes to GeoNetworks that will be committed back to the trunk version.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Software built nightly and a suite of automated tests run against the build.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000000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46" name="Shape 246"/>
          <p:cNvSpPr/>
          <p:nvPr>
            <p:ph type="title"/>
          </p:nvPr>
        </p:nvSpPr>
        <p:spPr>
          <a:xfrm>
            <a:off x="1752600" y="347663"/>
            <a:ext cx="6934200" cy="92109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WIS Issues</a:t>
            </a:r>
          </a:p>
        </p:txBody>
      </p:sp>
      <p:sp>
        <p:nvSpPr>
          <p:cNvPr id="247" name="Shape 247"/>
          <p:cNvSpPr/>
          <p:nvPr>
            <p:ph type="body" idx="1"/>
          </p:nvPr>
        </p:nvSpPr>
        <p:spPr>
          <a:xfrm>
            <a:off x="323527" y="1556791"/>
            <a:ext cx="8568954" cy="4896546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800"/>
              </a:spcBef>
              <a:defRPr sz="2000"/>
            </a:pPr>
            <a:r>
              <a:t>Hierarchical metadata expected by users:</a:t>
            </a:r>
          </a:p>
          <a:p>
            <a:pPr lvl="1" marL="623887" indent="-182562">
              <a:spcBef>
                <a:spcPts val="600"/>
              </a:spcBef>
              <a:defRPr sz="1600"/>
            </a:pPr>
            <a:r>
              <a:t>Is it possible to have common sets defined?</a:t>
            </a:r>
            <a:endParaRPr sz="2000"/>
          </a:p>
          <a:p>
            <a:pPr lvl="1" marL="623887" indent="-182562">
              <a:spcBef>
                <a:spcPts val="600"/>
              </a:spcBef>
              <a:defRPr sz="1600"/>
            </a:pPr>
            <a:r>
              <a:t>Can common and specific sets be defined?</a:t>
            </a:r>
            <a:endParaRPr sz="2000"/>
          </a:p>
          <a:p>
            <a:pPr>
              <a:spcBef>
                <a:spcPts val="800"/>
              </a:spcBef>
              <a:defRPr sz="2000"/>
            </a:pPr>
            <a:r>
              <a:t>Performance &amp; Quality monitoring.</a:t>
            </a:r>
          </a:p>
          <a:p>
            <a:pPr>
              <a:spcBef>
                <a:spcPts val="800"/>
              </a:spcBef>
              <a:defRPr sz="2000"/>
            </a:pPr>
            <a:r>
              <a:t>Metadata ownership and publishing e.g. TIGGE metadata on GISC Beijing</a:t>
            </a:r>
          </a:p>
          <a:p>
            <a:pPr>
              <a:spcBef>
                <a:spcPts val="800"/>
              </a:spcBef>
              <a:defRPr sz="2000"/>
            </a:pPr>
            <a:r>
              <a:t>Metadata catalogue and Cache inconsistencies between GISCs</a:t>
            </a:r>
          </a:p>
          <a:p>
            <a:pPr>
              <a:spcBef>
                <a:spcPts val="800"/>
              </a:spcBef>
              <a:defRPr sz="2000"/>
            </a:pPr>
            <a:r>
              <a:t>User search experience needs to be improved.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/>
          <p:nvPr/>
        </p:nvSpPr>
        <p:spPr>
          <a:xfrm>
            <a:off x="323850" y="6553200"/>
            <a:ext cx="2895600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000">
                <a:solidFill>
                  <a:srgbClr val="FFFFFF"/>
                </a:solidFill>
              </a:defRPr>
            </a:lvl1pPr>
          </a:lstStyle>
          <a:p>
            <a:pPr/>
            <a:r>
              <a:t>© Crown copyright   Met Office</a:t>
            </a:r>
          </a:p>
        </p:txBody>
      </p:sp>
      <p:sp>
        <p:nvSpPr>
          <p:cNvPr id="250" name="Shape 25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1" name="Shape 251"/>
          <p:cNvSpPr/>
          <p:nvPr>
            <p:ph type="body" idx="1"/>
          </p:nvPr>
        </p:nvSpPr>
        <p:spPr>
          <a:xfrm>
            <a:off x="1116012" y="1628775"/>
            <a:ext cx="6934201" cy="475138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SzTx/>
              <a:buNone/>
            </a:pPr>
          </a:p>
          <a:p>
            <a:pPr>
              <a:lnSpc>
                <a:spcPct val="100000"/>
              </a:lnSpc>
              <a:buSzTx/>
              <a:buNone/>
            </a:pPr>
          </a:p>
          <a:p>
            <a:pPr>
              <a:lnSpc>
                <a:spcPct val="100000"/>
              </a:lnSpc>
              <a:buSzTx/>
              <a:buNone/>
            </a:pPr>
          </a:p>
          <a:p>
            <a:pPr algn="ctr">
              <a:lnSpc>
                <a:spcPct val="100000"/>
              </a:lnSpc>
              <a:spcBef>
                <a:spcPts val="2000"/>
              </a:spcBef>
              <a:buSzTx/>
              <a:buNone/>
              <a:defRPr sz="4800"/>
            </a:pPr>
            <a:r>
              <a:t>Any questions?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wipe dir="l"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standard_template">
  <a:themeElements>
    <a:clrScheme name="standard_template">
      <a:dk1>
        <a:srgbClr val="000000"/>
      </a:dk1>
      <a:lt1>
        <a:srgbClr val="808080"/>
      </a:lt1>
      <a:dk2>
        <a:srgbClr val="A7A7A7"/>
      </a:dk2>
      <a:lt2>
        <a:srgbClr val="535353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00FF"/>
      </a:hlink>
      <a:folHlink>
        <a:srgbClr val="FF00FF"/>
      </a:folHlink>
    </a:clrScheme>
    <a:fontScheme name="standard_templat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tandard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85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80808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85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80808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tandard_template">
  <a:themeElements>
    <a:clrScheme name="standard_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00FF"/>
      </a:hlink>
      <a:folHlink>
        <a:srgbClr val="FF00FF"/>
      </a:folHlink>
    </a:clrScheme>
    <a:fontScheme name="standard_templat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tandard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85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80808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85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80808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