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6" r:id="rId2"/>
    <p:sldId id="283" r:id="rId3"/>
    <p:sldId id="300" r:id="rId4"/>
    <p:sldId id="298" r:id="rId5"/>
    <p:sldId id="299" r:id="rId6"/>
    <p:sldId id="286" r:id="rId7"/>
    <p:sldId id="287" r:id="rId8"/>
    <p:sldId id="294" r:id="rId9"/>
    <p:sldId id="268" r:id="rId10"/>
    <p:sldId id="282" r:id="rId11"/>
    <p:sldId id="290" r:id="rId12"/>
    <p:sldId id="291" r:id="rId13"/>
    <p:sldId id="292" r:id="rId14"/>
    <p:sldId id="293" r:id="rId15"/>
  </p:sldIdLst>
  <p:sldSz cx="9144000" cy="6858000" type="screen4x3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8975" autoAdjust="0"/>
  </p:normalViewPr>
  <p:slideViewPr>
    <p:cSldViewPr>
      <p:cViewPr>
        <p:scale>
          <a:sx n="84" d="100"/>
          <a:sy n="84" d="100"/>
        </p:scale>
        <p:origin x="-1164" y="-582"/>
      </p:cViewPr>
      <p:guideLst>
        <p:guide orient="horz" pos="2160"/>
        <p:guide pos="2880"/>
      </p:guideLst>
    </p:cSldViewPr>
  </p:slideViewPr>
  <p:notesTextViewPr>
    <p:cViewPr>
      <p:scale>
        <a:sx n="150" d="100"/>
        <a:sy n="15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80610F-33A2-45B4-834B-ED170934E7FE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9D46E8-9230-4883-9A10-F60ED1173A4D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08316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3C0BF-0770-4C37-A298-994981A6BF1A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062011-F9F3-49B6-AAA3-93E091A04EE1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5754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7550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00590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1957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2400" dirty="0" smtClean="0"/>
              <a:t>Bangkok has already completed their OAI provider and authoritative metadata in their </a:t>
            </a:r>
            <a:r>
              <a:rPr lang="en-US" altLang="ja-JP" sz="2400" dirty="0" err="1" smtClean="0"/>
              <a:t>AoR.</a:t>
            </a:r>
            <a:endParaRPr lang="en-US" altLang="ja-JP" sz="24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7794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ja-JP" altLang="en-US" dirty="0" smtClean="0"/>
              <a:t>左図</a:t>
            </a:r>
            <a:endParaRPr kumimoji="1" lang="en-US" altLang="ja-JP" dirty="0" smtClean="0"/>
          </a:p>
          <a:p>
            <a:r>
              <a:rPr kumimoji="1" lang="en-US" altLang="ja-JP" dirty="0" smtClean="0"/>
              <a:t>Monitor</a:t>
            </a:r>
            <a:r>
              <a:rPr kumimoji="1" lang="en-US" altLang="ja-JP" baseline="0" dirty="0" smtClean="0"/>
              <a:t> for the number of bulletins stored at cache, each country</a:t>
            </a:r>
          </a:p>
          <a:p>
            <a:r>
              <a:rPr kumimoji="1" lang="ja-JP" altLang="en-US" baseline="0" dirty="0" smtClean="0"/>
              <a:t>右図</a:t>
            </a:r>
            <a:endParaRPr kumimoji="1" lang="en-US" altLang="ja-JP" baseline="0" dirty="0" smtClean="0"/>
          </a:p>
          <a:p>
            <a:r>
              <a:rPr kumimoji="1" lang="en-US" altLang="ja-JP" baseline="0" dirty="0" smtClean="0"/>
              <a:t>Monitor for comparison of received GTS bulletins and metadata, in order to check GTS headings lacking WIS metadata, each country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564279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1" lang="en-US" altLang="ja-JP" dirty="0" smtClean="0"/>
              <a:t>As of 1</a:t>
            </a:r>
            <a:r>
              <a:rPr kumimoji="1" lang="en-US" altLang="ja-JP" baseline="0" dirty="0" smtClean="0"/>
              <a:t> October 2015</a:t>
            </a:r>
            <a:r>
              <a:rPr kumimoji="1" lang="en-US" altLang="ja-JP" dirty="0" smtClean="0"/>
              <a:t>, 145 users 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97873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062011-F9F3-49B6-AAA3-93E091A04EE1}" type="slidenum">
              <a:rPr kumimoji="1" lang="ja-JP" altLang="en-US" smtClean="0"/>
              <a:pPr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56788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4" descr="clouds_head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8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4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3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ja-JP" altLang="en-US" noProof="0" smtClean="0"/>
              <a:t>アイコンをクリックして図を追加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6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E90ED720-0104-4369-84BC-D37694168613}" type="datetimeFigureOut">
              <a:rPr kumimoji="1" lang="ja-JP" altLang="en-US" smtClean="0"/>
              <a:pPr/>
              <a:t>2016/4/15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4" descr="clouds_header.jpg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タイトル プレースホル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dirty="0" smtClean="0"/>
              <a:t>マスタ タイトルの書式設定</a:t>
            </a:r>
          </a:p>
        </p:txBody>
      </p:sp>
      <p:sp>
        <p:nvSpPr>
          <p:cNvPr id="1027" name="テキスト プレースホル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  <p:pic>
        <p:nvPicPr>
          <p:cNvPr id="8" name="図 7" descr="jmalogo-cm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532440" y="6165304"/>
            <a:ext cx="420638" cy="420638"/>
          </a:xfrm>
          <a:prstGeom prst="rect">
            <a:avLst/>
          </a:prstGeom>
        </p:spPr>
      </p:pic>
      <p:sp>
        <p:nvSpPr>
          <p:cNvPr id="9" name="テキスト ボックス 8"/>
          <p:cNvSpPr txBox="1"/>
          <p:nvPr/>
        </p:nvSpPr>
        <p:spPr>
          <a:xfrm>
            <a:off x="6792074" y="6642556"/>
            <a:ext cx="23519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800" b="1" dirty="0" smtClean="0">
                <a:solidFill>
                  <a:schemeClr val="bg1">
                    <a:lumMod val="50000"/>
                  </a:schemeClr>
                </a:solidFill>
                <a:latin typeface="Tahoma" pitchFamily="34" charset="0"/>
                <a:ea typeface="MS UI Gothic" pitchFamily="50" charset="-128"/>
                <a:cs typeface="Tahoma" pitchFamily="34" charset="0"/>
              </a:rPr>
              <a:t>GISC Tokyo/Japan Meteorological Agency</a:t>
            </a:r>
            <a:endParaRPr kumimoji="1" lang="ja-JP" altLang="en-US" sz="800" b="1" dirty="0">
              <a:solidFill>
                <a:schemeClr val="bg1">
                  <a:lumMod val="50000"/>
                </a:schemeClr>
              </a:solidFill>
              <a:latin typeface="Tahoma" pitchFamily="34" charset="0"/>
              <a:ea typeface="MS UI Gothic" pitchFamily="50" charset="-128"/>
              <a:cs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/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ＭＳ Ｐゴシック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Status</a:t>
            </a:r>
            <a:r>
              <a:rPr lang="ja-JP" altLang="en-US" dirty="0"/>
              <a:t> </a:t>
            </a:r>
            <a:r>
              <a:rPr lang="en-US" altLang="ja-JP" dirty="0" smtClean="0"/>
              <a:t>of </a:t>
            </a:r>
            <a:r>
              <a:rPr kumimoji="1" lang="en-US" altLang="ja-JP" dirty="0" smtClean="0"/>
              <a:t>GISC Tokyo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 anchor="b"/>
          <a:lstStyle/>
          <a:p>
            <a:pPr algn="r"/>
            <a:r>
              <a:rPr lang="en-US" altLang="ja-JP" sz="2800" dirty="0" smtClean="0"/>
              <a:t>GISC Tokyo / JMA</a:t>
            </a:r>
            <a:endParaRPr kumimoji="1" lang="ja-JP" altLang="en-US" sz="28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News </a:t>
            </a:r>
            <a:r>
              <a:rPr kumimoji="1" lang="en-US" altLang="ja-JP" sz="2800" dirty="0" smtClean="0"/>
              <a:t>since October 2015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2400" y="1447800"/>
            <a:ext cx="8686800" cy="4876800"/>
          </a:xfrm>
        </p:spPr>
        <p:txBody>
          <a:bodyPr/>
          <a:lstStyle/>
          <a:p>
            <a:pPr marL="0" indent="0" fontAlgn="t">
              <a:buNone/>
            </a:pPr>
            <a:r>
              <a:rPr lang="en-US" altLang="ja-JP" sz="2000" dirty="0"/>
              <a:t>Oct 2015</a:t>
            </a:r>
            <a:endParaRPr lang="ja-JP" altLang="ja-JP" sz="2000" dirty="0"/>
          </a:p>
          <a:p>
            <a:pPr fontAlgn="t"/>
            <a:r>
              <a:rPr lang="en-US" altLang="ja-JP" sz="2000" dirty="0"/>
              <a:t>New link with </a:t>
            </a:r>
            <a:r>
              <a:rPr lang="en-US" altLang="ja-JP" sz="2000" dirty="0" smtClean="0"/>
              <a:t>Brasilia via </a:t>
            </a:r>
            <a:r>
              <a:rPr lang="en-US" altLang="ja-JP" sz="2000" dirty="0"/>
              <a:t>Internet (HTTPS) was established </a:t>
            </a:r>
            <a:r>
              <a:rPr lang="en-US" altLang="ja-JP" sz="2000" dirty="0" smtClean="0"/>
              <a:t>as pre-operational.</a:t>
            </a:r>
          </a:p>
          <a:p>
            <a:pPr fontAlgn="t"/>
            <a:r>
              <a:rPr lang="en-US" altLang="ja-JP" sz="2000" dirty="0"/>
              <a:t>Onsite technical meetings </a:t>
            </a:r>
            <a:r>
              <a:rPr lang="en-US" altLang="ja-JP" sz="2000" dirty="0" smtClean="0"/>
              <a:t>were </a:t>
            </a:r>
            <a:r>
              <a:rPr lang="en-US" altLang="ja-JP" sz="2000" dirty="0"/>
              <a:t>held </a:t>
            </a:r>
            <a:r>
              <a:rPr lang="en-US" altLang="ja-JP" sz="2000" dirty="0" smtClean="0"/>
              <a:t>in Thailand and </a:t>
            </a:r>
            <a:r>
              <a:rPr lang="en-US" altLang="ja-JP" sz="2000" dirty="0"/>
              <a:t>Lao </a:t>
            </a:r>
            <a:r>
              <a:rPr lang="en-US" altLang="ja-JP" sz="2000" dirty="0" smtClean="0"/>
              <a:t>PDR.</a:t>
            </a:r>
          </a:p>
          <a:p>
            <a:pPr marL="0" indent="0" fontAlgn="t">
              <a:buNone/>
            </a:pPr>
            <a:r>
              <a:rPr lang="en-US" altLang="ja-JP" sz="2000" dirty="0" smtClean="0"/>
              <a:t>Nov 2015</a:t>
            </a:r>
          </a:p>
          <a:p>
            <a:pPr fontAlgn="t"/>
            <a:r>
              <a:rPr lang="en-US" altLang="ja-JP" sz="2000" dirty="0" smtClean="0"/>
              <a:t>New link </a:t>
            </a:r>
            <a:r>
              <a:rPr lang="en-US" altLang="ja-JP" sz="2000" dirty="0"/>
              <a:t>with Viet Nam </a:t>
            </a:r>
            <a:r>
              <a:rPr lang="en-US" altLang="ja-JP" sz="2000" dirty="0" smtClean="0"/>
              <a:t>via Internet (HTTPS) was established as </a:t>
            </a:r>
            <a:r>
              <a:rPr lang="en-US" altLang="ja-JP" sz="2000" dirty="0"/>
              <a:t>a backup link.</a:t>
            </a:r>
            <a:endParaRPr lang="en-US" altLang="ja-JP" sz="2000" dirty="0" smtClean="0"/>
          </a:p>
          <a:p>
            <a:pPr marL="0" indent="0" fontAlgn="t">
              <a:buNone/>
            </a:pPr>
            <a:r>
              <a:rPr lang="en-US" altLang="ja-JP" sz="2000" dirty="0" smtClean="0"/>
              <a:t>Dec 2015</a:t>
            </a:r>
          </a:p>
          <a:p>
            <a:pPr fontAlgn="t"/>
            <a:r>
              <a:rPr lang="en-US" altLang="ja-JP" sz="2000" dirty="0" smtClean="0"/>
              <a:t>The Link between Seoul and Tokyo was migrated to RMDCN.</a:t>
            </a:r>
            <a:endParaRPr lang="ja-JP" altLang="ja-JP" sz="2000" dirty="0"/>
          </a:p>
          <a:p>
            <a:pPr marL="0" indent="0" fontAlgn="t">
              <a:buNone/>
            </a:pPr>
            <a:r>
              <a:rPr lang="en-US" altLang="ja-JP" sz="2000" dirty="0" smtClean="0"/>
              <a:t>Jan </a:t>
            </a:r>
            <a:r>
              <a:rPr lang="en-US" altLang="ja-JP" sz="2000" dirty="0"/>
              <a:t>2016</a:t>
            </a:r>
            <a:endParaRPr lang="ja-JP" altLang="ja-JP" sz="2000" dirty="0"/>
          </a:p>
          <a:p>
            <a:pPr fontAlgn="auto"/>
            <a:r>
              <a:rPr lang="en-US" altLang="ja-JP" sz="2000" dirty="0"/>
              <a:t>DCPC Space Weather (NICT, Japan) started operation.</a:t>
            </a:r>
            <a:endParaRPr lang="ja-JP" altLang="ja-JP" sz="2000" dirty="0"/>
          </a:p>
          <a:p>
            <a:pPr marL="0" indent="0" fontAlgn="t">
              <a:buNone/>
            </a:pPr>
            <a:r>
              <a:rPr lang="en-US" altLang="ja-JP" sz="2000" dirty="0" smtClean="0"/>
              <a:t>Feb </a:t>
            </a:r>
            <a:r>
              <a:rPr lang="en-US" altLang="ja-JP" sz="2000" dirty="0"/>
              <a:t>2016</a:t>
            </a:r>
            <a:endParaRPr lang="ja-JP" altLang="ja-JP" sz="2000" dirty="0"/>
          </a:p>
          <a:p>
            <a:pPr fontAlgn="t"/>
            <a:r>
              <a:rPr lang="en-US" altLang="ja-JP" sz="2000" dirty="0" smtClean="0"/>
              <a:t>New </a:t>
            </a:r>
            <a:r>
              <a:rPr lang="en-US" altLang="ja-JP" sz="2000" dirty="0"/>
              <a:t>link with </a:t>
            </a:r>
            <a:r>
              <a:rPr lang="en-US" altLang="ja-JP" sz="2000" dirty="0" smtClean="0"/>
              <a:t>Doha via IP-VPN was established.</a:t>
            </a:r>
          </a:p>
          <a:p>
            <a:pPr fontAlgn="t"/>
            <a:endParaRPr lang="en-US" altLang="ja-JP" sz="2000" dirty="0" smtClean="0"/>
          </a:p>
          <a:p>
            <a:pPr marL="0" indent="0">
              <a:buNone/>
            </a:pPr>
            <a:endParaRPr lang="en-US" altLang="ja-JP" sz="2000" dirty="0"/>
          </a:p>
        </p:txBody>
      </p:sp>
    </p:spTree>
    <p:extLst>
      <p:ext uri="{BB962C8B-B14F-4D97-AF65-F5344CB8AC3E}">
        <p14:creationId xmlns:p14="http://schemas.microsoft.com/office/powerpoint/2010/main" val="20463473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39017" y="57149"/>
            <a:ext cx="5804584" cy="838998"/>
          </a:xfrm>
        </p:spPr>
        <p:txBody>
          <a:bodyPr/>
          <a:lstStyle/>
          <a:p>
            <a:r>
              <a:rPr kumimoji="1" lang="en-US" altLang="ja-JP" b="1" dirty="0" smtClean="0"/>
              <a:t>Capacity Building</a:t>
            </a:r>
            <a:endParaRPr kumimoji="1" lang="ja-JP" altLang="en-US" b="1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6418" y="914400"/>
            <a:ext cx="4038382" cy="2667000"/>
          </a:xfrm>
        </p:spPr>
        <p:txBody>
          <a:bodyPr/>
          <a:lstStyle/>
          <a:p>
            <a:r>
              <a:rPr lang="en-US" altLang="ja-JP" sz="2800" b="1" dirty="0" smtClean="0"/>
              <a:t>WIS </a:t>
            </a:r>
            <a:r>
              <a:rPr lang="en-US" altLang="ja-JP" sz="2800" b="1" dirty="0"/>
              <a:t>workshop </a:t>
            </a:r>
            <a:r>
              <a:rPr lang="en-US" altLang="ja-JP" sz="2800" b="1" dirty="0" smtClean="0"/>
              <a:t>in Tokyo</a:t>
            </a:r>
          </a:p>
          <a:p>
            <a:pPr lvl="1"/>
            <a:r>
              <a:rPr lang="en-US" altLang="ja-JP" sz="2400" dirty="0" smtClean="0"/>
              <a:t>1</a:t>
            </a:r>
            <a:r>
              <a:rPr lang="en-US" altLang="ja-JP" sz="2400" baseline="30000" dirty="0" smtClean="0"/>
              <a:t>st</a:t>
            </a:r>
            <a:r>
              <a:rPr lang="en-US" altLang="ja-JP" sz="2400" dirty="0" smtClean="0"/>
              <a:t> : March 2010</a:t>
            </a:r>
          </a:p>
          <a:p>
            <a:pPr lvl="1"/>
            <a:r>
              <a:rPr lang="en-US" altLang="ja-JP" sz="2400" dirty="0" smtClean="0"/>
              <a:t>2</a:t>
            </a:r>
            <a:r>
              <a:rPr lang="en-US" altLang="ja-JP" sz="2400" baseline="30000" dirty="0" smtClean="0"/>
              <a:t>nd</a:t>
            </a:r>
            <a:r>
              <a:rPr lang="en-US" altLang="ja-JP" sz="2400" dirty="0" smtClean="0"/>
              <a:t> : October 2012</a:t>
            </a:r>
            <a:endParaRPr kumimoji="1" lang="en-US" altLang="ja-JP" sz="2400" dirty="0" smtClean="0"/>
          </a:p>
          <a:p>
            <a:pPr lvl="1"/>
            <a:r>
              <a:rPr kumimoji="1" lang="en-US" altLang="ja-JP" sz="2400" dirty="0" smtClean="0"/>
              <a:t>3</a:t>
            </a:r>
            <a:r>
              <a:rPr kumimoji="1" lang="en-US" altLang="ja-JP" sz="2400" baseline="30000" dirty="0" smtClean="0"/>
              <a:t>rd</a:t>
            </a:r>
            <a:r>
              <a:rPr lang="ja-JP" altLang="en-US" sz="2400" dirty="0"/>
              <a:t> </a:t>
            </a:r>
            <a:r>
              <a:rPr lang="en-US" altLang="ja-JP" sz="2400" dirty="0" smtClean="0"/>
              <a:t>: </a:t>
            </a:r>
            <a:r>
              <a:rPr kumimoji="1" lang="en-US" altLang="ja-JP" sz="2400" dirty="0" smtClean="0"/>
              <a:t>November 2014</a:t>
            </a:r>
          </a:p>
        </p:txBody>
      </p:sp>
      <p:grpSp>
        <p:nvGrpSpPr>
          <p:cNvPr id="9" name="グループ化 8"/>
          <p:cNvGrpSpPr/>
          <p:nvPr/>
        </p:nvGrpSpPr>
        <p:grpSpPr>
          <a:xfrm>
            <a:off x="4572000" y="3989038"/>
            <a:ext cx="4554537" cy="2789237"/>
            <a:chOff x="11861" y="4024611"/>
            <a:chExt cx="4554537" cy="2789237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155" y="4024611"/>
              <a:ext cx="2032000" cy="15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61" y="5442248"/>
              <a:ext cx="2189163" cy="1371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6435" y="5442248"/>
              <a:ext cx="2239963" cy="1311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7415" y="4024611"/>
              <a:ext cx="1890183" cy="1417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テキスト ボックス 12"/>
            <p:cNvSpPr txBox="1"/>
            <p:nvPr/>
          </p:nvSpPr>
          <p:spPr>
            <a:xfrm>
              <a:off x="203155" y="4130179"/>
              <a:ext cx="18923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dirty="0" smtClean="0">
                  <a:solidFill>
                    <a:srgbClr val="FFFF00"/>
                  </a:solidFill>
                </a:rPr>
                <a:t>Cambodia 2015</a:t>
              </a:r>
              <a:endParaRPr kumimoji="1" lang="ja-JP" altLang="en-US" dirty="0">
                <a:solidFill>
                  <a:srgbClr val="FFFF00"/>
                </a:solidFill>
              </a:endParaRPr>
            </a:p>
          </p:txBody>
        </p:sp>
        <p:sp>
          <p:nvSpPr>
            <p:cNvPr id="14" name="テキスト ボックス 13"/>
            <p:cNvSpPr txBox="1"/>
            <p:nvPr/>
          </p:nvSpPr>
          <p:spPr>
            <a:xfrm>
              <a:off x="2362418" y="4027985"/>
              <a:ext cx="19711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dirty="0" smtClean="0">
                  <a:solidFill>
                    <a:srgbClr val="FFFF00"/>
                  </a:solidFill>
                </a:rPr>
                <a:t>Philippines 2014</a:t>
              </a:r>
              <a:endParaRPr kumimoji="1" lang="ja-JP" altLang="en-US" dirty="0">
                <a:solidFill>
                  <a:srgbClr val="FFFF00"/>
                </a:solidFill>
              </a:endParaRPr>
            </a:p>
          </p:txBody>
        </p:sp>
        <p:sp>
          <p:nvSpPr>
            <p:cNvPr id="15" name="テキスト ボックス 14"/>
            <p:cNvSpPr txBox="1"/>
            <p:nvPr/>
          </p:nvSpPr>
          <p:spPr>
            <a:xfrm>
              <a:off x="2646315" y="6369070"/>
              <a:ext cx="16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dirty="0" smtClean="0">
                  <a:solidFill>
                    <a:srgbClr val="FFFF00"/>
                  </a:solidFill>
                </a:rPr>
                <a:t>Lao PDR 2015</a:t>
              </a:r>
              <a:endParaRPr kumimoji="1" lang="ja-JP" altLang="en-US" dirty="0">
                <a:solidFill>
                  <a:srgbClr val="FFFF00"/>
                </a:solidFill>
              </a:endParaRPr>
            </a:p>
          </p:txBody>
        </p:sp>
        <p:sp>
          <p:nvSpPr>
            <p:cNvPr id="16" name="テキスト ボックス 15"/>
            <p:cNvSpPr txBox="1"/>
            <p:nvPr/>
          </p:nvSpPr>
          <p:spPr>
            <a:xfrm>
              <a:off x="266655" y="6444516"/>
              <a:ext cx="16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dirty="0" smtClean="0">
                  <a:solidFill>
                    <a:srgbClr val="FFFF00"/>
                  </a:solidFill>
                </a:rPr>
                <a:t>Thailand 2015</a:t>
              </a:r>
              <a:endParaRPr kumimoji="1" lang="ja-JP" altLang="en-US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6" name="グループ化 5"/>
          <p:cNvGrpSpPr/>
          <p:nvPr/>
        </p:nvGrpSpPr>
        <p:grpSpPr>
          <a:xfrm>
            <a:off x="6327665" y="533400"/>
            <a:ext cx="2693916" cy="1434576"/>
            <a:chOff x="4447598" y="825477"/>
            <a:chExt cx="2693916" cy="1434576"/>
          </a:xfrm>
        </p:grpSpPr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47598" y="825477"/>
              <a:ext cx="2693916" cy="142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テキスト ボックス 18"/>
            <p:cNvSpPr txBox="1"/>
            <p:nvPr/>
          </p:nvSpPr>
          <p:spPr>
            <a:xfrm>
              <a:off x="4895273" y="1890721"/>
              <a:ext cx="16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dirty="0" smtClean="0">
                  <a:solidFill>
                    <a:srgbClr val="FFFF00"/>
                  </a:solidFill>
                </a:rPr>
                <a:t>2010</a:t>
              </a:r>
            </a:p>
          </p:txBody>
        </p:sp>
      </p:grpSp>
      <p:grpSp>
        <p:nvGrpSpPr>
          <p:cNvPr id="7" name="グループ化 6"/>
          <p:cNvGrpSpPr/>
          <p:nvPr/>
        </p:nvGrpSpPr>
        <p:grpSpPr>
          <a:xfrm>
            <a:off x="4196554" y="1496476"/>
            <a:ext cx="2828133" cy="1396361"/>
            <a:chOff x="7363547" y="854052"/>
            <a:chExt cx="2828133" cy="1396361"/>
          </a:xfrm>
        </p:grpSpPr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63547" y="854052"/>
              <a:ext cx="2828133" cy="1376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テキスト ボックス 3"/>
            <p:cNvSpPr txBox="1"/>
            <p:nvPr/>
          </p:nvSpPr>
          <p:spPr>
            <a:xfrm>
              <a:off x="7888504" y="1881081"/>
              <a:ext cx="16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dirty="0" smtClean="0">
                  <a:solidFill>
                    <a:srgbClr val="FFFF00"/>
                  </a:solidFill>
                </a:rPr>
                <a:t>2012</a:t>
              </a:r>
              <a:endParaRPr kumimoji="1" lang="ja-JP" altLang="en-US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8" name="グループ化 7"/>
          <p:cNvGrpSpPr/>
          <p:nvPr/>
        </p:nvGrpSpPr>
        <p:grpSpPr>
          <a:xfrm>
            <a:off x="5922891" y="2599758"/>
            <a:ext cx="3108215" cy="1303924"/>
            <a:chOff x="10224619" y="881058"/>
            <a:chExt cx="3108215" cy="1303924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24619" y="881058"/>
              <a:ext cx="3108215" cy="12914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テキスト ボックス 11"/>
            <p:cNvSpPr txBox="1"/>
            <p:nvPr/>
          </p:nvSpPr>
          <p:spPr>
            <a:xfrm>
              <a:off x="11039161" y="1815650"/>
              <a:ext cx="1600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ja-JP" dirty="0" smtClean="0">
                  <a:solidFill>
                    <a:srgbClr val="FFFF00"/>
                  </a:solidFill>
                </a:rPr>
                <a:t>2014</a:t>
              </a:r>
              <a:endParaRPr kumimoji="1" lang="ja-JP" altLang="en-US" dirty="0">
                <a:solidFill>
                  <a:srgbClr val="FFFF00"/>
                </a:solidFill>
              </a:endParaRPr>
            </a:p>
          </p:txBody>
        </p:sp>
      </p:grpSp>
      <p:sp>
        <p:nvSpPr>
          <p:cNvPr id="21" name="コンテンツ プレースホルダー 2"/>
          <p:cNvSpPr txBox="1">
            <a:spLocks/>
          </p:cNvSpPr>
          <p:nvPr/>
        </p:nvSpPr>
        <p:spPr bwMode="auto">
          <a:xfrm>
            <a:off x="0" y="3153350"/>
            <a:ext cx="5152518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sz="2800" b="1" dirty="0" smtClean="0"/>
              <a:t>Onsite technical meeting at </a:t>
            </a:r>
            <a:r>
              <a:rPr lang="en-US" altLang="ja-JP" sz="2800" b="1" dirty="0" err="1" smtClean="0"/>
              <a:t>centres</a:t>
            </a:r>
            <a:r>
              <a:rPr lang="en-US" altLang="ja-JP" sz="2800" b="1" dirty="0" smtClean="0"/>
              <a:t> in </a:t>
            </a:r>
            <a:r>
              <a:rPr lang="en-US" altLang="ja-JP" sz="2800" b="1" dirty="0" err="1" smtClean="0"/>
              <a:t>AoR</a:t>
            </a:r>
            <a:r>
              <a:rPr lang="en-US" altLang="ja-JP" sz="2800" b="1" dirty="0" smtClean="0"/>
              <a:t> of GISC Tokyo</a:t>
            </a:r>
          </a:p>
          <a:p>
            <a:pPr lvl="1"/>
            <a:r>
              <a:rPr lang="en-US" altLang="ja-JP" sz="2400" dirty="0" smtClean="0"/>
              <a:t>Cambodia:</a:t>
            </a:r>
            <a:r>
              <a:rPr lang="ja-JP" altLang="en-US" sz="2400" dirty="0" smtClean="0"/>
              <a:t> </a:t>
            </a:r>
            <a:r>
              <a:rPr lang="en-US" altLang="ja-JP" sz="2400" dirty="0" smtClean="0"/>
              <a:t>2012, 2015 </a:t>
            </a:r>
          </a:p>
          <a:p>
            <a:pPr lvl="1"/>
            <a:r>
              <a:rPr lang="en-US" altLang="ja-JP" sz="2400" dirty="0" smtClean="0"/>
              <a:t>Lao PDR:</a:t>
            </a:r>
            <a:r>
              <a:rPr lang="ja-JP" altLang="en-US" sz="2400" dirty="0" smtClean="0"/>
              <a:t> </a:t>
            </a:r>
            <a:r>
              <a:rPr lang="en-US" altLang="ja-JP" sz="2400" dirty="0" smtClean="0"/>
              <a:t>2012, 2015</a:t>
            </a:r>
          </a:p>
          <a:p>
            <a:pPr lvl="1"/>
            <a:r>
              <a:rPr lang="en-US" altLang="ja-JP" sz="2400" dirty="0" smtClean="0"/>
              <a:t>Myanmar: 2014 </a:t>
            </a:r>
          </a:p>
          <a:p>
            <a:pPr lvl="1"/>
            <a:r>
              <a:rPr lang="en-US" altLang="ja-JP" sz="2400" dirty="0" smtClean="0"/>
              <a:t>Philippines: 2012, 2014 </a:t>
            </a:r>
          </a:p>
          <a:p>
            <a:pPr lvl="1"/>
            <a:r>
              <a:rPr lang="en-US" altLang="ja-JP" sz="2400" dirty="0" smtClean="0"/>
              <a:t>Thailand:</a:t>
            </a:r>
            <a:r>
              <a:rPr lang="ja-JP" altLang="en-US" sz="2400" dirty="0" smtClean="0"/>
              <a:t> </a:t>
            </a:r>
            <a:r>
              <a:rPr lang="en-US" altLang="ja-JP" sz="2400" dirty="0" smtClean="0"/>
              <a:t>2012, 2013, 2015 </a:t>
            </a:r>
          </a:p>
          <a:p>
            <a:pPr lvl="1"/>
            <a:r>
              <a:rPr lang="en-US" altLang="ja-JP" sz="2400" dirty="0" smtClean="0"/>
              <a:t>Viet Nam: 2012, 2014 </a:t>
            </a:r>
          </a:p>
        </p:txBody>
      </p:sp>
    </p:spTree>
    <p:extLst>
      <p:ext uri="{BB962C8B-B14F-4D97-AF65-F5344CB8AC3E}">
        <p14:creationId xmlns:p14="http://schemas.microsoft.com/office/powerpoint/2010/main" val="145881736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GISC Backup</a:t>
            </a:r>
            <a:r>
              <a:rPr lang="ja-JP" altLang="en-US" dirty="0"/>
              <a:t> </a:t>
            </a:r>
            <a:r>
              <a:rPr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28600" y="1143000"/>
            <a:ext cx="4910770" cy="2133600"/>
          </a:xfrm>
        </p:spPr>
        <p:txBody>
          <a:bodyPr/>
          <a:lstStyle/>
          <a:p>
            <a:r>
              <a:rPr kumimoji="1" lang="en-US" altLang="ja-JP" dirty="0" smtClean="0"/>
              <a:t>GISC Beijing</a:t>
            </a:r>
          </a:p>
          <a:p>
            <a:pPr marL="0" indent="0">
              <a:buNone/>
            </a:pPr>
            <a:r>
              <a:rPr lang="en-US" altLang="ja-JP" sz="2400" dirty="0" smtClean="0"/>
              <a:t>GISC Backup between Beijing and Tokyo is in operational by using GTS and Internet DAR service.</a:t>
            </a:r>
            <a:endParaRPr lang="en-US" altLang="ja-JP" sz="20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9370" y="1371600"/>
            <a:ext cx="3901653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コンテンツ プレースホルダー 2"/>
          <p:cNvSpPr txBox="1">
            <a:spLocks/>
          </p:cNvSpPr>
          <p:nvPr/>
        </p:nvSpPr>
        <p:spPr bwMode="auto">
          <a:xfrm>
            <a:off x="76200" y="3276600"/>
            <a:ext cx="838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ja-JP" dirty="0" smtClean="0"/>
              <a:t>GISC Melbourne</a:t>
            </a:r>
          </a:p>
          <a:p>
            <a:pPr lvl="1"/>
            <a:r>
              <a:rPr lang="en-US" altLang="ja-JP" sz="2400" dirty="0" smtClean="0"/>
              <a:t>Signed letters on GISC backup agreement were officially exchanged in March 2012.</a:t>
            </a:r>
          </a:p>
          <a:p>
            <a:pPr lvl="1"/>
            <a:r>
              <a:rPr lang="en-US" altLang="ja-JP" sz="2400" dirty="0" smtClean="0"/>
              <a:t>Tokyo has two options for </a:t>
            </a:r>
            <a:r>
              <a:rPr lang="en-US" altLang="ja-JP" sz="2400" dirty="0" err="1" smtClean="0"/>
              <a:t>AoR</a:t>
            </a:r>
            <a:r>
              <a:rPr lang="en-US" altLang="ja-JP" sz="2400" dirty="0" smtClean="0"/>
              <a:t> of Melbourne;</a:t>
            </a:r>
            <a:br>
              <a:rPr lang="en-US" altLang="ja-JP" sz="2400" dirty="0" smtClean="0"/>
            </a:br>
            <a:r>
              <a:rPr lang="en-US" altLang="ja-JP" sz="2400" dirty="0" smtClean="0"/>
              <a:t> option 1: Existing GTS based backup</a:t>
            </a:r>
            <a:br>
              <a:rPr lang="en-US" altLang="ja-JP" sz="2400" dirty="0" smtClean="0"/>
            </a:br>
            <a:r>
              <a:rPr lang="en-US" altLang="ja-JP" sz="2400" dirty="0" smtClean="0"/>
              <a:t> option 2: Internet based backup</a:t>
            </a:r>
            <a:br>
              <a:rPr lang="en-US" altLang="ja-JP" sz="2400" dirty="0" smtClean="0"/>
            </a:br>
            <a:r>
              <a:rPr lang="en-US" altLang="ja-JP" sz="2400" dirty="0" smtClean="0"/>
              <a:t>Both options are already running in backup with Beijing and Offenbach.</a:t>
            </a:r>
            <a:endParaRPr lang="en-US" altLang="ja-JP" sz="2000" dirty="0" smtClean="0"/>
          </a:p>
        </p:txBody>
      </p:sp>
    </p:spTree>
    <p:extLst>
      <p:ext uri="{BB962C8B-B14F-4D97-AF65-F5344CB8AC3E}">
        <p14:creationId xmlns:p14="http://schemas.microsoft.com/office/powerpoint/2010/main" val="260755779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GISC Backup </a:t>
            </a:r>
            <a:r>
              <a:rPr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35299" y="1116468"/>
            <a:ext cx="8763000" cy="4754563"/>
          </a:xfrm>
        </p:spPr>
        <p:txBody>
          <a:bodyPr/>
          <a:lstStyle/>
          <a:p>
            <a:r>
              <a:rPr kumimoji="1" lang="en-US" altLang="ja-JP" dirty="0" smtClean="0"/>
              <a:t>GISC Offenbach</a:t>
            </a:r>
          </a:p>
          <a:p>
            <a:pPr marL="457200" lvl="1" indent="0">
              <a:buNone/>
            </a:pPr>
            <a:r>
              <a:rPr lang="en-US" altLang="ja-JP" dirty="0"/>
              <a:t>GISC Backup between Offenbach and Tokyo is in </a:t>
            </a:r>
            <a:r>
              <a:rPr lang="en-US" altLang="ja-JP" dirty="0" smtClean="0"/>
              <a:t>operational by </a:t>
            </a:r>
            <a:r>
              <a:rPr lang="en-US" altLang="ja-JP" dirty="0"/>
              <a:t>using Internet</a:t>
            </a:r>
            <a:r>
              <a:rPr lang="en-US" altLang="ja-JP" dirty="0" smtClean="0"/>
              <a:t>.</a:t>
            </a:r>
          </a:p>
          <a:p>
            <a:pPr lvl="2"/>
            <a:r>
              <a:rPr kumimoji="1" lang="en-US" altLang="ja-JP" dirty="0" smtClean="0"/>
              <a:t>To Offenbach: using FTP put</a:t>
            </a:r>
          </a:p>
          <a:p>
            <a:pPr lvl="2"/>
            <a:r>
              <a:rPr lang="en-US" altLang="ja-JP" dirty="0" smtClean="0"/>
              <a:t>To Tokyo : using HTTPS file upload</a:t>
            </a:r>
            <a:endParaRPr kumimoji="1" lang="en-US" altLang="ja-JP" dirty="0" smtClean="0"/>
          </a:p>
          <a:p>
            <a:pPr marL="457200" lvl="1" indent="0">
              <a:buNone/>
            </a:pPr>
            <a:r>
              <a:rPr lang="en-US" altLang="ja-JP" dirty="0" smtClean="0"/>
              <a:t> </a:t>
            </a:r>
            <a:endParaRPr lang="en-US" altLang="ja-JP" sz="2400" dirty="0" smtClean="0"/>
          </a:p>
          <a:p>
            <a:pPr marL="457200" lvl="1" indent="0">
              <a:buNone/>
            </a:pPr>
            <a:endParaRPr lang="en-US" altLang="ja-JP" dirty="0" smtClean="0"/>
          </a:p>
        </p:txBody>
      </p:sp>
      <p:grpSp>
        <p:nvGrpSpPr>
          <p:cNvPr id="30" name="グループ化 29"/>
          <p:cNvGrpSpPr>
            <a:grpSpLocks noChangeAspect="1"/>
          </p:cNvGrpSpPr>
          <p:nvPr/>
        </p:nvGrpSpPr>
        <p:grpSpPr>
          <a:xfrm>
            <a:off x="1447800" y="3564666"/>
            <a:ext cx="6329193" cy="3140934"/>
            <a:chOff x="1543976" y="3581400"/>
            <a:chExt cx="6218541" cy="3086022"/>
          </a:xfrm>
        </p:grpSpPr>
        <p:sp>
          <p:nvSpPr>
            <p:cNvPr id="4" name="AutoShape 75"/>
            <p:cNvSpPr>
              <a:spLocks noChangeArrowheads="1"/>
            </p:cNvSpPr>
            <p:nvPr/>
          </p:nvSpPr>
          <p:spPr bwMode="auto">
            <a:xfrm>
              <a:off x="5791536" y="5260108"/>
              <a:ext cx="553171" cy="382650"/>
            </a:xfrm>
            <a:prstGeom prst="cube">
              <a:avLst>
                <a:gd name="adj" fmla="val 25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latin typeface="Tahoma" pitchFamily="34" charset="0"/>
                  <a:ea typeface="ＭＳ 明朝" pitchFamily="17" charset="-128"/>
                </a:rPr>
                <a:t>DCPC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5" name="AutoShape 30"/>
            <p:cNvSpPr>
              <a:spLocks noChangeArrowheads="1"/>
            </p:cNvSpPr>
            <p:nvPr/>
          </p:nvSpPr>
          <p:spPr bwMode="auto">
            <a:xfrm>
              <a:off x="6511616" y="5260108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6" name="AutoShape 30"/>
            <p:cNvSpPr>
              <a:spLocks noChangeArrowheads="1"/>
            </p:cNvSpPr>
            <p:nvPr/>
          </p:nvSpPr>
          <p:spPr bwMode="auto">
            <a:xfrm>
              <a:off x="5863544" y="5980188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7" name="AutoShape 30"/>
            <p:cNvSpPr>
              <a:spLocks noChangeArrowheads="1"/>
            </p:cNvSpPr>
            <p:nvPr/>
          </p:nvSpPr>
          <p:spPr bwMode="auto">
            <a:xfrm>
              <a:off x="6727640" y="5404124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cxnSp>
          <p:nvCxnSpPr>
            <p:cNvPr id="8" name="直線矢印コネクタ 7"/>
            <p:cNvCxnSpPr>
              <a:endCxn id="4" idx="3"/>
            </p:cNvCxnSpPr>
            <p:nvPr/>
          </p:nvCxnSpPr>
          <p:spPr>
            <a:xfrm flipV="1">
              <a:off x="6007560" y="5642758"/>
              <a:ext cx="12730" cy="337430"/>
            </a:xfrm>
            <a:prstGeom prst="straightConnector1">
              <a:avLst/>
            </a:prstGeom>
            <a:ln w="50800">
              <a:solidFill>
                <a:schemeClr val="accent2">
                  <a:lumMod val="60000"/>
                  <a:lumOff val="40000"/>
                  <a:alpha val="80000"/>
                </a:schemeClr>
              </a:solidFill>
              <a:prstDash val="solid"/>
              <a:bevel/>
              <a:headEnd type="triangle" w="med" len="sm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角丸四角形 8"/>
            <p:cNvSpPr/>
            <p:nvPr/>
          </p:nvSpPr>
          <p:spPr>
            <a:xfrm>
              <a:off x="5561795" y="5188100"/>
              <a:ext cx="1944216" cy="1296144"/>
            </a:xfrm>
            <a:prstGeom prst="roundRect">
              <a:avLst>
                <a:gd name="adj" fmla="val 7849"/>
              </a:avLst>
            </a:prstGeom>
            <a:solidFill>
              <a:schemeClr val="accent3">
                <a:alpha val="51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/>
            </a:p>
          </p:txBody>
        </p:sp>
        <p:sp>
          <p:nvSpPr>
            <p:cNvPr id="10" name="タイトル 1"/>
            <p:cNvSpPr txBox="1">
              <a:spLocks/>
            </p:cNvSpPr>
            <p:nvPr/>
          </p:nvSpPr>
          <p:spPr>
            <a:xfrm>
              <a:off x="5993843" y="6340228"/>
              <a:ext cx="1768674" cy="3271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3">
                  <a:lumMod val="75000"/>
                </a:schemeClr>
              </a:solidFill>
            </a:ln>
          </p:spPr>
          <p:txBody>
            <a:bodyPr vert="horz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GISC Offenbach AMDCN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1" name="AutoShape 75"/>
            <p:cNvSpPr>
              <a:spLocks noChangeArrowheads="1"/>
            </p:cNvSpPr>
            <p:nvPr/>
          </p:nvSpPr>
          <p:spPr bwMode="auto">
            <a:xfrm>
              <a:off x="1955393" y="5250583"/>
              <a:ext cx="553171" cy="382650"/>
            </a:xfrm>
            <a:prstGeom prst="cube">
              <a:avLst>
                <a:gd name="adj" fmla="val 25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latin typeface="Tahoma" pitchFamily="34" charset="0"/>
                  <a:ea typeface="ＭＳ 明朝" pitchFamily="17" charset="-128"/>
                </a:rPr>
                <a:t>DCPC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12" name="AutoShape 30"/>
            <p:cNvSpPr>
              <a:spLocks noChangeArrowheads="1"/>
            </p:cNvSpPr>
            <p:nvPr/>
          </p:nvSpPr>
          <p:spPr bwMode="auto">
            <a:xfrm>
              <a:off x="2675473" y="5250583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13" name="AutoShape 30"/>
            <p:cNvSpPr>
              <a:spLocks noChangeArrowheads="1"/>
            </p:cNvSpPr>
            <p:nvPr/>
          </p:nvSpPr>
          <p:spPr bwMode="auto">
            <a:xfrm>
              <a:off x="1820332" y="5905909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sp>
          <p:nvSpPr>
            <p:cNvPr id="14" name="AutoShape 30"/>
            <p:cNvSpPr>
              <a:spLocks noChangeArrowheads="1"/>
            </p:cNvSpPr>
            <p:nvPr/>
          </p:nvSpPr>
          <p:spPr bwMode="auto">
            <a:xfrm>
              <a:off x="2150892" y="5970663"/>
              <a:ext cx="423093" cy="382216"/>
            </a:xfrm>
            <a:prstGeom prst="cube">
              <a:avLst>
                <a:gd name="adj" fmla="val 25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lIns="0" rIns="0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96000"/>
                </a:lnSpc>
              </a:pPr>
              <a:r>
                <a:rPr kumimoji="0" lang="en-US" altLang="ja-JP" sz="1200" b="1" dirty="0">
                  <a:solidFill>
                    <a:srgbClr val="000000"/>
                  </a:solidFill>
                  <a:latin typeface="Tahoma" pitchFamily="34" charset="0"/>
                </a:rPr>
                <a:t>NC</a:t>
              </a:r>
              <a:endParaRPr kumimoji="0" lang="en-US" altLang="ja-JP" sz="1200" dirty="0">
                <a:latin typeface="Tahoma" pitchFamily="34" charset="0"/>
              </a:endParaRPr>
            </a:p>
          </p:txBody>
        </p:sp>
        <p:cxnSp>
          <p:nvCxnSpPr>
            <p:cNvPr id="15" name="直線矢印コネクタ 14"/>
            <p:cNvCxnSpPr/>
            <p:nvPr/>
          </p:nvCxnSpPr>
          <p:spPr>
            <a:xfrm flipV="1">
              <a:off x="2135269" y="5608100"/>
              <a:ext cx="12730" cy="337430"/>
            </a:xfrm>
            <a:prstGeom prst="straightConnector1">
              <a:avLst/>
            </a:prstGeom>
            <a:ln w="50800">
              <a:solidFill>
                <a:schemeClr val="bg1">
                  <a:lumMod val="65000"/>
                  <a:alpha val="80000"/>
                </a:schemeClr>
              </a:solidFill>
              <a:prstDash val="solid"/>
              <a:bevel/>
              <a:headEnd type="triangle" w="med" len="sm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角丸四角形 15"/>
            <p:cNvSpPr/>
            <p:nvPr/>
          </p:nvSpPr>
          <p:spPr>
            <a:xfrm>
              <a:off x="1543976" y="5153876"/>
              <a:ext cx="1944216" cy="1296144"/>
            </a:xfrm>
            <a:prstGeom prst="roundRect">
              <a:avLst>
                <a:gd name="adj" fmla="val 7849"/>
              </a:avLst>
            </a:prstGeom>
            <a:solidFill>
              <a:schemeClr val="accent1">
                <a:lumMod val="60000"/>
                <a:lumOff val="40000"/>
                <a:alpha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/>
            </a:p>
          </p:txBody>
        </p:sp>
        <p:sp>
          <p:nvSpPr>
            <p:cNvPr id="17" name="タイトル 1"/>
            <p:cNvSpPr txBox="1">
              <a:spLocks/>
            </p:cNvSpPr>
            <p:nvPr/>
          </p:nvSpPr>
          <p:spPr>
            <a:xfrm>
              <a:off x="2243425" y="6330703"/>
              <a:ext cx="1440160" cy="3271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shade val="50000"/>
                </a:schemeClr>
              </a:solidFill>
            </a:ln>
          </p:spPr>
          <p:txBody>
            <a:bodyPr vert="horz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GISC Tokyo AMDCN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18" name="直線矢印コネクタ 17"/>
            <p:cNvCxnSpPr/>
            <p:nvPr/>
          </p:nvCxnSpPr>
          <p:spPr>
            <a:xfrm flipH="1" flipV="1">
              <a:off x="2362438" y="5648781"/>
              <a:ext cx="1216" cy="337430"/>
            </a:xfrm>
            <a:prstGeom prst="straightConnector1">
              <a:avLst/>
            </a:prstGeom>
            <a:ln w="50800">
              <a:solidFill>
                <a:schemeClr val="bg1">
                  <a:lumMod val="65000"/>
                  <a:alpha val="80000"/>
                </a:schemeClr>
              </a:solidFill>
              <a:prstDash val="solid"/>
              <a:bevel/>
              <a:headEnd type="triangle" w="med" len="sm"/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角丸四角形 18"/>
            <p:cNvSpPr/>
            <p:nvPr/>
          </p:nvSpPr>
          <p:spPr>
            <a:xfrm>
              <a:off x="5624869" y="3581400"/>
              <a:ext cx="1800200" cy="360040"/>
            </a:xfrm>
            <a:prstGeom prst="roundRect">
              <a:avLst>
                <a:gd name="adj" fmla="val 12699"/>
              </a:avLst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ja-JP" sz="1600" b="1" dirty="0" smtClean="0">
                  <a:solidFill>
                    <a:schemeClr val="tx1"/>
                  </a:solidFill>
                </a:rPr>
                <a:t>GISC Offenbach</a:t>
              </a:r>
              <a:endParaRPr kumimoji="1" lang="ja-JP" altLang="en-US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1615984" y="3581400"/>
              <a:ext cx="1800200" cy="360040"/>
            </a:xfrm>
            <a:prstGeom prst="roundRect">
              <a:avLst>
                <a:gd name="adj" fmla="val 12699"/>
              </a:avLst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ja-JP" sz="1600" b="1" dirty="0" smtClean="0">
                  <a:solidFill>
                    <a:schemeClr val="tx1"/>
                  </a:solidFill>
                </a:rPr>
                <a:t>GISC Tokyo</a:t>
              </a:r>
              <a:endParaRPr kumimoji="1" lang="ja-JP" altLang="en-US" sz="1600" b="1" dirty="0">
                <a:solidFill>
                  <a:schemeClr val="tx1"/>
                </a:solidFill>
              </a:endParaRPr>
            </a:p>
          </p:txBody>
        </p:sp>
        <p:cxnSp>
          <p:nvCxnSpPr>
            <p:cNvPr id="21" name="直線矢印コネクタ 20"/>
            <p:cNvCxnSpPr/>
            <p:nvPr/>
          </p:nvCxnSpPr>
          <p:spPr>
            <a:xfrm flipH="1" flipV="1">
              <a:off x="2887019" y="4013449"/>
              <a:ext cx="2912288" cy="1725266"/>
            </a:xfrm>
            <a:prstGeom prst="straightConnector1">
              <a:avLst/>
            </a:prstGeom>
            <a:ln w="57150">
              <a:prstDash val="sysDash"/>
              <a:headEnd type="none" w="lg" len="med"/>
              <a:tailEnd type="stealth" w="lg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" name="直線矢印コネクタ 21"/>
            <p:cNvCxnSpPr/>
            <p:nvPr/>
          </p:nvCxnSpPr>
          <p:spPr>
            <a:xfrm flipH="1">
              <a:off x="3303466" y="4013448"/>
              <a:ext cx="2904716" cy="1725267"/>
            </a:xfrm>
            <a:prstGeom prst="straightConnector1">
              <a:avLst/>
            </a:prstGeom>
            <a:ln w="57150">
              <a:prstDash val="sysDash"/>
              <a:headEnd type="stealth" w="lg" len="med"/>
              <a:tailEnd type="none" w="lg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3" name="雲 22"/>
            <p:cNvSpPr/>
            <p:nvPr/>
          </p:nvSpPr>
          <p:spPr>
            <a:xfrm>
              <a:off x="3378365" y="4355047"/>
              <a:ext cx="2246504" cy="1606166"/>
            </a:xfrm>
            <a:prstGeom prst="cloud">
              <a:avLst/>
            </a:prstGeom>
            <a:solidFill>
              <a:schemeClr val="accent2">
                <a:lumMod val="20000"/>
                <a:lumOff val="80000"/>
                <a:alpha val="38000"/>
              </a:schemeClr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en-US" altLang="ja-JP" b="1" dirty="0" smtClean="0">
                  <a:solidFill>
                    <a:schemeClr val="tx1"/>
                  </a:solidFill>
                </a:rPr>
                <a:t>Internet</a:t>
              </a:r>
              <a:endParaRPr kumimoji="1" lang="ja-JP" altLang="en-US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タイトル 1"/>
            <p:cNvSpPr txBox="1">
              <a:spLocks/>
            </p:cNvSpPr>
            <p:nvPr/>
          </p:nvSpPr>
          <p:spPr>
            <a:xfrm>
              <a:off x="2686860" y="4233977"/>
              <a:ext cx="1309016" cy="2370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txBody>
            <a:bodyPr vert="horz" tIns="36000" bIns="36000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HTTPS file upload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5" name="タイトル 1"/>
            <p:cNvSpPr txBox="1">
              <a:spLocks/>
            </p:cNvSpPr>
            <p:nvPr/>
          </p:nvSpPr>
          <p:spPr>
            <a:xfrm>
              <a:off x="5387452" y="4188237"/>
              <a:ext cx="682432" cy="23704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txBody>
            <a:bodyPr vert="horz" tIns="36000" bIns="36000" anchor="b">
              <a:noAutofit/>
            </a:bodyPr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endParaRPr lang="en-US" altLang="ja-JP" sz="1200" b="1" dirty="0" smtClean="0"/>
            </a:p>
            <a:p>
              <a:pPr>
                <a:buNone/>
              </a:pPr>
              <a:r>
                <a:rPr lang="en-US" altLang="ja-JP" sz="1200" b="1" dirty="0" smtClean="0"/>
                <a:t>FTP put</a:t>
              </a:r>
              <a:endParaRPr kumimoji="1" lang="ja-JP" altLang="en-US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6" name="円柱 25"/>
            <p:cNvSpPr/>
            <p:nvPr/>
          </p:nvSpPr>
          <p:spPr>
            <a:xfrm>
              <a:off x="3054329" y="4499196"/>
              <a:ext cx="648072" cy="601219"/>
            </a:xfrm>
            <a:prstGeom prst="can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ja-JP" sz="1400" dirty="0" smtClean="0"/>
                <a:t>cache</a:t>
              </a:r>
              <a:endParaRPr kumimoji="1" lang="ja-JP" altLang="en-US" sz="1400" dirty="0"/>
            </a:p>
          </p:txBody>
        </p:sp>
        <p:sp>
          <p:nvSpPr>
            <p:cNvPr id="27" name="円柱 26"/>
            <p:cNvSpPr/>
            <p:nvPr/>
          </p:nvSpPr>
          <p:spPr>
            <a:xfrm>
              <a:off x="5420404" y="4471018"/>
              <a:ext cx="648072" cy="601219"/>
            </a:xfrm>
            <a:prstGeom prst="can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ja-JP"/>
              </a:defPPr>
              <a:lvl1pPr marL="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umimoji="1"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ja-JP" sz="1400" dirty="0" smtClean="0"/>
                <a:t>cache</a:t>
              </a:r>
              <a:endParaRPr kumimoji="1" lang="ja-JP" altLang="en-US" sz="1400" dirty="0"/>
            </a:p>
          </p:txBody>
        </p:sp>
        <p:cxnSp>
          <p:nvCxnSpPr>
            <p:cNvPr id="28" name="カギ線コネクタ 27"/>
            <p:cNvCxnSpPr>
              <a:endCxn id="26" idx="2"/>
            </p:cNvCxnSpPr>
            <p:nvPr/>
          </p:nvCxnSpPr>
          <p:spPr>
            <a:xfrm rot="16200000" flipH="1">
              <a:off x="2356023" y="4101500"/>
              <a:ext cx="858366" cy="538245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カギ線コネクタ 28"/>
            <p:cNvCxnSpPr>
              <a:stCxn id="19" idx="2"/>
              <a:endCxn id="27" idx="4"/>
            </p:cNvCxnSpPr>
            <p:nvPr/>
          </p:nvCxnSpPr>
          <p:spPr>
            <a:xfrm rot="5400000">
              <a:off x="5881629" y="4128288"/>
              <a:ext cx="830188" cy="456493"/>
            </a:xfrm>
            <a:prstGeom prst="bentConnector2">
              <a:avLst/>
            </a:prstGeom>
            <a:ln>
              <a:tailEnd type="arrow"/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834105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GISC Brasilia</a:t>
            </a:r>
            <a:endParaRPr kumimoji="1" lang="ja-JP" altLang="en-US" dirty="0"/>
          </a:p>
        </p:txBody>
      </p:sp>
      <p:sp>
        <p:nvSpPr>
          <p:cNvPr id="6" name="AutoShape 75"/>
          <p:cNvSpPr>
            <a:spLocks noChangeArrowheads="1"/>
          </p:cNvSpPr>
          <p:nvPr/>
        </p:nvSpPr>
        <p:spPr bwMode="auto">
          <a:xfrm>
            <a:off x="5770941" y="5273245"/>
            <a:ext cx="563014" cy="389459"/>
          </a:xfrm>
          <a:prstGeom prst="cube">
            <a:avLst>
              <a:gd name="adj" fmla="val 25000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latin typeface="Tahoma" pitchFamily="34" charset="0"/>
                <a:ea typeface="ＭＳ 明朝" pitchFamily="17" charset="-128"/>
              </a:rPr>
              <a:t>DCPC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7" name="AutoShape 30"/>
          <p:cNvSpPr>
            <a:spLocks noChangeArrowheads="1"/>
          </p:cNvSpPr>
          <p:nvPr/>
        </p:nvSpPr>
        <p:spPr bwMode="auto">
          <a:xfrm>
            <a:off x="6503834" y="5273245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8" name="AutoShape 30"/>
          <p:cNvSpPr>
            <a:spLocks noChangeArrowheads="1"/>
          </p:cNvSpPr>
          <p:nvPr/>
        </p:nvSpPr>
        <p:spPr bwMode="auto">
          <a:xfrm>
            <a:off x="5844230" y="6006138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9" name="AutoShape 30"/>
          <p:cNvSpPr>
            <a:spLocks noChangeArrowheads="1"/>
          </p:cNvSpPr>
          <p:nvPr/>
        </p:nvSpPr>
        <p:spPr bwMode="auto">
          <a:xfrm>
            <a:off x="6723702" y="5419823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cxnSp>
        <p:nvCxnSpPr>
          <p:cNvPr id="10" name="直線矢印コネクタ 9"/>
          <p:cNvCxnSpPr>
            <a:endCxn id="6" idx="3"/>
          </p:cNvCxnSpPr>
          <p:nvPr/>
        </p:nvCxnSpPr>
        <p:spPr>
          <a:xfrm flipV="1">
            <a:off x="5990808" y="5662703"/>
            <a:ext cx="12957" cy="343434"/>
          </a:xfrm>
          <a:prstGeom prst="straightConnector1">
            <a:avLst/>
          </a:prstGeom>
          <a:ln w="50800">
            <a:solidFill>
              <a:schemeClr val="accent2">
                <a:lumMod val="60000"/>
                <a:lumOff val="40000"/>
                <a:alpha val="80000"/>
              </a:schemeClr>
            </a:solidFill>
            <a:prstDash val="solid"/>
            <a:bevel/>
            <a:headEnd type="triangl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角丸四角形 10"/>
          <p:cNvSpPr/>
          <p:nvPr/>
        </p:nvSpPr>
        <p:spPr>
          <a:xfrm>
            <a:off x="5537112" y="5199955"/>
            <a:ext cx="1978811" cy="1319207"/>
          </a:xfrm>
          <a:prstGeom prst="roundRect">
            <a:avLst>
              <a:gd name="adj" fmla="val 7849"/>
            </a:avLst>
          </a:prstGeom>
          <a:solidFill>
            <a:srgbClr val="FFC000">
              <a:alpha val="51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ja-JP" altLang="en-US"/>
          </a:p>
        </p:txBody>
      </p:sp>
      <p:sp>
        <p:nvSpPr>
          <p:cNvPr id="12" name="タイトル 1"/>
          <p:cNvSpPr txBox="1">
            <a:spLocks/>
          </p:cNvSpPr>
          <p:nvPr/>
        </p:nvSpPr>
        <p:spPr>
          <a:xfrm>
            <a:off x="5976847" y="6372584"/>
            <a:ext cx="1800146" cy="333016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vert="horz" anchor="b">
            <a:no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r>
              <a:rPr lang="en-US" altLang="ja-JP" sz="1200" b="1" dirty="0" smtClean="0"/>
              <a:t>GISC Brasilia AMDCN</a:t>
            </a:r>
            <a:endParaRPr kumimoji="1" lang="ja-JP" altLang="en-US" sz="1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AutoShape 75"/>
          <p:cNvSpPr>
            <a:spLocks noChangeArrowheads="1"/>
          </p:cNvSpPr>
          <p:nvPr/>
        </p:nvSpPr>
        <p:spPr bwMode="auto">
          <a:xfrm>
            <a:off x="1866538" y="5263550"/>
            <a:ext cx="563014" cy="389459"/>
          </a:xfrm>
          <a:prstGeom prst="cube">
            <a:avLst>
              <a:gd name="adj" fmla="val 25000"/>
            </a:avLst>
          </a:pr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latin typeface="Tahoma" pitchFamily="34" charset="0"/>
                <a:ea typeface="ＭＳ 明朝" pitchFamily="17" charset="-128"/>
              </a:rPr>
              <a:t>DCPC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14" name="AutoShape 30"/>
          <p:cNvSpPr>
            <a:spLocks noChangeArrowheads="1"/>
          </p:cNvSpPr>
          <p:nvPr/>
        </p:nvSpPr>
        <p:spPr bwMode="auto">
          <a:xfrm>
            <a:off x="2599431" y="5263550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15" name="AutoShape 30"/>
          <p:cNvSpPr>
            <a:spLocks noChangeArrowheads="1"/>
          </p:cNvSpPr>
          <p:nvPr/>
        </p:nvSpPr>
        <p:spPr bwMode="auto">
          <a:xfrm>
            <a:off x="1729073" y="5930537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sp>
        <p:nvSpPr>
          <p:cNvPr id="16" name="AutoShape 30"/>
          <p:cNvSpPr>
            <a:spLocks noChangeArrowheads="1"/>
          </p:cNvSpPr>
          <p:nvPr/>
        </p:nvSpPr>
        <p:spPr bwMode="auto">
          <a:xfrm>
            <a:off x="2065515" y="5996443"/>
            <a:ext cx="430621" cy="389017"/>
          </a:xfrm>
          <a:prstGeom prst="cube">
            <a:avLst>
              <a:gd name="adj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0" rIns="0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6000"/>
              </a:lnSpc>
            </a:pPr>
            <a:r>
              <a:rPr kumimoji="0" lang="en-US" altLang="ja-JP" sz="1200" b="1" dirty="0">
                <a:solidFill>
                  <a:srgbClr val="000000"/>
                </a:solidFill>
                <a:latin typeface="Tahoma" pitchFamily="34" charset="0"/>
              </a:rPr>
              <a:t>NC</a:t>
            </a:r>
            <a:endParaRPr kumimoji="0" lang="en-US" altLang="ja-JP" sz="1200" dirty="0">
              <a:latin typeface="Tahoma" pitchFamily="34" charset="0"/>
            </a:endParaRPr>
          </a:p>
        </p:txBody>
      </p:sp>
      <p:cxnSp>
        <p:nvCxnSpPr>
          <p:cNvPr id="17" name="直線矢印コネクタ 16"/>
          <p:cNvCxnSpPr/>
          <p:nvPr/>
        </p:nvCxnSpPr>
        <p:spPr>
          <a:xfrm flipV="1">
            <a:off x="2049614" y="5627429"/>
            <a:ext cx="12957" cy="343434"/>
          </a:xfrm>
          <a:prstGeom prst="straightConnector1">
            <a:avLst/>
          </a:prstGeom>
          <a:ln w="50800">
            <a:solidFill>
              <a:schemeClr val="bg1">
                <a:lumMod val="65000"/>
                <a:alpha val="80000"/>
              </a:schemeClr>
            </a:solidFill>
            <a:prstDash val="solid"/>
            <a:bevel/>
            <a:headEnd type="triangl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角丸四角形 17"/>
          <p:cNvSpPr/>
          <p:nvPr/>
        </p:nvSpPr>
        <p:spPr>
          <a:xfrm>
            <a:off x="1447800" y="5165122"/>
            <a:ext cx="1978811" cy="1319207"/>
          </a:xfrm>
          <a:prstGeom prst="roundRect">
            <a:avLst>
              <a:gd name="adj" fmla="val 7849"/>
            </a:avLst>
          </a:prstGeom>
          <a:solidFill>
            <a:schemeClr val="accent1">
              <a:lumMod val="60000"/>
              <a:lumOff val="40000"/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kumimoji="1" lang="ja-JP" altLang="en-US"/>
          </a:p>
        </p:txBody>
      </p:sp>
      <p:sp>
        <p:nvSpPr>
          <p:cNvPr id="19" name="タイトル 1"/>
          <p:cNvSpPr txBox="1">
            <a:spLocks/>
          </p:cNvSpPr>
          <p:nvPr/>
        </p:nvSpPr>
        <p:spPr>
          <a:xfrm>
            <a:off x="2159695" y="6362889"/>
            <a:ext cx="1465786" cy="333016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vert="horz" anchor="b">
            <a:no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r>
              <a:rPr lang="en-US" altLang="ja-JP" sz="1200" b="1" dirty="0" smtClean="0"/>
              <a:t>GISC Tokyo AMDCN</a:t>
            </a:r>
            <a:endParaRPr kumimoji="1" lang="ja-JP" altLang="en-US" sz="1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20" name="直線矢印コネクタ 19"/>
          <p:cNvCxnSpPr/>
          <p:nvPr/>
        </p:nvCxnSpPr>
        <p:spPr>
          <a:xfrm flipH="1" flipV="1">
            <a:off x="2280826" y="5668834"/>
            <a:ext cx="1238" cy="343434"/>
          </a:xfrm>
          <a:prstGeom prst="straightConnector1">
            <a:avLst/>
          </a:prstGeom>
          <a:ln w="50800">
            <a:solidFill>
              <a:schemeClr val="bg1">
                <a:lumMod val="65000"/>
                <a:alpha val="80000"/>
              </a:schemeClr>
            </a:solidFill>
            <a:prstDash val="solid"/>
            <a:bevel/>
            <a:headEnd type="triangl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角丸四角形 20"/>
          <p:cNvSpPr/>
          <p:nvPr/>
        </p:nvSpPr>
        <p:spPr>
          <a:xfrm>
            <a:off x="5601308" y="3564666"/>
            <a:ext cx="1832233" cy="366446"/>
          </a:xfrm>
          <a:prstGeom prst="roundRect">
            <a:avLst>
              <a:gd name="adj" fmla="val 12699"/>
            </a:avLst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1600" b="1" dirty="0" smtClean="0">
                <a:solidFill>
                  <a:schemeClr val="tx1"/>
                </a:solidFill>
              </a:rPr>
              <a:t>GISC Brasilia</a:t>
            </a:r>
            <a:endParaRPr kumimoji="1" lang="ja-JP" altLang="en-US" sz="1600" b="1" dirty="0">
              <a:solidFill>
                <a:schemeClr val="tx1"/>
              </a:solidFill>
            </a:endParaRPr>
          </a:p>
        </p:txBody>
      </p:sp>
      <p:sp>
        <p:nvSpPr>
          <p:cNvPr id="22" name="角丸四角形 21"/>
          <p:cNvSpPr/>
          <p:nvPr/>
        </p:nvSpPr>
        <p:spPr>
          <a:xfrm>
            <a:off x="1521089" y="3564666"/>
            <a:ext cx="1832233" cy="366446"/>
          </a:xfrm>
          <a:prstGeom prst="roundRect">
            <a:avLst>
              <a:gd name="adj" fmla="val 12699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sz="1600" b="1" dirty="0" smtClean="0">
                <a:solidFill>
                  <a:schemeClr val="tx1"/>
                </a:solidFill>
              </a:rPr>
              <a:t>GISC Tokyo</a:t>
            </a:r>
            <a:endParaRPr kumimoji="1" lang="ja-JP" altLang="en-US" sz="1600" b="1" dirty="0">
              <a:solidFill>
                <a:schemeClr val="tx1"/>
              </a:solidFill>
            </a:endParaRPr>
          </a:p>
        </p:txBody>
      </p:sp>
      <p:sp>
        <p:nvSpPr>
          <p:cNvPr id="25" name="雲 24"/>
          <p:cNvSpPr/>
          <p:nvPr/>
        </p:nvSpPr>
        <p:spPr>
          <a:xfrm>
            <a:off x="3314830" y="2937254"/>
            <a:ext cx="2286478" cy="1634746"/>
          </a:xfrm>
          <a:prstGeom prst="cloud">
            <a:avLst/>
          </a:prstGeom>
          <a:solidFill>
            <a:schemeClr val="accent2">
              <a:lumMod val="20000"/>
              <a:lumOff val="80000"/>
              <a:alpha val="38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ja-JP" b="1" dirty="0" smtClean="0">
                <a:solidFill>
                  <a:schemeClr val="tx1"/>
                </a:solidFill>
              </a:rPr>
              <a:t>Internet</a:t>
            </a:r>
            <a:endParaRPr kumimoji="1" lang="ja-JP" altLang="en-US" b="1" dirty="0">
              <a:solidFill>
                <a:schemeClr val="tx1"/>
              </a:solidFill>
            </a:endParaRPr>
          </a:p>
        </p:txBody>
      </p:sp>
      <p:sp>
        <p:nvSpPr>
          <p:cNvPr id="26" name="タイトル 1"/>
          <p:cNvSpPr txBox="1">
            <a:spLocks/>
          </p:cNvSpPr>
          <p:nvPr/>
        </p:nvSpPr>
        <p:spPr>
          <a:xfrm>
            <a:off x="3962400" y="3187741"/>
            <a:ext cx="1332308" cy="241259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tIns="36000" bIns="36000" anchor="b">
            <a:no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r>
              <a:rPr lang="en-US" altLang="ja-JP" sz="1200" b="1" dirty="0" smtClean="0"/>
              <a:t>HTTPS file upload</a:t>
            </a:r>
            <a:endParaRPr kumimoji="1" lang="ja-JP" altLang="en-US" sz="1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7" name="タイトル 1"/>
          <p:cNvSpPr txBox="1">
            <a:spLocks/>
          </p:cNvSpPr>
          <p:nvPr/>
        </p:nvSpPr>
        <p:spPr>
          <a:xfrm>
            <a:off x="4038600" y="3962400"/>
            <a:ext cx="1447800" cy="241259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tIns="36000" bIns="36000" anchor="b">
            <a:noAutofit/>
          </a:bodyPr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endParaRPr lang="en-US" altLang="ja-JP" sz="1200" b="1" dirty="0" smtClean="0"/>
          </a:p>
          <a:p>
            <a:pPr>
              <a:buNone/>
            </a:pPr>
            <a:r>
              <a:rPr lang="en-US" altLang="ja-JP" sz="1200" b="1" dirty="0" smtClean="0"/>
              <a:t>Tokyo’s DAR service</a:t>
            </a:r>
            <a:endParaRPr kumimoji="1" lang="ja-JP" altLang="en-US" sz="1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8" name="円柱 27"/>
          <p:cNvSpPr/>
          <p:nvPr/>
        </p:nvSpPr>
        <p:spPr>
          <a:xfrm>
            <a:off x="2985028" y="4498793"/>
            <a:ext cx="659604" cy="611917"/>
          </a:xfrm>
          <a:prstGeom prst="ca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sz="1400" dirty="0" smtClean="0"/>
              <a:t>cache</a:t>
            </a:r>
            <a:endParaRPr kumimoji="1" lang="ja-JP" altLang="en-US" sz="1400" dirty="0"/>
          </a:p>
        </p:txBody>
      </p:sp>
      <p:sp>
        <p:nvSpPr>
          <p:cNvPr id="29" name="円柱 28"/>
          <p:cNvSpPr/>
          <p:nvPr/>
        </p:nvSpPr>
        <p:spPr>
          <a:xfrm>
            <a:off x="5393205" y="4470114"/>
            <a:ext cx="659604" cy="611917"/>
          </a:xfrm>
          <a:prstGeom prst="can">
            <a:avLst/>
          </a:prstGeom>
          <a:solidFill>
            <a:srgbClr val="FFC0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ja-JP"/>
            </a:defPPr>
            <a:lvl1pPr marL="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ja-JP" sz="1400" dirty="0" smtClean="0"/>
              <a:t>cache</a:t>
            </a:r>
            <a:endParaRPr kumimoji="1" lang="ja-JP" altLang="en-US" sz="1400" dirty="0"/>
          </a:p>
        </p:txBody>
      </p:sp>
      <p:cxnSp>
        <p:nvCxnSpPr>
          <p:cNvPr id="30" name="カギ線コネクタ 29"/>
          <p:cNvCxnSpPr>
            <a:endCxn id="28" idx="2"/>
          </p:cNvCxnSpPr>
          <p:nvPr/>
        </p:nvCxnSpPr>
        <p:spPr>
          <a:xfrm rot="16200000" flipH="1">
            <a:off x="2274297" y="4094021"/>
            <a:ext cx="873640" cy="547822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カギ線コネクタ 30"/>
          <p:cNvCxnSpPr>
            <a:stCxn id="21" idx="2"/>
            <a:endCxn id="29" idx="4"/>
          </p:cNvCxnSpPr>
          <p:nvPr/>
        </p:nvCxnSpPr>
        <p:spPr>
          <a:xfrm rot="5400000">
            <a:off x="5862637" y="4121285"/>
            <a:ext cx="844960" cy="464616"/>
          </a:xfrm>
          <a:prstGeom prst="bentConnector2">
            <a:avLst/>
          </a:prstGeom>
          <a:ln>
            <a:solidFill>
              <a:srgbClr val="FFC000"/>
            </a:solidFill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2" name="直線矢印コネクタ 31"/>
          <p:cNvCxnSpPr/>
          <p:nvPr/>
        </p:nvCxnSpPr>
        <p:spPr>
          <a:xfrm>
            <a:off x="3429000" y="3505200"/>
            <a:ext cx="2042832" cy="0"/>
          </a:xfrm>
          <a:prstGeom prst="straightConnector1">
            <a:avLst/>
          </a:prstGeom>
          <a:ln w="57150">
            <a:prstDash val="sysDash"/>
            <a:headEnd type="stealth" w="lg" len="med"/>
            <a:tailEnd type="none" w="lg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/>
          <p:nvPr/>
        </p:nvCxnSpPr>
        <p:spPr>
          <a:xfrm flipV="1">
            <a:off x="4724400" y="3863172"/>
            <a:ext cx="747432" cy="404028"/>
          </a:xfrm>
          <a:prstGeom prst="curvedConnector3">
            <a:avLst>
              <a:gd name="adj1" fmla="val -167612"/>
            </a:avLst>
          </a:prstGeom>
          <a:ln w="57150">
            <a:prstDash val="sysDash"/>
            <a:headEnd type="stealth" w="lg" len="med"/>
            <a:tailEnd type="none" w="lg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0" name="正方形/長方形 49"/>
          <p:cNvSpPr/>
          <p:nvPr/>
        </p:nvSpPr>
        <p:spPr>
          <a:xfrm>
            <a:off x="1143000" y="5110709"/>
            <a:ext cx="6858000" cy="160441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r>
              <a:rPr kumimoji="1" lang="en-US" altLang="ja-JP" sz="2400" dirty="0" smtClean="0"/>
              <a:t>In August 2015, metadata synchronization was started.</a:t>
            </a:r>
          </a:p>
          <a:p>
            <a:r>
              <a:rPr kumimoji="1" lang="en-US" altLang="ja-JP" sz="2400" dirty="0" smtClean="0"/>
              <a:t>In early October 2015, </a:t>
            </a:r>
            <a:br>
              <a:rPr kumimoji="1" lang="en-US" altLang="ja-JP" sz="2400" dirty="0" smtClean="0"/>
            </a:br>
            <a:r>
              <a:rPr kumimoji="1" lang="en-US" altLang="ja-JP" sz="2400" dirty="0" smtClean="0"/>
              <a:t>GISC Brasilia and GISC Tokyo has started exchanging global exchange </a:t>
            </a:r>
            <a:r>
              <a:rPr lang="en-US" altLang="ja-JP" sz="2400" dirty="0" smtClean="0"/>
              <a:t>data via </a:t>
            </a:r>
            <a:r>
              <a:rPr kumimoji="1" lang="en-US" altLang="ja-JP" sz="2400" dirty="0" smtClean="0"/>
              <a:t>the Internet. (pre-operational)</a:t>
            </a:r>
          </a:p>
          <a:p>
            <a:endParaRPr lang="en-US" altLang="ja-JP" sz="2400" dirty="0"/>
          </a:p>
          <a:p>
            <a:endParaRPr kumimoji="1" lang="en-US" altLang="ja-JP" sz="2400" dirty="0" smtClean="0"/>
          </a:p>
          <a:p>
            <a:endParaRPr lang="en-US" altLang="ja-JP" sz="2400" dirty="0"/>
          </a:p>
          <a:p>
            <a:endParaRPr kumimoji="1" lang="en-US" altLang="ja-JP" sz="2400" dirty="0" smtClean="0"/>
          </a:p>
          <a:p>
            <a:endParaRPr kumimoji="1" lang="en-US" altLang="ja-JP" sz="2400" dirty="0" smtClean="0"/>
          </a:p>
          <a:p>
            <a:pPr lvl="1"/>
            <a:r>
              <a:rPr lang="en-US" altLang="ja-JP" sz="2000" dirty="0" smtClean="0"/>
              <a:t>Monitoring page for files received </a:t>
            </a:r>
            <a:r>
              <a:rPr lang="en-US" altLang="ja-JP" sz="2000" dirty="0"/>
              <a:t>via </a:t>
            </a:r>
            <a:r>
              <a:rPr lang="en-US" altLang="ja-JP" sz="2000" dirty="0" smtClean="0"/>
              <a:t>the Internet</a:t>
            </a:r>
            <a:r>
              <a:rPr lang="en-US" altLang="ja-JP" sz="2000" dirty="0"/>
              <a:t/>
            </a:r>
            <a:br>
              <a:rPr lang="en-US" altLang="ja-JP" sz="2000" dirty="0"/>
            </a:br>
            <a:r>
              <a:rPr lang="en-US" altLang="ja-JP" sz="1600" dirty="0"/>
              <a:t>http://www.wis-jma.go.jp/iwgmonitor/iwgmonitor.jsp</a:t>
            </a:r>
          </a:p>
        </p:txBody>
      </p:sp>
    </p:spTree>
    <p:extLst>
      <p:ext uri="{BB962C8B-B14F-4D97-AF65-F5344CB8AC3E}">
        <p14:creationId xmlns:p14="http://schemas.microsoft.com/office/powerpoint/2010/main" val="43557634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sz="4000" dirty="0" smtClean="0"/>
              <a:t>DCPC Bangkok, DCPC Space Weather</a:t>
            </a:r>
            <a:endParaRPr kumimoji="1" lang="ja-JP" alt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7500" y="1295401"/>
            <a:ext cx="8607900" cy="4724400"/>
          </a:xfrm>
        </p:spPr>
        <p:txBody>
          <a:bodyPr/>
          <a:lstStyle/>
          <a:p>
            <a:pPr marL="342900" lvl="1" indent="-342900">
              <a:buFont typeface="Arial" charset="0"/>
              <a:buChar char="•"/>
            </a:pPr>
            <a:r>
              <a:rPr lang="en-US" altLang="ja-JP" sz="2400" dirty="0"/>
              <a:t>DCPC Bangkok (RTH) and DCPC Space Weather (NICT, Japan) were approved at 17</a:t>
            </a:r>
            <a:r>
              <a:rPr lang="en-US" altLang="ja-JP" sz="2400" baseline="30000" dirty="0"/>
              <a:t>th</a:t>
            </a:r>
            <a:r>
              <a:rPr lang="en-US" altLang="ja-JP" sz="2400" dirty="0"/>
              <a:t> Cg</a:t>
            </a:r>
            <a:r>
              <a:rPr lang="en-US" altLang="ja-JP" sz="2400" dirty="0" smtClean="0"/>
              <a:t>.</a:t>
            </a:r>
          </a:p>
          <a:p>
            <a:pPr marL="342900" lvl="1" indent="-342900">
              <a:buFont typeface="Arial" charset="0"/>
              <a:buChar char="•"/>
            </a:pPr>
            <a:r>
              <a:rPr lang="en-US" altLang="ja-JP" sz="2400" dirty="0"/>
              <a:t>DCPC Space Weather (NICT, Japan</a:t>
            </a:r>
            <a:r>
              <a:rPr lang="en-US" altLang="ja-JP" sz="2400" dirty="0" smtClean="0"/>
              <a:t>) started operation in Jan 2016.</a:t>
            </a:r>
            <a:endParaRPr kumimoji="1" lang="en-US" altLang="ja-JP" sz="2400" dirty="0" smtClean="0"/>
          </a:p>
          <a:p>
            <a:r>
              <a:rPr kumimoji="1" lang="en-US" altLang="ja-JP" sz="2400" dirty="0" smtClean="0"/>
              <a:t>DCPC Bangkok and GISC Tokyo are working on metadata management/provision in </a:t>
            </a:r>
            <a:r>
              <a:rPr kumimoji="1" lang="en-US" altLang="ja-JP" sz="2400" dirty="0" err="1" smtClean="0"/>
              <a:t>AoR</a:t>
            </a:r>
            <a:r>
              <a:rPr kumimoji="1" lang="en-US" altLang="ja-JP" sz="2400" dirty="0" smtClean="0"/>
              <a:t> of RTH Bangkok.</a:t>
            </a:r>
            <a:r>
              <a:rPr lang="en-US" altLang="ja-JP" sz="1600" dirty="0"/>
              <a:t> (Manual </a:t>
            </a:r>
            <a:r>
              <a:rPr kumimoji="1" lang="en-US" altLang="ja-JP" sz="1600" dirty="0" smtClean="0"/>
              <a:t>on WIS, 3.6.8)</a:t>
            </a:r>
            <a:endParaRPr kumimoji="1" lang="en-US" altLang="ja-JP" sz="1800" dirty="0" smtClean="0"/>
          </a:p>
        </p:txBody>
      </p:sp>
      <p:grpSp>
        <p:nvGrpSpPr>
          <p:cNvPr id="93" name="グループ化 92"/>
          <p:cNvGrpSpPr>
            <a:grpSpLocks noChangeAspect="1"/>
          </p:cNvGrpSpPr>
          <p:nvPr/>
        </p:nvGrpSpPr>
        <p:grpSpPr>
          <a:xfrm>
            <a:off x="76200" y="3810000"/>
            <a:ext cx="4336049" cy="2693195"/>
            <a:chOff x="76200" y="3810000"/>
            <a:chExt cx="4336049" cy="2693195"/>
          </a:xfrm>
        </p:grpSpPr>
        <p:grpSp>
          <p:nvGrpSpPr>
            <p:cNvPr id="57" name="グループ化 56"/>
            <p:cNvGrpSpPr>
              <a:grpSpLocks noChangeAspect="1"/>
            </p:cNvGrpSpPr>
            <p:nvPr/>
          </p:nvGrpSpPr>
          <p:grpSpPr>
            <a:xfrm>
              <a:off x="76200" y="3810000"/>
              <a:ext cx="4336049" cy="2693195"/>
              <a:chOff x="152400" y="3810000"/>
              <a:chExt cx="4634265" cy="2878422"/>
            </a:xfrm>
          </p:grpSpPr>
          <p:grpSp>
            <p:nvGrpSpPr>
              <p:cNvPr id="39" name="グループ化 38"/>
              <p:cNvGrpSpPr>
                <a:grpSpLocks noChangeAspect="1"/>
              </p:cNvGrpSpPr>
              <p:nvPr/>
            </p:nvGrpSpPr>
            <p:grpSpPr>
              <a:xfrm>
                <a:off x="152400" y="3810000"/>
                <a:ext cx="4634265" cy="2878422"/>
                <a:chOff x="103708" y="1678244"/>
                <a:chExt cx="6910840" cy="4292443"/>
              </a:xfrm>
            </p:grpSpPr>
            <p:pic>
              <p:nvPicPr>
                <p:cNvPr id="8" name="Picture 8" descr="C:\Users\jma1e5b\Pictures\Microsoft クリップ オーガナイザ\j0439803.pn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868012" y="4576995"/>
                  <a:ext cx="646137" cy="6461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9" name="Picture 4" descr="C:\Documents and Settings\JMA1E5B\My Documents\My Pictures\Microsoft クリップ オーガナイザ\j0438066.png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2966905" y="4799137"/>
                  <a:ext cx="1171550" cy="1171550"/>
                </a:xfrm>
                <a:prstGeom prst="rect">
                  <a:avLst/>
                </a:prstGeom>
                <a:noFill/>
              </p:spPr>
            </p:pic>
            <p:pic>
              <p:nvPicPr>
                <p:cNvPr id="12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26358" y="2232695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3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06353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4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77928" y="2227386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15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761297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16" name="テキスト ボックス 15"/>
                <p:cNvSpPr txBox="1"/>
                <p:nvPr/>
              </p:nvSpPr>
              <p:spPr>
                <a:xfrm>
                  <a:off x="2807406" y="1678247"/>
                  <a:ext cx="1060606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Vietnam</a:t>
                  </a:r>
                  <a:endParaRPr kumimoji="1" lang="ja-JP" altLang="en-US" sz="1200" dirty="0"/>
                </a:p>
              </p:txBody>
            </p:sp>
            <p:sp>
              <p:nvSpPr>
                <p:cNvPr id="17" name="テキスト ボックス 16"/>
                <p:cNvSpPr txBox="1"/>
                <p:nvPr/>
              </p:nvSpPr>
              <p:spPr>
                <a:xfrm>
                  <a:off x="1921838" y="1686274"/>
                  <a:ext cx="1040335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Lao PDR</a:t>
                  </a:r>
                  <a:endParaRPr kumimoji="1" lang="ja-JP" altLang="en-US" sz="1200" dirty="0"/>
                </a:p>
              </p:txBody>
            </p:sp>
            <p:sp>
              <p:nvSpPr>
                <p:cNvPr id="18" name="テキスト ボックス 17"/>
                <p:cNvSpPr txBox="1"/>
                <p:nvPr/>
              </p:nvSpPr>
              <p:spPr>
                <a:xfrm>
                  <a:off x="975954" y="1678245"/>
                  <a:ext cx="1173150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Myanmar</a:t>
                  </a:r>
                  <a:endParaRPr kumimoji="1" lang="ja-JP" altLang="en-US" sz="1200" dirty="0"/>
                </a:p>
              </p:txBody>
            </p:sp>
            <p:sp>
              <p:nvSpPr>
                <p:cNvPr id="19" name="テキスト ボックス 18"/>
                <p:cNvSpPr txBox="1"/>
                <p:nvPr/>
              </p:nvSpPr>
              <p:spPr>
                <a:xfrm>
                  <a:off x="3649953" y="1686274"/>
                  <a:ext cx="1214841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Cambodia</a:t>
                  </a:r>
                  <a:endParaRPr kumimoji="1" lang="ja-JP" altLang="en-US" sz="1200" dirty="0"/>
                </a:p>
              </p:txBody>
            </p:sp>
            <p:pic>
              <p:nvPicPr>
                <p:cNvPr id="20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760193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21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46921" y="2214402"/>
                  <a:ext cx="620241" cy="6202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22" name="テキスト ボックス 21"/>
                <p:cNvSpPr txBox="1"/>
                <p:nvPr/>
              </p:nvSpPr>
              <p:spPr>
                <a:xfrm>
                  <a:off x="5785364" y="1678244"/>
                  <a:ext cx="1229184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NC/DCPCs</a:t>
                  </a:r>
                </a:p>
                <a:p>
                  <a:r>
                    <a:rPr kumimoji="1" lang="en-US" altLang="ja-JP" sz="1200" dirty="0" smtClean="0"/>
                    <a:t>Japan</a:t>
                  </a:r>
                  <a:endParaRPr kumimoji="1" lang="ja-JP" altLang="en-US" sz="1200" dirty="0"/>
                </a:p>
              </p:txBody>
            </p:sp>
            <p:sp>
              <p:nvSpPr>
                <p:cNvPr id="23" name="テキスト ボックス 22"/>
                <p:cNvSpPr txBox="1"/>
                <p:nvPr/>
              </p:nvSpPr>
              <p:spPr>
                <a:xfrm>
                  <a:off x="4649033" y="1678244"/>
                  <a:ext cx="1288944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Philippines</a:t>
                  </a:r>
                  <a:endParaRPr kumimoji="1" lang="ja-JP" altLang="en-US" sz="1200" dirty="0"/>
                </a:p>
              </p:txBody>
            </p:sp>
            <p:pic>
              <p:nvPicPr>
                <p:cNvPr id="24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1611" y="2214401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25" name="テキスト ボックス 24"/>
                <p:cNvSpPr txBox="1"/>
                <p:nvPr/>
              </p:nvSpPr>
              <p:spPr>
                <a:xfrm>
                  <a:off x="103708" y="1678244"/>
                  <a:ext cx="1071411" cy="68845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Thailand</a:t>
                  </a:r>
                  <a:endParaRPr kumimoji="1" lang="ja-JP" altLang="en-US" sz="1200" dirty="0"/>
                </a:p>
              </p:txBody>
            </p:sp>
            <p:cxnSp>
              <p:nvCxnSpPr>
                <p:cNvPr id="29" name="直線矢印コネクタ 28"/>
                <p:cNvCxnSpPr>
                  <a:stCxn id="20" idx="2"/>
                </p:cNvCxnSpPr>
                <p:nvPr/>
              </p:nvCxnSpPr>
              <p:spPr>
                <a:xfrm flipH="1">
                  <a:off x="3761297" y="2847628"/>
                  <a:ext cx="1309016" cy="196726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線矢印コネクタ 29"/>
                <p:cNvCxnSpPr>
                  <a:stCxn id="42" idx="1"/>
                </p:cNvCxnSpPr>
                <p:nvPr/>
              </p:nvCxnSpPr>
              <p:spPr>
                <a:xfrm flipH="1">
                  <a:off x="3868012" y="2872271"/>
                  <a:ext cx="2267198" cy="1973699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線矢印コネクタ 30"/>
                <p:cNvCxnSpPr>
                  <a:stCxn id="12" idx="2"/>
                </p:cNvCxnSpPr>
                <p:nvPr/>
              </p:nvCxnSpPr>
              <p:spPr>
                <a:xfrm>
                  <a:off x="1536478" y="2852937"/>
                  <a:ext cx="1841753" cy="1978383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線矢印コネクタ 31"/>
                <p:cNvCxnSpPr>
                  <a:stCxn id="13" idx="2"/>
                </p:cNvCxnSpPr>
                <p:nvPr/>
              </p:nvCxnSpPr>
              <p:spPr>
                <a:xfrm>
                  <a:off x="2416474" y="2847628"/>
                  <a:ext cx="1030502" cy="194244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直線矢印コネクタ 32"/>
                <p:cNvCxnSpPr>
                  <a:stCxn id="14" idx="2"/>
                </p:cNvCxnSpPr>
                <p:nvPr/>
              </p:nvCxnSpPr>
              <p:spPr>
                <a:xfrm>
                  <a:off x="3188048" y="2847628"/>
                  <a:ext cx="327671" cy="1914946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直線矢印コネクタ 33"/>
                <p:cNvCxnSpPr>
                  <a:stCxn id="15" idx="2"/>
                </p:cNvCxnSpPr>
                <p:nvPr/>
              </p:nvCxnSpPr>
              <p:spPr>
                <a:xfrm flipH="1">
                  <a:off x="3653208" y="2847628"/>
                  <a:ext cx="418209" cy="195619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直線矢印コネクタ 37"/>
                <p:cNvCxnSpPr>
                  <a:stCxn id="24" idx="2"/>
                </p:cNvCxnSpPr>
                <p:nvPr/>
              </p:nvCxnSpPr>
              <p:spPr>
                <a:xfrm>
                  <a:off x="641732" y="2834641"/>
                  <a:ext cx="2640257" cy="2065422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6" name="テキスト ボックス 55"/>
              <p:cNvSpPr txBox="1"/>
              <p:nvPr/>
            </p:nvSpPr>
            <p:spPr>
              <a:xfrm>
                <a:off x="2161502" y="6019800"/>
                <a:ext cx="60741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ja-JP" sz="1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GISC</a:t>
                </a:r>
              </a:p>
              <a:p>
                <a:pPr algn="ctr"/>
                <a:r>
                  <a:rPr lang="en-US" altLang="ja-JP" sz="1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Tokyo</a:t>
                </a:r>
                <a:endParaRPr kumimoji="1" lang="ja-JP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0529" y="4317729"/>
              <a:ext cx="482871" cy="4828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95" name="グループ化 94"/>
          <p:cNvGrpSpPr>
            <a:grpSpLocks noChangeAspect="1"/>
          </p:cNvGrpSpPr>
          <p:nvPr/>
        </p:nvGrpSpPr>
        <p:grpSpPr>
          <a:xfrm>
            <a:off x="4648200" y="3783805"/>
            <a:ext cx="4648200" cy="2693195"/>
            <a:chOff x="4648200" y="3783805"/>
            <a:chExt cx="4648200" cy="2693195"/>
          </a:xfrm>
        </p:grpSpPr>
        <p:grpSp>
          <p:nvGrpSpPr>
            <p:cNvPr id="58" name="グループ化 57"/>
            <p:cNvGrpSpPr>
              <a:grpSpLocks noChangeAspect="1"/>
            </p:cNvGrpSpPr>
            <p:nvPr/>
          </p:nvGrpSpPr>
          <p:grpSpPr>
            <a:xfrm>
              <a:off x="4648200" y="3783805"/>
              <a:ext cx="4648200" cy="2693195"/>
              <a:chOff x="7031" y="3810000"/>
              <a:chExt cx="4967883" cy="2878422"/>
            </a:xfrm>
          </p:grpSpPr>
          <p:grpSp>
            <p:nvGrpSpPr>
              <p:cNvPr id="59" name="グループ化 58"/>
              <p:cNvGrpSpPr>
                <a:grpSpLocks noChangeAspect="1"/>
              </p:cNvGrpSpPr>
              <p:nvPr/>
            </p:nvGrpSpPr>
            <p:grpSpPr>
              <a:xfrm>
                <a:off x="7031" y="3810000"/>
                <a:ext cx="4967883" cy="2878422"/>
                <a:chOff x="-113074" y="1678244"/>
                <a:chExt cx="7408347" cy="4292443"/>
              </a:xfrm>
            </p:grpSpPr>
            <p:pic>
              <p:nvPicPr>
                <p:cNvPr id="61" name="Picture 8" descr="C:\Users\jma1e5b\Pictures\Microsoft クリップ オーガナイザ\j0439803.pn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75101" y="4391919"/>
                  <a:ext cx="646137" cy="646137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62" name="Picture 4" descr="C:\Documents and Settings\JMA1E5B\My Documents\My Pictures\Microsoft クリップ オーガナイザ\j0438066.png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/>
                <a:stretch>
                  <a:fillRect/>
                </a:stretch>
              </p:blipFill>
              <p:spPr bwMode="auto">
                <a:xfrm>
                  <a:off x="2966905" y="4799137"/>
                  <a:ext cx="1171550" cy="1171550"/>
                </a:xfrm>
                <a:prstGeom prst="rect">
                  <a:avLst/>
                </a:prstGeom>
                <a:noFill/>
              </p:spPr>
            </p:pic>
            <p:pic>
              <p:nvPicPr>
                <p:cNvPr id="63" name="Picture 2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72707" y="3645024"/>
                  <a:ext cx="720080" cy="72008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64" name="テキスト ボックス 63"/>
                <p:cNvSpPr txBox="1"/>
                <p:nvPr/>
              </p:nvSpPr>
              <p:spPr>
                <a:xfrm>
                  <a:off x="712076" y="3545381"/>
                  <a:ext cx="1530191" cy="78025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r"/>
                  <a:r>
                    <a:rPr kumimoji="1" lang="en-US" altLang="ja-JP" sz="1400" dirty="0" smtClean="0"/>
                    <a:t>DCPC (RTH)</a:t>
                  </a:r>
                </a:p>
                <a:p>
                  <a:pPr algn="r"/>
                  <a:r>
                    <a:rPr kumimoji="1" lang="en-US" altLang="ja-JP" sz="1400" dirty="0" smtClean="0"/>
                    <a:t>Bangkok</a:t>
                  </a:r>
                  <a:endParaRPr kumimoji="1" lang="ja-JP" altLang="en-US" sz="1400" dirty="0"/>
                </a:p>
              </p:txBody>
            </p:sp>
            <p:pic>
              <p:nvPicPr>
                <p:cNvPr id="65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226358" y="2232695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66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106353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67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877928" y="2227386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68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761297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69" name="テキスト ボックス 68"/>
                <p:cNvSpPr txBox="1"/>
                <p:nvPr/>
              </p:nvSpPr>
              <p:spPr>
                <a:xfrm>
                  <a:off x="2712667" y="1678247"/>
                  <a:ext cx="1060606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Vietnam</a:t>
                  </a:r>
                  <a:endParaRPr kumimoji="1" lang="ja-JP" altLang="en-US" sz="1200" dirty="0"/>
                </a:p>
              </p:txBody>
            </p:sp>
            <p:sp>
              <p:nvSpPr>
                <p:cNvPr id="70" name="テキスト ボックス 69"/>
                <p:cNvSpPr txBox="1"/>
                <p:nvPr/>
              </p:nvSpPr>
              <p:spPr>
                <a:xfrm>
                  <a:off x="1830099" y="1686274"/>
                  <a:ext cx="1040335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Lao PDR</a:t>
                  </a:r>
                  <a:endParaRPr kumimoji="1" lang="ja-JP" altLang="en-US" sz="1200" dirty="0"/>
                </a:p>
              </p:txBody>
            </p:sp>
            <p:sp>
              <p:nvSpPr>
                <p:cNvPr id="71" name="テキスト ボックス 70"/>
                <p:cNvSpPr txBox="1"/>
                <p:nvPr/>
              </p:nvSpPr>
              <p:spPr>
                <a:xfrm>
                  <a:off x="858513" y="1678246"/>
                  <a:ext cx="1173149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ja-JP" sz="1200" dirty="0" smtClean="0"/>
                    <a:t>NC</a:t>
                  </a:r>
                </a:p>
                <a:p>
                  <a:r>
                    <a:rPr lang="en-US" altLang="ja-JP" sz="1200" dirty="0" smtClean="0"/>
                    <a:t>Myanmar</a:t>
                  </a:r>
                  <a:endParaRPr kumimoji="1" lang="ja-JP" altLang="en-US" sz="1200" dirty="0"/>
                </a:p>
              </p:txBody>
            </p:sp>
            <p:sp>
              <p:nvSpPr>
                <p:cNvPr id="72" name="テキスト ボックス 71"/>
                <p:cNvSpPr txBox="1"/>
                <p:nvPr/>
              </p:nvSpPr>
              <p:spPr>
                <a:xfrm>
                  <a:off x="3651465" y="1686274"/>
                  <a:ext cx="1214842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Cambodia</a:t>
                  </a:r>
                  <a:endParaRPr kumimoji="1" lang="ja-JP" altLang="en-US" sz="1200" dirty="0"/>
                </a:p>
              </p:txBody>
            </p:sp>
            <p:pic>
              <p:nvPicPr>
                <p:cNvPr id="73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760193" y="2227387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pic>
              <p:nvPicPr>
                <p:cNvPr id="74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46921" y="2214402"/>
                  <a:ext cx="620241" cy="62024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75" name="テキスト ボックス 74"/>
                <p:cNvSpPr txBox="1"/>
                <p:nvPr/>
              </p:nvSpPr>
              <p:spPr>
                <a:xfrm>
                  <a:off x="5837893" y="1678244"/>
                  <a:ext cx="1229184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NC/DCPCs</a:t>
                  </a:r>
                </a:p>
                <a:p>
                  <a:r>
                    <a:rPr kumimoji="1" lang="en-US" altLang="ja-JP" sz="1200" dirty="0" smtClean="0"/>
                    <a:t>Japan</a:t>
                  </a:r>
                  <a:endParaRPr kumimoji="1" lang="ja-JP" altLang="en-US" sz="1200" dirty="0"/>
                </a:p>
              </p:txBody>
            </p:sp>
            <p:sp>
              <p:nvSpPr>
                <p:cNvPr id="76" name="テキスト ボックス 75"/>
                <p:cNvSpPr txBox="1"/>
                <p:nvPr/>
              </p:nvSpPr>
              <p:spPr>
                <a:xfrm>
                  <a:off x="4744859" y="1678244"/>
                  <a:ext cx="1288944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Philippines</a:t>
                  </a:r>
                  <a:endParaRPr kumimoji="1" lang="ja-JP" altLang="en-US" sz="1200" dirty="0"/>
                </a:p>
              </p:txBody>
            </p:sp>
            <p:pic>
              <p:nvPicPr>
                <p:cNvPr id="77" name="Picture 3"/>
                <p:cNvPicPr>
                  <a:picLocks noChangeAspect="1" noChangeArrowheads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31611" y="2214401"/>
                  <a:ext cx="620241" cy="62024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78" name="テキスト ボックス 77"/>
                <p:cNvSpPr txBox="1"/>
                <p:nvPr/>
              </p:nvSpPr>
              <p:spPr>
                <a:xfrm>
                  <a:off x="-113074" y="1678244"/>
                  <a:ext cx="1071412" cy="688458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en-US" altLang="ja-JP" sz="1200" dirty="0" smtClean="0"/>
                    <a:t>NC</a:t>
                  </a:r>
                </a:p>
                <a:p>
                  <a:r>
                    <a:rPr kumimoji="1" lang="en-US" altLang="ja-JP" sz="1200" dirty="0" smtClean="0"/>
                    <a:t>Thailand</a:t>
                  </a:r>
                  <a:endParaRPr kumimoji="1" lang="ja-JP" altLang="en-US" sz="1200" dirty="0"/>
                </a:p>
              </p:txBody>
            </p:sp>
            <p:pic>
              <p:nvPicPr>
                <p:cNvPr id="79" name="Picture 2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406183" y="3837274"/>
                  <a:ext cx="720081" cy="72008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  <p:sp>
              <p:nvSpPr>
                <p:cNvPr id="80" name="テキスト ボックス 79"/>
                <p:cNvSpPr txBox="1"/>
                <p:nvPr/>
              </p:nvSpPr>
              <p:spPr>
                <a:xfrm>
                  <a:off x="4181536" y="4512414"/>
                  <a:ext cx="3113737" cy="6884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kumimoji="1" lang="en-US" altLang="ja-JP" sz="1200" dirty="0" smtClean="0"/>
                    <a:t>DCPC Space </a:t>
                  </a:r>
                  <a:r>
                    <a:rPr lang="en-US" altLang="ja-JP" sz="1200" dirty="0"/>
                    <a:t>Weather</a:t>
                  </a:r>
                  <a:endParaRPr kumimoji="1" lang="en-US" altLang="ja-JP" sz="1200" dirty="0" smtClean="0"/>
                </a:p>
                <a:p>
                  <a:pPr algn="ctr"/>
                  <a:r>
                    <a:rPr kumimoji="1" lang="en-US" altLang="ja-JP" sz="1200" dirty="0" smtClean="0"/>
                    <a:t>(NICT, Japan)</a:t>
                  </a:r>
                  <a:endParaRPr kumimoji="1" lang="ja-JP" altLang="en-US" sz="1200" dirty="0"/>
                </a:p>
              </p:txBody>
            </p:sp>
            <p:cxnSp>
              <p:nvCxnSpPr>
                <p:cNvPr id="81" name="直線矢印コネクタ 80"/>
                <p:cNvCxnSpPr>
                  <a:stCxn id="63" idx="2"/>
                </p:cNvCxnSpPr>
                <p:nvPr/>
              </p:nvCxnSpPr>
              <p:spPr>
                <a:xfrm>
                  <a:off x="2532748" y="4365104"/>
                  <a:ext cx="655301" cy="576709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直線矢印コネクタ 81"/>
                <p:cNvCxnSpPr>
                  <a:stCxn id="73" idx="2"/>
                </p:cNvCxnSpPr>
                <p:nvPr/>
              </p:nvCxnSpPr>
              <p:spPr>
                <a:xfrm flipH="1">
                  <a:off x="3773272" y="2847628"/>
                  <a:ext cx="1297041" cy="200901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直線矢印コネクタ 82"/>
                <p:cNvCxnSpPr>
                  <a:stCxn id="94" idx="1"/>
                </p:cNvCxnSpPr>
                <p:nvPr/>
              </p:nvCxnSpPr>
              <p:spPr>
                <a:xfrm flipH="1">
                  <a:off x="3894720" y="2914021"/>
                  <a:ext cx="2266603" cy="205958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直線矢印コネクタ 83"/>
                <p:cNvCxnSpPr>
                  <a:stCxn id="65" idx="2"/>
                </p:cNvCxnSpPr>
                <p:nvPr/>
              </p:nvCxnSpPr>
              <p:spPr>
                <a:xfrm>
                  <a:off x="1536478" y="2852937"/>
                  <a:ext cx="882531" cy="727739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直線矢印コネクタ 84"/>
                <p:cNvCxnSpPr>
                  <a:stCxn id="66" idx="2"/>
                </p:cNvCxnSpPr>
                <p:nvPr/>
              </p:nvCxnSpPr>
              <p:spPr>
                <a:xfrm>
                  <a:off x="2416473" y="2847628"/>
                  <a:ext cx="98778" cy="719298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6" name="直線矢印コネクタ 85"/>
                <p:cNvCxnSpPr>
                  <a:stCxn id="67" idx="2"/>
                </p:cNvCxnSpPr>
                <p:nvPr/>
              </p:nvCxnSpPr>
              <p:spPr>
                <a:xfrm flipH="1">
                  <a:off x="2597745" y="2847628"/>
                  <a:ext cx="590304" cy="774294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直線矢印コネクタ 86"/>
                <p:cNvCxnSpPr>
                  <a:stCxn id="68" idx="2"/>
                </p:cNvCxnSpPr>
                <p:nvPr/>
              </p:nvCxnSpPr>
              <p:spPr>
                <a:xfrm flipH="1">
                  <a:off x="2726593" y="2847628"/>
                  <a:ext cx="1344825" cy="797396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90" name="Picture 8" descr="C:\Users\jma1e5b\Pictures\Microsoft クリップ オーガナイザ\j0439803.png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575530" y="3506324"/>
                  <a:ext cx="634730" cy="63473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cxnSp>
              <p:nvCxnSpPr>
                <p:cNvPr id="91" name="直線矢印コネクタ 90"/>
                <p:cNvCxnSpPr>
                  <a:stCxn id="77" idx="2"/>
                </p:cNvCxnSpPr>
                <p:nvPr/>
              </p:nvCxnSpPr>
              <p:spPr>
                <a:xfrm>
                  <a:off x="641732" y="2834641"/>
                  <a:ext cx="1639788" cy="828527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4" name="直線矢印コネクタ 103"/>
                <p:cNvCxnSpPr>
                  <a:stCxn id="79" idx="1"/>
                </p:cNvCxnSpPr>
                <p:nvPr/>
              </p:nvCxnSpPr>
              <p:spPr>
                <a:xfrm flipH="1">
                  <a:off x="4005576" y="4197314"/>
                  <a:ext cx="1400607" cy="889855"/>
                </a:xfrm>
                <a:prstGeom prst="straightConnector1">
                  <a:avLst/>
                </a:prstGeom>
                <a:ln w="38100">
                  <a:solidFill>
                    <a:srgbClr val="00B050"/>
                  </a:solidFill>
                  <a:prstDash val="sysDot"/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0" name="テキスト ボックス 59"/>
              <p:cNvSpPr txBox="1"/>
              <p:nvPr/>
            </p:nvSpPr>
            <p:spPr>
              <a:xfrm>
                <a:off x="2161502" y="6019800"/>
                <a:ext cx="60741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-US" altLang="ja-JP" sz="1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GISC</a:t>
                </a:r>
              </a:p>
              <a:p>
                <a:pPr algn="ctr"/>
                <a:r>
                  <a:rPr lang="en-US" altLang="ja-JP" sz="14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Tokyo</a:t>
                </a:r>
                <a:endParaRPr kumimoji="1" lang="ja-JP" altLang="en-US" sz="1400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pic>
          <p:nvPicPr>
            <p:cNvPr id="94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84929" y="4317729"/>
              <a:ext cx="482871" cy="4828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05" name="右矢印 104"/>
          <p:cNvSpPr/>
          <p:nvPr/>
        </p:nvSpPr>
        <p:spPr>
          <a:xfrm>
            <a:off x="4343400" y="5044591"/>
            <a:ext cx="464551" cy="56889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1" y="4419600"/>
            <a:ext cx="451799" cy="451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4" name="テキスト ボックス 113"/>
          <p:cNvSpPr txBox="1"/>
          <p:nvPr/>
        </p:nvSpPr>
        <p:spPr>
          <a:xfrm>
            <a:off x="-76200" y="4872335"/>
            <a:ext cx="904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 smtClean="0"/>
              <a:t>DCPC (RTH)</a:t>
            </a:r>
          </a:p>
          <a:p>
            <a:r>
              <a:rPr kumimoji="1" lang="en-US" altLang="ja-JP" sz="1200" dirty="0" smtClean="0"/>
              <a:t>Bangkok</a:t>
            </a:r>
            <a:endParaRPr kumimoji="1" lang="ja-JP" altLang="en-US" sz="1200" dirty="0"/>
          </a:p>
        </p:txBody>
      </p:sp>
      <p:cxnSp>
        <p:nvCxnSpPr>
          <p:cNvPr id="116" name="直線矢印コネクタ 115"/>
          <p:cNvCxnSpPr/>
          <p:nvPr/>
        </p:nvCxnSpPr>
        <p:spPr>
          <a:xfrm>
            <a:off x="487511" y="4845468"/>
            <a:ext cx="1522444" cy="1046374"/>
          </a:xfrm>
          <a:prstGeom prst="straightConnector1">
            <a:avLst/>
          </a:prstGeom>
          <a:ln w="38100">
            <a:solidFill>
              <a:srgbClr val="00B050"/>
            </a:solidFill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1" name="テキスト ボックス 120"/>
          <p:cNvSpPr txBox="1"/>
          <p:nvPr/>
        </p:nvSpPr>
        <p:spPr>
          <a:xfrm>
            <a:off x="1583352" y="3424535"/>
            <a:ext cx="5960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2400" b="1" i="1" dirty="0" smtClean="0">
                <a:solidFill>
                  <a:srgbClr val="0070C0"/>
                </a:solidFill>
              </a:rPr>
              <a:t>Metadata Flow in </a:t>
            </a:r>
            <a:r>
              <a:rPr kumimoji="1" lang="en-US" altLang="ja-JP" sz="2400" b="1" i="1" dirty="0" err="1" smtClean="0">
                <a:solidFill>
                  <a:srgbClr val="0070C0"/>
                </a:solidFill>
              </a:rPr>
              <a:t>AoR</a:t>
            </a:r>
            <a:r>
              <a:rPr kumimoji="1" lang="en-US" altLang="ja-JP" sz="2400" b="1" i="1" dirty="0" smtClean="0">
                <a:solidFill>
                  <a:srgbClr val="0070C0"/>
                </a:solidFill>
              </a:rPr>
              <a:t> of GISC Tokyo</a:t>
            </a:r>
            <a:endParaRPr kumimoji="1" lang="ja-JP" altLang="en-US" sz="2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15701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1143000"/>
          </a:xfrm>
        </p:spPr>
        <p:txBody>
          <a:bodyPr/>
          <a:lstStyle/>
          <a:p>
            <a:r>
              <a:rPr kumimoji="1" lang="en-US" altLang="ja-JP" sz="4000" dirty="0" smtClean="0"/>
              <a:t>Monitoring  </a:t>
            </a:r>
            <a:r>
              <a:rPr lang="en-US" altLang="ja-JP" sz="3600" dirty="0" smtClean="0"/>
              <a:t>(e.g.  </a:t>
            </a:r>
            <a:r>
              <a:rPr kumimoji="1" lang="en-US" altLang="ja-JP" sz="3600" dirty="0" smtClean="0"/>
              <a:t>cache &amp; metadata )</a:t>
            </a:r>
            <a:endParaRPr kumimoji="1" lang="ja-JP" altLang="en-US" sz="4000" dirty="0"/>
          </a:p>
        </p:txBody>
      </p:sp>
      <p:sp>
        <p:nvSpPr>
          <p:cNvPr id="5" name="正方形/長方形 4"/>
          <p:cNvSpPr/>
          <p:nvPr/>
        </p:nvSpPr>
        <p:spPr>
          <a:xfrm>
            <a:off x="5265099" y="6504801"/>
            <a:ext cx="29199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1200" dirty="0"/>
              <a:t>http://www.wis-jma.go.jp/cms/monitoring/</a:t>
            </a:r>
            <a:endParaRPr lang="ja-JP" altLang="en-US" sz="1200" dirty="0"/>
          </a:p>
        </p:txBody>
      </p:sp>
      <p:grpSp>
        <p:nvGrpSpPr>
          <p:cNvPr id="7" name="グループ化 6"/>
          <p:cNvGrpSpPr>
            <a:grpSpLocks noChangeAspect="1"/>
          </p:cNvGrpSpPr>
          <p:nvPr/>
        </p:nvGrpSpPr>
        <p:grpSpPr>
          <a:xfrm>
            <a:off x="5261816" y="1905000"/>
            <a:ext cx="3113832" cy="4599801"/>
            <a:chOff x="909781" y="1066800"/>
            <a:chExt cx="4177145" cy="6170543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1522" b="19944"/>
            <a:stretch/>
          </p:blipFill>
          <p:spPr bwMode="auto">
            <a:xfrm>
              <a:off x="914399" y="1066800"/>
              <a:ext cx="4172527" cy="423523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027" name="Picture 3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072" r="31553"/>
            <a:stretch/>
          </p:blipFill>
          <p:spPr bwMode="auto">
            <a:xfrm>
              <a:off x="909781" y="5562600"/>
              <a:ext cx="4172527" cy="167474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6" name="テキスト ボックス 5"/>
            <p:cNvSpPr txBox="1"/>
            <p:nvPr/>
          </p:nvSpPr>
          <p:spPr>
            <a:xfrm rot="5400000">
              <a:off x="2165866" y="5195731"/>
              <a:ext cx="609599" cy="562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ja-JP" sz="2000" b="1" dirty="0" smtClean="0"/>
                <a:t>…</a:t>
              </a:r>
              <a:endParaRPr kumimoji="1" lang="ja-JP" altLang="en-US" sz="2000" b="1" dirty="0"/>
            </a:p>
          </p:txBody>
        </p:sp>
      </p:grp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39" y="1904999"/>
            <a:ext cx="4309061" cy="4219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正方形/長方形 14"/>
          <p:cNvSpPr/>
          <p:nvPr/>
        </p:nvSpPr>
        <p:spPr>
          <a:xfrm>
            <a:off x="350613" y="6123801"/>
            <a:ext cx="42975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1200" dirty="0"/>
              <a:t>http://www.wis-jma.go.jp/wismon/automaticCatalog_hourly.html</a:t>
            </a:r>
            <a:endParaRPr lang="ja-JP" altLang="en-US" sz="1200" dirty="0"/>
          </a:p>
        </p:txBody>
      </p:sp>
      <p:sp>
        <p:nvSpPr>
          <p:cNvPr id="16" name="正方形/長方形 15"/>
          <p:cNvSpPr/>
          <p:nvPr/>
        </p:nvSpPr>
        <p:spPr>
          <a:xfrm>
            <a:off x="350613" y="1295400"/>
            <a:ext cx="37426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 smtClean="0"/>
              <a:t>Bulletins stored at GISC Tokyo’s cache </a:t>
            </a:r>
            <a:br>
              <a:rPr lang="en-US" altLang="ja-JP" dirty="0" smtClean="0"/>
            </a:br>
            <a:r>
              <a:rPr lang="en-US" altLang="ja-JP" dirty="0" smtClean="0"/>
              <a:t>(Hourly &amp; Daily)</a:t>
            </a:r>
            <a:endParaRPr lang="ja-JP" altLang="en-US" dirty="0"/>
          </a:p>
        </p:txBody>
      </p:sp>
      <p:sp>
        <p:nvSpPr>
          <p:cNvPr id="17" name="正方形/長方形 16"/>
          <p:cNvSpPr/>
          <p:nvPr/>
        </p:nvSpPr>
        <p:spPr>
          <a:xfrm>
            <a:off x="5181600" y="1295400"/>
            <a:ext cx="358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dirty="0" smtClean="0"/>
              <a:t>Comparison of</a:t>
            </a:r>
            <a:br>
              <a:rPr lang="en-US" altLang="ja-JP" dirty="0" smtClean="0"/>
            </a:br>
            <a:r>
              <a:rPr lang="en-US" altLang="ja-JP" dirty="0" smtClean="0"/>
              <a:t>received GTS bulletins and metadata </a:t>
            </a:r>
            <a:endParaRPr lang="ja-JP" altLang="en-US" dirty="0"/>
          </a:p>
        </p:txBody>
      </p:sp>
      <p:sp>
        <p:nvSpPr>
          <p:cNvPr id="8" name="角丸四角形吹き出し 7"/>
          <p:cNvSpPr/>
          <p:nvPr/>
        </p:nvSpPr>
        <p:spPr>
          <a:xfrm>
            <a:off x="6820453" y="5029200"/>
            <a:ext cx="2094947" cy="742748"/>
          </a:xfrm>
          <a:prstGeom prst="wedgeRoundRectCallout">
            <a:avLst>
              <a:gd name="adj1" fmla="val -33514"/>
              <a:gd name="adj2" fmla="val -185863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</a:rPr>
              <a:t>Check GTS headings lacking WIS Metadata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  <p:sp>
        <p:nvSpPr>
          <p:cNvPr id="19" name="角丸四角形吹き出し 18"/>
          <p:cNvSpPr/>
          <p:nvPr/>
        </p:nvSpPr>
        <p:spPr>
          <a:xfrm>
            <a:off x="6820453" y="5029200"/>
            <a:ext cx="2094947" cy="742748"/>
          </a:xfrm>
          <a:prstGeom prst="wedgeRoundRectCallout">
            <a:avLst>
              <a:gd name="adj1" fmla="val -76434"/>
              <a:gd name="adj2" fmla="val 32658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>
                <a:solidFill>
                  <a:schemeClr val="tx1"/>
                </a:solidFill>
              </a:rPr>
              <a:t>Check GTS headings lacking WIS Metadata</a:t>
            </a:r>
            <a:endParaRPr kumimoji="1" lang="ja-JP" altLang="en-US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476177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1143000"/>
          </a:xfrm>
        </p:spPr>
        <p:txBody>
          <a:bodyPr/>
          <a:lstStyle/>
          <a:p>
            <a:r>
              <a:rPr lang="en-US" altLang="ja-JP" dirty="0"/>
              <a:t>Status of user </a:t>
            </a:r>
            <a:r>
              <a:rPr lang="en-US" altLang="ja-JP" dirty="0" smtClean="0"/>
              <a:t>registration</a:t>
            </a:r>
            <a:endParaRPr kumimoji="1" lang="ja-JP" altLang="en-US" dirty="0"/>
          </a:p>
        </p:txBody>
      </p:sp>
      <p:pic>
        <p:nvPicPr>
          <p:cNvPr id="1026" name="Picture 2" descr="G:\ET-WISC&amp;TT-GISC_&amp;_日豪会合（4月メルボルン）\提出文書&amp;手持ち資料\user count_2016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51" y="1652588"/>
            <a:ext cx="8210651" cy="413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140111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Network Diagram of GISC Tokyo 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899592" y="1295400"/>
            <a:ext cx="6552728" cy="32403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雲 4"/>
          <p:cNvSpPr/>
          <p:nvPr/>
        </p:nvSpPr>
        <p:spPr bwMode="auto">
          <a:xfrm>
            <a:off x="3307552" y="2497380"/>
            <a:ext cx="2176598" cy="845747"/>
          </a:xfrm>
          <a:prstGeom prst="cloud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altLang="ja-JP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6" name="雲 5"/>
          <p:cNvSpPr/>
          <p:nvPr/>
        </p:nvSpPr>
        <p:spPr bwMode="auto">
          <a:xfrm>
            <a:off x="5639735" y="2553878"/>
            <a:ext cx="1768387" cy="823326"/>
          </a:xfrm>
          <a:prstGeom prst="cloud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altLang="ja-JP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7" name="雲 6"/>
          <p:cNvSpPr/>
          <p:nvPr/>
        </p:nvSpPr>
        <p:spPr bwMode="auto">
          <a:xfrm>
            <a:off x="1116714" y="2553878"/>
            <a:ext cx="1909732" cy="823326"/>
          </a:xfrm>
          <a:prstGeom prst="cloud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altLang="ja-JP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テキスト ボックス 172"/>
          <p:cNvSpPr txBox="1">
            <a:spLocks noChangeArrowheads="1"/>
          </p:cNvSpPr>
          <p:nvPr/>
        </p:nvSpPr>
        <p:spPr bwMode="auto">
          <a:xfrm>
            <a:off x="3353417" y="2110546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10M </a:t>
            </a:r>
            <a:r>
              <a:rPr lang="en-US" altLang="ja-JP" sz="1400" dirty="0">
                <a:latin typeface="Calibri" pitchFamily="34" charset="0"/>
                <a:ea typeface="Arial Unicode MS" pitchFamily="50" charset="-128"/>
                <a:cs typeface="Arial" charset="0"/>
              </a:rPr>
              <a:t>x 2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9" name="テキスト ボックス 172"/>
          <p:cNvSpPr txBox="1">
            <a:spLocks noChangeArrowheads="1"/>
          </p:cNvSpPr>
          <p:nvPr/>
        </p:nvSpPr>
        <p:spPr bwMode="auto">
          <a:xfrm>
            <a:off x="5286374" y="2101890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2M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10" name="テキスト ボックス 172"/>
          <p:cNvSpPr txBox="1">
            <a:spLocks noChangeArrowheads="1"/>
          </p:cNvSpPr>
          <p:nvPr/>
        </p:nvSpPr>
        <p:spPr bwMode="auto">
          <a:xfrm>
            <a:off x="1374596" y="2101890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100M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11" name="角丸四角形 104"/>
          <p:cNvSpPr>
            <a:spLocks noChangeArrowheads="1"/>
          </p:cNvSpPr>
          <p:nvPr/>
        </p:nvSpPr>
        <p:spPr bwMode="auto">
          <a:xfrm>
            <a:off x="7335868" y="1932394"/>
            <a:ext cx="1109332" cy="322605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altLang="ja-JP" sz="1600" dirty="0" smtClean="0">
                <a:latin typeface="Calibri" pitchFamily="34" charset="0"/>
                <a:cs typeface="Arial" charset="0"/>
              </a:rPr>
              <a:t>Doha</a:t>
            </a:r>
            <a:endParaRPr lang="ja-JP" altLang="en-US" sz="1600" dirty="0">
              <a:latin typeface="Calibri" pitchFamily="34" charset="0"/>
              <a:cs typeface="Arial" charset="0"/>
            </a:endParaRPr>
          </a:p>
        </p:txBody>
      </p:sp>
      <p:sp>
        <p:nvSpPr>
          <p:cNvPr id="12" name="角丸四角形 105"/>
          <p:cNvSpPr>
            <a:spLocks noChangeArrowheads="1"/>
          </p:cNvSpPr>
          <p:nvPr/>
        </p:nvSpPr>
        <p:spPr bwMode="auto">
          <a:xfrm>
            <a:off x="7335868" y="1423907"/>
            <a:ext cx="1458336" cy="323850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 w="9525" algn="ctr">
            <a:solidFill>
              <a:schemeClr val="accent2"/>
            </a:solidFill>
            <a:round/>
            <a:headEnd/>
            <a:tailEnd/>
          </a:ln>
        </p:spPr>
        <p:txBody>
          <a:bodyPr anchor="ctr"/>
          <a:lstStyle/>
          <a:p>
            <a:pPr algn="ctr"/>
            <a:r>
              <a:rPr lang="en-US" altLang="ja-JP" sz="1600" dirty="0">
                <a:latin typeface="Calibri" pitchFamily="34" charset="0"/>
                <a:cs typeface="Arial" charset="0"/>
              </a:rPr>
              <a:t>Khabarovsk</a:t>
            </a:r>
            <a:endParaRPr lang="ja-JP" altLang="en-US" sz="1600" dirty="0">
              <a:latin typeface="Calibri" pitchFamily="34" charset="0"/>
              <a:cs typeface="Arial" charset="0"/>
            </a:endParaRPr>
          </a:p>
        </p:txBody>
      </p:sp>
      <p:sp>
        <p:nvSpPr>
          <p:cNvPr id="13" name="円柱 12"/>
          <p:cNvSpPr/>
          <p:nvPr/>
        </p:nvSpPr>
        <p:spPr bwMode="auto">
          <a:xfrm rot="5400000">
            <a:off x="6685742" y="1536807"/>
            <a:ext cx="169497" cy="282689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4" name="円柱 13"/>
          <p:cNvSpPr/>
          <p:nvPr/>
        </p:nvSpPr>
        <p:spPr bwMode="auto">
          <a:xfrm rot="5400000">
            <a:off x="6685742" y="1762801"/>
            <a:ext cx="169497" cy="282689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5" name="フリーフォーム 14"/>
          <p:cNvSpPr/>
          <p:nvPr/>
        </p:nvSpPr>
        <p:spPr>
          <a:xfrm>
            <a:off x="6890069" y="1596430"/>
            <a:ext cx="434841" cy="73964"/>
          </a:xfrm>
          <a:custGeom>
            <a:avLst/>
            <a:gdLst>
              <a:gd name="connsiteX0" fmla="*/ 0 w 443060"/>
              <a:gd name="connsiteY0" fmla="*/ 94268 h 94268"/>
              <a:gd name="connsiteX1" fmla="*/ 179109 w 443060"/>
              <a:gd name="connsiteY1" fmla="*/ 84841 h 94268"/>
              <a:gd name="connsiteX2" fmla="*/ 443060 w 443060"/>
              <a:gd name="connsiteY2" fmla="*/ 0 h 94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43060" h="94268">
                <a:moveTo>
                  <a:pt x="0" y="94268"/>
                </a:moveTo>
                <a:lnTo>
                  <a:pt x="179109" y="84841"/>
                </a:lnTo>
                <a:cubicBezTo>
                  <a:pt x="252952" y="69130"/>
                  <a:pt x="348006" y="34565"/>
                  <a:pt x="443060" y="0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6" name="フリーフォーム 15"/>
          <p:cNvSpPr/>
          <p:nvPr/>
        </p:nvSpPr>
        <p:spPr>
          <a:xfrm>
            <a:off x="6899322" y="1907079"/>
            <a:ext cx="425589" cy="177515"/>
          </a:xfrm>
          <a:custGeom>
            <a:avLst/>
            <a:gdLst>
              <a:gd name="connsiteX0" fmla="*/ 0 w 433633"/>
              <a:gd name="connsiteY0" fmla="*/ 0 h 226244"/>
              <a:gd name="connsiteX1" fmla="*/ 179109 w 433633"/>
              <a:gd name="connsiteY1" fmla="*/ 94268 h 226244"/>
              <a:gd name="connsiteX2" fmla="*/ 433633 w 433633"/>
              <a:gd name="connsiteY2" fmla="*/ 226244 h 22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3633" h="226244">
                <a:moveTo>
                  <a:pt x="0" y="0"/>
                </a:moveTo>
                <a:lnTo>
                  <a:pt x="179109" y="94268"/>
                </a:lnTo>
                <a:lnTo>
                  <a:pt x="433633" y="226244"/>
                </a:ln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7" name="フリーフォーム 16"/>
          <p:cNvSpPr/>
          <p:nvPr/>
        </p:nvSpPr>
        <p:spPr>
          <a:xfrm>
            <a:off x="4487652" y="2055007"/>
            <a:ext cx="228213" cy="1672823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8" name="フリーフォーム 17"/>
          <p:cNvSpPr/>
          <p:nvPr/>
        </p:nvSpPr>
        <p:spPr>
          <a:xfrm>
            <a:off x="4422111" y="2045391"/>
            <a:ext cx="369558" cy="1977451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9" name="フリーフォーム 18"/>
          <p:cNvSpPr/>
          <p:nvPr/>
        </p:nvSpPr>
        <p:spPr>
          <a:xfrm>
            <a:off x="4351439" y="2045391"/>
            <a:ext cx="369558" cy="2372941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0" name="フリーフォーム 19"/>
          <p:cNvSpPr/>
          <p:nvPr/>
        </p:nvSpPr>
        <p:spPr>
          <a:xfrm flipH="1">
            <a:off x="3943601" y="2045391"/>
            <a:ext cx="369558" cy="2356746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1" name="フリーフォーム 20"/>
          <p:cNvSpPr/>
          <p:nvPr/>
        </p:nvSpPr>
        <p:spPr>
          <a:xfrm flipH="1">
            <a:off x="3872930" y="2045391"/>
            <a:ext cx="369558" cy="1977451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2" name="フリーフォーム 21"/>
          <p:cNvSpPr/>
          <p:nvPr/>
        </p:nvSpPr>
        <p:spPr>
          <a:xfrm flipH="1">
            <a:off x="3943602" y="2045391"/>
            <a:ext cx="228213" cy="1672823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3" name="フリーフォーム 22"/>
          <p:cNvSpPr/>
          <p:nvPr/>
        </p:nvSpPr>
        <p:spPr>
          <a:xfrm>
            <a:off x="1752600" y="2045392"/>
            <a:ext cx="494705" cy="1581960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4" name="フリーフォーム 23"/>
          <p:cNvSpPr/>
          <p:nvPr/>
        </p:nvSpPr>
        <p:spPr>
          <a:xfrm>
            <a:off x="1828800" y="2045391"/>
            <a:ext cx="494705" cy="2274345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5" name="角丸四角形 24"/>
          <p:cNvSpPr/>
          <p:nvPr/>
        </p:nvSpPr>
        <p:spPr bwMode="auto">
          <a:xfrm>
            <a:off x="323528" y="3401357"/>
            <a:ext cx="1585036" cy="395490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DAR Users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26" name="角丸四角形 25"/>
          <p:cNvSpPr/>
          <p:nvPr/>
        </p:nvSpPr>
        <p:spPr bwMode="auto">
          <a:xfrm>
            <a:off x="323528" y="3887688"/>
            <a:ext cx="1585036" cy="792088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200" dirty="0" smtClean="0">
                <a:latin typeface="Calibri" pitchFamily="34" charset="0"/>
              </a:rPr>
              <a:t>NMHS users of MTSAT Imagery and High-resolution GSM</a:t>
            </a:r>
            <a:endParaRPr lang="ja-JP" altLang="en-US" sz="12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28" name="角丸四角形 27"/>
          <p:cNvSpPr/>
          <p:nvPr/>
        </p:nvSpPr>
        <p:spPr bwMode="auto">
          <a:xfrm>
            <a:off x="2555776" y="3514354"/>
            <a:ext cx="1402282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Washington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0" name="角丸四角形 29"/>
          <p:cNvSpPr/>
          <p:nvPr/>
        </p:nvSpPr>
        <p:spPr bwMode="auto">
          <a:xfrm>
            <a:off x="4718086" y="4305335"/>
            <a:ext cx="1182103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Exeter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1" name="角丸四角形 30"/>
          <p:cNvSpPr/>
          <p:nvPr/>
        </p:nvSpPr>
        <p:spPr bwMode="auto">
          <a:xfrm>
            <a:off x="4718087" y="3514354"/>
            <a:ext cx="1294074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New Delhi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2" name="角丸四角形 31"/>
          <p:cNvSpPr/>
          <p:nvPr/>
        </p:nvSpPr>
        <p:spPr bwMode="auto">
          <a:xfrm>
            <a:off x="4718087" y="3909845"/>
            <a:ext cx="1294074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EUMETSAT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3" name="テキスト ボックス 172"/>
          <p:cNvSpPr txBox="1">
            <a:spLocks noChangeArrowheads="1"/>
          </p:cNvSpPr>
          <p:nvPr/>
        </p:nvSpPr>
        <p:spPr bwMode="auto">
          <a:xfrm>
            <a:off x="6346457" y="1988893"/>
            <a:ext cx="87287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2M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34" name="テキスト ボックス 172"/>
          <p:cNvSpPr txBox="1">
            <a:spLocks noChangeArrowheads="1"/>
          </p:cNvSpPr>
          <p:nvPr/>
        </p:nvSpPr>
        <p:spPr bwMode="auto">
          <a:xfrm>
            <a:off x="6346457" y="1367408"/>
            <a:ext cx="872874" cy="2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40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64K </a:t>
            </a:r>
            <a:endParaRPr lang="ja-JP" altLang="en-US" sz="140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35" name="フリーフォーム 34"/>
          <p:cNvSpPr/>
          <p:nvPr/>
        </p:nvSpPr>
        <p:spPr>
          <a:xfrm flipH="1">
            <a:off x="6275785" y="2045391"/>
            <a:ext cx="565378" cy="1581961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36" name="フリーフォーム 35"/>
          <p:cNvSpPr/>
          <p:nvPr/>
        </p:nvSpPr>
        <p:spPr>
          <a:xfrm flipH="1">
            <a:off x="6205113" y="2045391"/>
            <a:ext cx="636050" cy="1977451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37" name="フリーフォーム 36"/>
          <p:cNvSpPr/>
          <p:nvPr/>
        </p:nvSpPr>
        <p:spPr>
          <a:xfrm flipH="1">
            <a:off x="6134441" y="2045391"/>
            <a:ext cx="706722" cy="2372941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38" name="角丸四角形 37"/>
          <p:cNvSpPr/>
          <p:nvPr/>
        </p:nvSpPr>
        <p:spPr bwMode="auto">
          <a:xfrm>
            <a:off x="6841163" y="3410468"/>
            <a:ext cx="1189861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Manila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39" name="角丸四角形 38"/>
          <p:cNvSpPr/>
          <p:nvPr/>
        </p:nvSpPr>
        <p:spPr bwMode="auto">
          <a:xfrm>
            <a:off x="6841163" y="3853346"/>
            <a:ext cx="1458238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Hong Kong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0" name="角丸四角形 39"/>
          <p:cNvSpPr/>
          <p:nvPr/>
        </p:nvSpPr>
        <p:spPr bwMode="auto">
          <a:xfrm>
            <a:off x="6841163" y="4267200"/>
            <a:ext cx="1295350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Bangkok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1" name="正方形/長方形 124"/>
          <p:cNvSpPr>
            <a:spLocks noChangeArrowheads="1"/>
          </p:cNvSpPr>
          <p:nvPr/>
        </p:nvSpPr>
        <p:spPr bwMode="auto">
          <a:xfrm>
            <a:off x="5678686" y="2591544"/>
            <a:ext cx="164686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MPLS</a:t>
            </a:r>
          </a:p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Network</a:t>
            </a:r>
          </a:p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(</a:t>
            </a:r>
            <a:r>
              <a:rPr lang="en-US" altLang="ja-JP" sz="1400" dirty="0" smtClean="0">
                <a:latin typeface="Calibri" pitchFamily="34" charset="0"/>
                <a:cs typeface="Arial" charset="0"/>
              </a:rPr>
              <a:t>NTT-COM)</a:t>
            </a:r>
            <a:endParaRPr lang="en-US" altLang="ja-JP" sz="1400" dirty="0">
              <a:latin typeface="Calibri" pitchFamily="34" charset="0"/>
              <a:cs typeface="Arial" charset="0"/>
            </a:endParaRPr>
          </a:p>
        </p:txBody>
      </p:sp>
      <p:sp>
        <p:nvSpPr>
          <p:cNvPr id="42" name="円柱 41"/>
          <p:cNvSpPr/>
          <p:nvPr/>
        </p:nvSpPr>
        <p:spPr bwMode="auto">
          <a:xfrm rot="10800000">
            <a:off x="5922424" y="2101890"/>
            <a:ext cx="546192" cy="303846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3" name="角丸四角形 42"/>
          <p:cNvSpPr/>
          <p:nvPr/>
        </p:nvSpPr>
        <p:spPr bwMode="auto">
          <a:xfrm>
            <a:off x="4716016" y="4716484"/>
            <a:ext cx="1402282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Offenbach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4" name="フリーフォーム 43"/>
          <p:cNvSpPr/>
          <p:nvPr/>
        </p:nvSpPr>
        <p:spPr>
          <a:xfrm>
            <a:off x="4346458" y="2197791"/>
            <a:ext cx="369558" cy="2770017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46" name="正方形/長方形 120"/>
          <p:cNvSpPr>
            <a:spLocks noChangeArrowheads="1"/>
          </p:cNvSpPr>
          <p:nvPr/>
        </p:nvSpPr>
        <p:spPr bwMode="auto">
          <a:xfrm>
            <a:off x="3450893" y="2591544"/>
            <a:ext cx="18712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RMDCN MPLS</a:t>
            </a:r>
          </a:p>
          <a:p>
            <a:pPr algn="ctr"/>
            <a:r>
              <a:rPr lang="en-US" altLang="ja-JP" sz="1400" dirty="0">
                <a:latin typeface="Calibri" pitchFamily="34" charset="0"/>
                <a:cs typeface="Arial" charset="0"/>
              </a:rPr>
              <a:t>Network</a:t>
            </a:r>
          </a:p>
          <a:p>
            <a:pPr algn="ctr"/>
            <a:r>
              <a:rPr lang="en-US" altLang="ja-JP" sz="1400" dirty="0" smtClean="0">
                <a:latin typeface="Calibri" pitchFamily="34" charset="0"/>
                <a:cs typeface="Arial" charset="0"/>
              </a:rPr>
              <a:t>(</a:t>
            </a:r>
            <a:r>
              <a:rPr lang="en-US" altLang="ja-JP" sz="1400" dirty="0" err="1" smtClean="0">
                <a:latin typeface="Calibri" pitchFamily="34" charset="0"/>
                <a:cs typeface="Arial" charset="0"/>
              </a:rPr>
              <a:t>Interoute</a:t>
            </a:r>
            <a:r>
              <a:rPr lang="en-US" altLang="ja-JP" sz="1400" dirty="0" smtClean="0">
                <a:latin typeface="Calibri" pitchFamily="34" charset="0"/>
                <a:cs typeface="Arial" charset="0"/>
              </a:rPr>
              <a:t>)</a:t>
            </a:r>
            <a:endParaRPr lang="en-US" altLang="ja-JP" sz="1400" dirty="0">
              <a:latin typeface="Calibri" pitchFamily="34" charset="0"/>
              <a:cs typeface="Arial" charset="0"/>
            </a:endParaRPr>
          </a:p>
        </p:txBody>
      </p:sp>
      <p:sp>
        <p:nvSpPr>
          <p:cNvPr id="47" name="正方形/長方形 124"/>
          <p:cNvSpPr>
            <a:spLocks noChangeArrowheads="1"/>
          </p:cNvSpPr>
          <p:nvPr/>
        </p:nvSpPr>
        <p:spPr bwMode="auto">
          <a:xfrm>
            <a:off x="1399403" y="2779873"/>
            <a:ext cx="1364172" cy="313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2000" dirty="0" smtClean="0">
                <a:latin typeface="Calibri" pitchFamily="34" charset="0"/>
                <a:cs typeface="Arial" charset="0"/>
              </a:rPr>
              <a:t>Internet</a:t>
            </a:r>
            <a:endParaRPr lang="en-US" altLang="ja-JP" sz="2000" dirty="0">
              <a:latin typeface="Calibri" pitchFamily="34" charset="0"/>
              <a:cs typeface="Arial" charset="0"/>
            </a:endParaRPr>
          </a:p>
        </p:txBody>
      </p:sp>
      <p:sp>
        <p:nvSpPr>
          <p:cNvPr id="48" name="円柱 47"/>
          <p:cNvSpPr/>
          <p:nvPr/>
        </p:nvSpPr>
        <p:spPr bwMode="auto">
          <a:xfrm rot="10800000">
            <a:off x="2125310" y="2101890"/>
            <a:ext cx="546192" cy="303846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49" name="角丸四角形 48"/>
          <p:cNvSpPr/>
          <p:nvPr/>
        </p:nvSpPr>
        <p:spPr>
          <a:xfrm>
            <a:off x="1964780" y="1536904"/>
            <a:ext cx="4664366" cy="507864"/>
          </a:xfrm>
          <a:prstGeom prst="roundRect">
            <a:avLst>
              <a:gd name="adj" fmla="val 11327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ja-JP" sz="2000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GISC Tokyo (RTH Tokyo)</a:t>
            </a:r>
            <a:endParaRPr lang="ja-JP" altLang="en-US" sz="2000" dirty="0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</p:txBody>
      </p:sp>
      <p:sp>
        <p:nvSpPr>
          <p:cNvPr id="50" name="テキスト ボックス 172"/>
          <p:cNvSpPr txBox="1">
            <a:spLocks noChangeArrowheads="1"/>
          </p:cNvSpPr>
          <p:nvPr/>
        </p:nvSpPr>
        <p:spPr bwMode="auto">
          <a:xfrm>
            <a:off x="3424089" y="3321189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50M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1" name="テキスト ボックス 172"/>
          <p:cNvSpPr txBox="1">
            <a:spLocks noChangeArrowheads="1"/>
          </p:cNvSpPr>
          <p:nvPr/>
        </p:nvSpPr>
        <p:spPr bwMode="auto">
          <a:xfrm>
            <a:off x="4203182" y="3644649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>
                <a:latin typeface="Calibri" pitchFamily="34" charset="0"/>
                <a:ea typeface="Arial Unicode MS" pitchFamily="50" charset="-128"/>
                <a:cs typeface="Arial" charset="0"/>
              </a:rPr>
              <a:t>4</a:t>
            </a:r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2" name="テキスト ボックス 172"/>
          <p:cNvSpPr txBox="1">
            <a:spLocks noChangeArrowheads="1"/>
          </p:cNvSpPr>
          <p:nvPr/>
        </p:nvSpPr>
        <p:spPr bwMode="auto">
          <a:xfrm>
            <a:off x="4114835" y="3969242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>
                <a:latin typeface="Calibri" pitchFamily="34" charset="0"/>
                <a:ea typeface="Arial Unicode MS" pitchFamily="50" charset="-128"/>
                <a:cs typeface="Arial" charset="0"/>
              </a:rPr>
              <a:t>2</a:t>
            </a:r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3" name="テキスト ボックス 172"/>
          <p:cNvSpPr txBox="1">
            <a:spLocks noChangeArrowheads="1"/>
          </p:cNvSpPr>
          <p:nvPr/>
        </p:nvSpPr>
        <p:spPr bwMode="auto">
          <a:xfrm>
            <a:off x="4117067" y="4367057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>
                <a:latin typeface="Calibri" pitchFamily="34" charset="0"/>
                <a:ea typeface="Arial Unicode MS" pitchFamily="50" charset="-128"/>
                <a:cs typeface="Arial" charset="0"/>
              </a:rPr>
              <a:t>2</a:t>
            </a:r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4" name="テキスト ボックス 172"/>
          <p:cNvSpPr txBox="1">
            <a:spLocks noChangeArrowheads="1"/>
          </p:cNvSpPr>
          <p:nvPr/>
        </p:nvSpPr>
        <p:spPr bwMode="auto">
          <a:xfrm>
            <a:off x="4149104" y="4877397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50M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5" name="テキスト ボックス 172"/>
          <p:cNvSpPr txBox="1">
            <a:spLocks noChangeArrowheads="1"/>
          </p:cNvSpPr>
          <p:nvPr/>
        </p:nvSpPr>
        <p:spPr bwMode="auto">
          <a:xfrm>
            <a:off x="3635896" y="3959696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2M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6" name="テキスト ボックス 172"/>
          <p:cNvSpPr txBox="1">
            <a:spLocks noChangeArrowheads="1"/>
          </p:cNvSpPr>
          <p:nvPr/>
        </p:nvSpPr>
        <p:spPr bwMode="auto">
          <a:xfrm>
            <a:off x="3627118" y="4373706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16M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7" name="テキスト ボックス 172"/>
          <p:cNvSpPr txBox="1">
            <a:spLocks noChangeArrowheads="1"/>
          </p:cNvSpPr>
          <p:nvPr/>
        </p:nvSpPr>
        <p:spPr bwMode="auto">
          <a:xfrm>
            <a:off x="6228184" y="434340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128K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8" name="テキスト ボックス 172"/>
          <p:cNvSpPr txBox="1">
            <a:spLocks noChangeArrowheads="1"/>
          </p:cNvSpPr>
          <p:nvPr/>
        </p:nvSpPr>
        <p:spPr bwMode="auto">
          <a:xfrm>
            <a:off x="6234615" y="4005306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1M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59" name="テキスト ボックス 172"/>
          <p:cNvSpPr txBox="1">
            <a:spLocks noChangeArrowheads="1"/>
          </p:cNvSpPr>
          <p:nvPr/>
        </p:nvSpPr>
        <p:spPr bwMode="auto">
          <a:xfrm>
            <a:off x="6228184" y="354839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64K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117" name="フリーフォーム 116"/>
          <p:cNvSpPr/>
          <p:nvPr/>
        </p:nvSpPr>
        <p:spPr>
          <a:xfrm flipH="1">
            <a:off x="3961839" y="2142816"/>
            <a:ext cx="369558" cy="2824992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118" name="テキスト ボックス 172"/>
          <p:cNvSpPr txBox="1">
            <a:spLocks noChangeArrowheads="1"/>
          </p:cNvSpPr>
          <p:nvPr/>
        </p:nvSpPr>
        <p:spPr bwMode="auto">
          <a:xfrm>
            <a:off x="3699126" y="4878150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50M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45" name="円柱 44"/>
          <p:cNvSpPr/>
          <p:nvPr/>
        </p:nvSpPr>
        <p:spPr bwMode="auto">
          <a:xfrm rot="10800000">
            <a:off x="4084947" y="2101890"/>
            <a:ext cx="546192" cy="303846"/>
          </a:xfrm>
          <a:prstGeom prst="can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0">
                <a:schemeClr val="bg2">
                  <a:lumMod val="20000"/>
                  <a:lumOff val="80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ja-JP" altLang="en-US" sz="2800">
              <a:latin typeface="Calibri" pitchFamily="34" charset="0"/>
              <a:cs typeface="Arial" pitchFamily="34" charset="0"/>
            </a:endParaRPr>
          </a:p>
        </p:txBody>
      </p:sp>
      <p:sp>
        <p:nvSpPr>
          <p:cNvPr id="62" name="角丸四角形 61"/>
          <p:cNvSpPr/>
          <p:nvPr/>
        </p:nvSpPr>
        <p:spPr bwMode="auto">
          <a:xfrm>
            <a:off x="762000" y="4751566"/>
            <a:ext cx="1143000" cy="333250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Brasilia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63" name="フリーフォーム 62"/>
          <p:cNvSpPr/>
          <p:nvPr/>
        </p:nvSpPr>
        <p:spPr>
          <a:xfrm>
            <a:off x="1905000" y="2405737"/>
            <a:ext cx="505597" cy="2562071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65" name="角丸四角形 64"/>
          <p:cNvSpPr/>
          <p:nvPr/>
        </p:nvSpPr>
        <p:spPr bwMode="auto">
          <a:xfrm>
            <a:off x="4724400" y="5147044"/>
            <a:ext cx="1175789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Seoul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66" name="フリーフォーム 65"/>
          <p:cNvSpPr/>
          <p:nvPr/>
        </p:nvSpPr>
        <p:spPr>
          <a:xfrm>
            <a:off x="4343400" y="2435657"/>
            <a:ext cx="369558" cy="2958519"/>
          </a:xfrm>
          <a:custGeom>
            <a:avLst/>
            <a:gdLst>
              <a:gd name="connsiteX0" fmla="*/ 6284 w 232527"/>
              <a:gd name="connsiteY0" fmla="*/ 0 h 2132029"/>
              <a:gd name="connsiteX1" fmla="*/ 6284 w 232527"/>
              <a:gd name="connsiteY1" fmla="*/ 556182 h 2132029"/>
              <a:gd name="connsiteX2" fmla="*/ 43991 w 232527"/>
              <a:gd name="connsiteY2" fmla="*/ 1875934 h 2132029"/>
              <a:gd name="connsiteX3" fmla="*/ 232527 w 232527"/>
              <a:gd name="connsiteY3" fmla="*/ 2092751 h 2132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2527" h="2132029">
                <a:moveTo>
                  <a:pt x="6284" y="0"/>
                </a:moveTo>
                <a:cubicBezTo>
                  <a:pt x="3142" y="121763"/>
                  <a:pt x="0" y="243526"/>
                  <a:pt x="6284" y="556182"/>
                </a:cubicBezTo>
                <a:cubicBezTo>
                  <a:pt x="12568" y="868838"/>
                  <a:pt x="6284" y="1619839"/>
                  <a:pt x="43991" y="1875934"/>
                </a:cubicBezTo>
                <a:cubicBezTo>
                  <a:pt x="81698" y="2132029"/>
                  <a:pt x="157112" y="2112390"/>
                  <a:pt x="232527" y="2092751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67" name="テキスト ボックス 172"/>
          <p:cNvSpPr txBox="1">
            <a:spLocks noChangeArrowheads="1"/>
          </p:cNvSpPr>
          <p:nvPr/>
        </p:nvSpPr>
        <p:spPr bwMode="auto">
          <a:xfrm>
            <a:off x="4156326" y="5317976"/>
            <a:ext cx="87287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ja-JP" sz="1050" dirty="0">
                <a:latin typeface="Calibri" pitchFamily="34" charset="0"/>
                <a:ea typeface="Arial Unicode MS" pitchFamily="50" charset="-128"/>
                <a:cs typeface="Arial" charset="0"/>
              </a:rPr>
              <a:t>4</a:t>
            </a:r>
            <a:r>
              <a:rPr lang="en-US" altLang="ja-JP" sz="1050" dirty="0" smtClean="0">
                <a:latin typeface="Calibri" pitchFamily="34" charset="0"/>
                <a:ea typeface="Arial Unicode MS" pitchFamily="50" charset="-128"/>
                <a:cs typeface="Arial" charset="0"/>
              </a:rPr>
              <a:t>M</a:t>
            </a:r>
            <a:endParaRPr lang="ja-JP" altLang="en-US" sz="1050" dirty="0">
              <a:latin typeface="Calibri" pitchFamily="34" charset="0"/>
              <a:ea typeface="Arial Unicode MS" pitchFamily="50" charset="-128"/>
              <a:cs typeface="Arial" charset="0"/>
            </a:endParaRPr>
          </a:p>
        </p:txBody>
      </p:sp>
      <p:sp>
        <p:nvSpPr>
          <p:cNvPr id="69" name="フリーフォーム 68"/>
          <p:cNvSpPr/>
          <p:nvPr/>
        </p:nvSpPr>
        <p:spPr>
          <a:xfrm rot="5400000">
            <a:off x="2522466" y="2293868"/>
            <a:ext cx="4071264" cy="4295003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70" name="角丸四角形 69"/>
          <p:cNvSpPr/>
          <p:nvPr/>
        </p:nvSpPr>
        <p:spPr bwMode="auto">
          <a:xfrm>
            <a:off x="6705600" y="4782068"/>
            <a:ext cx="1441401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Vientiane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71" name="角丸四角形 70"/>
          <p:cNvSpPr/>
          <p:nvPr/>
        </p:nvSpPr>
        <p:spPr bwMode="auto">
          <a:xfrm>
            <a:off x="6705600" y="5544068"/>
            <a:ext cx="1441401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Nay </a:t>
            </a:r>
            <a:r>
              <a:rPr lang="en-US" altLang="ja-JP" sz="1600" dirty="0" err="1" smtClean="0">
                <a:latin typeface="Calibri" pitchFamily="34" charset="0"/>
                <a:cs typeface="Arial" pitchFamily="34" charset="0"/>
              </a:rPr>
              <a:t>Pyi</a:t>
            </a: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 Taw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72" name="角丸四角形 71"/>
          <p:cNvSpPr/>
          <p:nvPr/>
        </p:nvSpPr>
        <p:spPr bwMode="auto">
          <a:xfrm>
            <a:off x="6705600" y="5163068"/>
            <a:ext cx="1441401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err="1" smtClean="0">
                <a:latin typeface="Calibri" pitchFamily="34" charset="0"/>
                <a:cs typeface="Arial" pitchFamily="34" charset="0"/>
              </a:rPr>
              <a:t>Phonom</a:t>
            </a: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 Penh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73" name="角丸四角形 72"/>
          <p:cNvSpPr/>
          <p:nvPr/>
        </p:nvSpPr>
        <p:spPr bwMode="auto">
          <a:xfrm>
            <a:off x="6705600" y="5925068"/>
            <a:ext cx="1441401" cy="323332"/>
          </a:xfrm>
          <a:prstGeom prst="round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Hanoi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74" name="フリーフォーム 73"/>
          <p:cNvSpPr/>
          <p:nvPr/>
        </p:nvSpPr>
        <p:spPr>
          <a:xfrm rot="1944980" flipV="1">
            <a:off x="8001117" y="4479743"/>
            <a:ext cx="360043" cy="466699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75" name="フリーフォーム 74"/>
          <p:cNvSpPr/>
          <p:nvPr/>
        </p:nvSpPr>
        <p:spPr>
          <a:xfrm rot="1944980" flipV="1">
            <a:off x="7902845" y="4483031"/>
            <a:ext cx="543146" cy="830249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76" name="フリーフォーム 75"/>
          <p:cNvSpPr/>
          <p:nvPr/>
        </p:nvSpPr>
        <p:spPr>
          <a:xfrm rot="1944980" flipV="1">
            <a:off x="7850606" y="4517324"/>
            <a:ext cx="704490" cy="1096862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77" name="フリーフォーム 76"/>
          <p:cNvSpPr/>
          <p:nvPr/>
        </p:nvSpPr>
        <p:spPr>
          <a:xfrm rot="1944980" flipV="1">
            <a:off x="7775526" y="4545187"/>
            <a:ext cx="899559" cy="1410316"/>
          </a:xfrm>
          <a:custGeom>
            <a:avLst/>
            <a:gdLst>
              <a:gd name="connsiteX0" fmla="*/ 480767 w 518474"/>
              <a:gd name="connsiteY0" fmla="*/ 0 h 2634791"/>
              <a:gd name="connsiteX1" fmla="*/ 480767 w 518474"/>
              <a:gd name="connsiteY1" fmla="*/ 1310326 h 2634791"/>
              <a:gd name="connsiteX2" fmla="*/ 254524 w 518474"/>
              <a:gd name="connsiteY2" fmla="*/ 2422688 h 2634791"/>
              <a:gd name="connsiteX3" fmla="*/ 0 w 518474"/>
              <a:gd name="connsiteY3" fmla="*/ 2582944 h 26347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8474" h="2634791">
                <a:moveTo>
                  <a:pt x="480767" y="0"/>
                </a:moveTo>
                <a:cubicBezTo>
                  <a:pt x="499620" y="453272"/>
                  <a:pt x="518474" y="906545"/>
                  <a:pt x="480767" y="1310326"/>
                </a:cubicBezTo>
                <a:cubicBezTo>
                  <a:pt x="443060" y="1714107"/>
                  <a:pt x="334652" y="2210585"/>
                  <a:pt x="254524" y="2422688"/>
                </a:cubicBezTo>
                <a:cubicBezTo>
                  <a:pt x="174396" y="2634791"/>
                  <a:pt x="87198" y="2608867"/>
                  <a:pt x="0" y="2582944"/>
                </a:cubicBezTo>
              </a:path>
            </a:pathLst>
          </a:custGeom>
          <a:ln w="2857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 sz="2800">
              <a:latin typeface="Calibri" pitchFamily="34" charset="0"/>
            </a:endParaRPr>
          </a:p>
        </p:txBody>
      </p:sp>
      <p:sp>
        <p:nvSpPr>
          <p:cNvPr id="27" name="角丸四角形 26"/>
          <p:cNvSpPr/>
          <p:nvPr/>
        </p:nvSpPr>
        <p:spPr bwMode="auto">
          <a:xfrm>
            <a:off x="2555776" y="3909845"/>
            <a:ext cx="1410041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Melbourne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29" name="角丸四角形 28"/>
          <p:cNvSpPr/>
          <p:nvPr/>
        </p:nvSpPr>
        <p:spPr bwMode="auto">
          <a:xfrm>
            <a:off x="2742175" y="4305335"/>
            <a:ext cx="1182103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>
                <a:latin typeface="Calibri" pitchFamily="34" charset="0"/>
                <a:cs typeface="Arial" pitchFamily="34" charset="0"/>
              </a:rPr>
              <a:t>Beijing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116" name="角丸四角形 115"/>
          <p:cNvSpPr/>
          <p:nvPr/>
        </p:nvSpPr>
        <p:spPr bwMode="auto">
          <a:xfrm>
            <a:off x="2563535" y="4760556"/>
            <a:ext cx="1402282" cy="323332"/>
          </a:xfrm>
          <a:prstGeom prst="round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ja-JP" sz="1600" dirty="0" smtClean="0">
                <a:latin typeface="Calibri" pitchFamily="34" charset="0"/>
                <a:cs typeface="Arial" pitchFamily="34" charset="0"/>
              </a:rPr>
              <a:t>Toulouse</a:t>
            </a:r>
            <a:endParaRPr lang="ja-JP" altLang="en-US" sz="1600" dirty="0">
              <a:latin typeface="Calibri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56224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ja-JP" altLang="en-US"/>
          </a:p>
        </p:txBody>
      </p:sp>
      <p:sp>
        <p:nvSpPr>
          <p:cNvPr id="38" name="タイトル 1"/>
          <p:cNvSpPr txBox="1">
            <a:spLocks/>
          </p:cNvSpPr>
          <p:nvPr/>
        </p:nvSpPr>
        <p:spPr bwMode="auto">
          <a:xfrm>
            <a:off x="251520" y="267644"/>
            <a:ext cx="8324155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1"/>
                </a:solidFill>
                <a:latin typeface="Calibri" pitchFamily="34" charset="0"/>
                <a:ea typeface="ＭＳ Ｐゴシック" charset="-128"/>
              </a:defRPr>
            </a:lvl9pPr>
          </a:lstStyle>
          <a:p>
            <a:r>
              <a:rPr lang="en-US" altLang="ja-JP" dirty="0" smtClean="0"/>
              <a:t>DRS: Disaster Recovery Site</a:t>
            </a:r>
            <a:endParaRPr lang="ja-JP" altLang="en-US" dirty="0"/>
          </a:p>
        </p:txBody>
      </p:sp>
      <p:grpSp>
        <p:nvGrpSpPr>
          <p:cNvPr id="3" name="グループ化 2"/>
          <p:cNvGrpSpPr/>
          <p:nvPr/>
        </p:nvGrpSpPr>
        <p:grpSpPr>
          <a:xfrm>
            <a:off x="2505385" y="3739479"/>
            <a:ext cx="3816424" cy="2658456"/>
            <a:chOff x="1066800" y="1461475"/>
            <a:chExt cx="5832648" cy="4321181"/>
          </a:xfrm>
        </p:grpSpPr>
        <p:pic>
          <p:nvPicPr>
            <p:cNvPr id="39" name="Picture 20" descr="C:\Documents and Settings\JMA1E5B\My Documents\My Pictures\Microsoft クリップ オーガナイザ\MC900405832.WMF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auto">
            <a:xfrm>
              <a:off x="1066800" y="1461475"/>
              <a:ext cx="5832648" cy="4321181"/>
            </a:xfrm>
            <a:prstGeom prst="rect">
              <a:avLst/>
            </a:prstGeom>
            <a:noFill/>
          </p:spPr>
        </p:pic>
        <p:sp>
          <p:nvSpPr>
            <p:cNvPr id="40" name="星 5 39"/>
            <p:cNvSpPr/>
            <p:nvPr/>
          </p:nvSpPr>
          <p:spPr>
            <a:xfrm>
              <a:off x="4451176" y="4197779"/>
              <a:ext cx="360040" cy="360040"/>
            </a:xfrm>
            <a:prstGeom prst="star5">
              <a:avLst/>
            </a:prstGeom>
            <a:solidFill>
              <a:srgbClr val="FFFF00"/>
            </a:solidFill>
            <a:ln w="19050">
              <a:solidFill>
                <a:srgbClr val="FF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1" name="星 5 40"/>
            <p:cNvSpPr/>
            <p:nvPr/>
          </p:nvSpPr>
          <p:spPr>
            <a:xfrm>
              <a:off x="3227040" y="4269787"/>
              <a:ext cx="360040" cy="360040"/>
            </a:xfrm>
            <a:prstGeom prst="star5">
              <a:avLst/>
            </a:prstGeom>
            <a:solidFill>
              <a:srgbClr val="FFFF00"/>
            </a:solidFill>
            <a:ln w="19050">
              <a:solidFill>
                <a:srgbClr val="FF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2" name="テキスト ボックス 41"/>
            <p:cNvSpPr txBox="1"/>
            <p:nvPr/>
          </p:nvSpPr>
          <p:spPr>
            <a:xfrm>
              <a:off x="4883224" y="4341795"/>
              <a:ext cx="96532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Tokyo</a:t>
              </a:r>
              <a:endParaRPr kumimoji="1" lang="ja-JP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3" name="テキスト ボックス 42"/>
            <p:cNvSpPr txBox="1"/>
            <p:nvPr/>
          </p:nvSpPr>
          <p:spPr>
            <a:xfrm>
              <a:off x="3083024" y="4845851"/>
              <a:ext cx="9797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ja-JP" b="1" dirty="0" smtClean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Osaka</a:t>
              </a:r>
              <a:endParaRPr kumimoji="1" lang="ja-JP" alt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cxnSp>
          <p:nvCxnSpPr>
            <p:cNvPr id="44" name="直線コネクタ 43"/>
            <p:cNvCxnSpPr/>
            <p:nvPr/>
          </p:nvCxnSpPr>
          <p:spPr>
            <a:xfrm>
              <a:off x="3371056" y="3333683"/>
              <a:ext cx="0" cy="936104"/>
            </a:xfrm>
            <a:prstGeom prst="line">
              <a:avLst/>
            </a:prstGeom>
            <a:ln w="38100">
              <a:solidFill>
                <a:srgbClr val="FFFF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線コネクタ 44"/>
            <p:cNvCxnSpPr/>
            <p:nvPr/>
          </p:nvCxnSpPr>
          <p:spPr>
            <a:xfrm>
              <a:off x="4667200" y="3333683"/>
              <a:ext cx="0" cy="864096"/>
            </a:xfrm>
            <a:prstGeom prst="line">
              <a:avLst/>
            </a:prstGeom>
            <a:ln w="38100">
              <a:solidFill>
                <a:srgbClr val="FFFF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線矢印コネクタ 45"/>
            <p:cNvCxnSpPr/>
            <p:nvPr/>
          </p:nvCxnSpPr>
          <p:spPr>
            <a:xfrm>
              <a:off x="3371056" y="3621715"/>
              <a:ext cx="1296144" cy="0"/>
            </a:xfrm>
            <a:prstGeom prst="straightConnector1">
              <a:avLst/>
            </a:prstGeom>
            <a:ln w="38100">
              <a:solidFill>
                <a:srgbClr val="FFFF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正方形/長方形 46"/>
            <p:cNvSpPr/>
            <p:nvPr/>
          </p:nvSpPr>
          <p:spPr>
            <a:xfrm>
              <a:off x="2434951" y="1833052"/>
              <a:ext cx="2016223" cy="1068584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00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24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500 Km</a:t>
              </a:r>
              <a:endParaRPr kumimoji="1" lang="ja-JP" alt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8" name="直線矢印コネクタ 47"/>
            <p:cNvCxnSpPr/>
            <p:nvPr/>
          </p:nvCxnSpPr>
          <p:spPr>
            <a:xfrm>
              <a:off x="3803104" y="2757619"/>
              <a:ext cx="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線矢印コネクタ 48"/>
            <p:cNvCxnSpPr>
              <a:stCxn id="47" idx="2"/>
            </p:cNvCxnSpPr>
            <p:nvPr/>
          </p:nvCxnSpPr>
          <p:spPr>
            <a:xfrm>
              <a:off x="3443063" y="2901636"/>
              <a:ext cx="432049" cy="648071"/>
            </a:xfrm>
            <a:prstGeom prst="straightConnector1">
              <a:avLst/>
            </a:prstGeom>
            <a:ln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テキスト ボックス 1"/>
          <p:cNvSpPr txBox="1"/>
          <p:nvPr/>
        </p:nvSpPr>
        <p:spPr>
          <a:xfrm>
            <a:off x="381000" y="1828800"/>
            <a:ext cx="810427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・</a:t>
            </a:r>
            <a:r>
              <a:rPr kumimoji="1" lang="en-US" altLang="ja-JP" sz="2800" dirty="0" smtClean="0"/>
              <a:t>Osaka site has been in operation since 3 March 2015</a:t>
            </a:r>
          </a:p>
          <a:p>
            <a:r>
              <a:rPr lang="ja-JP" altLang="en-US" sz="2800" dirty="0" smtClean="0"/>
              <a:t>・</a:t>
            </a:r>
            <a:r>
              <a:rPr lang="en-US" altLang="ja-JP" sz="2800" dirty="0" smtClean="0"/>
              <a:t>Some </a:t>
            </a:r>
            <a:r>
              <a:rPr lang="en-US" altLang="ja-JP" sz="2800" dirty="0" err="1" smtClean="0"/>
              <a:t>centres</a:t>
            </a:r>
            <a:r>
              <a:rPr lang="en-US" altLang="ja-JP" sz="2800" dirty="0" smtClean="0"/>
              <a:t> finished </a:t>
            </a:r>
            <a:r>
              <a:rPr lang="en-US" altLang="ja-JP" sz="2800" dirty="0"/>
              <a:t>a</a:t>
            </a:r>
            <a:r>
              <a:rPr lang="en-US" altLang="ja-JP" sz="2800" dirty="0" smtClean="0"/>
              <a:t> connection test </a:t>
            </a:r>
          </a:p>
          <a:p>
            <a:r>
              <a:rPr lang="en-US" altLang="ja-JP" sz="2800" dirty="0"/>
              <a:t> </a:t>
            </a:r>
            <a:r>
              <a:rPr lang="en-US" altLang="ja-JP" sz="2800" dirty="0" smtClean="0"/>
              <a:t> and started backup operation</a:t>
            </a:r>
          </a:p>
          <a:p>
            <a:r>
              <a:rPr lang="ja-JP" altLang="en-US" sz="2800" dirty="0" smtClean="0"/>
              <a:t>・</a:t>
            </a:r>
            <a:r>
              <a:rPr lang="en-US" altLang="ja-JP" sz="2800" dirty="0" smtClean="0"/>
              <a:t>JMA is scheduling </a:t>
            </a:r>
            <a:r>
              <a:rPr lang="en-US" altLang="ja-JP" sz="2800" dirty="0"/>
              <a:t>a</a:t>
            </a:r>
            <a:r>
              <a:rPr lang="en-US" altLang="ja-JP" sz="2800" dirty="0" smtClean="0"/>
              <a:t> connection test for other </a:t>
            </a:r>
            <a:r>
              <a:rPr lang="en-US" altLang="ja-JP" sz="2800" dirty="0" err="1" smtClean="0"/>
              <a:t>centres</a:t>
            </a:r>
            <a:r>
              <a:rPr lang="en-US" altLang="ja-JP" sz="2800" dirty="0" smtClean="0"/>
              <a:t> 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36420539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Himawari-8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2400" y="1371600"/>
            <a:ext cx="8686800" cy="4525963"/>
          </a:xfrm>
        </p:spPr>
        <p:txBody>
          <a:bodyPr/>
          <a:lstStyle/>
          <a:p>
            <a:r>
              <a:rPr lang="en-US" altLang="ja-JP" sz="2800" dirty="0"/>
              <a:t>Himawari-8 was successfully launched on 7 October 2014</a:t>
            </a:r>
            <a:r>
              <a:rPr lang="en-US" altLang="ja-JP" sz="2800" dirty="0" smtClean="0"/>
              <a:t>.</a:t>
            </a:r>
          </a:p>
          <a:p>
            <a:r>
              <a:rPr lang="en-US" altLang="ja-JP" sz="2800" dirty="0" smtClean="0"/>
              <a:t>GISC </a:t>
            </a:r>
            <a:r>
              <a:rPr lang="en-US" altLang="ja-JP" sz="2800" dirty="0" smtClean="0"/>
              <a:t>Tokyo has started providing Himawari-8 products since 7 July 2015.</a:t>
            </a:r>
            <a:endParaRPr lang="en-US" altLang="ja-JP" sz="2800" dirty="0"/>
          </a:p>
          <a:p>
            <a:pPr lvl="1">
              <a:buFont typeface="Wingdings" panose="05000000000000000000" pitchFamily="2" charset="2"/>
              <a:buChar char="Ø"/>
            </a:pPr>
            <a:r>
              <a:rPr kumimoji="1" lang="en-US" altLang="ja-JP" sz="2400" dirty="0" smtClean="0"/>
              <a:t>SATAID service( Satellite imagery): WIS portal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kumimoji="1" lang="en-US" altLang="ja-JP" sz="2400" dirty="0" smtClean="0"/>
              <a:t>Atmospheric Motion Vectors(AMV): GTS, WIS portal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ja-JP" sz="2400" dirty="0" smtClean="0"/>
              <a:t>Clear Sky Radiance(CSR) : GTS, WIS Portal</a:t>
            </a:r>
            <a:endParaRPr kumimoji="1" lang="en-US" altLang="ja-JP" sz="2400" dirty="0" smtClean="0"/>
          </a:p>
          <a:p>
            <a:r>
              <a:rPr lang="en-US" altLang="ja-JP" sz="2800" dirty="0" smtClean="0"/>
              <a:t>GISC Tokyo finished disseminating MTSAT-2 products </a:t>
            </a:r>
            <a:r>
              <a:rPr lang="en-US" altLang="ja-JP" sz="2800" dirty="0" smtClean="0"/>
              <a:t>on 24 March 2016.</a:t>
            </a:r>
            <a:endParaRPr lang="en-US" altLang="ja-JP" sz="2800" dirty="0" smtClean="0"/>
          </a:p>
          <a:p>
            <a:endParaRPr kumimoji="1" lang="ja-JP" altLang="en-US" sz="2800" dirty="0"/>
          </a:p>
        </p:txBody>
      </p:sp>
      <p:pic>
        <p:nvPicPr>
          <p:cNvPr id="4" name="Picture 7" descr="H:\CREST三好\20141222_23_CRESTビッグデータキックオフミーティング＠磐田\trc_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046956"/>
            <a:ext cx="16764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5070278"/>
            <a:ext cx="2924175" cy="164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802946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it-IT" altLang="ja-JP" dirty="0"/>
              <a:t>Himawari Data Distribution</a:t>
            </a:r>
            <a:br>
              <a:rPr lang="it-IT" altLang="ja-JP" dirty="0"/>
            </a:br>
            <a:r>
              <a:rPr lang="it-IT" altLang="ja-JP" dirty="0"/>
              <a:t>via HimawariCloud (Internet</a:t>
            </a:r>
            <a:r>
              <a:rPr lang="it-IT" altLang="ja-JP" dirty="0" smtClean="0"/>
              <a:t>)</a:t>
            </a:r>
            <a:endParaRPr kumimoji="1" lang="ja-JP" altLang="en-US" dirty="0"/>
          </a:p>
        </p:txBody>
      </p:sp>
      <p:sp>
        <p:nvSpPr>
          <p:cNvPr id="4" name="Line 50"/>
          <p:cNvSpPr>
            <a:spLocks noChangeShapeType="1"/>
          </p:cNvSpPr>
          <p:nvPr/>
        </p:nvSpPr>
        <p:spPr bwMode="auto">
          <a:xfrm>
            <a:off x="6065912" y="5207253"/>
            <a:ext cx="720080" cy="11003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0" y="5982379"/>
            <a:ext cx="9144000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 indent="-257175" eaLnBrk="1" hangingPunct="1">
              <a:buFontTx/>
              <a:buAutoNum type="alphaLcParenBoth"/>
              <a:tabLst>
                <a:tab pos="1701800" algn="l"/>
              </a:tabLst>
              <a:defRPr/>
            </a:pPr>
            <a:r>
              <a:rPr lang="en-US" altLang="ja-JP" sz="1600" b="1" u="sng" dirty="0" smtClean="0">
                <a:solidFill>
                  <a:prstClr val="black"/>
                </a:solidFill>
                <a:latin typeface="Calibri"/>
              </a:rPr>
              <a:t> HimawariCloud</a:t>
            </a:r>
            <a:r>
              <a:rPr lang="en-US" altLang="ja-JP" sz="1600" b="1" dirty="0" smtClean="0">
                <a:solidFill>
                  <a:prstClr val="black"/>
                </a:solidFill>
                <a:latin typeface="Calibri"/>
              </a:rPr>
              <a:t>:</a:t>
            </a:r>
            <a:r>
              <a:rPr lang="en-US" altLang="ja-JP" sz="1600" b="1" dirty="0" smtClean="0">
                <a:solidFill>
                  <a:srgbClr val="3333FF"/>
                </a:solidFill>
                <a:latin typeface="Calibri"/>
              </a:rPr>
              <a:t> </a:t>
            </a:r>
            <a:r>
              <a:rPr lang="en-US" altLang="ja-JP" sz="1600" b="1" dirty="0" smtClean="0">
                <a:solidFill>
                  <a:srgbClr val="0000FF"/>
                </a:solidFill>
                <a:latin typeface="Calibri"/>
              </a:rPr>
              <a:t>for NMHSs (account: 1 agency / nation)</a:t>
            </a:r>
            <a:endParaRPr lang="en-US" altLang="ja-JP" sz="1600" b="1" dirty="0">
              <a:solidFill>
                <a:srgbClr val="0000FF"/>
              </a:solidFill>
              <a:latin typeface="Calibri"/>
            </a:endParaRPr>
          </a:p>
          <a:p>
            <a:pPr indent="-257175" eaLnBrk="1" hangingPunct="1">
              <a:buFontTx/>
              <a:buAutoNum type="alphaLcParenBoth"/>
              <a:tabLst>
                <a:tab pos="1701800" algn="l"/>
              </a:tabLst>
              <a:defRPr/>
            </a:pPr>
            <a:r>
              <a:rPr lang="en-US" altLang="ja-JP" sz="1600" b="1" u="sng" dirty="0" smtClean="0">
                <a:solidFill>
                  <a:prstClr val="black"/>
                </a:solidFill>
                <a:latin typeface="Calibri"/>
              </a:rPr>
              <a:t> Archive Server</a:t>
            </a:r>
            <a:r>
              <a:rPr lang="en-US" altLang="ja-JP" sz="1600" dirty="0" smtClean="0">
                <a:solidFill>
                  <a:prstClr val="black"/>
                </a:solidFill>
                <a:latin typeface="Calibri"/>
              </a:rPr>
              <a:t>:</a:t>
            </a:r>
            <a:r>
              <a:rPr lang="en-US" altLang="ja-JP" sz="1600" dirty="0">
                <a:solidFill>
                  <a:srgbClr val="3333FF"/>
                </a:solidFill>
                <a:latin typeface="Calibri"/>
              </a:rPr>
              <a:t> </a:t>
            </a:r>
            <a:r>
              <a:rPr lang="en-US" altLang="ja-JP" sz="1600" dirty="0" smtClean="0">
                <a:solidFill>
                  <a:srgbClr val="3333FF"/>
                </a:solidFill>
                <a:latin typeface="Calibri"/>
              </a:rPr>
              <a:t> </a:t>
            </a:r>
            <a:r>
              <a:rPr lang="en-US" altLang="ja-JP" sz="1600" b="1" dirty="0" smtClean="0">
                <a:solidFill>
                  <a:srgbClr val="0000FF"/>
                </a:solidFill>
                <a:latin typeface="Calibri"/>
              </a:rPr>
              <a:t>for Non-Profit R&amp;D Users </a:t>
            </a:r>
            <a:r>
              <a:rPr lang="en-US" altLang="ja-JP" sz="1600" b="1" dirty="0">
                <a:solidFill>
                  <a:srgbClr val="0000FF"/>
                </a:solidFill>
              </a:rPr>
              <a:t>o</a:t>
            </a:r>
            <a:r>
              <a:rPr lang="en-US" altLang="ja-JP" sz="1600" b="1" dirty="0" smtClean="0">
                <a:solidFill>
                  <a:srgbClr val="0000FF"/>
                </a:solidFill>
              </a:rPr>
              <a:t>perated </a:t>
            </a:r>
            <a:r>
              <a:rPr lang="en-US" altLang="ja-JP" sz="1600" b="1" dirty="0">
                <a:solidFill>
                  <a:srgbClr val="0000FF"/>
                </a:solidFill>
              </a:rPr>
              <a:t>by Japanese Science </a:t>
            </a:r>
            <a:r>
              <a:rPr lang="en-US" altLang="ja-JP" sz="1600" b="1" dirty="0" smtClean="0">
                <a:solidFill>
                  <a:srgbClr val="0000FF"/>
                </a:solidFill>
              </a:rPr>
              <a:t>Group</a:t>
            </a:r>
            <a:endParaRPr lang="en-US" altLang="ja-JP" sz="1600" b="1" dirty="0" smtClean="0">
              <a:solidFill>
                <a:srgbClr val="0000FF"/>
              </a:solidFill>
              <a:latin typeface="Calibri"/>
            </a:endParaRPr>
          </a:p>
          <a:p>
            <a:pPr indent="-257175" eaLnBrk="1" hangingPunct="1">
              <a:buFontTx/>
              <a:buAutoNum type="alphaLcParenBoth"/>
              <a:tabLst>
                <a:tab pos="1701800" algn="l"/>
              </a:tabLst>
              <a:defRPr/>
            </a:pPr>
            <a:r>
              <a:rPr lang="en-US" altLang="ja-JP" sz="1600" b="1" u="sng" dirty="0" smtClean="0">
                <a:solidFill>
                  <a:prstClr val="black"/>
                </a:solidFill>
                <a:latin typeface="Calibri"/>
              </a:rPr>
              <a:t>WIS Portal</a:t>
            </a:r>
            <a:r>
              <a:rPr lang="en-US" altLang="ja-JP" sz="1600" b="1" dirty="0" smtClean="0">
                <a:solidFill>
                  <a:prstClr val="black"/>
                </a:solidFill>
                <a:latin typeface="Calibri"/>
              </a:rPr>
              <a:t> and (d) </a:t>
            </a:r>
            <a:r>
              <a:rPr lang="en-US" altLang="ja-JP" sz="1600" b="1" u="sng" dirty="0" smtClean="0">
                <a:solidFill>
                  <a:prstClr val="black"/>
                </a:solidFill>
                <a:latin typeface="Calibri"/>
              </a:rPr>
              <a:t>JDDS</a:t>
            </a:r>
            <a:r>
              <a:rPr lang="en-US" altLang="ja-JP" sz="1600" dirty="0" smtClean="0">
                <a:solidFill>
                  <a:prstClr val="black"/>
                </a:solidFill>
                <a:latin typeface="Calibri"/>
              </a:rPr>
              <a:t>:</a:t>
            </a:r>
            <a:r>
              <a:rPr lang="en-US" altLang="ja-JP" sz="1600" dirty="0" smtClean="0">
                <a:solidFill>
                  <a:srgbClr val="3333FF"/>
                </a:solidFill>
                <a:latin typeface="Calibri"/>
              </a:rPr>
              <a:t> </a:t>
            </a:r>
            <a:r>
              <a:rPr lang="en-US" altLang="ja-JP" sz="1600" b="1" dirty="0" smtClean="0">
                <a:solidFill>
                  <a:srgbClr val="0000FF"/>
                </a:solidFill>
                <a:latin typeface="Calibri"/>
              </a:rPr>
              <a:t>for NMHSs</a:t>
            </a:r>
          </a:p>
        </p:txBody>
      </p:sp>
      <p:pic>
        <p:nvPicPr>
          <p:cNvPr id="6" name="Picture 9" descr="01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0" y="3575050"/>
            <a:ext cx="1184275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67"/>
          <p:cNvSpPr txBox="1">
            <a:spLocks noChangeArrowheads="1"/>
          </p:cNvSpPr>
          <p:nvPr/>
        </p:nvSpPr>
        <p:spPr bwMode="auto">
          <a:xfrm>
            <a:off x="179389" y="1177588"/>
            <a:ext cx="23043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2800" b="1" dirty="0">
                <a:solidFill>
                  <a:srgbClr val="0070C0"/>
                </a:solidFill>
                <a:latin typeface="Calibri"/>
              </a:rPr>
              <a:t>Himawari-8/9</a:t>
            </a:r>
          </a:p>
        </p:txBody>
      </p:sp>
      <p:sp>
        <p:nvSpPr>
          <p:cNvPr id="8" name="Line 50"/>
          <p:cNvSpPr>
            <a:spLocks noChangeShapeType="1"/>
          </p:cNvSpPr>
          <p:nvPr/>
        </p:nvSpPr>
        <p:spPr bwMode="auto">
          <a:xfrm>
            <a:off x="1068385" y="2564904"/>
            <a:ext cx="1" cy="1130796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9" name="Text Box 69"/>
          <p:cNvSpPr txBox="1">
            <a:spLocks noChangeArrowheads="1"/>
          </p:cNvSpPr>
          <p:nvPr/>
        </p:nvSpPr>
        <p:spPr bwMode="auto">
          <a:xfrm>
            <a:off x="251521" y="2833191"/>
            <a:ext cx="9361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1400" b="1" dirty="0">
                <a:solidFill>
                  <a:srgbClr val="0070C0"/>
                </a:solidFill>
                <a:latin typeface="Calibri"/>
              </a:rPr>
              <a:t>raw </a:t>
            </a:r>
            <a:r>
              <a:rPr kumimoji="0" lang="en-US" altLang="ja-JP" sz="1400" b="1" dirty="0" smtClean="0">
                <a:solidFill>
                  <a:srgbClr val="0070C0"/>
                </a:solidFill>
                <a:latin typeface="Calibri"/>
              </a:rPr>
              <a:t>data</a:t>
            </a:r>
          </a:p>
          <a:p>
            <a:pPr>
              <a:defRPr/>
            </a:pPr>
            <a:r>
              <a:rPr kumimoji="0" lang="en-US" altLang="ja-JP" sz="1400" b="1" dirty="0" smtClean="0">
                <a:solidFill>
                  <a:srgbClr val="0070C0"/>
                </a:solidFill>
                <a:latin typeface="Calibri"/>
              </a:rPr>
              <a:t>(level 0)</a:t>
            </a:r>
            <a:endParaRPr kumimoji="0" lang="ja-JP" altLang="en-US" sz="1400" b="1" dirty="0">
              <a:solidFill>
                <a:srgbClr val="0070C0"/>
              </a:solidFill>
              <a:latin typeface="Calibri"/>
            </a:endParaRPr>
          </a:p>
        </p:txBody>
      </p:sp>
      <p:pic>
        <p:nvPicPr>
          <p:cNvPr id="10" name="Picture 325" descr="\\Jz200822\衛星課共有\[ 班 ]運用管理班\90　ポンチ絵素材\無題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52" r="68700"/>
          <a:stretch>
            <a:fillRect/>
          </a:stretch>
        </p:blipFill>
        <p:spPr bwMode="auto">
          <a:xfrm>
            <a:off x="395288" y="1653233"/>
            <a:ext cx="1103312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テキスト ボックス 21"/>
          <p:cNvSpPr txBox="1">
            <a:spLocks noChangeArrowheads="1"/>
          </p:cNvSpPr>
          <p:nvPr/>
        </p:nvSpPr>
        <p:spPr bwMode="auto">
          <a:xfrm>
            <a:off x="179512" y="3965054"/>
            <a:ext cx="86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2000" b="1" dirty="0">
                <a:solidFill>
                  <a:prstClr val="black"/>
                </a:solidFill>
                <a:latin typeface="Calibri"/>
              </a:rPr>
              <a:t>JMA</a:t>
            </a:r>
            <a:endParaRPr kumimoji="0" lang="ja-JP" altLang="en-US" sz="20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2" name="Line 50"/>
          <p:cNvSpPr>
            <a:spLocks noChangeShapeType="1"/>
          </p:cNvSpPr>
          <p:nvPr/>
        </p:nvSpPr>
        <p:spPr bwMode="auto">
          <a:xfrm flipV="1">
            <a:off x="1395413" y="4181475"/>
            <a:ext cx="512127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>
              <a:solidFill>
                <a:prstClr val="black"/>
              </a:solidFill>
            </a:endParaRPr>
          </a:p>
        </p:txBody>
      </p:sp>
      <p:pic>
        <p:nvPicPr>
          <p:cNvPr id="13" name="Picture 18" descr="020ＭＤＵＳ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573463"/>
            <a:ext cx="176847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雲 13"/>
          <p:cNvSpPr/>
          <p:nvPr/>
        </p:nvSpPr>
        <p:spPr>
          <a:xfrm>
            <a:off x="1979712" y="3748088"/>
            <a:ext cx="3449538" cy="889000"/>
          </a:xfrm>
          <a:prstGeom prst="cloud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 algn="ctr">
              <a:lnSpc>
                <a:spcPts val="1800"/>
              </a:lnSpc>
              <a:defRPr/>
            </a:pPr>
            <a:r>
              <a:rPr lang="en-US" altLang="ja-JP" sz="2400" b="1" dirty="0" smtClean="0">
                <a:solidFill>
                  <a:srgbClr val="FF0000"/>
                </a:solidFill>
                <a:latin typeface="Calibri"/>
              </a:rPr>
              <a:t>HimawariCloud</a:t>
            </a:r>
            <a:endParaRPr lang="ja-JP" altLang="en-US" sz="24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5" name="Text Box 69"/>
          <p:cNvSpPr txBox="1">
            <a:spLocks noChangeArrowheads="1"/>
          </p:cNvSpPr>
          <p:nvPr/>
        </p:nvSpPr>
        <p:spPr bwMode="auto">
          <a:xfrm>
            <a:off x="1331640" y="4212377"/>
            <a:ext cx="179980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altLang="ja-JP" sz="1600" b="1" dirty="0">
                <a:solidFill>
                  <a:srgbClr val="F79646">
                    <a:lumMod val="75000"/>
                  </a:srgbClr>
                </a:solidFill>
              </a:rPr>
              <a:t>a</a:t>
            </a:r>
            <a:r>
              <a:rPr kumimoji="0" lang="en-US" altLang="ja-JP" sz="1600" b="1" dirty="0" smtClean="0">
                <a:solidFill>
                  <a:srgbClr val="F79646">
                    <a:lumMod val="75000"/>
                  </a:srgbClr>
                </a:solidFill>
              </a:rPr>
              <a:t>ll Imagery Data</a:t>
            </a:r>
          </a:p>
          <a:p>
            <a:pPr>
              <a:defRPr/>
            </a:pPr>
            <a:r>
              <a:rPr kumimoji="0" lang="en-US" altLang="ja-JP" sz="1600" b="1" dirty="0" smtClean="0">
                <a:solidFill>
                  <a:srgbClr val="F79646">
                    <a:lumMod val="75000"/>
                  </a:srgbClr>
                </a:solidFill>
              </a:rPr>
              <a:t>in full specification</a:t>
            </a:r>
            <a:endParaRPr kumimoji="0" lang="en-US" altLang="ja-JP" sz="1600" b="1" dirty="0">
              <a:solidFill>
                <a:srgbClr val="F79646">
                  <a:lumMod val="75000"/>
                </a:srgbClr>
              </a:solidFill>
            </a:endParaRPr>
          </a:p>
        </p:txBody>
      </p:sp>
      <p:sp>
        <p:nvSpPr>
          <p:cNvPr id="16" name="Text Box 19"/>
          <p:cNvSpPr txBox="1">
            <a:spLocks noChangeArrowheads="1"/>
          </p:cNvSpPr>
          <p:nvPr/>
        </p:nvSpPr>
        <p:spPr bwMode="auto">
          <a:xfrm>
            <a:off x="7235825" y="4365625"/>
            <a:ext cx="1800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3200" b="1" dirty="0" smtClean="0">
                <a:solidFill>
                  <a:prstClr val="black"/>
                </a:solidFill>
                <a:latin typeface="Calibri"/>
              </a:rPr>
              <a:t>NMHSs</a:t>
            </a:r>
          </a:p>
        </p:txBody>
      </p:sp>
      <p:sp>
        <p:nvSpPr>
          <p:cNvPr id="17" name="雲 16"/>
          <p:cNvSpPr/>
          <p:nvPr/>
        </p:nvSpPr>
        <p:spPr>
          <a:xfrm>
            <a:off x="4427959" y="4930775"/>
            <a:ext cx="1800225" cy="647700"/>
          </a:xfrm>
          <a:prstGeom prst="cloud">
            <a:avLst/>
          </a:prstGeom>
          <a:solidFill>
            <a:schemeClr val="bg1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72000" anchor="ctr" anchorCtr="1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 algn="ctr">
              <a:lnSpc>
                <a:spcPts val="1800"/>
              </a:lnSpc>
              <a:defRPr/>
            </a:pPr>
            <a:r>
              <a:rPr lang="en-US" altLang="ja-JP" sz="2000" b="1" dirty="0">
                <a:solidFill>
                  <a:srgbClr val="FF0000"/>
                </a:solidFill>
                <a:latin typeface="Calibri"/>
              </a:rPr>
              <a:t>Archive</a:t>
            </a:r>
          </a:p>
          <a:p>
            <a:pPr algn="ctr">
              <a:lnSpc>
                <a:spcPts val="1800"/>
              </a:lnSpc>
              <a:defRPr/>
            </a:pPr>
            <a:r>
              <a:rPr lang="en-US" altLang="ja-JP" sz="2000" b="1" dirty="0">
                <a:solidFill>
                  <a:srgbClr val="FF0000"/>
                </a:solidFill>
                <a:latin typeface="Calibri"/>
              </a:rPr>
              <a:t>Server</a:t>
            </a:r>
            <a:endParaRPr lang="ja-JP" altLang="en-US" sz="2000" b="1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18" name="テキスト ボックス 21"/>
          <p:cNvSpPr txBox="1">
            <a:spLocks noChangeArrowheads="1"/>
          </p:cNvSpPr>
          <p:nvPr/>
        </p:nvSpPr>
        <p:spPr bwMode="auto">
          <a:xfrm>
            <a:off x="4499992" y="3760788"/>
            <a:ext cx="5762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2000" b="1" dirty="0">
                <a:solidFill>
                  <a:prstClr val="black"/>
                </a:solidFill>
                <a:latin typeface="Calibri"/>
              </a:rPr>
              <a:t>(a)</a:t>
            </a:r>
            <a:endParaRPr kumimoji="0" lang="ja-JP" altLang="en-US" sz="20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9" name="テキスト ボックス 21"/>
          <p:cNvSpPr txBox="1">
            <a:spLocks noChangeArrowheads="1"/>
          </p:cNvSpPr>
          <p:nvPr/>
        </p:nvSpPr>
        <p:spPr bwMode="auto">
          <a:xfrm>
            <a:off x="5651922" y="4869160"/>
            <a:ext cx="5762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2000" b="1" dirty="0">
                <a:solidFill>
                  <a:prstClr val="black"/>
                </a:solidFill>
                <a:latin typeface="Calibri"/>
              </a:rPr>
              <a:t>(b)</a:t>
            </a:r>
            <a:endParaRPr kumimoji="0" lang="ja-JP" altLang="en-US" sz="2000" b="1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20" name="フリーフォーム 19"/>
          <p:cNvSpPr/>
          <p:nvPr/>
        </p:nvSpPr>
        <p:spPr>
          <a:xfrm>
            <a:off x="1416050" y="3254375"/>
            <a:ext cx="5159375" cy="860425"/>
          </a:xfrm>
          <a:custGeom>
            <a:avLst/>
            <a:gdLst>
              <a:gd name="connsiteX0" fmla="*/ 0 w 4258236"/>
              <a:gd name="connsiteY0" fmla="*/ 950499 h 950499"/>
              <a:gd name="connsiteX1" fmla="*/ 2214283 w 4258236"/>
              <a:gd name="connsiteY1" fmla="*/ 240 h 950499"/>
              <a:gd name="connsiteX2" fmla="*/ 4258236 w 4258236"/>
              <a:gd name="connsiteY2" fmla="*/ 860852 h 950499"/>
              <a:gd name="connsiteX0" fmla="*/ 0 w 4249271"/>
              <a:gd name="connsiteY0" fmla="*/ 950317 h 950317"/>
              <a:gd name="connsiteX1" fmla="*/ 2214283 w 4249271"/>
              <a:gd name="connsiteY1" fmla="*/ 58 h 950317"/>
              <a:gd name="connsiteX2" fmla="*/ 4249271 w 4249271"/>
              <a:gd name="connsiteY2" fmla="*/ 905494 h 950317"/>
              <a:gd name="connsiteX0" fmla="*/ 0 w 4249271"/>
              <a:gd name="connsiteY0" fmla="*/ 950323 h 950323"/>
              <a:gd name="connsiteX1" fmla="*/ 2214283 w 4249271"/>
              <a:gd name="connsiteY1" fmla="*/ 64 h 950323"/>
              <a:gd name="connsiteX2" fmla="*/ 4249271 w 4249271"/>
              <a:gd name="connsiteY2" fmla="*/ 905500 h 950323"/>
              <a:gd name="connsiteX0" fmla="*/ 0 w 4249271"/>
              <a:gd name="connsiteY0" fmla="*/ 780018 h 780018"/>
              <a:gd name="connsiteX1" fmla="*/ 2187389 w 4249271"/>
              <a:gd name="connsiteY1" fmla="*/ 88 h 780018"/>
              <a:gd name="connsiteX2" fmla="*/ 4249271 w 4249271"/>
              <a:gd name="connsiteY2" fmla="*/ 735195 h 780018"/>
              <a:gd name="connsiteX0" fmla="*/ 0 w 4347883"/>
              <a:gd name="connsiteY0" fmla="*/ 861268 h 861268"/>
              <a:gd name="connsiteX1" fmla="*/ 2286001 w 4347883"/>
              <a:gd name="connsiteY1" fmla="*/ 656 h 861268"/>
              <a:gd name="connsiteX2" fmla="*/ 4347883 w 4347883"/>
              <a:gd name="connsiteY2" fmla="*/ 735763 h 8612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47883" h="861268">
                <a:moveTo>
                  <a:pt x="0" y="861268"/>
                </a:moveTo>
                <a:cubicBezTo>
                  <a:pt x="752288" y="393609"/>
                  <a:pt x="1561354" y="21573"/>
                  <a:pt x="2286001" y="656"/>
                </a:cubicBezTo>
                <a:cubicBezTo>
                  <a:pt x="3010648" y="-20261"/>
                  <a:pt x="3928037" y="463834"/>
                  <a:pt x="4347883" y="735763"/>
                </a:cubicBezTo>
              </a:path>
            </a:pathLst>
          </a:custGeom>
          <a:noFill/>
          <a:ln w="38100">
            <a:solidFill>
              <a:schemeClr val="tx1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ja-JP" altLang="en-US" dirty="0">
              <a:solidFill>
                <a:prstClr val="white"/>
              </a:solidFill>
            </a:endParaRPr>
          </a:p>
        </p:txBody>
      </p:sp>
      <p:sp>
        <p:nvSpPr>
          <p:cNvPr id="21" name="テキスト ボックス 115"/>
          <p:cNvSpPr txBox="1">
            <a:spLocks noChangeArrowheads="1"/>
          </p:cNvSpPr>
          <p:nvPr/>
        </p:nvSpPr>
        <p:spPr bwMode="auto">
          <a:xfrm>
            <a:off x="3348038" y="2800384"/>
            <a:ext cx="1848583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ja-JP" sz="2000" b="1" dirty="0" smtClean="0">
                <a:solidFill>
                  <a:prstClr val="black"/>
                </a:solidFill>
                <a:cs typeface="Calibri" pitchFamily="34" charset="0"/>
              </a:rPr>
              <a:t>(c) </a:t>
            </a:r>
            <a:r>
              <a:rPr lang="en-US" altLang="ja-JP" sz="2000" b="1" dirty="0">
                <a:solidFill>
                  <a:prstClr val="black"/>
                </a:solidFill>
                <a:cs typeface="Calibri" pitchFamily="34" charset="0"/>
              </a:rPr>
              <a:t>WIS Portal</a:t>
            </a:r>
          </a:p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altLang="ja-JP" sz="2000" b="1" dirty="0" smtClean="0">
                <a:solidFill>
                  <a:prstClr val="black"/>
                </a:solidFill>
                <a:cs typeface="Calibri" pitchFamily="34" charset="0"/>
              </a:rPr>
              <a:t>(d) </a:t>
            </a:r>
            <a:r>
              <a:rPr lang="en-US" altLang="ja-JP" sz="2000" b="1" dirty="0">
                <a:solidFill>
                  <a:prstClr val="black"/>
                </a:solidFill>
                <a:cs typeface="Calibri" pitchFamily="34" charset="0"/>
              </a:rPr>
              <a:t>JDDS</a:t>
            </a:r>
            <a:endParaRPr lang="ja-JP" altLang="en-US" sz="2000" b="1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22" name="Text Box 69"/>
          <p:cNvSpPr txBox="1">
            <a:spLocks noChangeArrowheads="1"/>
          </p:cNvSpPr>
          <p:nvPr/>
        </p:nvSpPr>
        <p:spPr bwMode="auto">
          <a:xfrm>
            <a:off x="3414056" y="3450007"/>
            <a:ext cx="23042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14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MTSAT compatible HRIT</a:t>
            </a:r>
            <a:r>
              <a:rPr kumimoji="0" lang="ja-JP" altLang="en-US" sz="14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 </a:t>
            </a:r>
            <a:r>
              <a:rPr kumimoji="0" lang="en-US" altLang="ja-JP" sz="14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files</a:t>
            </a:r>
            <a:endParaRPr kumimoji="0" lang="ja-JP" altLang="en-US" sz="1400" b="1" dirty="0">
              <a:solidFill>
                <a:srgbClr val="F79646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23" name="Text Box 69"/>
          <p:cNvSpPr txBox="1">
            <a:spLocks noChangeArrowheads="1"/>
          </p:cNvSpPr>
          <p:nvPr/>
        </p:nvSpPr>
        <p:spPr bwMode="auto">
          <a:xfrm>
            <a:off x="3423784" y="3016408"/>
            <a:ext cx="12779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14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SATAID files</a:t>
            </a:r>
            <a:endParaRPr kumimoji="0" lang="ja-JP" altLang="en-US" sz="1400" b="1" dirty="0">
              <a:solidFill>
                <a:srgbClr val="F79646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24" name="Picture 9" descr="C:\Documents and Settings\JMA1D77\Local Settings\Temporary Internet Files\Content.IE5\IBZMAYEB\MC900433953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3994" y="5055398"/>
            <a:ext cx="604837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Line 50"/>
          <p:cNvSpPr>
            <a:spLocks noChangeShapeType="1"/>
          </p:cNvSpPr>
          <p:nvPr/>
        </p:nvSpPr>
        <p:spPr bwMode="auto">
          <a:xfrm>
            <a:off x="7092950" y="4437063"/>
            <a:ext cx="450850" cy="77572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>
              <a:solidFill>
                <a:prstClr val="black"/>
              </a:solidFill>
            </a:endParaRPr>
          </a:p>
        </p:txBody>
      </p:sp>
      <p:pic>
        <p:nvPicPr>
          <p:cNvPr id="26" name="Picture 6" descr="C:\Documents and Settings\JMA1D77\Local Settings\Temporary Internet Files\Content.IE5\WSAHXZVM\MC900433942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121" y="5073747"/>
            <a:ext cx="745133" cy="808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25" descr="\\Jz200822\衛星課共有\[ 班 ]運用管理班\90　ポンチ絵素材\無題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252" r="68700"/>
          <a:stretch>
            <a:fillRect/>
          </a:stretch>
        </p:blipFill>
        <p:spPr bwMode="auto">
          <a:xfrm>
            <a:off x="876400" y="1797249"/>
            <a:ext cx="1103312" cy="105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テキスト ボックス 27"/>
          <p:cNvSpPr txBox="1"/>
          <p:nvPr/>
        </p:nvSpPr>
        <p:spPr>
          <a:xfrm>
            <a:off x="7523882" y="5610726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600" b="1" dirty="0" smtClean="0">
                <a:solidFill>
                  <a:prstClr val="black"/>
                </a:solidFill>
              </a:rPr>
              <a:t>Domestic Users</a:t>
            </a:r>
            <a:endParaRPr lang="ja-JP" altLang="en-US" sz="1600" b="1" dirty="0">
              <a:solidFill>
                <a:prstClr val="black"/>
              </a:solidFill>
            </a:endParaRPr>
          </a:p>
        </p:txBody>
      </p:sp>
      <p:sp>
        <p:nvSpPr>
          <p:cNvPr id="29" name="Text Box 69"/>
          <p:cNvSpPr txBox="1">
            <a:spLocks noChangeArrowheads="1"/>
          </p:cNvSpPr>
          <p:nvPr/>
        </p:nvSpPr>
        <p:spPr bwMode="auto">
          <a:xfrm>
            <a:off x="4968115" y="5425479"/>
            <a:ext cx="126006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ＭＳ Ｐゴシック" pitchFamily="50" charset="-128"/>
              </a:defRPr>
            </a:lvl9pPr>
          </a:lstStyle>
          <a:p>
            <a:pPr>
              <a:defRPr/>
            </a:pPr>
            <a:r>
              <a:rPr kumimoji="0" lang="en-US" altLang="ja-JP" sz="1400" b="1" dirty="0">
                <a:solidFill>
                  <a:srgbClr val="F79646">
                    <a:lumMod val="75000"/>
                  </a:srgbClr>
                </a:solidFill>
                <a:latin typeface="Calibri"/>
              </a:rPr>
              <a:t>h</a:t>
            </a:r>
            <a:r>
              <a:rPr kumimoji="0" lang="en-US" altLang="ja-JP" sz="1400" b="1" dirty="0" smtClean="0">
                <a:solidFill>
                  <a:srgbClr val="F79646">
                    <a:lumMod val="75000"/>
                  </a:srgbClr>
                </a:solidFill>
                <a:latin typeface="Calibri"/>
              </a:rPr>
              <a:t>istorical data</a:t>
            </a:r>
            <a:endParaRPr kumimoji="0" lang="ja-JP" altLang="en-US" sz="1400" b="1" dirty="0">
              <a:solidFill>
                <a:srgbClr val="F79646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4499992" y="127050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ja-JP" dirty="0">
                <a:solidFill>
                  <a:prstClr val="black"/>
                </a:solidFill>
              </a:rPr>
              <a:t>http://www.data.jma.go.jp/mscweb/en/himawari89/cloud_service/cloud_service.html</a:t>
            </a:r>
            <a:endParaRPr lang="ja-JP" altLang="en-US" dirty="0">
              <a:solidFill>
                <a:prstClr val="black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-1" y="4779729"/>
            <a:ext cx="470172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Interval</a:t>
            </a:r>
            <a:r>
              <a:rPr lang="en-US" altLang="ja-JP" sz="1400" b="1" dirty="0">
                <a:solidFill>
                  <a:srgbClr val="C0504D">
                    <a:lumMod val="50000"/>
                  </a:srgbClr>
                </a:solidFill>
              </a:rPr>
              <a:t>: 10 minutes (full disk); 2.5 minutes (target area</a:t>
            </a: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)</a:t>
            </a:r>
            <a:endParaRPr lang="en-US" altLang="ja-JP" sz="1400" b="1" dirty="0">
              <a:solidFill>
                <a:srgbClr val="C0504D">
                  <a:lumMod val="50000"/>
                </a:srgb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Number </a:t>
            </a:r>
            <a:r>
              <a:rPr lang="en-US" altLang="ja-JP" sz="1400" b="1" dirty="0">
                <a:solidFill>
                  <a:srgbClr val="C0504D">
                    <a:lumMod val="50000"/>
                  </a:srgbClr>
                </a:solidFill>
              </a:rPr>
              <a:t>of bands: 16 (VIS 3, NIR 3, IR 10</a:t>
            </a: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)</a:t>
            </a:r>
            <a:endParaRPr lang="en-US" altLang="ja-JP" sz="1400" b="1" dirty="0">
              <a:solidFill>
                <a:srgbClr val="C0504D">
                  <a:lumMod val="50000"/>
                </a:srgb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Spatial </a:t>
            </a:r>
            <a:r>
              <a:rPr lang="en-US" altLang="ja-JP" sz="1400" b="1" dirty="0">
                <a:solidFill>
                  <a:srgbClr val="C0504D">
                    <a:lumMod val="50000"/>
                  </a:srgbClr>
                </a:solidFill>
              </a:rPr>
              <a:t>resolution: VIS: 0.5-1km; NIR: 1-2km</a:t>
            </a: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;</a:t>
            </a:r>
          </a:p>
          <a:p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       </a:t>
            </a:r>
            <a:r>
              <a:rPr lang="en-US" altLang="ja-JP" sz="1400" b="1" dirty="0">
                <a:solidFill>
                  <a:srgbClr val="C0504D">
                    <a:lumMod val="50000"/>
                  </a:srgbClr>
                </a:solidFill>
              </a:rPr>
              <a:t>IR: </a:t>
            </a: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2km</a:t>
            </a:r>
          </a:p>
          <a:p>
            <a:pPr marL="285750" indent="-285750">
              <a:buFontTx/>
              <a:buChar char="-"/>
            </a:pPr>
            <a:r>
              <a:rPr lang="en-US" altLang="ja-JP" sz="1400" b="1" dirty="0">
                <a:solidFill>
                  <a:srgbClr val="C0504D">
                    <a:lumMod val="50000"/>
                  </a:srgbClr>
                </a:solidFill>
              </a:rPr>
              <a:t>True-color images (composites of 3 visible bands</a:t>
            </a:r>
            <a:r>
              <a:rPr lang="en-US" altLang="ja-JP" sz="1400" b="1" dirty="0" smtClean="0">
                <a:solidFill>
                  <a:srgbClr val="C0504D">
                    <a:lumMod val="50000"/>
                  </a:srgbClr>
                </a:solidFill>
              </a:rPr>
              <a:t>) in PNG</a:t>
            </a:r>
          </a:p>
        </p:txBody>
      </p:sp>
      <p:sp>
        <p:nvSpPr>
          <p:cNvPr id="32" name="Line 50"/>
          <p:cNvSpPr>
            <a:spLocks noChangeShapeType="1"/>
          </p:cNvSpPr>
          <p:nvPr/>
        </p:nvSpPr>
        <p:spPr bwMode="auto">
          <a:xfrm>
            <a:off x="4758249" y="4509783"/>
            <a:ext cx="219075" cy="4476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>
              <a:solidFill>
                <a:prstClr val="black"/>
              </a:solidFill>
            </a:endParaRPr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6172200" y="5757446"/>
            <a:ext cx="1512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1600" b="1" dirty="0" smtClean="0">
                <a:solidFill>
                  <a:prstClr val="black"/>
                </a:solidFill>
              </a:rPr>
              <a:t>Researchers</a:t>
            </a:r>
            <a:endParaRPr lang="ja-JP" altLang="en-US" sz="16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290299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Summary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04800" y="1524000"/>
            <a:ext cx="8229600" cy="4525963"/>
          </a:xfrm>
        </p:spPr>
        <p:txBody>
          <a:bodyPr/>
          <a:lstStyle/>
          <a:p>
            <a:r>
              <a:rPr lang="en-US" altLang="ja-JP" sz="1800" dirty="0" err="1"/>
              <a:t>Mr</a:t>
            </a:r>
            <a:r>
              <a:rPr lang="en-US" altLang="ja-JP" sz="1800" dirty="0"/>
              <a:t> </a:t>
            </a:r>
            <a:r>
              <a:rPr lang="en-US" altLang="ja-JP" sz="1800" dirty="0" smtClean="0"/>
              <a:t>Yasutaka </a:t>
            </a:r>
            <a:r>
              <a:rPr lang="en-US" altLang="ja-JP" sz="1800" dirty="0" err="1" smtClean="0"/>
              <a:t>Hokase</a:t>
            </a:r>
            <a:r>
              <a:rPr lang="en-US" altLang="ja-JP" sz="1800" dirty="0" smtClean="0"/>
              <a:t> </a:t>
            </a:r>
            <a:r>
              <a:rPr lang="en-US" altLang="ja-JP" sz="1800" dirty="0"/>
              <a:t>reported the current status of GISC Tokyo and </a:t>
            </a:r>
            <a:r>
              <a:rPr lang="en-US" altLang="ja-JP" sz="1800" dirty="0" smtClean="0"/>
              <a:t>the </a:t>
            </a:r>
            <a:r>
              <a:rPr lang="en-US" altLang="ja-JP" sz="1800" dirty="0"/>
              <a:t>progress of the GISC Backup </a:t>
            </a:r>
            <a:r>
              <a:rPr lang="en-US" altLang="ja-JP" sz="1800" dirty="0" smtClean="0"/>
              <a:t>with </a:t>
            </a:r>
            <a:r>
              <a:rPr lang="en-US" altLang="ja-JP" sz="1800" dirty="0"/>
              <a:t>GISC Offenbach, Beijing and Melbourne</a:t>
            </a:r>
            <a:r>
              <a:rPr lang="en-US" altLang="ja-JP" sz="1800" dirty="0" smtClean="0"/>
              <a:t>.</a:t>
            </a:r>
          </a:p>
          <a:p>
            <a:r>
              <a:rPr lang="en-US" altLang="ja-JP" sz="1800" dirty="0" smtClean="0"/>
              <a:t>He informed that DCPC </a:t>
            </a:r>
            <a:r>
              <a:rPr lang="en-US" altLang="ja-JP" sz="1800" dirty="0"/>
              <a:t>Bangkok and GISC Tokyo are working on metadata management/provision in </a:t>
            </a:r>
            <a:r>
              <a:rPr lang="en-US" altLang="ja-JP" sz="1800" dirty="0" err="1"/>
              <a:t>AoR</a:t>
            </a:r>
            <a:r>
              <a:rPr lang="en-US" altLang="ja-JP" sz="1800" dirty="0"/>
              <a:t> of RTH </a:t>
            </a:r>
            <a:r>
              <a:rPr lang="en-US" altLang="ja-JP" sz="1800" dirty="0" smtClean="0"/>
              <a:t>Bangkok. </a:t>
            </a:r>
          </a:p>
          <a:p>
            <a:r>
              <a:rPr lang="en-US" altLang="ja-JP" sz="1800" dirty="0" smtClean="0"/>
              <a:t>Major updates since previous TT-GISC meeting in October 2016 </a:t>
            </a:r>
            <a:r>
              <a:rPr lang="en-US" altLang="ja-JP" sz="1800" dirty="0"/>
              <a:t>are </a:t>
            </a:r>
            <a:r>
              <a:rPr lang="en-US" altLang="ja-JP" sz="1800" dirty="0" smtClean="0"/>
              <a:t>that DCPC </a:t>
            </a:r>
            <a:r>
              <a:rPr lang="en-US" altLang="ja-JP" sz="1800" dirty="0"/>
              <a:t>Space Weather (NICT, Japan) started operation in January </a:t>
            </a:r>
            <a:r>
              <a:rPr lang="en-US" altLang="ja-JP" sz="1800" dirty="0" smtClean="0"/>
              <a:t>2016, and an establishment </a:t>
            </a:r>
            <a:r>
              <a:rPr lang="en-US" altLang="ja-JP" sz="1800" dirty="0"/>
              <a:t>of a new link with </a:t>
            </a:r>
            <a:r>
              <a:rPr lang="en-US" altLang="ja-JP" sz="1800" dirty="0" smtClean="0"/>
              <a:t>Doha via IP-VPN since </a:t>
            </a:r>
            <a:r>
              <a:rPr lang="en-US" altLang="ja-JP" sz="1800" dirty="0"/>
              <a:t>February </a:t>
            </a:r>
            <a:r>
              <a:rPr lang="en-US" altLang="ja-JP" sz="1800" dirty="0" smtClean="0"/>
              <a:t>2016.</a:t>
            </a:r>
            <a:endParaRPr lang="en-US" altLang="ja-JP" sz="1800" dirty="0"/>
          </a:p>
          <a:p>
            <a:r>
              <a:rPr lang="en-US" altLang="ja-JP" sz="1800" dirty="0" smtClean="0"/>
              <a:t>Disaster Recovery Site </a:t>
            </a:r>
            <a:r>
              <a:rPr lang="en-US" altLang="ja-JP" sz="1800" dirty="0"/>
              <a:t>of GISC Tokyo, Osaka </a:t>
            </a:r>
            <a:r>
              <a:rPr lang="en-US" altLang="ja-JP" sz="1800" dirty="0" smtClean="0"/>
              <a:t>site, </a:t>
            </a:r>
            <a:r>
              <a:rPr lang="en-US" altLang="ja-JP" sz="1800" dirty="0"/>
              <a:t>has been in operation since March 2015. Some </a:t>
            </a:r>
            <a:r>
              <a:rPr lang="en-US" altLang="ja-JP" sz="1800" dirty="0" err="1"/>
              <a:t>centres</a:t>
            </a:r>
            <a:r>
              <a:rPr lang="en-US" altLang="ja-JP" sz="1800" dirty="0"/>
              <a:t> finished a</a:t>
            </a:r>
            <a:r>
              <a:rPr lang="en-US" altLang="ja-JP" sz="1800" dirty="0" smtClean="0"/>
              <a:t> connection </a:t>
            </a:r>
            <a:r>
              <a:rPr lang="en-US" altLang="ja-JP" sz="1800" dirty="0"/>
              <a:t>test while JMA is scheduling </a:t>
            </a:r>
            <a:r>
              <a:rPr lang="en-US" altLang="ja-JP" sz="1800" dirty="0" smtClean="0"/>
              <a:t>a </a:t>
            </a:r>
            <a:r>
              <a:rPr lang="en-US" altLang="ja-JP" sz="1800" dirty="0"/>
              <a:t>test for other centers</a:t>
            </a:r>
            <a:r>
              <a:rPr lang="en-US" altLang="ja-JP" sz="1800" dirty="0" smtClean="0"/>
              <a:t>.</a:t>
            </a:r>
            <a:endParaRPr lang="en-US" altLang="ja-JP" sz="1800" dirty="0"/>
          </a:p>
        </p:txBody>
      </p:sp>
    </p:spTree>
    <p:extLst>
      <p:ext uri="{BB962C8B-B14F-4D97-AF65-F5344CB8AC3E}">
        <p14:creationId xmlns:p14="http://schemas.microsoft.com/office/powerpoint/2010/main" val="231694284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ISC Tokyo PP theme_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GISC Tokyo PP theme_1</Template>
  <TotalTime>6105</TotalTime>
  <Words>981</Words>
  <Application>Microsoft Office PowerPoint</Application>
  <PresentationFormat>画面に合わせる (4:3)</PresentationFormat>
  <Paragraphs>265</Paragraphs>
  <Slides>14</Slides>
  <Notes>7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14</vt:i4>
      </vt:variant>
    </vt:vector>
  </HeadingPairs>
  <TitlesOfParts>
    <vt:vector size="15" baseType="lpstr">
      <vt:lpstr>GISC Tokyo PP theme_1</vt:lpstr>
      <vt:lpstr>Status of GISC Tokyo</vt:lpstr>
      <vt:lpstr>News since October 2015</vt:lpstr>
      <vt:lpstr>Capacity Building</vt:lpstr>
      <vt:lpstr>GISC Backup (1)</vt:lpstr>
      <vt:lpstr>GISC Backup (2)</vt:lpstr>
      <vt:lpstr>GISC Brasilia</vt:lpstr>
      <vt:lpstr>DCPC Bangkok, DCPC Space Weather</vt:lpstr>
      <vt:lpstr>Monitoring  (e.g.  cache &amp; metadata )</vt:lpstr>
      <vt:lpstr>Status of user registration</vt:lpstr>
      <vt:lpstr>Network Diagram of GISC Tokyo </vt:lpstr>
      <vt:lpstr>PowerPoint プレゼンテーション</vt:lpstr>
      <vt:lpstr>Himawari-8</vt:lpstr>
      <vt:lpstr>Himawari Data Distribution via HimawariCloud (Internet)</vt:lpstr>
      <vt:lpstr>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Monitoring</dc:title>
  <dc:creator>大野 頼二</dc:creator>
  <cp:lastModifiedBy>Yasu</cp:lastModifiedBy>
  <cp:revision>344</cp:revision>
  <cp:lastPrinted>2015-03-18T09:41:41Z</cp:lastPrinted>
  <dcterms:modified xsi:type="dcterms:W3CDTF">2016-04-15T09:30:47Z</dcterms:modified>
</cp:coreProperties>
</file>