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4"/>
  </p:notesMasterIdLst>
  <p:handoutMasterIdLst>
    <p:handoutMasterId r:id="rId15"/>
  </p:handoutMasterIdLst>
  <p:sldIdLst>
    <p:sldId id="344" r:id="rId2"/>
    <p:sldId id="468" r:id="rId3"/>
    <p:sldId id="469" r:id="rId4"/>
    <p:sldId id="477" r:id="rId5"/>
    <p:sldId id="470" r:id="rId6"/>
    <p:sldId id="471" r:id="rId7"/>
    <p:sldId id="472" r:id="rId8"/>
    <p:sldId id="475" r:id="rId9"/>
    <p:sldId id="476" r:id="rId10"/>
    <p:sldId id="478" r:id="rId11"/>
    <p:sldId id="479" r:id="rId12"/>
    <p:sldId id="480" r:id="rId13"/>
  </p:sldIdLst>
  <p:sldSz cx="9144000" cy="6858000" type="screen4x3"/>
  <p:notesSz cx="6807200" cy="9939338"/>
  <p:defaultTextStyle>
    <a:defPPr>
      <a:defRPr lang="en-AU"/>
    </a:defPPr>
    <a:lvl1pPr algn="l" rtl="0" fontAlgn="base">
      <a:spcBef>
        <a:spcPct val="0"/>
      </a:spcBef>
      <a:spcAft>
        <a:spcPct val="0"/>
      </a:spcAft>
      <a:defRPr sz="2400" kern="1200">
        <a:solidFill>
          <a:schemeClr val="tx1"/>
        </a:solidFill>
        <a:latin typeface="Times" pitchFamily="18" charset="0"/>
        <a:ea typeface="+mn-ea"/>
        <a:cs typeface="Arial" charset="0"/>
      </a:defRPr>
    </a:lvl1pPr>
    <a:lvl2pPr marL="457200" algn="l" rtl="0" fontAlgn="base">
      <a:spcBef>
        <a:spcPct val="0"/>
      </a:spcBef>
      <a:spcAft>
        <a:spcPct val="0"/>
      </a:spcAft>
      <a:defRPr sz="2400" kern="1200">
        <a:solidFill>
          <a:schemeClr val="tx1"/>
        </a:solidFill>
        <a:latin typeface="Times" pitchFamily="18" charset="0"/>
        <a:ea typeface="+mn-ea"/>
        <a:cs typeface="Arial" charset="0"/>
      </a:defRPr>
    </a:lvl2pPr>
    <a:lvl3pPr marL="914400" algn="l" rtl="0" fontAlgn="base">
      <a:spcBef>
        <a:spcPct val="0"/>
      </a:spcBef>
      <a:spcAft>
        <a:spcPct val="0"/>
      </a:spcAft>
      <a:defRPr sz="2400" kern="1200">
        <a:solidFill>
          <a:schemeClr val="tx1"/>
        </a:solidFill>
        <a:latin typeface="Times" pitchFamily="18" charset="0"/>
        <a:ea typeface="+mn-ea"/>
        <a:cs typeface="Arial" charset="0"/>
      </a:defRPr>
    </a:lvl3pPr>
    <a:lvl4pPr marL="1371600" algn="l" rtl="0" fontAlgn="base">
      <a:spcBef>
        <a:spcPct val="0"/>
      </a:spcBef>
      <a:spcAft>
        <a:spcPct val="0"/>
      </a:spcAft>
      <a:defRPr sz="2400" kern="1200">
        <a:solidFill>
          <a:schemeClr val="tx1"/>
        </a:solidFill>
        <a:latin typeface="Times" pitchFamily="18" charset="0"/>
        <a:ea typeface="+mn-ea"/>
        <a:cs typeface="Arial" charset="0"/>
      </a:defRPr>
    </a:lvl4pPr>
    <a:lvl5pPr marL="1828800" algn="l" rtl="0" fontAlgn="base">
      <a:spcBef>
        <a:spcPct val="0"/>
      </a:spcBef>
      <a:spcAft>
        <a:spcPct val="0"/>
      </a:spcAft>
      <a:defRPr sz="2400" kern="1200">
        <a:solidFill>
          <a:schemeClr val="tx1"/>
        </a:solidFill>
        <a:latin typeface="Times" pitchFamily="18" charset="0"/>
        <a:ea typeface="+mn-ea"/>
        <a:cs typeface="Arial" charset="0"/>
      </a:defRPr>
    </a:lvl5pPr>
    <a:lvl6pPr marL="2286000" algn="l" defTabSz="914400" rtl="0" eaLnBrk="1" latinLnBrk="0" hangingPunct="1">
      <a:defRPr sz="2400" kern="1200">
        <a:solidFill>
          <a:schemeClr val="tx1"/>
        </a:solidFill>
        <a:latin typeface="Times" pitchFamily="18" charset="0"/>
        <a:ea typeface="+mn-ea"/>
        <a:cs typeface="Arial" charset="0"/>
      </a:defRPr>
    </a:lvl6pPr>
    <a:lvl7pPr marL="2743200" algn="l" defTabSz="914400" rtl="0" eaLnBrk="1" latinLnBrk="0" hangingPunct="1">
      <a:defRPr sz="2400" kern="1200">
        <a:solidFill>
          <a:schemeClr val="tx1"/>
        </a:solidFill>
        <a:latin typeface="Times" pitchFamily="18" charset="0"/>
        <a:ea typeface="+mn-ea"/>
        <a:cs typeface="Arial" charset="0"/>
      </a:defRPr>
    </a:lvl7pPr>
    <a:lvl8pPr marL="3200400" algn="l" defTabSz="914400" rtl="0" eaLnBrk="1" latinLnBrk="0" hangingPunct="1">
      <a:defRPr sz="2400" kern="1200">
        <a:solidFill>
          <a:schemeClr val="tx1"/>
        </a:solidFill>
        <a:latin typeface="Times" pitchFamily="18" charset="0"/>
        <a:ea typeface="+mn-ea"/>
        <a:cs typeface="Arial" charset="0"/>
      </a:defRPr>
    </a:lvl8pPr>
    <a:lvl9pPr marL="3657600" algn="l" defTabSz="914400" rtl="0" eaLnBrk="1" latinLnBrk="0" hangingPunct="1">
      <a:defRPr sz="2400" kern="1200">
        <a:solidFill>
          <a:schemeClr val="tx1"/>
        </a:solidFill>
        <a:latin typeface="Times" pitchFamily="18" charset="0"/>
        <a:ea typeface="+mn-ea"/>
        <a:cs typeface="Arial"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636"/>
    <a:srgbClr val="C55B20"/>
    <a:srgbClr val="B3DBFF"/>
    <a:srgbClr val="C5D843"/>
    <a:srgbClr val="294962"/>
    <a:srgbClr val="01427A"/>
    <a:srgbClr val="02B2E4"/>
    <a:srgbClr val="E2F1F7"/>
    <a:srgbClr val="DFE9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23" autoAdjust="0"/>
    <p:restoredTop sz="88633" autoAdjust="0"/>
  </p:normalViewPr>
  <p:slideViewPr>
    <p:cSldViewPr>
      <p:cViewPr>
        <p:scale>
          <a:sx n="75" d="100"/>
          <a:sy n="75" d="100"/>
        </p:scale>
        <p:origin x="-1074" y="-6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atin typeface="Times" pitchFamily="2" charset="0"/>
                <a:cs typeface="+mn-cs"/>
              </a:defRPr>
            </a:lvl1pPr>
          </a:lstStyle>
          <a:p>
            <a:pPr>
              <a:defRPr/>
            </a:pPr>
            <a:endParaRPr lang="en-AU"/>
          </a:p>
        </p:txBody>
      </p:sp>
      <p:sp>
        <p:nvSpPr>
          <p:cNvPr id="66563" name="Rectangle 3"/>
          <p:cNvSpPr>
            <a:spLocks noGrp="1" noChangeArrowheads="1"/>
          </p:cNvSpPr>
          <p:nvPr>
            <p:ph type="dt" sz="quarter" idx="1"/>
          </p:nvPr>
        </p:nvSpPr>
        <p:spPr bwMode="auto">
          <a:xfrm>
            <a:off x="3857625" y="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atin typeface="Times" pitchFamily="2" charset="0"/>
                <a:cs typeface="+mn-cs"/>
              </a:defRPr>
            </a:lvl1pPr>
          </a:lstStyle>
          <a:p>
            <a:pPr>
              <a:defRPr/>
            </a:pPr>
            <a:endParaRPr lang="en-AU"/>
          </a:p>
        </p:txBody>
      </p:sp>
      <p:sp>
        <p:nvSpPr>
          <p:cNvPr id="66564" name="Rectangle 4"/>
          <p:cNvSpPr>
            <a:spLocks noGrp="1" noChangeArrowheads="1"/>
          </p:cNvSpPr>
          <p:nvPr>
            <p:ph type="ftr" sz="quarter" idx="2"/>
          </p:nvPr>
        </p:nvSpPr>
        <p:spPr bwMode="auto">
          <a:xfrm>
            <a:off x="0" y="944245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atin typeface="Times" pitchFamily="2" charset="0"/>
                <a:cs typeface="+mn-cs"/>
              </a:defRPr>
            </a:lvl1pPr>
          </a:lstStyle>
          <a:p>
            <a:pPr>
              <a:defRPr/>
            </a:pPr>
            <a:endParaRPr lang="en-AU"/>
          </a:p>
        </p:txBody>
      </p:sp>
      <p:sp>
        <p:nvSpPr>
          <p:cNvPr id="66565" name="Rectangle 5"/>
          <p:cNvSpPr>
            <a:spLocks noGrp="1" noChangeArrowheads="1"/>
          </p:cNvSpPr>
          <p:nvPr>
            <p:ph type="sldNum" sz="quarter" idx="3"/>
          </p:nvPr>
        </p:nvSpPr>
        <p:spPr bwMode="auto">
          <a:xfrm>
            <a:off x="3857625" y="944245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atin typeface="Times" pitchFamily="2" charset="0"/>
                <a:cs typeface="+mn-cs"/>
              </a:defRPr>
            </a:lvl1pPr>
          </a:lstStyle>
          <a:p>
            <a:pPr>
              <a:defRPr/>
            </a:pPr>
            <a:fld id="{43AB9C8A-55D3-4C73-B2E3-CDE50E68F806}" type="slidenum">
              <a:rPr lang="en-AU"/>
              <a:pPr>
                <a:defRPr/>
              </a:pPr>
              <a:t>‹#›</a:t>
            </a:fld>
            <a:endParaRPr lang="en-AU"/>
          </a:p>
        </p:txBody>
      </p:sp>
    </p:spTree>
    <p:extLst>
      <p:ext uri="{BB962C8B-B14F-4D97-AF65-F5344CB8AC3E}">
        <p14:creationId xmlns:p14="http://schemas.microsoft.com/office/powerpoint/2010/main" val="9623695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atin typeface="Times" pitchFamily="2" charset="0"/>
                <a:cs typeface="+mn-cs"/>
              </a:defRPr>
            </a:lvl1pPr>
          </a:lstStyle>
          <a:p>
            <a:pPr>
              <a:defRPr/>
            </a:pPr>
            <a:endParaRPr lang="en-AU"/>
          </a:p>
        </p:txBody>
      </p:sp>
      <p:sp>
        <p:nvSpPr>
          <p:cNvPr id="16387" name="Rectangle 3"/>
          <p:cNvSpPr>
            <a:spLocks noGrp="1" noChangeArrowheads="1"/>
          </p:cNvSpPr>
          <p:nvPr>
            <p:ph type="dt" idx="1"/>
          </p:nvPr>
        </p:nvSpPr>
        <p:spPr bwMode="auto">
          <a:xfrm>
            <a:off x="3857625" y="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atin typeface="Times" pitchFamily="2" charset="0"/>
                <a:cs typeface="+mn-cs"/>
              </a:defRPr>
            </a:lvl1pPr>
          </a:lstStyle>
          <a:p>
            <a:pPr>
              <a:defRPr/>
            </a:pPr>
            <a:endParaRPr lang="en-AU"/>
          </a:p>
        </p:txBody>
      </p:sp>
      <p:sp>
        <p:nvSpPr>
          <p:cNvPr id="18436" name="Rectangle 4"/>
          <p:cNvSpPr>
            <a:spLocks noGrp="1" noRot="1" noChangeAspect="1" noChangeArrowheads="1" noTextEdit="1"/>
          </p:cNvSpPr>
          <p:nvPr>
            <p:ph type="sldImg" idx="2"/>
          </p:nvPr>
        </p:nvSpPr>
        <p:spPr bwMode="auto">
          <a:xfrm>
            <a:off x="920750" y="746125"/>
            <a:ext cx="4965700" cy="3725863"/>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6389" name="Rectangle 5"/>
          <p:cNvSpPr>
            <a:spLocks noGrp="1" noChangeArrowheads="1"/>
          </p:cNvSpPr>
          <p:nvPr>
            <p:ph type="body" sz="quarter" idx="3"/>
          </p:nvPr>
        </p:nvSpPr>
        <p:spPr bwMode="auto">
          <a:xfrm>
            <a:off x="908050" y="4721225"/>
            <a:ext cx="4991100" cy="4471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AU" noProof="0" smtClean="0"/>
              <a:t>Click to edit Master text styles</a:t>
            </a:r>
          </a:p>
          <a:p>
            <a:pPr lvl="1"/>
            <a:r>
              <a:rPr lang="en-AU" noProof="0" smtClean="0"/>
              <a:t>Second level</a:t>
            </a:r>
          </a:p>
          <a:p>
            <a:pPr lvl="2"/>
            <a:r>
              <a:rPr lang="en-AU" noProof="0" smtClean="0"/>
              <a:t>Third level</a:t>
            </a:r>
          </a:p>
          <a:p>
            <a:pPr lvl="3"/>
            <a:r>
              <a:rPr lang="en-AU" noProof="0" smtClean="0"/>
              <a:t>Fourth level</a:t>
            </a:r>
          </a:p>
          <a:p>
            <a:pPr lvl="4"/>
            <a:r>
              <a:rPr lang="en-AU" noProof="0" smtClean="0"/>
              <a:t>Fifth level</a:t>
            </a:r>
          </a:p>
        </p:txBody>
      </p:sp>
      <p:sp>
        <p:nvSpPr>
          <p:cNvPr id="16390" name="Rectangle 6"/>
          <p:cNvSpPr>
            <a:spLocks noGrp="1" noChangeArrowheads="1"/>
          </p:cNvSpPr>
          <p:nvPr>
            <p:ph type="ftr" sz="quarter" idx="4"/>
          </p:nvPr>
        </p:nvSpPr>
        <p:spPr bwMode="auto">
          <a:xfrm>
            <a:off x="0" y="944245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atin typeface="Times" pitchFamily="2" charset="0"/>
                <a:cs typeface="+mn-cs"/>
              </a:defRPr>
            </a:lvl1pPr>
          </a:lstStyle>
          <a:p>
            <a:pPr>
              <a:defRPr/>
            </a:pPr>
            <a:endParaRPr lang="en-AU"/>
          </a:p>
        </p:txBody>
      </p:sp>
      <p:sp>
        <p:nvSpPr>
          <p:cNvPr id="16391" name="Rectangle 7"/>
          <p:cNvSpPr>
            <a:spLocks noGrp="1" noChangeArrowheads="1"/>
          </p:cNvSpPr>
          <p:nvPr>
            <p:ph type="sldNum" sz="quarter" idx="5"/>
          </p:nvPr>
        </p:nvSpPr>
        <p:spPr bwMode="auto">
          <a:xfrm>
            <a:off x="3857625" y="944245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atin typeface="Times" pitchFamily="2" charset="0"/>
                <a:cs typeface="+mn-cs"/>
              </a:defRPr>
            </a:lvl1pPr>
          </a:lstStyle>
          <a:p>
            <a:pPr>
              <a:defRPr/>
            </a:pPr>
            <a:fld id="{F5600DD1-58E5-45EF-B28B-3D965E1733B5}" type="slidenum">
              <a:rPr lang="en-AU"/>
              <a:pPr>
                <a:defRPr/>
              </a:pPr>
              <a:t>‹#›</a:t>
            </a:fld>
            <a:endParaRPr lang="en-AU"/>
          </a:p>
        </p:txBody>
      </p:sp>
    </p:spTree>
    <p:extLst>
      <p:ext uri="{BB962C8B-B14F-4D97-AF65-F5344CB8AC3E}">
        <p14:creationId xmlns:p14="http://schemas.microsoft.com/office/powerpoint/2010/main" val="300687512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2" charset="0"/>
        <a:ea typeface="+mn-ea"/>
        <a:cs typeface="+mn-cs"/>
      </a:defRPr>
    </a:lvl1pPr>
    <a:lvl2pPr marL="457200" algn="l" rtl="0" eaLnBrk="0" fontAlgn="base" hangingPunct="0">
      <a:spcBef>
        <a:spcPct val="30000"/>
      </a:spcBef>
      <a:spcAft>
        <a:spcPct val="0"/>
      </a:spcAft>
      <a:defRPr sz="1200" kern="1200">
        <a:solidFill>
          <a:schemeClr val="tx1"/>
        </a:solidFill>
        <a:latin typeface="Times" pitchFamily="2" charset="0"/>
        <a:ea typeface="+mn-ea"/>
        <a:cs typeface="+mn-cs"/>
      </a:defRPr>
    </a:lvl2pPr>
    <a:lvl3pPr marL="914400" algn="l" rtl="0" eaLnBrk="0" fontAlgn="base" hangingPunct="0">
      <a:spcBef>
        <a:spcPct val="30000"/>
      </a:spcBef>
      <a:spcAft>
        <a:spcPct val="0"/>
      </a:spcAft>
      <a:defRPr sz="1200" kern="1200">
        <a:solidFill>
          <a:schemeClr val="tx1"/>
        </a:solidFill>
        <a:latin typeface="Times" pitchFamily="2" charset="0"/>
        <a:ea typeface="+mn-ea"/>
        <a:cs typeface="+mn-cs"/>
      </a:defRPr>
    </a:lvl3pPr>
    <a:lvl4pPr marL="1371600" algn="l" rtl="0" eaLnBrk="0" fontAlgn="base" hangingPunct="0">
      <a:spcBef>
        <a:spcPct val="30000"/>
      </a:spcBef>
      <a:spcAft>
        <a:spcPct val="0"/>
      </a:spcAft>
      <a:defRPr sz="1200" kern="1200">
        <a:solidFill>
          <a:schemeClr val="tx1"/>
        </a:solidFill>
        <a:latin typeface="Times" pitchFamily="2" charset="0"/>
        <a:ea typeface="+mn-ea"/>
        <a:cs typeface="+mn-cs"/>
      </a:defRPr>
    </a:lvl4pPr>
    <a:lvl5pPr marL="1828800" algn="l" rtl="0" eaLnBrk="0" fontAlgn="base" hangingPunct="0">
      <a:spcBef>
        <a:spcPct val="30000"/>
      </a:spcBef>
      <a:spcAft>
        <a:spcPct val="0"/>
      </a:spcAft>
      <a:defRPr sz="1200" kern="1200">
        <a:solidFill>
          <a:schemeClr val="tx1"/>
        </a:solidFill>
        <a:latin typeface="Times"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rotWithShape="0">
          <a:gsLst>
            <a:gs pos="0">
              <a:srgbClr val="02B2E4"/>
            </a:gs>
            <a:gs pos="100000">
              <a:srgbClr val="01427A"/>
            </a:gs>
          </a:gsLst>
          <a:lin ang="0" scaled="1"/>
        </a:gradFill>
        <a:effectLst/>
      </p:bgPr>
    </p:bg>
    <p:spTree>
      <p:nvGrpSpPr>
        <p:cNvPr id="1" name=""/>
        <p:cNvGrpSpPr/>
        <p:nvPr/>
      </p:nvGrpSpPr>
      <p:grpSpPr>
        <a:xfrm>
          <a:off x="0" y="0"/>
          <a:ext cx="0" cy="0"/>
          <a:chOff x="0" y="0"/>
          <a:chExt cx="0" cy="0"/>
        </a:xfrm>
      </p:grpSpPr>
      <p:sp>
        <p:nvSpPr>
          <p:cNvPr id="4" name="Rectangle 17"/>
          <p:cNvSpPr>
            <a:spLocks noChangeArrowheads="1"/>
          </p:cNvSpPr>
          <p:nvPr/>
        </p:nvSpPr>
        <p:spPr bwMode="auto">
          <a:xfrm>
            <a:off x="0" y="0"/>
            <a:ext cx="9140825" cy="21240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en-US"/>
          </a:p>
        </p:txBody>
      </p:sp>
      <p:pic>
        <p:nvPicPr>
          <p:cNvPr id="5" name="Picture 20" descr="Water Master Title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38125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17" name="Rectangle 21"/>
          <p:cNvSpPr>
            <a:spLocks noGrp="1" noChangeArrowheads="1"/>
          </p:cNvSpPr>
          <p:nvPr>
            <p:ph type="ctrTitle" sz="quarter"/>
          </p:nvPr>
        </p:nvSpPr>
        <p:spPr>
          <a:xfrm>
            <a:off x="684213" y="2420938"/>
            <a:ext cx="7772400" cy="1179512"/>
          </a:xfrm>
          <a:extLst>
            <a:ext uri="{91240B29-F687-4F45-9708-019B960494DF}">
              <a14:hiddenLine xmlns:a14="http://schemas.microsoft.com/office/drawing/2010/main" w="9525">
                <a:solidFill>
                  <a:schemeClr val="tx1"/>
                </a:solidFill>
                <a:miter lim="800000"/>
                <a:headEnd/>
                <a:tailEnd/>
              </a14:hiddenLine>
            </a:ext>
          </a:extLst>
        </p:spPr>
        <p:txBody>
          <a:bodyPr/>
          <a:lstStyle>
            <a:lvl1pPr>
              <a:defRPr sz="3600" b="1">
                <a:solidFill>
                  <a:schemeClr val="bg1"/>
                </a:solidFill>
              </a:defRPr>
            </a:lvl1pPr>
          </a:lstStyle>
          <a:p>
            <a:pPr lvl="0"/>
            <a:r>
              <a:rPr lang="en-US" noProof="0" smtClean="0"/>
              <a:t>Click to edit Master title style</a:t>
            </a:r>
            <a:endParaRPr lang="en-AU" noProof="0" smtClean="0"/>
          </a:p>
        </p:txBody>
      </p:sp>
      <p:sp>
        <p:nvSpPr>
          <p:cNvPr id="4118" name="Rectangle 22"/>
          <p:cNvSpPr>
            <a:spLocks noGrp="1" noChangeArrowheads="1"/>
          </p:cNvSpPr>
          <p:nvPr>
            <p:ph type="subTitle" sz="quarter" idx="1"/>
          </p:nvPr>
        </p:nvSpPr>
        <p:spPr>
          <a:xfrm>
            <a:off x="692150" y="3886200"/>
            <a:ext cx="6400800" cy="1752600"/>
          </a:xfrm>
          <a:extLst>
            <a:ext uri="{91240B29-F687-4F45-9708-019B960494DF}">
              <a14:hiddenLine xmlns:a14="http://schemas.microsoft.com/office/drawing/2010/main" w="9525">
                <a:solidFill>
                  <a:schemeClr val="tx1"/>
                </a:solidFill>
                <a:miter lim="800000"/>
                <a:headEnd/>
                <a:tailEnd/>
              </a14:hiddenLine>
            </a:ext>
          </a:extLst>
        </p:spPr>
        <p:txBody>
          <a:bodyPr/>
          <a:lstStyle>
            <a:lvl1pPr marL="0" indent="0">
              <a:lnSpc>
                <a:spcPct val="80000"/>
              </a:lnSpc>
              <a:buFontTx/>
              <a:buNone/>
              <a:defRPr sz="2000">
                <a:solidFill>
                  <a:schemeClr val="bg1"/>
                </a:solidFill>
              </a:defRPr>
            </a:lvl1pPr>
          </a:lstStyle>
          <a:p>
            <a:pPr lvl="0"/>
            <a:r>
              <a:rPr lang="en-US" noProof="0" smtClean="0"/>
              <a:t>Click to edit Master subtitle style</a:t>
            </a:r>
            <a:endParaRPr lang="en-AU" noProof="0" smtClean="0"/>
          </a:p>
        </p:txBody>
      </p:sp>
    </p:spTree>
    <p:extLst>
      <p:ext uri="{BB962C8B-B14F-4D97-AF65-F5344CB8AC3E}">
        <p14:creationId xmlns:p14="http://schemas.microsoft.com/office/powerpoint/2010/main" val="15990463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471645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303195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254000" y="1989138"/>
            <a:ext cx="4241800" cy="4608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989138"/>
            <a:ext cx="4243388" cy="4608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2971141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3530326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extLst>
      <p:ext uri="{BB962C8B-B14F-4D97-AF65-F5344CB8AC3E}">
        <p14:creationId xmlns:p14="http://schemas.microsoft.com/office/powerpoint/2010/main" val="2851433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8959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98562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AU"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8602336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38874403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32588" y="476250"/>
            <a:ext cx="2159000" cy="6121400"/>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254000" y="476250"/>
            <a:ext cx="6326188" cy="6121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3367348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2F1F7"/>
        </a:solidFill>
        <a:effectLst/>
      </p:bgPr>
    </p:bg>
    <p:spTree>
      <p:nvGrpSpPr>
        <p:cNvPr id="1" name=""/>
        <p:cNvGrpSpPr/>
        <p:nvPr/>
      </p:nvGrpSpPr>
      <p:grpSpPr>
        <a:xfrm>
          <a:off x="0" y="0"/>
          <a:ext cx="0" cy="0"/>
          <a:chOff x="0" y="0"/>
          <a:chExt cx="0" cy="0"/>
        </a:xfrm>
      </p:grpSpPr>
      <p:sp>
        <p:nvSpPr>
          <p:cNvPr id="1026" name="Rectangle 23"/>
          <p:cNvSpPr>
            <a:spLocks noChangeArrowheads="1"/>
          </p:cNvSpPr>
          <p:nvPr/>
        </p:nvSpPr>
        <p:spPr bwMode="auto">
          <a:xfrm flipV="1">
            <a:off x="0" y="0"/>
            <a:ext cx="9144000" cy="1916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en-US"/>
          </a:p>
        </p:txBody>
      </p:sp>
      <p:sp>
        <p:nvSpPr>
          <p:cNvPr id="1027" name="Rectangle 18"/>
          <p:cNvSpPr>
            <a:spLocks noGrp="1" noChangeArrowheads="1"/>
          </p:cNvSpPr>
          <p:nvPr>
            <p:ph type="title"/>
          </p:nvPr>
        </p:nvSpPr>
        <p:spPr bwMode="auto">
          <a:xfrm>
            <a:off x="2051050" y="476250"/>
            <a:ext cx="6837363"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AU" smtClean="0"/>
          </a:p>
        </p:txBody>
      </p:sp>
      <p:sp>
        <p:nvSpPr>
          <p:cNvPr id="1028" name="Rectangle 19"/>
          <p:cNvSpPr>
            <a:spLocks noGrp="1" noChangeArrowheads="1"/>
          </p:cNvSpPr>
          <p:nvPr>
            <p:ph type="body" idx="1"/>
          </p:nvPr>
        </p:nvSpPr>
        <p:spPr bwMode="auto">
          <a:xfrm>
            <a:off x="254000" y="1989138"/>
            <a:ext cx="8637588"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0"/>
            <a:r>
              <a:rPr lang="en-AU" smtClean="0"/>
              <a:t>click to edit Master text styles</a:t>
            </a:r>
          </a:p>
          <a:p>
            <a:pPr lvl="1"/>
            <a:r>
              <a:rPr lang="en-AU" smtClean="0"/>
              <a:t>second level</a:t>
            </a:r>
          </a:p>
          <a:p>
            <a:pPr lvl="2"/>
            <a:r>
              <a:rPr lang="en-AU" smtClean="0"/>
              <a:t>third level</a:t>
            </a:r>
          </a:p>
          <a:p>
            <a:pPr lvl="3"/>
            <a:r>
              <a:rPr lang="en-AU" smtClean="0"/>
              <a:t>fourth level</a:t>
            </a:r>
          </a:p>
        </p:txBody>
      </p:sp>
      <p:pic>
        <p:nvPicPr>
          <p:cNvPr id="1029" name="Picture 25" descr="Water Master Slide logo"/>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4925" y="46038"/>
            <a:ext cx="1752600"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68"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fontAlgn="base" hangingPunct="1">
        <a:spcBef>
          <a:spcPct val="0"/>
        </a:spcBef>
        <a:spcAft>
          <a:spcPct val="0"/>
        </a:spcAft>
        <a:defRPr sz="3200">
          <a:solidFill>
            <a:srgbClr val="003F77"/>
          </a:solidFill>
          <a:latin typeface="+mj-lt"/>
          <a:ea typeface="+mj-ea"/>
          <a:cs typeface="+mj-cs"/>
        </a:defRPr>
      </a:lvl1pPr>
      <a:lvl2pPr algn="l" rtl="0" eaLnBrk="1" fontAlgn="base" hangingPunct="1">
        <a:spcBef>
          <a:spcPct val="0"/>
        </a:spcBef>
        <a:spcAft>
          <a:spcPct val="0"/>
        </a:spcAft>
        <a:defRPr sz="3200">
          <a:solidFill>
            <a:srgbClr val="003F77"/>
          </a:solidFill>
          <a:latin typeface="Arial" charset="0"/>
        </a:defRPr>
      </a:lvl2pPr>
      <a:lvl3pPr algn="l" rtl="0" eaLnBrk="1" fontAlgn="base" hangingPunct="1">
        <a:spcBef>
          <a:spcPct val="0"/>
        </a:spcBef>
        <a:spcAft>
          <a:spcPct val="0"/>
        </a:spcAft>
        <a:defRPr sz="3200">
          <a:solidFill>
            <a:srgbClr val="003F77"/>
          </a:solidFill>
          <a:latin typeface="Arial" charset="0"/>
        </a:defRPr>
      </a:lvl3pPr>
      <a:lvl4pPr algn="l" rtl="0" eaLnBrk="1" fontAlgn="base" hangingPunct="1">
        <a:spcBef>
          <a:spcPct val="0"/>
        </a:spcBef>
        <a:spcAft>
          <a:spcPct val="0"/>
        </a:spcAft>
        <a:defRPr sz="3200">
          <a:solidFill>
            <a:srgbClr val="003F77"/>
          </a:solidFill>
          <a:latin typeface="Arial" charset="0"/>
        </a:defRPr>
      </a:lvl4pPr>
      <a:lvl5pPr algn="l" rtl="0" eaLnBrk="1" fontAlgn="base" hangingPunct="1">
        <a:spcBef>
          <a:spcPct val="0"/>
        </a:spcBef>
        <a:spcAft>
          <a:spcPct val="0"/>
        </a:spcAft>
        <a:defRPr sz="3200">
          <a:solidFill>
            <a:srgbClr val="003F77"/>
          </a:solidFill>
          <a:latin typeface="Arial" charset="0"/>
        </a:defRPr>
      </a:lvl5pPr>
      <a:lvl6pPr marL="457200" algn="l" rtl="0" eaLnBrk="1" fontAlgn="base" hangingPunct="1">
        <a:spcBef>
          <a:spcPct val="0"/>
        </a:spcBef>
        <a:spcAft>
          <a:spcPct val="0"/>
        </a:spcAft>
        <a:defRPr sz="3200">
          <a:solidFill>
            <a:srgbClr val="003F77"/>
          </a:solidFill>
          <a:latin typeface="Arial" charset="0"/>
        </a:defRPr>
      </a:lvl6pPr>
      <a:lvl7pPr marL="914400" algn="l" rtl="0" eaLnBrk="1" fontAlgn="base" hangingPunct="1">
        <a:spcBef>
          <a:spcPct val="0"/>
        </a:spcBef>
        <a:spcAft>
          <a:spcPct val="0"/>
        </a:spcAft>
        <a:defRPr sz="3200">
          <a:solidFill>
            <a:srgbClr val="003F77"/>
          </a:solidFill>
          <a:latin typeface="Arial" charset="0"/>
        </a:defRPr>
      </a:lvl7pPr>
      <a:lvl8pPr marL="1371600" algn="l" rtl="0" eaLnBrk="1" fontAlgn="base" hangingPunct="1">
        <a:spcBef>
          <a:spcPct val="0"/>
        </a:spcBef>
        <a:spcAft>
          <a:spcPct val="0"/>
        </a:spcAft>
        <a:defRPr sz="3200">
          <a:solidFill>
            <a:srgbClr val="003F77"/>
          </a:solidFill>
          <a:latin typeface="Arial" charset="0"/>
        </a:defRPr>
      </a:lvl8pPr>
      <a:lvl9pPr marL="1828800" algn="l" rtl="0" eaLnBrk="1" fontAlgn="base" hangingPunct="1">
        <a:spcBef>
          <a:spcPct val="0"/>
        </a:spcBef>
        <a:spcAft>
          <a:spcPct val="0"/>
        </a:spcAft>
        <a:defRPr sz="3200">
          <a:solidFill>
            <a:srgbClr val="003F77"/>
          </a:solidFill>
          <a:latin typeface="Arial" charset="0"/>
        </a:defRPr>
      </a:lvl9pPr>
    </p:titleStyle>
    <p:bodyStyle>
      <a:lvl1pPr marL="342900" indent="-342900" algn="l" rtl="0" eaLnBrk="1" fontAlgn="t" hangingPunct="1">
        <a:spcBef>
          <a:spcPct val="30000"/>
        </a:spcBef>
        <a:spcAft>
          <a:spcPct val="30000"/>
        </a:spcAft>
        <a:buChar char="•"/>
        <a:defRPr sz="2400">
          <a:solidFill>
            <a:srgbClr val="60605B"/>
          </a:solidFill>
          <a:latin typeface="+mn-lt"/>
          <a:ea typeface="+mn-ea"/>
          <a:cs typeface="+mn-cs"/>
        </a:defRPr>
      </a:lvl1pPr>
      <a:lvl2pPr marL="742950" indent="-285750" algn="l" rtl="0" eaLnBrk="1" fontAlgn="t" hangingPunct="1">
        <a:spcBef>
          <a:spcPct val="15000"/>
        </a:spcBef>
        <a:spcAft>
          <a:spcPct val="15000"/>
        </a:spcAft>
        <a:buFont typeface="Arial" charset="0"/>
        <a:buChar char="–"/>
        <a:defRPr sz="2400">
          <a:solidFill>
            <a:schemeClr val="tx1"/>
          </a:solidFill>
          <a:latin typeface="+mn-lt"/>
        </a:defRPr>
      </a:lvl2pPr>
      <a:lvl3pPr marL="1143000" indent="-228600" algn="l" rtl="0" eaLnBrk="1" fontAlgn="t" hangingPunct="1">
        <a:spcBef>
          <a:spcPct val="15000"/>
        </a:spcBef>
        <a:spcAft>
          <a:spcPct val="15000"/>
        </a:spcAft>
        <a:buChar char="•"/>
        <a:defRPr sz="2400">
          <a:solidFill>
            <a:schemeClr val="tx1"/>
          </a:solidFill>
          <a:latin typeface="+mn-lt"/>
        </a:defRPr>
      </a:lvl3pPr>
      <a:lvl4pPr marL="1600200" indent="-228600" algn="l" rtl="0" eaLnBrk="1" fontAlgn="t" hangingPunct="1">
        <a:spcBef>
          <a:spcPct val="15000"/>
        </a:spcBef>
        <a:spcAft>
          <a:spcPct val="15000"/>
        </a:spcAft>
        <a:buChar char="–"/>
        <a:defRPr sz="2400">
          <a:solidFill>
            <a:schemeClr val="tx1"/>
          </a:solidFill>
          <a:latin typeface="+mn-lt"/>
        </a:defRPr>
      </a:lvl4pPr>
      <a:lvl5pPr marL="2057400" indent="-228600" algn="l" rtl="0" eaLnBrk="1" fontAlgn="base" hangingPunct="1">
        <a:spcBef>
          <a:spcPct val="20000"/>
        </a:spcBef>
        <a:spcAft>
          <a:spcPct val="0"/>
        </a:spcAft>
        <a:defRPr sz="2400">
          <a:solidFill>
            <a:srgbClr val="363636"/>
          </a:solidFill>
          <a:latin typeface="Arial Unicode MS" pitchFamily="34" charset="-128"/>
        </a:defRPr>
      </a:lvl5pPr>
      <a:lvl6pPr marL="2514600" indent="-228600" algn="l" rtl="0" eaLnBrk="1" fontAlgn="base" hangingPunct="1">
        <a:spcBef>
          <a:spcPct val="20000"/>
        </a:spcBef>
        <a:spcAft>
          <a:spcPct val="0"/>
        </a:spcAft>
        <a:defRPr sz="2400">
          <a:solidFill>
            <a:srgbClr val="363636"/>
          </a:solidFill>
          <a:latin typeface="Arial Unicode MS" pitchFamily="34" charset="-128"/>
        </a:defRPr>
      </a:lvl6pPr>
      <a:lvl7pPr marL="2971800" indent="-228600" algn="l" rtl="0" eaLnBrk="1" fontAlgn="base" hangingPunct="1">
        <a:spcBef>
          <a:spcPct val="20000"/>
        </a:spcBef>
        <a:spcAft>
          <a:spcPct val="0"/>
        </a:spcAft>
        <a:defRPr sz="2400">
          <a:solidFill>
            <a:srgbClr val="363636"/>
          </a:solidFill>
          <a:latin typeface="Arial Unicode MS" pitchFamily="34" charset="-128"/>
        </a:defRPr>
      </a:lvl7pPr>
      <a:lvl8pPr marL="3429000" indent="-228600" algn="l" rtl="0" eaLnBrk="1" fontAlgn="base" hangingPunct="1">
        <a:spcBef>
          <a:spcPct val="20000"/>
        </a:spcBef>
        <a:spcAft>
          <a:spcPct val="0"/>
        </a:spcAft>
        <a:defRPr sz="2400">
          <a:solidFill>
            <a:srgbClr val="363636"/>
          </a:solidFill>
          <a:latin typeface="Arial Unicode MS" pitchFamily="34" charset="-128"/>
        </a:defRPr>
      </a:lvl8pPr>
      <a:lvl9pPr marL="3886200" indent="-228600" algn="l" rtl="0" eaLnBrk="1" fontAlgn="base" hangingPunct="1">
        <a:spcBef>
          <a:spcPct val="20000"/>
        </a:spcBef>
        <a:spcAft>
          <a:spcPct val="0"/>
        </a:spcAft>
        <a:defRPr sz="2400">
          <a:solidFill>
            <a:srgbClr val="363636"/>
          </a:solidFill>
          <a:latin typeface="Arial Unicode MS" pitchFamily="34" charset="-128"/>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5776" y="2492896"/>
            <a:ext cx="3809524" cy="3187301"/>
          </a:xfrm>
          <a:prstGeom prst="rect">
            <a:avLst/>
          </a:prstGeom>
        </p:spPr>
      </p:pic>
    </p:spTree>
    <p:extLst>
      <p:ext uri="{BB962C8B-B14F-4D97-AF65-F5344CB8AC3E}">
        <p14:creationId xmlns:p14="http://schemas.microsoft.com/office/powerpoint/2010/main" val="42579803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Atlas ?</a:t>
            </a:r>
            <a:endParaRPr lang="en-AU" dirty="0"/>
          </a:p>
        </p:txBody>
      </p:sp>
      <p:sp>
        <p:nvSpPr>
          <p:cNvPr id="3" name="Content Placeholder 2"/>
          <p:cNvSpPr>
            <a:spLocks noGrp="1"/>
          </p:cNvSpPr>
          <p:nvPr>
            <p:ph idx="1"/>
          </p:nvPr>
        </p:nvSpPr>
        <p:spPr/>
        <p:txBody>
          <a:bodyPr/>
          <a:lstStyle/>
          <a:p>
            <a:pPr lvl="2"/>
            <a:endParaRPr lang="en-AU" dirty="0" smtClean="0"/>
          </a:p>
          <a:p>
            <a:endParaRPr lang="en-AU" dirty="0" smtClean="0"/>
          </a:p>
          <a:p>
            <a:pPr lvl="1"/>
            <a:endParaRPr lang="en-AU" dirty="0"/>
          </a:p>
        </p:txBody>
      </p:sp>
      <p:sp>
        <p:nvSpPr>
          <p:cNvPr id="4" name="TextBox 3"/>
          <p:cNvSpPr txBox="1"/>
          <p:nvPr/>
        </p:nvSpPr>
        <p:spPr>
          <a:xfrm>
            <a:off x="251520" y="1700808"/>
            <a:ext cx="8424936" cy="4401205"/>
          </a:xfrm>
          <a:prstGeom prst="rect">
            <a:avLst/>
          </a:prstGeom>
          <a:noFill/>
        </p:spPr>
        <p:txBody>
          <a:bodyPr wrap="square" rtlCol="0">
            <a:spAutoFit/>
          </a:bodyPr>
          <a:lstStyle/>
          <a:p>
            <a:pPr marL="342900" indent="-342900">
              <a:buFont typeface="Arial" panose="020B0604020202020204" pitchFamily="34" charset="0"/>
              <a:buChar char="•"/>
            </a:pPr>
            <a:r>
              <a:rPr lang="en-AU" sz="2800" dirty="0" smtClean="0"/>
              <a:t>ATLAS is the name of the project that encompasses a range of IOT technologies into outcomes for the Bureau</a:t>
            </a:r>
          </a:p>
          <a:p>
            <a:pPr marL="342900" indent="-342900">
              <a:buFont typeface="Arial" panose="020B0604020202020204" pitchFamily="34" charset="0"/>
              <a:buChar char="•"/>
            </a:pPr>
            <a:r>
              <a:rPr lang="en-AU" sz="2800" dirty="0" smtClean="0"/>
              <a:t>ATLAS is a completely new data flow and technology stack based on PUB/SUB technology </a:t>
            </a:r>
          </a:p>
          <a:p>
            <a:pPr marL="342900" indent="-342900">
              <a:buFont typeface="Arial" panose="020B0604020202020204" pitchFamily="34" charset="0"/>
              <a:buChar char="•"/>
            </a:pPr>
            <a:r>
              <a:rPr lang="en-AU" sz="2800" dirty="0" smtClean="0"/>
              <a:t>ATLAS will enable the Bureau to deliver truly live  data from the remote site to the user on a mobile or web</a:t>
            </a:r>
          </a:p>
          <a:p>
            <a:pPr marL="342900" indent="-342900">
              <a:buFont typeface="Arial" panose="020B0604020202020204" pitchFamily="34" charset="0"/>
              <a:buChar char="•"/>
            </a:pPr>
            <a:r>
              <a:rPr lang="en-AU" sz="2800" dirty="0" smtClean="0"/>
              <a:t>ATLAS is massively scalable (Facebook Scalable) and secure.</a:t>
            </a:r>
          </a:p>
        </p:txBody>
      </p:sp>
    </p:spTree>
    <p:extLst>
      <p:ext uri="{BB962C8B-B14F-4D97-AF65-F5344CB8AC3E}">
        <p14:creationId xmlns:p14="http://schemas.microsoft.com/office/powerpoint/2010/main" val="24446447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How we got to ATLAS</a:t>
            </a:r>
            <a:endParaRPr lang="en-AU" dirty="0"/>
          </a:p>
        </p:txBody>
      </p:sp>
      <p:sp>
        <p:nvSpPr>
          <p:cNvPr id="3" name="Content Placeholder 2"/>
          <p:cNvSpPr>
            <a:spLocks noGrp="1"/>
          </p:cNvSpPr>
          <p:nvPr>
            <p:ph idx="1"/>
          </p:nvPr>
        </p:nvSpPr>
        <p:spPr>
          <a:xfrm>
            <a:off x="251520" y="1556792"/>
            <a:ext cx="8637588" cy="845407"/>
          </a:xfrm>
        </p:spPr>
        <p:txBody>
          <a:bodyPr/>
          <a:lstStyle/>
          <a:p>
            <a:r>
              <a:rPr lang="en-AU" dirty="0" smtClean="0"/>
              <a:t>Started with IOT for remote sites (Sensing /AWS/Hydro) talking to other things and found  PUB/SUB techniques was at the core of the technology</a:t>
            </a:r>
          </a:p>
          <a:p>
            <a:endParaRPr lang="en-AU" dirty="0" smtClean="0"/>
          </a:p>
          <a:p>
            <a:pPr marL="0" indent="0">
              <a:buNone/>
            </a:pPr>
            <a:endParaRPr lang="en-AU" dirty="0" smtClean="0"/>
          </a:p>
          <a:p>
            <a:pPr marL="0" indent="0">
              <a:buNone/>
            </a:pPr>
            <a:endParaRPr lang="en-AU" dirty="0"/>
          </a:p>
        </p:txBody>
      </p:sp>
      <p:sp>
        <p:nvSpPr>
          <p:cNvPr id="4" name="AutoShape 2" descr="Image result for raspberry p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AU"/>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0375" y="2780928"/>
            <a:ext cx="1159297" cy="1159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descr="https://atmelcorporation.files.wordpress.com/2014/10/photo_mbed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0375" y="4869160"/>
            <a:ext cx="1344149" cy="100811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05212" y="2834545"/>
            <a:ext cx="1425970" cy="10702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55844" y="5013176"/>
            <a:ext cx="1175338" cy="1175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descr="http://thumbs.dreamstime.com/t/internet-iot-concept-things-icon-light-bulb-blue-background-6042939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35896" y="3010248"/>
            <a:ext cx="2317532" cy="2317534"/>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p:cNvCxnSpPr>
            <a:stCxn id="1029" idx="3"/>
          </p:cNvCxnSpPr>
          <p:nvPr/>
        </p:nvCxnSpPr>
        <p:spPr bwMode="auto">
          <a:xfrm flipV="1">
            <a:off x="1804524" y="4293096"/>
            <a:ext cx="1615348" cy="1080120"/>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Arrow Connector 8"/>
          <p:cNvCxnSpPr/>
          <p:nvPr/>
        </p:nvCxnSpPr>
        <p:spPr bwMode="auto">
          <a:xfrm>
            <a:off x="1804524" y="3284984"/>
            <a:ext cx="1615348" cy="655241"/>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Arrow Connector 10"/>
          <p:cNvCxnSpPr>
            <a:stCxn id="1030" idx="1"/>
          </p:cNvCxnSpPr>
          <p:nvPr/>
        </p:nvCxnSpPr>
        <p:spPr bwMode="auto">
          <a:xfrm flipH="1">
            <a:off x="6084168" y="3369685"/>
            <a:ext cx="1121044" cy="570540"/>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Arrow Connector 12"/>
          <p:cNvCxnSpPr/>
          <p:nvPr/>
        </p:nvCxnSpPr>
        <p:spPr bwMode="auto">
          <a:xfrm flipH="1" flipV="1">
            <a:off x="6084168" y="4293096"/>
            <a:ext cx="1121044" cy="1034686"/>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2706703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Node Red kept appearing ….. </a:t>
            </a:r>
            <a:endParaRPr lang="en-US" dirty="0"/>
          </a:p>
        </p:txBody>
      </p:sp>
      <p:pic>
        <p:nvPicPr>
          <p:cNvPr id="4" name="Picture 3" descr="node-red-e138047942521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4" y="1772816"/>
            <a:ext cx="9144000" cy="4583430"/>
          </a:xfrm>
          <a:prstGeom prst="rect">
            <a:avLst/>
          </a:prstGeom>
        </p:spPr>
      </p:pic>
    </p:spTree>
    <p:extLst>
      <p:ext uri="{BB962C8B-B14F-4D97-AF65-F5344CB8AC3E}">
        <p14:creationId xmlns:p14="http://schemas.microsoft.com/office/powerpoint/2010/main" val="40147238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1720" y="260648"/>
            <a:ext cx="6837363" cy="1152525"/>
          </a:xfrm>
        </p:spPr>
        <p:txBody>
          <a:bodyPr/>
          <a:lstStyle/>
          <a:p>
            <a:r>
              <a:rPr lang="en-AU" dirty="0" smtClean="0"/>
              <a:t>What is PUB/SUB</a:t>
            </a:r>
            <a:endParaRPr lang="en-AU" dirty="0"/>
          </a:p>
        </p:txBody>
      </p:sp>
      <p:sp>
        <p:nvSpPr>
          <p:cNvPr id="3" name="Content Placeholder 2"/>
          <p:cNvSpPr>
            <a:spLocks noGrp="1"/>
          </p:cNvSpPr>
          <p:nvPr>
            <p:ph idx="1"/>
          </p:nvPr>
        </p:nvSpPr>
        <p:spPr>
          <a:xfrm>
            <a:off x="395536" y="2060848"/>
            <a:ext cx="8637588" cy="5112568"/>
          </a:xfrm>
        </p:spPr>
        <p:txBody>
          <a:bodyPr/>
          <a:lstStyle/>
          <a:p>
            <a:r>
              <a:rPr lang="en-AU" dirty="0" smtClean="0"/>
              <a:t>Publish/Subscribe technology  </a:t>
            </a:r>
          </a:p>
          <a:p>
            <a:pPr lvl="1"/>
            <a:r>
              <a:rPr lang="en-AU" dirty="0" smtClean="0"/>
              <a:t>Publish to a topic , consume from a topic </a:t>
            </a:r>
          </a:p>
          <a:p>
            <a:pPr lvl="1"/>
            <a:r>
              <a:rPr lang="en-AU" dirty="0" smtClean="0"/>
              <a:t>Can have 100000's of subscribers who can be systems, mobiles , people or webpages </a:t>
            </a:r>
          </a:p>
          <a:p>
            <a:pPr lvl="1"/>
            <a:r>
              <a:rPr lang="en-AU" dirty="0" smtClean="0"/>
              <a:t>PUB/SUB is at the heart of </a:t>
            </a:r>
          </a:p>
          <a:p>
            <a:pPr lvl="2"/>
            <a:r>
              <a:rPr lang="en-AU" dirty="0"/>
              <a:t>Reuters - Thompson – News &amp; Financial Services intelligence platform;</a:t>
            </a:r>
          </a:p>
          <a:p>
            <a:pPr lvl="2"/>
            <a:r>
              <a:rPr lang="en-AU" dirty="0"/>
              <a:t>Facebook – Social intelligence platform;</a:t>
            </a:r>
          </a:p>
          <a:p>
            <a:pPr lvl="2"/>
            <a:r>
              <a:rPr lang="en-AU" dirty="0"/>
              <a:t>Twitter – Social intelligence platform;</a:t>
            </a:r>
          </a:p>
          <a:p>
            <a:pPr lvl="2"/>
            <a:endParaRPr lang="en-AU" dirty="0" smtClean="0"/>
          </a:p>
          <a:p>
            <a:pPr lvl="1"/>
            <a:endParaRPr lang="en-AU" dirty="0"/>
          </a:p>
        </p:txBody>
      </p:sp>
    </p:spTree>
    <p:extLst>
      <p:ext uri="{BB962C8B-B14F-4D97-AF65-F5344CB8AC3E}">
        <p14:creationId xmlns:p14="http://schemas.microsoft.com/office/powerpoint/2010/main" val="2072803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So what ?</a:t>
            </a:r>
            <a:endParaRPr lang="en-AU" dirty="0"/>
          </a:p>
        </p:txBody>
      </p:sp>
      <p:sp>
        <p:nvSpPr>
          <p:cNvPr id="3" name="Content Placeholder 2"/>
          <p:cNvSpPr>
            <a:spLocks noGrp="1"/>
          </p:cNvSpPr>
          <p:nvPr>
            <p:ph idx="1"/>
          </p:nvPr>
        </p:nvSpPr>
        <p:spPr>
          <a:xfrm>
            <a:off x="251520" y="1889150"/>
            <a:ext cx="8637588" cy="4968850"/>
          </a:xfrm>
        </p:spPr>
        <p:txBody>
          <a:bodyPr/>
          <a:lstStyle/>
          <a:p>
            <a:r>
              <a:rPr lang="en-AU" dirty="0" smtClean="0"/>
              <a:t>Initially it seemed like a good thing to use to send data to our MSS, but we realised that it was good for streams of data or event data , Data examples </a:t>
            </a:r>
          </a:p>
          <a:p>
            <a:pPr lvl="1"/>
            <a:r>
              <a:rPr lang="en-AU" dirty="0"/>
              <a:t>1</a:t>
            </a:r>
            <a:r>
              <a:rPr lang="en-AU" dirty="0" smtClean="0"/>
              <a:t> second wind speed and direction, solar, water level</a:t>
            </a:r>
          </a:p>
          <a:p>
            <a:pPr lvl="1"/>
            <a:r>
              <a:rPr lang="en-AU" dirty="0" smtClean="0">
                <a:solidFill>
                  <a:srgbClr val="60605B"/>
                </a:solidFill>
                <a:ea typeface="+mn-ea"/>
                <a:cs typeface="+mn-cs"/>
              </a:rPr>
              <a:t>Event </a:t>
            </a:r>
            <a:r>
              <a:rPr lang="en-AU" dirty="0">
                <a:solidFill>
                  <a:srgbClr val="60605B"/>
                </a:solidFill>
                <a:ea typeface="+mn-ea"/>
                <a:cs typeface="+mn-cs"/>
              </a:rPr>
              <a:t>Data </a:t>
            </a:r>
          </a:p>
          <a:p>
            <a:pPr lvl="1"/>
            <a:r>
              <a:rPr lang="en-AU" dirty="0" smtClean="0"/>
              <a:t>Alerts </a:t>
            </a:r>
            <a:r>
              <a:rPr lang="en-AU" dirty="0"/>
              <a:t>, updates and </a:t>
            </a:r>
            <a:r>
              <a:rPr lang="en-AU" dirty="0" smtClean="0"/>
              <a:t>warnings</a:t>
            </a:r>
          </a:p>
          <a:p>
            <a:pPr lvl="1"/>
            <a:endParaRPr lang="en-AU" dirty="0"/>
          </a:p>
          <a:p>
            <a:pPr marL="457200" lvl="1" indent="0">
              <a:buNone/>
            </a:pPr>
            <a:r>
              <a:rPr lang="en-AU" b="1" i="1" dirty="0" smtClean="0"/>
              <a:t>Using  </a:t>
            </a:r>
            <a:r>
              <a:rPr lang="en-AU" b="1" i="1" dirty="0"/>
              <a:t>the same platform ….</a:t>
            </a:r>
          </a:p>
          <a:p>
            <a:pPr lvl="1"/>
            <a:endParaRPr lang="en-AU" dirty="0" smtClean="0"/>
          </a:p>
          <a:p>
            <a:pPr marL="400050" lvl="2" indent="0">
              <a:spcBef>
                <a:spcPct val="30000"/>
              </a:spcBef>
              <a:spcAft>
                <a:spcPct val="30000"/>
              </a:spcAft>
              <a:buNone/>
            </a:pPr>
            <a:endParaRPr lang="en-AU" dirty="0"/>
          </a:p>
        </p:txBody>
      </p:sp>
    </p:spTree>
    <p:extLst>
      <p:ext uri="{BB962C8B-B14F-4D97-AF65-F5344CB8AC3E}">
        <p14:creationId xmlns:p14="http://schemas.microsoft.com/office/powerpoint/2010/main" val="1962972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So what cont. </a:t>
            </a:r>
            <a:endParaRPr lang="en-AU" dirty="0"/>
          </a:p>
        </p:txBody>
      </p:sp>
      <p:sp>
        <p:nvSpPr>
          <p:cNvPr id="3" name="Content Placeholder 2"/>
          <p:cNvSpPr>
            <a:spLocks noGrp="1"/>
          </p:cNvSpPr>
          <p:nvPr>
            <p:ph idx="1"/>
          </p:nvPr>
        </p:nvSpPr>
        <p:spPr/>
        <p:txBody>
          <a:bodyPr/>
          <a:lstStyle/>
          <a:p>
            <a:r>
              <a:rPr lang="en-AU" dirty="0" smtClean="0"/>
              <a:t>Live data ?   Could  it be easily integrated into existing technology web stacks ?  NO</a:t>
            </a:r>
          </a:p>
          <a:p>
            <a:r>
              <a:rPr lang="en-AU" dirty="0" smtClean="0"/>
              <a:t>We looked at how it would be delivered and realised that an entirely  new end to end dataflow and delivery system was being written that enables massive scalability aimed at mobile delivery on web systems that update in sub second (no reloads), and its open source </a:t>
            </a:r>
          </a:p>
        </p:txBody>
      </p:sp>
    </p:spTree>
    <p:extLst>
      <p:ext uri="{BB962C8B-B14F-4D97-AF65-F5344CB8AC3E}">
        <p14:creationId xmlns:p14="http://schemas.microsoft.com/office/powerpoint/2010/main" val="1680811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Proof of Concepts </a:t>
            </a:r>
            <a:r>
              <a:rPr lang="en-AU" dirty="0" smtClean="0"/>
              <a:t>in the pipe line </a:t>
            </a:r>
            <a:endParaRPr lang="en-AU" dirty="0"/>
          </a:p>
        </p:txBody>
      </p:sp>
      <p:sp>
        <p:nvSpPr>
          <p:cNvPr id="3" name="Content Placeholder 2"/>
          <p:cNvSpPr>
            <a:spLocks noGrp="1"/>
          </p:cNvSpPr>
          <p:nvPr>
            <p:ph idx="1"/>
          </p:nvPr>
        </p:nvSpPr>
        <p:spPr>
          <a:xfrm>
            <a:off x="251520" y="1628800"/>
            <a:ext cx="8637588" cy="4968552"/>
          </a:xfrm>
        </p:spPr>
        <p:txBody>
          <a:bodyPr/>
          <a:lstStyle/>
          <a:p>
            <a:r>
              <a:rPr lang="en-AU" dirty="0" err="1" smtClean="0"/>
              <a:t>PubSub</a:t>
            </a:r>
            <a:r>
              <a:rPr lang="en-AU" dirty="0" smtClean="0"/>
              <a:t> </a:t>
            </a:r>
            <a:r>
              <a:rPr lang="en-AU" dirty="0"/>
              <a:t>Third Party weather station integration</a:t>
            </a:r>
          </a:p>
          <a:p>
            <a:r>
              <a:rPr lang="en-AU" dirty="0"/>
              <a:t>Pub Sub Based Mining Dash Board</a:t>
            </a:r>
          </a:p>
          <a:p>
            <a:r>
              <a:rPr lang="en-AU" dirty="0"/>
              <a:t>Pub Sub Based Defence Dash </a:t>
            </a:r>
            <a:r>
              <a:rPr lang="en-AU" dirty="0" smtClean="0"/>
              <a:t>Board (1 second wind into the cockpit)</a:t>
            </a:r>
            <a:endParaRPr lang="en-AU" dirty="0"/>
          </a:p>
          <a:p>
            <a:r>
              <a:rPr lang="en-AU" dirty="0"/>
              <a:t>Pub Sub MQTT based edge device </a:t>
            </a:r>
            <a:r>
              <a:rPr lang="en-AU" dirty="0" smtClean="0"/>
              <a:t>to enable a live telemetry network for ANY Environmental monitoring node in ANY agency</a:t>
            </a:r>
            <a:endParaRPr lang="en-AU" dirty="0"/>
          </a:p>
          <a:p>
            <a:r>
              <a:rPr lang="en-AU" dirty="0"/>
              <a:t>Schools weather </a:t>
            </a:r>
            <a:r>
              <a:rPr lang="en-AU" dirty="0" smtClean="0"/>
              <a:t>station on a Raspberry PI- reporting to the Bureau </a:t>
            </a:r>
            <a:endParaRPr lang="en-AU" dirty="0"/>
          </a:p>
          <a:p>
            <a:r>
              <a:rPr lang="en-AU" dirty="0" smtClean="0"/>
              <a:t>API for internal and </a:t>
            </a:r>
            <a:r>
              <a:rPr lang="en-AU" dirty="0" err="1" smtClean="0"/>
              <a:t>exernal</a:t>
            </a:r>
            <a:r>
              <a:rPr lang="en-AU" dirty="0" smtClean="0"/>
              <a:t> exchange of a lot of the switched data </a:t>
            </a:r>
          </a:p>
          <a:p>
            <a:endParaRPr lang="en-AU" dirty="0"/>
          </a:p>
          <a:p>
            <a:endParaRPr lang="en-AU" dirty="0"/>
          </a:p>
        </p:txBody>
      </p:sp>
    </p:spTree>
    <p:extLst>
      <p:ext uri="{BB962C8B-B14F-4D97-AF65-F5344CB8AC3E}">
        <p14:creationId xmlns:p14="http://schemas.microsoft.com/office/powerpoint/2010/main" val="26280209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 few more PUB/SUB advantages </a:t>
            </a:r>
            <a:endParaRPr lang="en-AU" dirty="0"/>
          </a:p>
        </p:txBody>
      </p:sp>
      <p:sp>
        <p:nvSpPr>
          <p:cNvPr id="3" name="Content Placeholder 2"/>
          <p:cNvSpPr>
            <a:spLocks noGrp="1"/>
          </p:cNvSpPr>
          <p:nvPr>
            <p:ph idx="1"/>
          </p:nvPr>
        </p:nvSpPr>
        <p:spPr/>
        <p:txBody>
          <a:bodyPr/>
          <a:lstStyle/>
          <a:p>
            <a:r>
              <a:rPr lang="en-AU" dirty="0" smtClean="0"/>
              <a:t>Having mobile at its core, PUB/SUB also allows external users to send us information.</a:t>
            </a:r>
          </a:p>
          <a:p>
            <a:pPr lvl="1"/>
            <a:r>
              <a:rPr lang="en-AU" dirty="0" smtClean="0"/>
              <a:t>Pressure off mobiles/Images </a:t>
            </a:r>
          </a:p>
          <a:p>
            <a:pPr lvl="1"/>
            <a:r>
              <a:rPr lang="en-AU" dirty="0" smtClean="0"/>
              <a:t>Telemetry off cars</a:t>
            </a:r>
          </a:p>
          <a:p>
            <a:pPr lvl="1"/>
            <a:r>
              <a:rPr lang="en-AU" dirty="0" smtClean="0"/>
              <a:t> Social media feeds</a:t>
            </a:r>
          </a:p>
          <a:p>
            <a:pPr lvl="1"/>
            <a:r>
              <a:rPr lang="en-AU" dirty="0" smtClean="0"/>
              <a:t>It enables trading off information</a:t>
            </a:r>
          </a:p>
          <a:p>
            <a:pPr lvl="2"/>
            <a:r>
              <a:rPr lang="en-AU" dirty="0" smtClean="0"/>
              <a:t>Give use something and we give you something</a:t>
            </a:r>
          </a:p>
          <a:p>
            <a:pPr lvl="2"/>
            <a:r>
              <a:rPr lang="en-AU" dirty="0" smtClean="0"/>
              <a:t>Its Geo location friendly </a:t>
            </a:r>
          </a:p>
        </p:txBody>
      </p:sp>
    </p:spTree>
    <p:extLst>
      <p:ext uri="{BB962C8B-B14F-4D97-AF65-F5344CB8AC3E}">
        <p14:creationId xmlns:p14="http://schemas.microsoft.com/office/powerpoint/2010/main" val="53357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Setting up Brokers </a:t>
            </a:r>
            <a:endParaRPr lang="en-US" dirty="0"/>
          </a:p>
        </p:txBody>
      </p:sp>
      <p:sp>
        <p:nvSpPr>
          <p:cNvPr id="3" name="Content Placeholder 2"/>
          <p:cNvSpPr>
            <a:spLocks noGrp="1"/>
          </p:cNvSpPr>
          <p:nvPr>
            <p:ph idx="1"/>
          </p:nvPr>
        </p:nvSpPr>
        <p:spPr/>
        <p:txBody>
          <a:bodyPr/>
          <a:lstStyle/>
          <a:p>
            <a:r>
              <a:rPr lang="en-US" dirty="0" smtClean="0"/>
              <a:t>EMQTT is being used internally and tested for External</a:t>
            </a:r>
          </a:p>
          <a:p>
            <a:r>
              <a:rPr lang="en-US" dirty="0" smtClean="0"/>
              <a:t>External my be a Cloud service like “Cloud </a:t>
            </a:r>
            <a:r>
              <a:rPr lang="en-US" dirty="0" err="1" smtClean="0"/>
              <a:t>Mqtt</a:t>
            </a:r>
            <a:r>
              <a:rPr lang="en-US" dirty="0" smtClean="0"/>
              <a:t> “  or “Amazon IOT”</a:t>
            </a:r>
          </a:p>
          <a:p>
            <a:r>
              <a:rPr lang="en-US" dirty="0" smtClean="0"/>
              <a:t>Need to have a highly clustered fault tolerant architecture</a:t>
            </a:r>
          </a:p>
          <a:p>
            <a:r>
              <a:rPr lang="en-US" dirty="0" smtClean="0"/>
              <a:t>Brokers are much more stable than 6 months ago and are approaching enterprise grade if properly deployed </a:t>
            </a:r>
            <a:endParaRPr lang="en-US" dirty="0"/>
          </a:p>
        </p:txBody>
      </p:sp>
    </p:spTree>
    <p:extLst>
      <p:ext uri="{BB962C8B-B14F-4D97-AF65-F5344CB8AC3E}">
        <p14:creationId xmlns:p14="http://schemas.microsoft.com/office/powerpoint/2010/main" val="240980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might it mean for WMO ET CTS</a:t>
            </a:r>
            <a:endParaRPr lang="en-US" dirty="0"/>
          </a:p>
        </p:txBody>
      </p:sp>
      <p:sp>
        <p:nvSpPr>
          <p:cNvPr id="3" name="Content Placeholder 2"/>
          <p:cNvSpPr>
            <a:spLocks noGrp="1"/>
          </p:cNvSpPr>
          <p:nvPr>
            <p:ph idx="1"/>
          </p:nvPr>
        </p:nvSpPr>
        <p:spPr/>
        <p:txBody>
          <a:bodyPr/>
          <a:lstStyle/>
          <a:p>
            <a:r>
              <a:rPr lang="en-US" dirty="0" smtClean="0"/>
              <a:t>Already identified as potentially good for MSS applications</a:t>
            </a:r>
          </a:p>
          <a:p>
            <a:r>
              <a:rPr lang="en-US" dirty="0" smtClean="0"/>
              <a:t>Can sit as a plug into existing systems</a:t>
            </a:r>
          </a:p>
          <a:p>
            <a:r>
              <a:rPr lang="en-US" dirty="0" smtClean="0"/>
              <a:t>Switching tables not required at GISC Cloud Hub </a:t>
            </a:r>
          </a:p>
          <a:p>
            <a:r>
              <a:rPr lang="en-US" dirty="0" smtClean="0"/>
              <a:t>Even Cloud services seem to scale for GTS applications ($20-50 per month )  for 1000000’s messages under 1Kbytes per month</a:t>
            </a:r>
          </a:p>
          <a:p>
            <a:r>
              <a:rPr lang="en-US" dirty="0" smtClean="0"/>
              <a:t> Brokers  </a:t>
            </a:r>
            <a:r>
              <a:rPr lang="en-US" dirty="0"/>
              <a:t>c</a:t>
            </a:r>
            <a:r>
              <a:rPr lang="en-US" dirty="0" smtClean="0"/>
              <a:t>an be globally clustered </a:t>
            </a:r>
            <a:endParaRPr lang="en-US" dirty="0"/>
          </a:p>
        </p:txBody>
      </p:sp>
    </p:spTree>
    <p:extLst>
      <p:ext uri="{BB962C8B-B14F-4D97-AF65-F5344CB8AC3E}">
        <p14:creationId xmlns:p14="http://schemas.microsoft.com/office/powerpoint/2010/main" val="3943951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Demos </a:t>
            </a:r>
            <a:endParaRPr lang="en-US" dirty="0"/>
          </a:p>
        </p:txBody>
      </p:sp>
      <p:sp>
        <p:nvSpPr>
          <p:cNvPr id="3" name="Content Placeholder 2"/>
          <p:cNvSpPr>
            <a:spLocks noGrp="1"/>
          </p:cNvSpPr>
          <p:nvPr>
            <p:ph idx="1"/>
          </p:nvPr>
        </p:nvSpPr>
        <p:spPr/>
        <p:txBody>
          <a:bodyPr/>
          <a:lstStyle/>
          <a:p>
            <a:endParaRPr lang="en-US" dirty="0" smtClean="0"/>
          </a:p>
          <a:p>
            <a:r>
              <a:rPr lang="en-US" dirty="0" smtClean="0"/>
              <a:t>Show demos </a:t>
            </a:r>
            <a:r>
              <a:rPr lang="en-US" dirty="0" err="1" smtClean="0"/>
              <a:t>Websocket</a:t>
            </a:r>
            <a:r>
              <a:rPr lang="en-US" dirty="0" smtClean="0"/>
              <a:t> = excellent application for low bandwidth /poor connectivity sites</a:t>
            </a:r>
          </a:p>
          <a:p>
            <a:r>
              <a:rPr lang="en-US" dirty="0" smtClean="0"/>
              <a:t>South Pacific Sea </a:t>
            </a:r>
            <a:r>
              <a:rPr lang="en-US" smtClean="0"/>
              <a:t>level monitoring   </a:t>
            </a:r>
            <a:endParaRPr lang="en-US" dirty="0"/>
          </a:p>
        </p:txBody>
      </p:sp>
    </p:spTree>
    <p:extLst>
      <p:ext uri="{BB962C8B-B14F-4D97-AF65-F5344CB8AC3E}">
        <p14:creationId xmlns:p14="http://schemas.microsoft.com/office/powerpoint/2010/main" val="1722074659"/>
      </p:ext>
    </p:extLst>
  </p:cSld>
  <p:clrMapOvr>
    <a:masterClrMapping/>
  </p:clrMapOvr>
</p:sld>
</file>

<file path=ppt/theme/theme1.xml><?xml version="1.0" encoding="utf-8"?>
<a:theme xmlns:a="http://schemas.openxmlformats.org/drawingml/2006/main" name="Himawari8">
  <a:themeElements>
    <a:clrScheme name="WI PowerPoint template 13">
      <a:dk1>
        <a:srgbClr val="60605B"/>
      </a:dk1>
      <a:lt1>
        <a:srgbClr val="FFFFFF"/>
      </a:lt1>
      <a:dk2>
        <a:srgbClr val="003F77"/>
      </a:dk2>
      <a:lt2>
        <a:srgbClr val="5B8F22"/>
      </a:lt2>
      <a:accent1>
        <a:srgbClr val="93B7D1"/>
      </a:accent1>
      <a:accent2>
        <a:srgbClr val="280091"/>
      </a:accent2>
      <a:accent3>
        <a:srgbClr val="FFFFFF"/>
      </a:accent3>
      <a:accent4>
        <a:srgbClr val="51514C"/>
      </a:accent4>
      <a:accent5>
        <a:srgbClr val="C8D8E5"/>
      </a:accent5>
      <a:accent6>
        <a:srgbClr val="230083"/>
      </a:accent6>
      <a:hlink>
        <a:srgbClr val="156570"/>
      </a:hlink>
      <a:folHlink>
        <a:srgbClr val="00B588"/>
      </a:folHlink>
    </a:clrScheme>
    <a:fontScheme name="WI 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AU" sz="2400" b="0" i="0" u="none" strike="noStrike" cap="none" normalizeH="0" baseline="0" smtClean="0">
            <a:ln>
              <a:noFill/>
            </a:ln>
            <a:solidFill>
              <a:schemeClr val="tx1"/>
            </a:solidFill>
            <a:effectLst/>
            <a:latin typeface="Times" pitchFamily="2"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AU" sz="2400" b="0" i="0" u="none" strike="noStrike" cap="none" normalizeH="0" baseline="0" smtClean="0">
            <a:ln>
              <a:noFill/>
            </a:ln>
            <a:solidFill>
              <a:schemeClr val="tx1"/>
            </a:solidFill>
            <a:effectLst/>
            <a:latin typeface="Times" pitchFamily="2" charset="0"/>
          </a:defRPr>
        </a:defPPr>
      </a:lstStyle>
    </a:lnDef>
  </a:objectDefaults>
  <a:extraClrSchemeLst>
    <a:extraClrScheme>
      <a:clrScheme name="WI 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I 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I 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I 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I 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I 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I PowerPoint templat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I 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I 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I 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I 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I 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WI PowerPoint template 13">
        <a:dk1>
          <a:srgbClr val="60605B"/>
        </a:dk1>
        <a:lt1>
          <a:srgbClr val="FFFFFF"/>
        </a:lt1>
        <a:dk2>
          <a:srgbClr val="003F77"/>
        </a:dk2>
        <a:lt2>
          <a:srgbClr val="5B8F22"/>
        </a:lt2>
        <a:accent1>
          <a:srgbClr val="93B7D1"/>
        </a:accent1>
        <a:accent2>
          <a:srgbClr val="280091"/>
        </a:accent2>
        <a:accent3>
          <a:srgbClr val="FFFFFF"/>
        </a:accent3>
        <a:accent4>
          <a:srgbClr val="51514C"/>
        </a:accent4>
        <a:accent5>
          <a:srgbClr val="C8D8E5"/>
        </a:accent5>
        <a:accent6>
          <a:srgbClr val="230083"/>
        </a:accent6>
        <a:hlink>
          <a:srgbClr val="156570"/>
        </a:hlink>
        <a:folHlink>
          <a:srgbClr val="00B58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Himawari8</Template>
  <TotalTime>120922</TotalTime>
  <Words>547</Words>
  <Application>Microsoft Office PowerPoint</Application>
  <PresentationFormat>On-screen Show (4:3)</PresentationFormat>
  <Paragraphs>58</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Himawari8</vt:lpstr>
      <vt:lpstr>PowerPoint Presentation</vt:lpstr>
      <vt:lpstr>What is Atlas ?</vt:lpstr>
      <vt:lpstr>How we got to ATLAS</vt:lpstr>
      <vt:lpstr>Node Red kept appearing ….. </vt:lpstr>
      <vt:lpstr>What is PUB/SUB</vt:lpstr>
      <vt:lpstr>So what ?</vt:lpstr>
      <vt:lpstr>So what cont. </vt:lpstr>
      <vt:lpstr>Proof of Concepts in the pipe line </vt:lpstr>
      <vt:lpstr>A few more PUB/SUB advantages </vt:lpstr>
      <vt:lpstr>Setting up Brokers </vt:lpstr>
      <vt:lpstr>What might it mean for WMO ET CTS</vt:lpstr>
      <vt:lpstr>Demos </vt:lpstr>
    </vt:vector>
  </TitlesOfParts>
  <Company>Bureau of Meteorology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&amp; Himawari 8 Network</dc:title>
  <dc:creator>Adrian Brown</dc:creator>
  <cp:lastModifiedBy>WMO</cp:lastModifiedBy>
  <cp:revision>414</cp:revision>
  <cp:lastPrinted>2015-08-06T04:57:20Z</cp:lastPrinted>
  <dcterms:created xsi:type="dcterms:W3CDTF">2014-06-19T07:05:50Z</dcterms:created>
  <dcterms:modified xsi:type="dcterms:W3CDTF">2016-04-08T15:28:30Z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
    <vt:lpwstr>Document</vt:lpwstr>
  </property>
</Properties>
</file>