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517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544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580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68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94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094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850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617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544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542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27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8549-0B6E-4943-9982-E164E544296A}" type="datetimeFigureOut">
              <a:rPr lang="zh-CN" altLang="en-US" smtClean="0"/>
              <a:t>2016/4/5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881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47528" y="1484784"/>
            <a:ext cx="8229600" cy="230425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 eaLnBrk="0" fontAlgn="base" hangingPunct="0">
              <a:lnSpc>
                <a:spcPct val="120000"/>
              </a:lnSpc>
              <a:spcAft>
                <a:spcPct val="0"/>
              </a:spcAft>
            </a:pPr>
            <a:r>
              <a:rPr kumimoji="1" lang="en-US" altLang="zh-CN" sz="32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Review of the current status of implementation of TCP/IP procedures and applications </a:t>
            </a:r>
            <a:r>
              <a:rPr kumimoji="1" lang="en-US" altLang="zh-CN" sz="32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at  GISC Beijing</a:t>
            </a:r>
            <a:endParaRPr kumimoji="1" lang="zh-CN" altLang="en-US" sz="3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黑体" pitchFamily="49" charset="-122"/>
              <a:cs typeface="Arial" panose="020B0604020202020204" pitchFamily="34" charset="0"/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1847528" y="5126181"/>
            <a:ext cx="8229600" cy="77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0" fontAlgn="base" hangingPunct="0">
              <a:lnSpc>
                <a:spcPct val="120000"/>
              </a:lnSpc>
              <a:spcAft>
                <a:spcPct val="0"/>
              </a:spcAft>
            </a:pPr>
            <a:r>
              <a:rPr kumimoji="1" lang="en-US" altLang="zh-CN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ET-CTS, Dakar, 5-8 April 2016</a:t>
            </a:r>
            <a:endParaRPr kumimoji="1" lang="zh-CN" altLang="en-US" sz="2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黑体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16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圆柱形 374"/>
          <p:cNvSpPr/>
          <p:nvPr/>
        </p:nvSpPr>
        <p:spPr>
          <a:xfrm>
            <a:off x="7061810" y="1846929"/>
            <a:ext cx="500063" cy="347206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60" name="圆柱形 359"/>
          <p:cNvSpPr/>
          <p:nvPr/>
        </p:nvSpPr>
        <p:spPr>
          <a:xfrm>
            <a:off x="6053731" y="1833804"/>
            <a:ext cx="500063" cy="357187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295" name="圆柱形 294"/>
          <p:cNvSpPr/>
          <p:nvPr/>
        </p:nvSpPr>
        <p:spPr>
          <a:xfrm>
            <a:off x="2490060" y="1845532"/>
            <a:ext cx="500063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0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296" name="圆柱形 295"/>
          <p:cNvSpPr/>
          <p:nvPr/>
        </p:nvSpPr>
        <p:spPr>
          <a:xfrm>
            <a:off x="9539619" y="3235577"/>
            <a:ext cx="357188" cy="5000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297" name="直接连接符 296"/>
          <p:cNvCxnSpPr/>
          <p:nvPr/>
        </p:nvCxnSpPr>
        <p:spPr>
          <a:xfrm>
            <a:off x="9718213" y="3092771"/>
            <a:ext cx="0" cy="902438"/>
          </a:xfrm>
          <a:prstGeom prst="line">
            <a:avLst/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298" name="矩形 297"/>
          <p:cNvSpPr/>
          <p:nvPr/>
        </p:nvSpPr>
        <p:spPr bwMode="auto">
          <a:xfrm>
            <a:off x="1751230" y="5833940"/>
            <a:ext cx="1000084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Bangkok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9" name="矩形 298"/>
          <p:cNvSpPr/>
          <p:nvPr/>
        </p:nvSpPr>
        <p:spPr bwMode="auto">
          <a:xfrm>
            <a:off x="3206629" y="5833941"/>
            <a:ext cx="1048577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Hanoi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0" name="矩形 299"/>
          <p:cNvSpPr/>
          <p:nvPr/>
        </p:nvSpPr>
        <p:spPr bwMode="auto">
          <a:xfrm>
            <a:off x="4603529" y="5833940"/>
            <a:ext cx="1168610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Pyongyang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1" name="矩形 300"/>
          <p:cNvSpPr/>
          <p:nvPr/>
        </p:nvSpPr>
        <p:spPr bwMode="auto">
          <a:xfrm>
            <a:off x="6094527" y="5833940"/>
            <a:ext cx="1130558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Ulan Bator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3" name="矩形 302"/>
          <p:cNvSpPr/>
          <p:nvPr/>
        </p:nvSpPr>
        <p:spPr bwMode="auto">
          <a:xfrm>
            <a:off x="2251702" y="1229640"/>
            <a:ext cx="960869" cy="35875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Offenbach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4" name="矩形 303"/>
          <p:cNvSpPr/>
          <p:nvPr/>
        </p:nvSpPr>
        <p:spPr bwMode="auto">
          <a:xfrm>
            <a:off x="3284014" y="1231205"/>
            <a:ext cx="642937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Tokyo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5" name="矩形 304"/>
          <p:cNvSpPr/>
          <p:nvPr/>
        </p:nvSpPr>
        <p:spPr bwMode="auto">
          <a:xfrm>
            <a:off x="3962671" y="1230773"/>
            <a:ext cx="839331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Moscow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6" name="矩形 305"/>
          <p:cNvSpPr/>
          <p:nvPr/>
        </p:nvSpPr>
        <p:spPr bwMode="auto">
          <a:xfrm>
            <a:off x="4855663" y="1229640"/>
            <a:ext cx="928685" cy="35875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New Delhi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07" name="组合 89"/>
          <p:cNvGrpSpPr>
            <a:grpSpLocks/>
          </p:cNvGrpSpPr>
          <p:nvPr/>
        </p:nvGrpSpPr>
        <p:grpSpPr bwMode="auto">
          <a:xfrm>
            <a:off x="2688060" y="2445847"/>
            <a:ext cx="4071934" cy="791064"/>
            <a:chOff x="831550" y="2113895"/>
            <a:chExt cx="1571712" cy="934580"/>
          </a:xfrm>
        </p:grpSpPr>
        <p:sp>
          <p:nvSpPr>
            <p:cNvPr id="308" name="云形 307"/>
            <p:cNvSpPr/>
            <p:nvPr/>
          </p:nvSpPr>
          <p:spPr>
            <a:xfrm rot="165387">
              <a:off x="831550" y="2113895"/>
              <a:ext cx="1571712" cy="928375"/>
            </a:xfrm>
            <a:prstGeom prst="cloud">
              <a:avLst/>
            </a:prstGeom>
            <a:solidFill>
              <a:srgbClr val="1F497D">
                <a:lumMod val="20000"/>
                <a:lumOff val="80000"/>
              </a:srgbClr>
            </a:solidFill>
            <a:ln w="25400" cap="flat" cmpd="sng" algn="ctr">
              <a:solidFill>
                <a:srgbClr val="003366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9" name="TextBox 88"/>
            <p:cNvSpPr txBox="1">
              <a:spLocks noChangeArrowheads="1"/>
            </p:cNvSpPr>
            <p:nvPr/>
          </p:nvSpPr>
          <p:spPr bwMode="auto">
            <a:xfrm>
              <a:off x="879878" y="2139441"/>
              <a:ext cx="1500269" cy="909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黑体" pitchFamily="49" charset="-122"/>
                </a:rPr>
                <a:t>RMDCN-NG </a:t>
              </a:r>
            </a:p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黑体" pitchFamily="49" charset="-122"/>
                </a:rPr>
                <a:t>MPLS VPN</a:t>
              </a:r>
            </a:p>
          </p:txBody>
        </p:sp>
      </p:grpSp>
      <p:grpSp>
        <p:nvGrpSpPr>
          <p:cNvPr id="310" name="组合 46"/>
          <p:cNvGrpSpPr>
            <a:grpSpLocks/>
          </p:cNvGrpSpPr>
          <p:nvPr/>
        </p:nvGrpSpPr>
        <p:grpSpPr bwMode="auto">
          <a:xfrm>
            <a:off x="2129154" y="4479809"/>
            <a:ext cx="214313" cy="1357312"/>
            <a:chOff x="1428728" y="3857628"/>
            <a:chExt cx="214314" cy="1357322"/>
          </a:xfrm>
        </p:grpSpPr>
        <p:sp>
          <p:nvSpPr>
            <p:cNvPr id="311" name="圆柱形 310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12" name="直接连接符 311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313" name="组合 47"/>
          <p:cNvGrpSpPr>
            <a:grpSpLocks/>
          </p:cNvGrpSpPr>
          <p:nvPr/>
        </p:nvGrpSpPr>
        <p:grpSpPr bwMode="auto">
          <a:xfrm>
            <a:off x="3584307" y="4481822"/>
            <a:ext cx="214312" cy="1357312"/>
            <a:chOff x="1428728" y="3857628"/>
            <a:chExt cx="214314" cy="1357322"/>
          </a:xfrm>
        </p:grpSpPr>
        <p:sp>
          <p:nvSpPr>
            <p:cNvPr id="314" name="圆柱形 313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15" name="直接连接符 314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316" name="组合 50"/>
          <p:cNvGrpSpPr>
            <a:grpSpLocks/>
          </p:cNvGrpSpPr>
          <p:nvPr/>
        </p:nvGrpSpPr>
        <p:grpSpPr bwMode="auto">
          <a:xfrm>
            <a:off x="5071376" y="4469022"/>
            <a:ext cx="214313" cy="1357312"/>
            <a:chOff x="1428728" y="3857628"/>
            <a:chExt cx="214314" cy="1357322"/>
          </a:xfrm>
        </p:grpSpPr>
        <p:sp>
          <p:nvSpPr>
            <p:cNvPr id="317" name="圆柱形 316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18" name="直接连接符 317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319" name="组合 53"/>
          <p:cNvGrpSpPr>
            <a:grpSpLocks/>
          </p:cNvGrpSpPr>
          <p:nvPr/>
        </p:nvGrpSpPr>
        <p:grpSpPr bwMode="auto">
          <a:xfrm>
            <a:off x="6548829" y="4469022"/>
            <a:ext cx="214312" cy="1357312"/>
            <a:chOff x="1428728" y="3857628"/>
            <a:chExt cx="214314" cy="1357322"/>
          </a:xfrm>
        </p:grpSpPr>
        <p:sp>
          <p:nvSpPr>
            <p:cNvPr id="320" name="圆柱形 319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21" name="直接连接符 320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sp>
        <p:nvSpPr>
          <p:cNvPr id="325" name="圆柱形 324"/>
          <p:cNvSpPr/>
          <p:nvPr/>
        </p:nvSpPr>
        <p:spPr>
          <a:xfrm>
            <a:off x="1540732" y="1845532"/>
            <a:ext cx="592138" cy="357188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6" name="圆柱形 325"/>
          <p:cNvSpPr/>
          <p:nvPr/>
        </p:nvSpPr>
        <p:spPr>
          <a:xfrm>
            <a:off x="3347316" y="1845532"/>
            <a:ext cx="500062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7" name="圆柱形 326"/>
          <p:cNvSpPr/>
          <p:nvPr/>
        </p:nvSpPr>
        <p:spPr>
          <a:xfrm>
            <a:off x="5069822" y="1844396"/>
            <a:ext cx="500063" cy="347206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8" name="圆柱形 327"/>
          <p:cNvSpPr/>
          <p:nvPr/>
        </p:nvSpPr>
        <p:spPr>
          <a:xfrm>
            <a:off x="4133134" y="1845532"/>
            <a:ext cx="500062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9" name="圆柱形 328"/>
          <p:cNvSpPr/>
          <p:nvPr/>
        </p:nvSpPr>
        <p:spPr>
          <a:xfrm>
            <a:off x="3545283" y="3374534"/>
            <a:ext cx="2428892" cy="357188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330" name="曲线连接符 329"/>
          <p:cNvCxnSpPr/>
          <p:nvPr/>
        </p:nvCxnSpPr>
        <p:spPr>
          <a:xfrm rot="16200000" flipH="1">
            <a:off x="2854281" y="2384796"/>
            <a:ext cx="2321713" cy="729315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1" name="曲线连接符 330"/>
          <p:cNvCxnSpPr/>
          <p:nvPr/>
        </p:nvCxnSpPr>
        <p:spPr>
          <a:xfrm rot="5400000">
            <a:off x="3987197" y="2648765"/>
            <a:ext cx="2349834" cy="229492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2" name="曲线连接符 331"/>
          <p:cNvCxnSpPr/>
          <p:nvPr/>
        </p:nvCxnSpPr>
        <p:spPr>
          <a:xfrm rot="16200000" flipH="1">
            <a:off x="2233292" y="2043363"/>
            <a:ext cx="2349833" cy="1440296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3" name="曲线连接符 332"/>
          <p:cNvCxnSpPr>
            <a:stCxn id="359" idx="2"/>
          </p:cNvCxnSpPr>
          <p:nvPr/>
        </p:nvCxnSpPr>
        <p:spPr>
          <a:xfrm rot="5400000">
            <a:off x="4692491" y="2284089"/>
            <a:ext cx="2334945" cy="943099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34" name="圆柱形 333"/>
          <p:cNvSpPr/>
          <p:nvPr/>
        </p:nvSpPr>
        <p:spPr>
          <a:xfrm>
            <a:off x="8440943" y="1802898"/>
            <a:ext cx="571500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35" name="矩形 334"/>
          <p:cNvSpPr/>
          <p:nvPr/>
        </p:nvSpPr>
        <p:spPr bwMode="auto">
          <a:xfrm>
            <a:off x="7964657" y="1229845"/>
            <a:ext cx="989142" cy="358321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Melbourne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6" name="矩形 335"/>
          <p:cNvSpPr/>
          <p:nvPr/>
        </p:nvSpPr>
        <p:spPr bwMode="auto">
          <a:xfrm>
            <a:off x="9069630" y="1227274"/>
            <a:ext cx="1032339" cy="358140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Islamabad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7" name="圆柱形 336"/>
          <p:cNvSpPr/>
          <p:nvPr/>
        </p:nvSpPr>
        <p:spPr>
          <a:xfrm>
            <a:off x="9376338" y="1802898"/>
            <a:ext cx="571500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338" name="形状 139"/>
          <p:cNvCxnSpPr>
            <a:stCxn id="336" idx="2"/>
            <a:endCxn id="358" idx="3"/>
          </p:cNvCxnSpPr>
          <p:nvPr/>
        </p:nvCxnSpPr>
        <p:spPr>
          <a:xfrm rot="16200000" flipH="1">
            <a:off x="9221848" y="1949366"/>
            <a:ext cx="766603" cy="38698"/>
          </a:xfrm>
          <a:prstGeom prst="curvedConnector3">
            <a:avLst>
              <a:gd name="adj1" fmla="val 48613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9" name="曲线连接符 338"/>
          <p:cNvCxnSpPr/>
          <p:nvPr/>
        </p:nvCxnSpPr>
        <p:spPr>
          <a:xfrm rot="16200000" flipH="1">
            <a:off x="8441743" y="1803698"/>
            <a:ext cx="785808" cy="355603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40" name="圆柱形 339"/>
          <p:cNvSpPr/>
          <p:nvPr/>
        </p:nvSpPr>
        <p:spPr>
          <a:xfrm>
            <a:off x="10512649" y="1802900"/>
            <a:ext cx="571500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41" name="TextBox 161"/>
          <p:cNvSpPr txBox="1">
            <a:spLocks noChangeArrowheads="1"/>
          </p:cNvSpPr>
          <p:nvPr/>
        </p:nvSpPr>
        <p:spPr bwMode="auto">
          <a:xfrm>
            <a:off x="2337396" y="4836996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2" name="TextBox 162"/>
          <p:cNvSpPr txBox="1">
            <a:spLocks noChangeArrowheads="1"/>
          </p:cNvSpPr>
          <p:nvPr/>
        </p:nvSpPr>
        <p:spPr bwMode="auto">
          <a:xfrm>
            <a:off x="3792549" y="4839009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3" name="TextBox 163"/>
          <p:cNvSpPr txBox="1">
            <a:spLocks noChangeArrowheads="1"/>
          </p:cNvSpPr>
          <p:nvPr/>
        </p:nvSpPr>
        <p:spPr bwMode="auto">
          <a:xfrm>
            <a:off x="5279618" y="4826209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4" name="TextBox 164"/>
          <p:cNvSpPr txBox="1">
            <a:spLocks noChangeArrowheads="1"/>
          </p:cNvSpPr>
          <p:nvPr/>
        </p:nvSpPr>
        <p:spPr bwMode="auto">
          <a:xfrm>
            <a:off x="6757071" y="4826209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6" name="TextBox 166"/>
          <p:cNvSpPr txBox="1">
            <a:spLocks noChangeArrowheads="1"/>
          </p:cNvSpPr>
          <p:nvPr/>
        </p:nvSpPr>
        <p:spPr bwMode="auto">
          <a:xfrm>
            <a:off x="8460843" y="3682635"/>
            <a:ext cx="270262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450Mbps+150Mbps(DR)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1" name="TextBox 171"/>
          <p:cNvSpPr txBox="1">
            <a:spLocks noChangeArrowheads="1"/>
          </p:cNvSpPr>
          <p:nvPr/>
        </p:nvSpPr>
        <p:spPr bwMode="auto">
          <a:xfrm>
            <a:off x="3591669" y="3672374"/>
            <a:ext cx="233721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16 Mbps+16Mbps(DR)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2" name="矩形 351"/>
          <p:cNvSpPr/>
          <p:nvPr/>
        </p:nvSpPr>
        <p:spPr bwMode="auto">
          <a:xfrm>
            <a:off x="1121808" y="1231204"/>
            <a:ext cx="1072713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EUMETSAT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353" name="曲线连接符 352"/>
          <p:cNvCxnSpPr/>
          <p:nvPr/>
        </p:nvCxnSpPr>
        <p:spPr>
          <a:xfrm rot="5400000">
            <a:off x="9846873" y="1777703"/>
            <a:ext cx="1091040" cy="750071"/>
          </a:xfrm>
          <a:prstGeom prst="curvedConnector3">
            <a:avLst>
              <a:gd name="adj1" fmla="val 46102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54" name="曲线连接符 353"/>
          <p:cNvCxnSpPr>
            <a:stCxn id="305" idx="2"/>
          </p:cNvCxnSpPr>
          <p:nvPr/>
        </p:nvCxnSpPr>
        <p:spPr>
          <a:xfrm rot="16200000" flipH="1">
            <a:off x="3353130" y="2617167"/>
            <a:ext cx="2357665" cy="299251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55" name="矩形 354"/>
          <p:cNvSpPr/>
          <p:nvPr/>
        </p:nvSpPr>
        <p:spPr bwMode="auto">
          <a:xfrm>
            <a:off x="1540732" y="3945426"/>
            <a:ext cx="9543417" cy="5000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GISC Beijing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56" name="TextBox 166"/>
          <p:cNvSpPr txBox="1">
            <a:spLocks noChangeArrowheads="1"/>
          </p:cNvSpPr>
          <p:nvPr/>
        </p:nvSpPr>
        <p:spPr bwMode="auto">
          <a:xfrm>
            <a:off x="9941713" y="1562658"/>
            <a:ext cx="642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8" name="云形 357"/>
          <p:cNvSpPr/>
          <p:nvPr/>
        </p:nvSpPr>
        <p:spPr bwMode="auto">
          <a:xfrm rot="43660">
            <a:off x="8726708" y="2302972"/>
            <a:ext cx="1785937" cy="857250"/>
          </a:xfrm>
          <a:prstGeom prst="cloud">
            <a:avLst/>
          </a:prstGeom>
          <a:solidFill>
            <a:srgbClr val="9BBB59">
              <a:lumMod val="40000"/>
              <a:lumOff val="60000"/>
            </a:srgbClr>
          </a:solidFill>
          <a:ln w="25400" cap="flat" cmpd="sng" algn="ctr">
            <a:solidFill>
              <a:srgbClr val="9BBB59">
                <a:lumMod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黑体" pitchFamily="49" charset="-122"/>
                <a:cs typeface="+mn-cs"/>
              </a:rPr>
              <a:t>Internet</a:t>
            </a:r>
          </a:p>
        </p:txBody>
      </p:sp>
      <p:sp>
        <p:nvSpPr>
          <p:cNvPr id="359" name="矩形 358"/>
          <p:cNvSpPr/>
          <p:nvPr/>
        </p:nvSpPr>
        <p:spPr bwMode="auto">
          <a:xfrm>
            <a:off x="5867169" y="1230978"/>
            <a:ext cx="928685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Toulouse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361" name="曲线连接符 360"/>
          <p:cNvCxnSpPr>
            <a:stCxn id="374" idx="2"/>
          </p:cNvCxnSpPr>
          <p:nvPr/>
        </p:nvCxnSpPr>
        <p:spPr>
          <a:xfrm rot="5400000">
            <a:off x="5373118" y="1921776"/>
            <a:ext cx="2351903" cy="1681400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63" name="矩形 362"/>
          <p:cNvSpPr/>
          <p:nvPr/>
        </p:nvSpPr>
        <p:spPr>
          <a:xfrm>
            <a:off x="10155431" y="1232447"/>
            <a:ext cx="1143387" cy="353115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Washington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4" name="矩形 363"/>
          <p:cNvSpPr/>
          <p:nvPr/>
        </p:nvSpPr>
        <p:spPr bwMode="auto">
          <a:xfrm>
            <a:off x="7586042" y="5826334"/>
            <a:ext cx="1202777" cy="36036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Hong Kong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65" name="组合 56"/>
          <p:cNvGrpSpPr>
            <a:grpSpLocks/>
          </p:cNvGrpSpPr>
          <p:nvPr/>
        </p:nvGrpSpPr>
        <p:grpSpPr bwMode="auto">
          <a:xfrm>
            <a:off x="7989597" y="4489267"/>
            <a:ext cx="214313" cy="1357312"/>
            <a:chOff x="1428728" y="3857628"/>
            <a:chExt cx="214314" cy="1357322"/>
          </a:xfrm>
        </p:grpSpPr>
        <p:sp>
          <p:nvSpPr>
            <p:cNvPr id="366" name="圆柱形 365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67" name="直接连接符 366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sp>
        <p:nvSpPr>
          <p:cNvPr id="368" name="TextBox 165"/>
          <p:cNvSpPr txBox="1">
            <a:spLocks noChangeArrowheads="1"/>
          </p:cNvSpPr>
          <p:nvPr/>
        </p:nvSpPr>
        <p:spPr bwMode="auto">
          <a:xfrm>
            <a:off x="8197839" y="4846454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</a:t>
            </a:r>
            <a:r>
              <a:rPr lang="en-US" altLang="zh-CN" sz="15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bps</a:t>
            </a:r>
            <a:endParaRPr lang="zh-CN" altLang="en-US" sz="15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9" name="矩形 368"/>
          <p:cNvSpPr/>
          <p:nvPr/>
        </p:nvSpPr>
        <p:spPr bwMode="auto">
          <a:xfrm>
            <a:off x="9211467" y="5826334"/>
            <a:ext cx="1202777" cy="36036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Macao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70" name="组合 56"/>
          <p:cNvGrpSpPr>
            <a:grpSpLocks/>
          </p:cNvGrpSpPr>
          <p:nvPr/>
        </p:nvGrpSpPr>
        <p:grpSpPr bwMode="auto">
          <a:xfrm>
            <a:off x="9603913" y="4489267"/>
            <a:ext cx="214313" cy="1357312"/>
            <a:chOff x="1428728" y="3857628"/>
            <a:chExt cx="214314" cy="1357322"/>
          </a:xfrm>
        </p:grpSpPr>
        <p:sp>
          <p:nvSpPr>
            <p:cNvPr id="371" name="圆柱形 370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72" name="直接连接符 371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sp>
        <p:nvSpPr>
          <p:cNvPr id="373" name="TextBox 165"/>
          <p:cNvSpPr txBox="1">
            <a:spLocks noChangeArrowheads="1"/>
          </p:cNvSpPr>
          <p:nvPr/>
        </p:nvSpPr>
        <p:spPr bwMode="auto">
          <a:xfrm>
            <a:off x="9812155" y="4846454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en-US" altLang="zh-CN" sz="1500" dirty="0">
              <a:latin typeface="微软雅黑" pitchFamily="34" charset="-122"/>
              <a:ea typeface="微软雅黑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latin typeface="微软雅黑" pitchFamily="34" charset="-122"/>
                <a:ea typeface="微软雅黑" pitchFamily="34" charset="-122"/>
              </a:rPr>
              <a:t>M</a:t>
            </a:r>
            <a:r>
              <a:rPr lang="en-US" altLang="zh-CN" sz="1500" dirty="0" smtClean="0">
                <a:latin typeface="微软雅黑" pitchFamily="34" charset="-122"/>
                <a:ea typeface="微软雅黑" pitchFamily="34" charset="-122"/>
              </a:rPr>
              <a:t>bps</a:t>
            </a:r>
            <a:endParaRPr lang="zh-CN" altLang="en-US" sz="15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4" name="矩形 373"/>
          <p:cNvSpPr/>
          <p:nvPr/>
        </p:nvSpPr>
        <p:spPr bwMode="auto">
          <a:xfrm>
            <a:off x="6889487" y="1226163"/>
            <a:ext cx="1000563" cy="36036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Seoul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376" name="曲线连接符 375"/>
          <p:cNvCxnSpPr>
            <a:stCxn id="352" idx="2"/>
          </p:cNvCxnSpPr>
          <p:nvPr/>
        </p:nvCxnSpPr>
        <p:spPr>
          <a:xfrm rot="16200000" flipH="1">
            <a:off x="1589870" y="1656687"/>
            <a:ext cx="2350036" cy="2213446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27" name="文本框 26"/>
          <p:cNvSpPr txBox="1"/>
          <p:nvPr/>
        </p:nvSpPr>
        <p:spPr>
          <a:xfrm>
            <a:off x="6580315" y="6400280"/>
            <a:ext cx="55755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The FR connection between Beijing and Seoul eliminated in Dec, 2015</a:t>
            </a:r>
            <a:endParaRPr lang="zh-CN" altLang="en-US" sz="1400" dirty="0"/>
          </a:p>
        </p:txBody>
      </p:sp>
      <p:sp>
        <p:nvSpPr>
          <p:cNvPr id="2" name="矩形 1"/>
          <p:cNvSpPr/>
          <p:nvPr/>
        </p:nvSpPr>
        <p:spPr>
          <a:xfrm>
            <a:off x="0" y="26977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International Telecommunication Network of GISC Beijing</a:t>
            </a:r>
            <a:endParaRPr lang="zh-CN" altLang="en-US" sz="3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12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2292909" y="1122310"/>
            <a:ext cx="7147144" cy="205198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 bwMode="auto">
          <a:xfrm>
            <a:off x="3252190" y="1668822"/>
            <a:ext cx="2081861" cy="917844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CMA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6398911" y="1668822"/>
            <a:ext cx="2178840" cy="91784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CMA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Communication</a:t>
            </a:r>
            <a:r>
              <a:rPr kumimoji="0" lang="en-US" altLang="zh-CN" sz="16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DR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11" name="直接连接符 10"/>
          <p:cNvCxnSpPr>
            <a:stCxn id="3" idx="3"/>
            <a:endCxn id="9" idx="1"/>
          </p:cNvCxnSpPr>
          <p:nvPr/>
        </p:nvCxnSpPr>
        <p:spPr>
          <a:xfrm>
            <a:off x="5334051" y="2127744"/>
            <a:ext cx="10648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500836" y="1767103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20km</a:t>
            </a:r>
            <a:endParaRPr lang="zh-CN" altLang="en-US" dirty="0"/>
          </a:p>
        </p:txBody>
      </p:sp>
      <p:cxnSp>
        <p:nvCxnSpPr>
          <p:cNvPr id="14" name="直接连接符 13"/>
          <p:cNvCxnSpPr>
            <a:stCxn id="13" idx="4"/>
            <a:endCxn id="10" idx="0"/>
          </p:cNvCxnSpPr>
          <p:nvPr/>
        </p:nvCxnSpPr>
        <p:spPr>
          <a:xfrm>
            <a:off x="5866481" y="3174293"/>
            <a:ext cx="0" cy="223349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866480" y="4805823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1,200km</a:t>
            </a:r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0" y="26977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latin typeface="Calibri" panose="020F0502020204030204" pitchFamily="34" charset="0"/>
                <a:ea typeface="宋体" panose="02010600030101010101" pitchFamily="2" charset="-122"/>
              </a:rPr>
              <a:t>CMA’S DR Centers</a:t>
            </a:r>
            <a:endParaRPr lang="zh-CN" altLang="en-US" sz="3600" dirty="0">
              <a:latin typeface="Calibri" panose="020F050202020403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81338" y="2448656"/>
            <a:ext cx="4722545" cy="17594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Internal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network and communication system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network system and GISC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Beijing/DCPSs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Master station of </a:t>
            </a:r>
            <a:r>
              <a:rPr lang="en-US" altLang="zh-CN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CMACast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system</a:t>
            </a:r>
          </a:p>
        </p:txBody>
      </p:sp>
      <p:sp>
        <p:nvSpPr>
          <p:cNvPr id="39" name="矩形 38"/>
          <p:cNvSpPr/>
          <p:nvPr/>
        </p:nvSpPr>
        <p:spPr>
          <a:xfrm>
            <a:off x="686385" y="4110761"/>
            <a:ext cx="4704066" cy="17594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Internal and International network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and communication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systems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Data Management Systems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Data and Products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Core Applications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4592334" y="5407790"/>
            <a:ext cx="2548293" cy="91784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CMA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DR (SHANGHAI)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kern="0" baseline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(Under Construction)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55149" y="2127743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1Gbps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202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0" y="116632"/>
            <a:ext cx="1219199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36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en-US" dirty="0"/>
              <a:t>Internal </a:t>
            </a:r>
            <a:r>
              <a:rPr lang="en-US" altLang="zh-CN" dirty="0"/>
              <a:t>Telecommunication Network of CMA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3246" y="1254770"/>
            <a:ext cx="6286500" cy="544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6"/>
          <p:cNvSpPr>
            <a:spLocks noChangeArrowheads="1"/>
          </p:cNvSpPr>
          <p:nvPr/>
        </p:nvSpPr>
        <p:spPr bwMode="auto">
          <a:xfrm>
            <a:off x="5862561" y="1354782"/>
            <a:ext cx="700834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 smtClean="0">
                <a:latin typeface="Calibri" panose="020F0502020204030204" pitchFamily="34" charset="0"/>
              </a:rPr>
              <a:t>CMA</a:t>
            </a:r>
            <a:endParaRPr lang="zh-CN" altLang="en-US" sz="2000" b="1" dirty="0">
              <a:latin typeface="Calibri" panose="020F0502020204030204" pitchFamily="34" charset="0"/>
            </a:endParaRPr>
          </a:p>
        </p:txBody>
      </p:sp>
      <p:sp>
        <p:nvSpPr>
          <p:cNvPr id="6" name="矩形 7"/>
          <p:cNvSpPr>
            <a:spLocks noChangeArrowheads="1"/>
          </p:cNvSpPr>
          <p:nvPr/>
        </p:nvSpPr>
        <p:spPr bwMode="auto">
          <a:xfrm>
            <a:off x="7252792" y="3465586"/>
            <a:ext cx="2093907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dirty="0" smtClean="0">
                <a:latin typeface="Calibri" panose="020F0502020204030204" pitchFamily="34" charset="0"/>
              </a:rPr>
              <a:t>Provincial Nodes: 31</a:t>
            </a:r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7" name="矩形 10"/>
          <p:cNvSpPr>
            <a:spLocks noChangeArrowheads="1"/>
          </p:cNvSpPr>
          <p:nvPr/>
        </p:nvSpPr>
        <p:spPr bwMode="auto">
          <a:xfrm>
            <a:off x="8139205" y="6285228"/>
            <a:ext cx="27375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latin typeface="Calibri" panose="020F0502020204030204" pitchFamily="34" charset="0"/>
              </a:rPr>
              <a:t>County Level </a:t>
            </a:r>
            <a:r>
              <a:rPr lang="en-US" altLang="zh-CN" dirty="0" smtClean="0">
                <a:latin typeface="Calibri" panose="020F0502020204030204" pitchFamily="34" charset="0"/>
              </a:rPr>
              <a:t>Nodes: 2200+</a:t>
            </a:r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8" name="矩形 9"/>
          <p:cNvSpPr>
            <a:spLocks noChangeArrowheads="1"/>
          </p:cNvSpPr>
          <p:nvPr/>
        </p:nvSpPr>
        <p:spPr bwMode="auto">
          <a:xfrm>
            <a:off x="7988972" y="5081946"/>
            <a:ext cx="2310056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zh-CN" dirty="0">
                <a:latin typeface="Calibri" panose="020F0502020204030204" pitchFamily="34" charset="0"/>
              </a:rPr>
              <a:t>City Level </a:t>
            </a:r>
            <a:r>
              <a:rPr lang="en-US" altLang="zh-CN" dirty="0" smtClean="0">
                <a:latin typeface="Calibri" panose="020F0502020204030204" pitchFamily="34" charset="0"/>
              </a:rPr>
              <a:t>Nodes: 330+</a:t>
            </a:r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7168328" y="1790792"/>
            <a:ext cx="495526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Calibri" panose="020F0502020204030204" pitchFamily="34" charset="0"/>
              </a:rPr>
              <a:t>Provincial connection: from 24Mbps upgrade to 36Mbps</a:t>
            </a:r>
          </a:p>
          <a:p>
            <a:r>
              <a:rPr lang="en-US" altLang="zh-CN" sz="1600" dirty="0">
                <a:solidFill>
                  <a:srgbClr val="C00000"/>
                </a:solidFill>
                <a:latin typeface="Calibri" panose="020F0502020204030204" pitchFamily="34" charset="0"/>
              </a:rPr>
              <a:t>Regional </a:t>
            </a:r>
            <a:r>
              <a:rPr lang="en-US" altLang="zh-CN" sz="1600" dirty="0" smtClean="0">
                <a:solidFill>
                  <a:srgbClr val="C00000"/>
                </a:solidFill>
                <a:latin typeface="Calibri" panose="020F0502020204030204" pitchFamily="34" charset="0"/>
              </a:rPr>
              <a:t>connection: from 32Mbps upgrade to 40Mbps</a:t>
            </a:r>
            <a:endParaRPr lang="zh-CN" altLang="en-US" sz="1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8233105" y="4220490"/>
            <a:ext cx="2969724" cy="584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Calibri" panose="020F0502020204030204" pitchFamily="34" charset="0"/>
              </a:rPr>
              <a:t>Provincial – City level connection:</a:t>
            </a:r>
          </a:p>
          <a:p>
            <a:r>
              <a:rPr lang="en-US" altLang="zh-CN" sz="1600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en-US" altLang="zh-CN" sz="1600" dirty="0" smtClean="0">
                <a:solidFill>
                  <a:srgbClr val="C00000"/>
                </a:solidFill>
                <a:latin typeface="Calibri" panose="020F0502020204030204" pitchFamily="34" charset="0"/>
              </a:rPr>
              <a:t>     from 4Mbps to 50Mbps</a:t>
            </a:r>
            <a:endParaRPr lang="zh-CN" altLang="en-US" sz="1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619855">
            <a:off x="1831468" y="1153624"/>
            <a:ext cx="798927" cy="635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任意多边形 12"/>
          <p:cNvSpPr/>
          <p:nvPr/>
        </p:nvSpPr>
        <p:spPr>
          <a:xfrm>
            <a:off x="2537083" y="1298209"/>
            <a:ext cx="1872867" cy="251433"/>
          </a:xfrm>
          <a:custGeom>
            <a:avLst/>
            <a:gdLst>
              <a:gd name="connsiteX0" fmla="*/ 1872867 w 1872867"/>
              <a:gd name="connsiteY0" fmla="*/ 308540 h 308540"/>
              <a:gd name="connsiteX1" fmla="*/ 925417 w 1872867"/>
              <a:gd name="connsiteY1" fmla="*/ 68 h 308540"/>
              <a:gd name="connsiteX2" fmla="*/ 0 w 1872867"/>
              <a:gd name="connsiteY2" fmla="*/ 286506 h 308540"/>
              <a:gd name="connsiteX0" fmla="*/ 1872867 w 1872867"/>
              <a:gd name="connsiteY0" fmla="*/ 319965 h 319965"/>
              <a:gd name="connsiteX1" fmla="*/ 959707 w 1872867"/>
              <a:gd name="connsiteY1" fmla="*/ 63 h 319965"/>
              <a:gd name="connsiteX2" fmla="*/ 0 w 1872867"/>
              <a:gd name="connsiteY2" fmla="*/ 297931 h 319965"/>
              <a:gd name="connsiteX0" fmla="*/ 1872867 w 1872867"/>
              <a:gd name="connsiteY0" fmla="*/ 319965 h 319965"/>
              <a:gd name="connsiteX1" fmla="*/ 959707 w 1872867"/>
              <a:gd name="connsiteY1" fmla="*/ 63 h 319965"/>
              <a:gd name="connsiteX2" fmla="*/ 0 w 1872867"/>
              <a:gd name="connsiteY2" fmla="*/ 297931 h 319965"/>
              <a:gd name="connsiteX0" fmla="*/ 1872867 w 1872867"/>
              <a:gd name="connsiteY0" fmla="*/ 251433 h 251433"/>
              <a:gd name="connsiteX1" fmla="*/ 971137 w 1872867"/>
              <a:gd name="connsiteY1" fmla="*/ 111 h 251433"/>
              <a:gd name="connsiteX2" fmla="*/ 0 w 1872867"/>
              <a:gd name="connsiteY2" fmla="*/ 229399 h 251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72867" h="251433">
                <a:moveTo>
                  <a:pt x="1872867" y="251433"/>
                </a:moveTo>
                <a:cubicBezTo>
                  <a:pt x="1555214" y="99033"/>
                  <a:pt x="1294711" y="26643"/>
                  <a:pt x="971137" y="111"/>
                </a:cubicBezTo>
                <a:cubicBezTo>
                  <a:pt x="658993" y="-3561"/>
                  <a:pt x="306636" y="84344"/>
                  <a:pt x="0" y="229399"/>
                </a:cubicBezTo>
              </a:path>
            </a:pathLst>
          </a:custGeom>
          <a:ln>
            <a:solidFill>
              <a:schemeClr val="accent2"/>
            </a:solidFill>
            <a:prstDash val="dash"/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2164250" y="1747946"/>
            <a:ext cx="229614" cy="1090670"/>
          </a:xfrm>
          <a:custGeom>
            <a:avLst/>
            <a:gdLst>
              <a:gd name="connsiteX0" fmla="*/ 330911 w 330911"/>
              <a:gd name="connsiteY0" fmla="*/ 0 h 1090670"/>
              <a:gd name="connsiteX1" fmla="*/ 405 w 330911"/>
              <a:gd name="connsiteY1" fmla="*/ 627962 h 1090670"/>
              <a:gd name="connsiteX2" fmla="*/ 264810 w 330911"/>
              <a:gd name="connsiteY2" fmla="*/ 1090670 h 1090670"/>
              <a:gd name="connsiteX0" fmla="*/ 297931 w 297931"/>
              <a:gd name="connsiteY0" fmla="*/ 0 h 1090670"/>
              <a:gd name="connsiteX1" fmla="*/ 476 w 297931"/>
              <a:gd name="connsiteY1" fmla="*/ 572878 h 1090670"/>
              <a:gd name="connsiteX2" fmla="*/ 231830 w 297931"/>
              <a:gd name="connsiteY2" fmla="*/ 1090670 h 1090670"/>
              <a:gd name="connsiteX0" fmla="*/ 263744 w 263744"/>
              <a:gd name="connsiteY0" fmla="*/ 0 h 1090670"/>
              <a:gd name="connsiteX1" fmla="*/ 579 w 263744"/>
              <a:gd name="connsiteY1" fmla="*/ 641458 h 1090670"/>
              <a:gd name="connsiteX2" fmla="*/ 197643 w 263744"/>
              <a:gd name="connsiteY2" fmla="*/ 1090670 h 1090670"/>
              <a:gd name="connsiteX0" fmla="*/ 263744 w 263744"/>
              <a:gd name="connsiteY0" fmla="*/ 0 h 1090670"/>
              <a:gd name="connsiteX1" fmla="*/ 579 w 263744"/>
              <a:gd name="connsiteY1" fmla="*/ 641458 h 1090670"/>
              <a:gd name="connsiteX2" fmla="*/ 197643 w 263744"/>
              <a:gd name="connsiteY2" fmla="*/ 1090670 h 1090670"/>
              <a:gd name="connsiteX0" fmla="*/ 229614 w 229614"/>
              <a:gd name="connsiteY0" fmla="*/ 0 h 1090670"/>
              <a:gd name="connsiteX1" fmla="*/ 739 w 229614"/>
              <a:gd name="connsiteY1" fmla="*/ 641458 h 1090670"/>
              <a:gd name="connsiteX2" fmla="*/ 163513 w 229614"/>
              <a:gd name="connsiteY2" fmla="*/ 1090670 h 1090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9614" h="1090670">
                <a:moveTo>
                  <a:pt x="229614" y="0"/>
                </a:moveTo>
                <a:cubicBezTo>
                  <a:pt x="69869" y="223092"/>
                  <a:pt x="11756" y="276800"/>
                  <a:pt x="739" y="641458"/>
                </a:cubicBezTo>
                <a:cubicBezTo>
                  <a:pt x="-10278" y="823236"/>
                  <a:pt x="104757" y="1052111"/>
                  <a:pt x="163513" y="1090670"/>
                </a:cubicBezTo>
              </a:path>
            </a:pathLst>
          </a:custGeom>
          <a:ln>
            <a:solidFill>
              <a:schemeClr val="accent2"/>
            </a:solidFill>
            <a:prstDash val="dash"/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694809" y="1747946"/>
            <a:ext cx="654987" cy="2798698"/>
          </a:xfrm>
          <a:custGeom>
            <a:avLst/>
            <a:gdLst>
              <a:gd name="connsiteX0" fmla="*/ 644353 w 644353"/>
              <a:gd name="connsiteY0" fmla="*/ 0 h 2787268"/>
              <a:gd name="connsiteX1" fmla="*/ 5375 w 644353"/>
              <a:gd name="connsiteY1" fmla="*/ 1046603 h 2787268"/>
              <a:gd name="connsiteX2" fmla="*/ 390965 w 644353"/>
              <a:gd name="connsiteY2" fmla="*/ 2787268 h 2787268"/>
              <a:gd name="connsiteX0" fmla="*/ 558971 w 558971"/>
              <a:gd name="connsiteY0" fmla="*/ 0 h 2787268"/>
              <a:gd name="connsiteX1" fmla="*/ 8128 w 558971"/>
              <a:gd name="connsiteY1" fmla="*/ 1189822 h 2787268"/>
              <a:gd name="connsiteX2" fmla="*/ 305583 w 558971"/>
              <a:gd name="connsiteY2" fmla="*/ 2787268 h 2787268"/>
              <a:gd name="connsiteX0" fmla="*/ 614104 w 614104"/>
              <a:gd name="connsiteY0" fmla="*/ 0 h 2787268"/>
              <a:gd name="connsiteX1" fmla="*/ 6111 w 614104"/>
              <a:gd name="connsiteY1" fmla="*/ 1281262 h 2787268"/>
              <a:gd name="connsiteX2" fmla="*/ 360716 w 614104"/>
              <a:gd name="connsiteY2" fmla="*/ 2787268 h 2787268"/>
              <a:gd name="connsiteX0" fmla="*/ 607993 w 607993"/>
              <a:gd name="connsiteY0" fmla="*/ 0 h 2787268"/>
              <a:gd name="connsiteX1" fmla="*/ 0 w 607993"/>
              <a:gd name="connsiteY1" fmla="*/ 1281262 h 2787268"/>
              <a:gd name="connsiteX2" fmla="*/ 354605 w 607993"/>
              <a:gd name="connsiteY2" fmla="*/ 2787268 h 2787268"/>
              <a:gd name="connsiteX0" fmla="*/ 642283 w 642283"/>
              <a:gd name="connsiteY0" fmla="*/ 0 h 2787268"/>
              <a:gd name="connsiteX1" fmla="*/ 0 w 642283"/>
              <a:gd name="connsiteY1" fmla="*/ 1441282 h 2787268"/>
              <a:gd name="connsiteX2" fmla="*/ 388895 w 642283"/>
              <a:gd name="connsiteY2" fmla="*/ 2787268 h 2787268"/>
              <a:gd name="connsiteX0" fmla="*/ 642283 w 642283"/>
              <a:gd name="connsiteY0" fmla="*/ 0 h 2798698"/>
              <a:gd name="connsiteX1" fmla="*/ 0 w 642283"/>
              <a:gd name="connsiteY1" fmla="*/ 1441282 h 2798698"/>
              <a:gd name="connsiteX2" fmla="*/ 343175 w 642283"/>
              <a:gd name="connsiteY2" fmla="*/ 2798698 h 2798698"/>
              <a:gd name="connsiteX0" fmla="*/ 642283 w 642283"/>
              <a:gd name="connsiteY0" fmla="*/ 0 h 2798698"/>
              <a:gd name="connsiteX1" fmla="*/ 0 w 642283"/>
              <a:gd name="connsiteY1" fmla="*/ 1441282 h 2798698"/>
              <a:gd name="connsiteX2" fmla="*/ 343175 w 642283"/>
              <a:gd name="connsiteY2" fmla="*/ 2798698 h 2798698"/>
              <a:gd name="connsiteX0" fmla="*/ 642283 w 642283"/>
              <a:gd name="connsiteY0" fmla="*/ 0 h 2798698"/>
              <a:gd name="connsiteX1" fmla="*/ 0 w 642283"/>
              <a:gd name="connsiteY1" fmla="*/ 1441282 h 2798698"/>
              <a:gd name="connsiteX2" fmla="*/ 411755 w 642283"/>
              <a:gd name="connsiteY2" fmla="*/ 2798698 h 2798698"/>
              <a:gd name="connsiteX0" fmla="*/ 654987 w 654987"/>
              <a:gd name="connsiteY0" fmla="*/ 0 h 2798698"/>
              <a:gd name="connsiteX1" fmla="*/ 12704 w 654987"/>
              <a:gd name="connsiteY1" fmla="*/ 1441282 h 2798698"/>
              <a:gd name="connsiteX2" fmla="*/ 424459 w 654987"/>
              <a:gd name="connsiteY2" fmla="*/ 2798698 h 279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4987" h="2798698">
                <a:moveTo>
                  <a:pt x="654987" y="0"/>
                </a:moveTo>
                <a:cubicBezTo>
                  <a:pt x="356613" y="291029"/>
                  <a:pt x="54935" y="976737"/>
                  <a:pt x="12704" y="1441282"/>
                </a:cubicBezTo>
                <a:cubicBezTo>
                  <a:pt x="-63817" y="2328737"/>
                  <a:pt x="221978" y="2560688"/>
                  <a:pt x="424459" y="2798698"/>
                </a:cubicBezTo>
              </a:path>
            </a:pathLst>
          </a:custGeom>
          <a:ln>
            <a:solidFill>
              <a:schemeClr val="accent2"/>
            </a:solidFill>
            <a:prstDash val="dash"/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228979" y="1736930"/>
            <a:ext cx="1087765" cy="4560983"/>
          </a:xfrm>
          <a:custGeom>
            <a:avLst/>
            <a:gdLst>
              <a:gd name="connsiteX0" fmla="*/ 839775 w 839775"/>
              <a:gd name="connsiteY0" fmla="*/ 0 h 4560983"/>
              <a:gd name="connsiteX1" fmla="*/ 13510 w 839775"/>
              <a:gd name="connsiteY1" fmla="*/ 859315 h 4560983"/>
              <a:gd name="connsiteX2" fmla="*/ 355033 w 839775"/>
              <a:gd name="connsiteY2" fmla="*/ 3624549 h 4560983"/>
              <a:gd name="connsiteX3" fmla="*/ 729607 w 839775"/>
              <a:gd name="connsiteY3" fmla="*/ 4560983 h 4560983"/>
              <a:gd name="connsiteX0" fmla="*/ 818456 w 818456"/>
              <a:gd name="connsiteY0" fmla="*/ 0 h 4560983"/>
              <a:gd name="connsiteX1" fmla="*/ 14225 w 818456"/>
              <a:gd name="connsiteY1" fmla="*/ 1564395 h 4560983"/>
              <a:gd name="connsiteX2" fmla="*/ 333714 w 818456"/>
              <a:gd name="connsiteY2" fmla="*/ 3624549 h 4560983"/>
              <a:gd name="connsiteX3" fmla="*/ 708288 w 818456"/>
              <a:gd name="connsiteY3" fmla="*/ 4560983 h 4560983"/>
              <a:gd name="connsiteX0" fmla="*/ 819447 w 819447"/>
              <a:gd name="connsiteY0" fmla="*/ 0 h 4560983"/>
              <a:gd name="connsiteX1" fmla="*/ 15216 w 819447"/>
              <a:gd name="connsiteY1" fmla="*/ 1564395 h 4560983"/>
              <a:gd name="connsiteX2" fmla="*/ 323688 w 819447"/>
              <a:gd name="connsiteY2" fmla="*/ 3811836 h 4560983"/>
              <a:gd name="connsiteX3" fmla="*/ 709279 w 819447"/>
              <a:gd name="connsiteY3" fmla="*/ 4560983 h 4560983"/>
              <a:gd name="connsiteX0" fmla="*/ 745863 w 745863"/>
              <a:gd name="connsiteY0" fmla="*/ 0 h 4560983"/>
              <a:gd name="connsiteX1" fmla="*/ 18750 w 745863"/>
              <a:gd name="connsiteY1" fmla="*/ 1564395 h 4560983"/>
              <a:gd name="connsiteX2" fmla="*/ 250104 w 745863"/>
              <a:gd name="connsiteY2" fmla="*/ 3811836 h 4560983"/>
              <a:gd name="connsiteX3" fmla="*/ 635695 w 745863"/>
              <a:gd name="connsiteY3" fmla="*/ 4560983 h 4560983"/>
              <a:gd name="connsiteX0" fmla="*/ 752076 w 752076"/>
              <a:gd name="connsiteY0" fmla="*/ 0 h 4560983"/>
              <a:gd name="connsiteX1" fmla="*/ 24963 w 752076"/>
              <a:gd name="connsiteY1" fmla="*/ 1564395 h 4560983"/>
              <a:gd name="connsiteX2" fmla="*/ 212250 w 752076"/>
              <a:gd name="connsiteY2" fmla="*/ 3646583 h 4560983"/>
              <a:gd name="connsiteX3" fmla="*/ 641908 w 752076"/>
              <a:gd name="connsiteY3" fmla="*/ 4560983 h 4560983"/>
              <a:gd name="connsiteX0" fmla="*/ 758084 w 758084"/>
              <a:gd name="connsiteY0" fmla="*/ 0 h 4560983"/>
              <a:gd name="connsiteX1" fmla="*/ 30971 w 758084"/>
              <a:gd name="connsiteY1" fmla="*/ 1564395 h 4560983"/>
              <a:gd name="connsiteX2" fmla="*/ 218258 w 758084"/>
              <a:gd name="connsiteY2" fmla="*/ 3646583 h 4560983"/>
              <a:gd name="connsiteX3" fmla="*/ 647916 w 758084"/>
              <a:gd name="connsiteY3" fmla="*/ 4560983 h 4560983"/>
              <a:gd name="connsiteX0" fmla="*/ 738782 w 738782"/>
              <a:gd name="connsiteY0" fmla="*/ 0 h 4560983"/>
              <a:gd name="connsiteX1" fmla="*/ 34581 w 738782"/>
              <a:gd name="connsiteY1" fmla="*/ 1401109 h 4560983"/>
              <a:gd name="connsiteX2" fmla="*/ 198956 w 738782"/>
              <a:gd name="connsiteY2" fmla="*/ 3646583 h 4560983"/>
              <a:gd name="connsiteX3" fmla="*/ 628614 w 738782"/>
              <a:gd name="connsiteY3" fmla="*/ 4560983 h 4560983"/>
              <a:gd name="connsiteX0" fmla="*/ 751983 w 751983"/>
              <a:gd name="connsiteY0" fmla="*/ 0 h 4560983"/>
              <a:gd name="connsiteX1" fmla="*/ 47782 w 751983"/>
              <a:gd name="connsiteY1" fmla="*/ 1401109 h 4560983"/>
              <a:gd name="connsiteX2" fmla="*/ 212157 w 751983"/>
              <a:gd name="connsiteY2" fmla="*/ 3646583 h 4560983"/>
              <a:gd name="connsiteX3" fmla="*/ 641815 w 751983"/>
              <a:gd name="connsiteY3" fmla="*/ 4560983 h 4560983"/>
              <a:gd name="connsiteX0" fmla="*/ 766308 w 766308"/>
              <a:gd name="connsiteY0" fmla="*/ 0 h 4560983"/>
              <a:gd name="connsiteX1" fmla="*/ 62107 w 766308"/>
              <a:gd name="connsiteY1" fmla="*/ 1401109 h 4560983"/>
              <a:gd name="connsiteX2" fmla="*/ 142472 w 766308"/>
              <a:gd name="connsiteY2" fmla="*/ 3657469 h 4560983"/>
              <a:gd name="connsiteX3" fmla="*/ 656140 w 766308"/>
              <a:gd name="connsiteY3" fmla="*/ 4560983 h 4560983"/>
              <a:gd name="connsiteX0" fmla="*/ 766308 w 766308"/>
              <a:gd name="connsiteY0" fmla="*/ 0 h 4560983"/>
              <a:gd name="connsiteX1" fmla="*/ 62107 w 766308"/>
              <a:gd name="connsiteY1" fmla="*/ 1401109 h 4560983"/>
              <a:gd name="connsiteX2" fmla="*/ 142472 w 766308"/>
              <a:gd name="connsiteY2" fmla="*/ 3657469 h 4560983"/>
              <a:gd name="connsiteX3" fmla="*/ 656140 w 766308"/>
              <a:gd name="connsiteY3" fmla="*/ 4560983 h 4560983"/>
              <a:gd name="connsiteX0" fmla="*/ 763162 w 763162"/>
              <a:gd name="connsiteY0" fmla="*/ 0 h 4560983"/>
              <a:gd name="connsiteX1" fmla="*/ 58961 w 763162"/>
              <a:gd name="connsiteY1" fmla="*/ 1401109 h 4560983"/>
              <a:gd name="connsiteX2" fmla="*/ 146964 w 763162"/>
              <a:gd name="connsiteY2" fmla="*/ 3472411 h 4560983"/>
              <a:gd name="connsiteX3" fmla="*/ 652994 w 763162"/>
              <a:gd name="connsiteY3" fmla="*/ 4560983 h 4560983"/>
              <a:gd name="connsiteX0" fmla="*/ 763162 w 763162"/>
              <a:gd name="connsiteY0" fmla="*/ 0 h 4560983"/>
              <a:gd name="connsiteX1" fmla="*/ 58961 w 763162"/>
              <a:gd name="connsiteY1" fmla="*/ 1401109 h 4560983"/>
              <a:gd name="connsiteX2" fmla="*/ 146964 w 763162"/>
              <a:gd name="connsiteY2" fmla="*/ 3472411 h 4560983"/>
              <a:gd name="connsiteX3" fmla="*/ 652994 w 763162"/>
              <a:gd name="connsiteY3" fmla="*/ 4560983 h 4560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3162" h="4560983">
                <a:moveTo>
                  <a:pt x="763162" y="0"/>
                </a:moveTo>
                <a:cubicBezTo>
                  <a:pt x="390424" y="127612"/>
                  <a:pt x="161661" y="822374"/>
                  <a:pt x="58961" y="1401109"/>
                </a:cubicBezTo>
                <a:cubicBezTo>
                  <a:pt x="-43739" y="1979844"/>
                  <a:pt x="-10945" y="2785693"/>
                  <a:pt x="146964" y="3472411"/>
                </a:cubicBezTo>
                <a:cubicBezTo>
                  <a:pt x="396520" y="4311529"/>
                  <a:pt x="525381" y="4401238"/>
                  <a:pt x="652994" y="4560983"/>
                </a:cubicBezTo>
              </a:path>
            </a:pathLst>
          </a:custGeom>
          <a:ln>
            <a:solidFill>
              <a:schemeClr val="accent2"/>
            </a:solidFill>
            <a:prstDash val="dash"/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7"/>
          <p:cNvSpPr>
            <a:spLocks noChangeArrowheads="1"/>
          </p:cNvSpPr>
          <p:nvPr/>
        </p:nvSpPr>
        <p:spPr bwMode="auto">
          <a:xfrm>
            <a:off x="2224754" y="1663933"/>
            <a:ext cx="9391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dirty="0" err="1" smtClean="0">
                <a:solidFill>
                  <a:srgbClr val="C00000"/>
                </a:solidFill>
                <a:latin typeface="Calibri" panose="020F0502020204030204" pitchFamily="34" charset="0"/>
              </a:rPr>
              <a:t>CMACast</a:t>
            </a:r>
            <a:endParaRPr lang="zh-CN" altLang="en-US" sz="1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矩形 7"/>
          <p:cNvSpPr>
            <a:spLocks noChangeArrowheads="1"/>
          </p:cNvSpPr>
          <p:nvPr/>
        </p:nvSpPr>
        <p:spPr bwMode="auto">
          <a:xfrm>
            <a:off x="8233105" y="5626916"/>
            <a:ext cx="2828788" cy="584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Calibri" panose="020F0502020204030204" pitchFamily="34" charset="0"/>
              </a:rPr>
              <a:t>City – Country level connection:</a:t>
            </a:r>
          </a:p>
          <a:p>
            <a:r>
              <a:rPr lang="en-US" altLang="zh-CN" sz="1600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en-US" altLang="zh-CN" sz="1600" dirty="0" smtClean="0">
                <a:solidFill>
                  <a:srgbClr val="C00000"/>
                </a:solidFill>
                <a:latin typeface="Calibri" panose="020F0502020204030204" pitchFamily="34" charset="0"/>
              </a:rPr>
              <a:t>     from 2Mbps to 20Mbps</a:t>
            </a:r>
            <a:endParaRPr lang="zh-CN" altLang="en-US" sz="1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69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-807" y="484667"/>
            <a:ext cx="1219199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36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en-US" dirty="0" smtClean="0"/>
              <a:t>Cloud Computing Pilot Project</a:t>
            </a:r>
            <a:endParaRPr lang="en-US" altLang="zh-CN" dirty="0"/>
          </a:p>
        </p:txBody>
      </p:sp>
      <p:sp>
        <p:nvSpPr>
          <p:cNvPr id="4" name="矩形 3"/>
          <p:cNvSpPr/>
          <p:nvPr/>
        </p:nvSpPr>
        <p:spPr bwMode="auto">
          <a:xfrm>
            <a:off x="346431" y="2918502"/>
            <a:ext cx="1858290" cy="51557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BEIJING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346431" y="3629702"/>
            <a:ext cx="1858290" cy="51557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SHANGHAI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346431" y="4361878"/>
            <a:ext cx="1858290" cy="51557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GUANGZHOU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3486789" y="202619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3486789" y="310315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3486789" y="418011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3486789" y="525707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14" name="直接箭头连接符 13"/>
          <p:cNvCxnSpPr>
            <a:stCxn id="4" idx="3"/>
            <a:endCxn id="7" idx="1"/>
          </p:cNvCxnSpPr>
          <p:nvPr/>
        </p:nvCxnSpPr>
        <p:spPr>
          <a:xfrm flipV="1">
            <a:off x="2204721" y="2283983"/>
            <a:ext cx="1282068" cy="89230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stCxn id="5" idx="3"/>
            <a:endCxn id="7" idx="1"/>
          </p:cNvCxnSpPr>
          <p:nvPr/>
        </p:nvCxnSpPr>
        <p:spPr>
          <a:xfrm flipV="1">
            <a:off x="2204721" y="2283983"/>
            <a:ext cx="1282068" cy="160350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>
            <a:stCxn id="6" idx="3"/>
            <a:endCxn id="7" idx="1"/>
          </p:cNvCxnSpPr>
          <p:nvPr/>
        </p:nvCxnSpPr>
        <p:spPr>
          <a:xfrm flipV="1">
            <a:off x="2204721" y="2283983"/>
            <a:ext cx="1282068" cy="233568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>
            <a:stCxn id="5" idx="3"/>
            <a:endCxn id="8" idx="1"/>
          </p:cNvCxnSpPr>
          <p:nvPr/>
        </p:nvCxnSpPr>
        <p:spPr>
          <a:xfrm flipV="1">
            <a:off x="2204721" y="3360943"/>
            <a:ext cx="1282068" cy="52654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>
            <a:stCxn id="5" idx="3"/>
            <a:endCxn id="9" idx="1"/>
          </p:cNvCxnSpPr>
          <p:nvPr/>
        </p:nvCxnSpPr>
        <p:spPr>
          <a:xfrm>
            <a:off x="2204721" y="3887491"/>
            <a:ext cx="1282068" cy="55041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>
            <a:stCxn id="5" idx="3"/>
            <a:endCxn id="10" idx="1"/>
          </p:cNvCxnSpPr>
          <p:nvPr/>
        </p:nvCxnSpPr>
        <p:spPr>
          <a:xfrm>
            <a:off x="2204721" y="3887491"/>
            <a:ext cx="1282068" cy="162737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>
            <a:stCxn id="4" idx="3"/>
            <a:endCxn id="8" idx="1"/>
          </p:cNvCxnSpPr>
          <p:nvPr/>
        </p:nvCxnSpPr>
        <p:spPr>
          <a:xfrm>
            <a:off x="2204721" y="3176291"/>
            <a:ext cx="1282068" cy="18465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4" idx="3"/>
            <a:endCxn id="9" idx="1"/>
          </p:cNvCxnSpPr>
          <p:nvPr/>
        </p:nvCxnSpPr>
        <p:spPr>
          <a:xfrm>
            <a:off x="2204721" y="3176291"/>
            <a:ext cx="1282068" cy="126161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>
            <a:stCxn id="4" idx="3"/>
            <a:endCxn id="10" idx="1"/>
          </p:cNvCxnSpPr>
          <p:nvPr/>
        </p:nvCxnSpPr>
        <p:spPr>
          <a:xfrm>
            <a:off x="2204721" y="3176291"/>
            <a:ext cx="1282068" cy="233857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>
            <a:stCxn id="6" idx="3"/>
            <a:endCxn id="8" idx="1"/>
          </p:cNvCxnSpPr>
          <p:nvPr/>
        </p:nvCxnSpPr>
        <p:spPr>
          <a:xfrm flipV="1">
            <a:off x="2204721" y="3360943"/>
            <a:ext cx="1282068" cy="125872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箭头连接符 42"/>
          <p:cNvCxnSpPr>
            <a:stCxn id="6" idx="3"/>
            <a:endCxn id="9" idx="1"/>
          </p:cNvCxnSpPr>
          <p:nvPr/>
        </p:nvCxnSpPr>
        <p:spPr>
          <a:xfrm flipV="1">
            <a:off x="2204721" y="4437903"/>
            <a:ext cx="1282068" cy="18176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箭头连接符 45"/>
          <p:cNvCxnSpPr>
            <a:stCxn id="6" idx="3"/>
            <a:endCxn id="10" idx="1"/>
          </p:cNvCxnSpPr>
          <p:nvPr/>
        </p:nvCxnSpPr>
        <p:spPr>
          <a:xfrm>
            <a:off x="2204721" y="4619667"/>
            <a:ext cx="1282068" cy="8951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矩形 60"/>
          <p:cNvSpPr/>
          <p:nvPr/>
        </p:nvSpPr>
        <p:spPr bwMode="auto">
          <a:xfrm>
            <a:off x="6095193" y="2918502"/>
            <a:ext cx="1858290" cy="51557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BEIJING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2" name="矩形 61"/>
          <p:cNvSpPr/>
          <p:nvPr/>
        </p:nvSpPr>
        <p:spPr bwMode="auto">
          <a:xfrm>
            <a:off x="6095193" y="3629702"/>
            <a:ext cx="1858290" cy="51557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SHANGHAI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3" name="矩形 62"/>
          <p:cNvSpPr/>
          <p:nvPr/>
        </p:nvSpPr>
        <p:spPr bwMode="auto">
          <a:xfrm>
            <a:off x="6095193" y="4361878"/>
            <a:ext cx="1858290" cy="51557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GUANGZHOU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4" name="矩形 63"/>
          <p:cNvSpPr/>
          <p:nvPr/>
        </p:nvSpPr>
        <p:spPr bwMode="auto">
          <a:xfrm>
            <a:off x="10136084" y="202619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5" name="矩形 64"/>
          <p:cNvSpPr/>
          <p:nvPr/>
        </p:nvSpPr>
        <p:spPr bwMode="auto">
          <a:xfrm>
            <a:off x="10136084" y="310315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6" name="矩形 65"/>
          <p:cNvSpPr/>
          <p:nvPr/>
        </p:nvSpPr>
        <p:spPr bwMode="auto">
          <a:xfrm>
            <a:off x="10136084" y="418011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7" name="矩形 66"/>
          <p:cNvSpPr/>
          <p:nvPr/>
        </p:nvSpPr>
        <p:spPr bwMode="auto">
          <a:xfrm>
            <a:off x="10136084" y="5257074"/>
            <a:ext cx="1858290" cy="5155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Provincial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noProof="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Met Service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0" name="云形 79"/>
          <p:cNvSpPr/>
          <p:nvPr/>
        </p:nvSpPr>
        <p:spPr bwMode="auto">
          <a:xfrm rot="43660">
            <a:off x="8116255" y="3372250"/>
            <a:ext cx="1785937" cy="857250"/>
          </a:xfrm>
          <a:prstGeom prst="cloud">
            <a:avLst/>
          </a:prstGeom>
          <a:solidFill>
            <a:srgbClr val="9BBB59">
              <a:lumMod val="40000"/>
              <a:lumOff val="60000"/>
            </a:srgbClr>
          </a:solidFill>
          <a:ln w="25400" cap="flat" cmpd="sng" algn="ctr">
            <a:solidFill>
              <a:srgbClr val="9BBB59">
                <a:lumMod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b="1" kern="0" dirty="0" smtClean="0">
                <a:solidFill>
                  <a:prstClr val="black"/>
                </a:solidFill>
                <a:latin typeface="Calibri" panose="020F0502020204030204" pitchFamily="34" charset="0"/>
                <a:ea typeface="黑体" pitchFamily="49" charset="-122"/>
              </a:rPr>
              <a:t>Cloud Service</a:t>
            </a:r>
            <a:endParaRPr kumimoji="0" lang="en-US" altLang="zh-CN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黑体" pitchFamily="49" charset="-122"/>
              <a:cs typeface="+mn-cs"/>
            </a:endParaRPr>
          </a:p>
        </p:txBody>
      </p:sp>
      <p:cxnSp>
        <p:nvCxnSpPr>
          <p:cNvPr id="81" name="直接箭头连接符 80"/>
          <p:cNvCxnSpPr/>
          <p:nvPr/>
        </p:nvCxnSpPr>
        <p:spPr>
          <a:xfrm>
            <a:off x="7953482" y="3176291"/>
            <a:ext cx="515464" cy="47438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箭头连接符 83"/>
          <p:cNvCxnSpPr>
            <a:stCxn id="62" idx="3"/>
          </p:cNvCxnSpPr>
          <p:nvPr/>
        </p:nvCxnSpPr>
        <p:spPr>
          <a:xfrm flipV="1">
            <a:off x="7953483" y="3682468"/>
            <a:ext cx="515463" cy="20502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箭头连接符 86"/>
          <p:cNvCxnSpPr>
            <a:stCxn id="63" idx="3"/>
          </p:cNvCxnSpPr>
          <p:nvPr/>
        </p:nvCxnSpPr>
        <p:spPr>
          <a:xfrm flipV="1">
            <a:off x="7953483" y="3743325"/>
            <a:ext cx="515463" cy="87634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箭头连接符 95"/>
          <p:cNvCxnSpPr>
            <a:endCxn id="64" idx="1"/>
          </p:cNvCxnSpPr>
          <p:nvPr/>
        </p:nvCxnSpPr>
        <p:spPr>
          <a:xfrm flipV="1">
            <a:off x="9315450" y="2283983"/>
            <a:ext cx="820634" cy="126566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箭头连接符 98"/>
          <p:cNvCxnSpPr>
            <a:endCxn id="65" idx="1"/>
          </p:cNvCxnSpPr>
          <p:nvPr/>
        </p:nvCxnSpPr>
        <p:spPr>
          <a:xfrm flipV="1">
            <a:off x="9372600" y="3360943"/>
            <a:ext cx="763484" cy="21818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箭头连接符 101"/>
          <p:cNvCxnSpPr/>
          <p:nvPr/>
        </p:nvCxnSpPr>
        <p:spPr>
          <a:xfrm>
            <a:off x="9417050" y="3650678"/>
            <a:ext cx="719034" cy="79890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箭头连接符 103"/>
          <p:cNvCxnSpPr>
            <a:endCxn id="67" idx="1"/>
          </p:cNvCxnSpPr>
          <p:nvPr/>
        </p:nvCxnSpPr>
        <p:spPr>
          <a:xfrm>
            <a:off x="9372600" y="3734303"/>
            <a:ext cx="763484" cy="17805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右箭头 111"/>
          <p:cNvSpPr/>
          <p:nvPr/>
        </p:nvSpPr>
        <p:spPr>
          <a:xfrm>
            <a:off x="5376413" y="3784979"/>
            <a:ext cx="640079" cy="25778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文本框 124"/>
          <p:cNvSpPr txBox="1"/>
          <p:nvPr/>
        </p:nvSpPr>
        <p:spPr>
          <a:xfrm>
            <a:off x="1442721" y="2096429"/>
            <a:ext cx="1790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NWP Products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8110883" y="2822962"/>
            <a:ext cx="1790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NWP Products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354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235</Words>
  <Application>Microsoft Office PowerPoint</Application>
  <PresentationFormat>宽屏</PresentationFormat>
  <Paragraphs>95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等线</vt:lpstr>
      <vt:lpstr>等线 Light</vt:lpstr>
      <vt:lpstr>黑体</vt:lpstr>
      <vt:lpstr>宋体</vt:lpstr>
      <vt:lpstr>微软雅黑</vt:lpstr>
      <vt:lpstr>Arial</vt:lpstr>
      <vt:lpstr>Calibri</vt:lpstr>
      <vt:lpstr>Office 主题​​</vt:lpstr>
      <vt:lpstr>Review of the current status of implementation of TCP/IP procedures and applications at  GISC Beijing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lang</dc:creator>
  <cp:lastModifiedBy>user</cp:lastModifiedBy>
  <cp:revision>47</cp:revision>
  <dcterms:created xsi:type="dcterms:W3CDTF">2016-03-29T07:53:02Z</dcterms:created>
  <dcterms:modified xsi:type="dcterms:W3CDTF">2016-04-05T11:19:18Z</dcterms:modified>
</cp:coreProperties>
</file>