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5"/>
  </p:notesMasterIdLst>
  <p:handoutMasterIdLst>
    <p:handoutMasterId r:id="rId16"/>
  </p:handoutMasterIdLst>
  <p:sldIdLst>
    <p:sldId id="263" r:id="rId3"/>
    <p:sldId id="264" r:id="rId4"/>
    <p:sldId id="271" r:id="rId5"/>
    <p:sldId id="265" r:id="rId6"/>
    <p:sldId id="266" r:id="rId7"/>
    <p:sldId id="267" r:id="rId8"/>
    <p:sldId id="286" r:id="rId9"/>
    <p:sldId id="277" r:id="rId10"/>
    <p:sldId id="268" r:id="rId11"/>
    <p:sldId id="269" r:id="rId12"/>
    <p:sldId id="270" r:id="rId13"/>
    <p:sldId id="262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>
      <p:cViewPr>
        <p:scale>
          <a:sx n="94" d="100"/>
          <a:sy n="94" d="100"/>
        </p:scale>
        <p:origin x="-60" y="17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3568" y="2564904"/>
            <a:ext cx="7921625" cy="1730375"/>
          </a:xfrm>
        </p:spPr>
        <p:txBody>
          <a:bodyPr/>
          <a:lstStyle/>
          <a:p>
            <a:r>
              <a:rPr lang="en-US" dirty="0" smtClean="0"/>
              <a:t>Review </a:t>
            </a:r>
            <a:r>
              <a:rPr lang="en-US" dirty="0"/>
              <a:t>of the current status of implantation of TCP/IP at WIS </a:t>
            </a:r>
            <a:r>
              <a:rPr lang="en-US" dirty="0" err="1" smtClean="0"/>
              <a:t>Centres</a:t>
            </a: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sz="2000" dirty="0" smtClean="0"/>
              <a:t>Submitted by: SOUGUE Bissa (ASECNA)</a:t>
            </a:r>
            <a:br>
              <a:rPr lang="en-GB" altLang="en-US" sz="2000" dirty="0" smtClean="0"/>
            </a:br>
            <a:r>
              <a:rPr lang="en-GB" altLang="en-US" sz="2000" dirty="0" smtClean="0"/>
              <a:t>(Doc </a:t>
            </a:r>
            <a:r>
              <a:rPr lang="en-GB" altLang="en-US" sz="2000" dirty="0" smtClean="0"/>
              <a:t>26 – AI 2)</a:t>
            </a: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941168"/>
            <a:ext cx="7921625" cy="1224236"/>
          </a:xfrm>
        </p:spPr>
        <p:txBody>
          <a:bodyPr/>
          <a:lstStyle/>
          <a:p>
            <a:r>
              <a:rPr lang="en-US" altLang="en-US" sz="2000" dirty="0" smtClean="0"/>
              <a:t>ET-CTS 2016</a:t>
            </a:r>
          </a:p>
          <a:p>
            <a:r>
              <a:rPr lang="en-US" altLang="en-US" sz="2000" dirty="0" smtClean="0"/>
              <a:t>ASECNA</a:t>
            </a:r>
            <a:r>
              <a:rPr lang="en-US" altLang="en-US" sz="2000" dirty="0"/>
              <a:t>, Dakar. Senegal</a:t>
            </a:r>
          </a:p>
          <a:p>
            <a:r>
              <a:rPr lang="en-US" altLang="en-US" sz="2000" dirty="0"/>
              <a:t>Date: 05-08 April 2016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 smtClean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 smtClean="0"/>
              <a:t>ET-CTS </a:t>
            </a:r>
            <a:r>
              <a:rPr lang="en-US" altLang="en-US" sz="1200" dirty="0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 smtClean="0">
                <a:solidFill>
                  <a:srgbClr val="FF6600"/>
                </a:solidFill>
                <a:latin typeface="Arial" pitchFamily="34" charset="0"/>
              </a:rPr>
              <a:t>ASECNA IN A GLANCE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  <p:grpSp>
        <p:nvGrpSpPr>
          <p:cNvPr id="7" name="Group 240"/>
          <p:cNvGrpSpPr>
            <a:grpSpLocks/>
          </p:cNvGrpSpPr>
          <p:nvPr/>
        </p:nvGrpSpPr>
        <p:grpSpPr bwMode="auto">
          <a:xfrm>
            <a:off x="342644" y="1049339"/>
            <a:ext cx="3957638" cy="4267200"/>
            <a:chOff x="158" y="1389"/>
            <a:chExt cx="2493" cy="2688"/>
          </a:xfrm>
        </p:grpSpPr>
        <p:sp>
          <p:nvSpPr>
            <p:cNvPr id="8" name="AutoShape 241"/>
            <p:cNvSpPr>
              <a:spLocks noChangeAspect="1" noChangeArrowheads="1" noTextEdit="1"/>
            </p:cNvSpPr>
            <p:nvPr/>
          </p:nvSpPr>
          <p:spPr bwMode="auto">
            <a:xfrm>
              <a:off x="158" y="1389"/>
              <a:ext cx="2493" cy="2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Freeform 242"/>
            <p:cNvSpPr>
              <a:spLocks/>
            </p:cNvSpPr>
            <p:nvPr/>
          </p:nvSpPr>
          <p:spPr bwMode="auto">
            <a:xfrm>
              <a:off x="2315" y="2334"/>
              <a:ext cx="59" cy="74"/>
            </a:xfrm>
            <a:custGeom>
              <a:avLst/>
              <a:gdLst>
                <a:gd name="T0" fmla="*/ 46 w 59"/>
                <a:gd name="T1" fmla="*/ 0 h 74"/>
                <a:gd name="T2" fmla="*/ 0 w 59"/>
                <a:gd name="T3" fmla="*/ 47 h 74"/>
                <a:gd name="T4" fmla="*/ 12 w 59"/>
                <a:gd name="T5" fmla="*/ 74 h 74"/>
                <a:gd name="T6" fmla="*/ 29 w 59"/>
                <a:gd name="T7" fmla="*/ 58 h 74"/>
                <a:gd name="T8" fmla="*/ 59 w 59"/>
                <a:gd name="T9" fmla="*/ 37 h 74"/>
                <a:gd name="T10" fmla="*/ 46 w 59"/>
                <a:gd name="T11" fmla="*/ 0 h 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9"/>
                <a:gd name="T19" fmla="*/ 0 h 74"/>
                <a:gd name="T20" fmla="*/ 59 w 59"/>
                <a:gd name="T21" fmla="*/ 74 h 7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9" h="74">
                  <a:moveTo>
                    <a:pt x="46" y="0"/>
                  </a:moveTo>
                  <a:lnTo>
                    <a:pt x="0" y="47"/>
                  </a:lnTo>
                  <a:lnTo>
                    <a:pt x="12" y="74"/>
                  </a:lnTo>
                  <a:lnTo>
                    <a:pt x="29" y="58"/>
                  </a:lnTo>
                  <a:lnTo>
                    <a:pt x="59" y="37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Freeform 243"/>
            <p:cNvSpPr>
              <a:spLocks/>
            </p:cNvSpPr>
            <p:nvPr/>
          </p:nvSpPr>
          <p:spPr bwMode="auto">
            <a:xfrm>
              <a:off x="2290" y="2356"/>
              <a:ext cx="359" cy="533"/>
            </a:xfrm>
            <a:custGeom>
              <a:avLst/>
              <a:gdLst>
                <a:gd name="T0" fmla="*/ 54 w 359"/>
                <a:gd name="T1" fmla="*/ 36 h 533"/>
                <a:gd name="T2" fmla="*/ 96 w 359"/>
                <a:gd name="T3" fmla="*/ 121 h 533"/>
                <a:gd name="T4" fmla="*/ 246 w 359"/>
                <a:gd name="T5" fmla="*/ 152 h 533"/>
                <a:gd name="T6" fmla="*/ 150 w 359"/>
                <a:gd name="T7" fmla="*/ 263 h 533"/>
                <a:gd name="T8" fmla="*/ 67 w 359"/>
                <a:gd name="T9" fmla="*/ 288 h 533"/>
                <a:gd name="T10" fmla="*/ 52 w 359"/>
                <a:gd name="T11" fmla="*/ 320 h 533"/>
                <a:gd name="T12" fmla="*/ 0 w 359"/>
                <a:gd name="T13" fmla="*/ 370 h 533"/>
                <a:gd name="T14" fmla="*/ 2 w 359"/>
                <a:gd name="T15" fmla="*/ 506 h 533"/>
                <a:gd name="T16" fmla="*/ 19 w 359"/>
                <a:gd name="T17" fmla="*/ 533 h 533"/>
                <a:gd name="T18" fmla="*/ 124 w 359"/>
                <a:gd name="T19" fmla="*/ 412 h 533"/>
                <a:gd name="T20" fmla="*/ 155 w 359"/>
                <a:gd name="T21" fmla="*/ 400 h 533"/>
                <a:gd name="T22" fmla="*/ 253 w 359"/>
                <a:gd name="T23" fmla="*/ 294 h 533"/>
                <a:gd name="T24" fmla="*/ 313 w 359"/>
                <a:gd name="T25" fmla="*/ 190 h 533"/>
                <a:gd name="T26" fmla="*/ 316 w 359"/>
                <a:gd name="T27" fmla="*/ 164 h 533"/>
                <a:gd name="T28" fmla="*/ 347 w 359"/>
                <a:gd name="T29" fmla="*/ 115 h 533"/>
                <a:gd name="T30" fmla="*/ 359 w 359"/>
                <a:gd name="T31" fmla="*/ 9 h 533"/>
                <a:gd name="T32" fmla="*/ 331 w 359"/>
                <a:gd name="T33" fmla="*/ 0 h 533"/>
                <a:gd name="T34" fmla="*/ 271 w 359"/>
                <a:gd name="T35" fmla="*/ 38 h 533"/>
                <a:gd name="T36" fmla="*/ 207 w 359"/>
                <a:gd name="T37" fmla="*/ 42 h 533"/>
                <a:gd name="T38" fmla="*/ 189 w 359"/>
                <a:gd name="T39" fmla="*/ 58 h 533"/>
                <a:gd name="T40" fmla="*/ 153 w 359"/>
                <a:gd name="T41" fmla="*/ 52 h 533"/>
                <a:gd name="T42" fmla="*/ 125 w 359"/>
                <a:gd name="T43" fmla="*/ 66 h 533"/>
                <a:gd name="T44" fmla="*/ 88 w 359"/>
                <a:gd name="T45" fmla="*/ 52 h 533"/>
                <a:gd name="T46" fmla="*/ 74 w 359"/>
                <a:gd name="T47" fmla="*/ 19 h 533"/>
                <a:gd name="T48" fmla="*/ 54 w 359"/>
                <a:gd name="T49" fmla="*/ 36 h 53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59"/>
                <a:gd name="T76" fmla="*/ 0 h 533"/>
                <a:gd name="T77" fmla="*/ 359 w 359"/>
                <a:gd name="T78" fmla="*/ 533 h 53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59" h="533">
                  <a:moveTo>
                    <a:pt x="54" y="36"/>
                  </a:moveTo>
                  <a:lnTo>
                    <a:pt x="96" y="121"/>
                  </a:lnTo>
                  <a:lnTo>
                    <a:pt x="246" y="152"/>
                  </a:lnTo>
                  <a:lnTo>
                    <a:pt x="150" y="263"/>
                  </a:lnTo>
                  <a:lnTo>
                    <a:pt x="67" y="288"/>
                  </a:lnTo>
                  <a:lnTo>
                    <a:pt x="52" y="320"/>
                  </a:lnTo>
                  <a:lnTo>
                    <a:pt x="0" y="370"/>
                  </a:lnTo>
                  <a:lnTo>
                    <a:pt x="2" y="506"/>
                  </a:lnTo>
                  <a:lnTo>
                    <a:pt x="19" y="533"/>
                  </a:lnTo>
                  <a:lnTo>
                    <a:pt x="124" y="412"/>
                  </a:lnTo>
                  <a:lnTo>
                    <a:pt x="155" y="400"/>
                  </a:lnTo>
                  <a:lnTo>
                    <a:pt x="253" y="294"/>
                  </a:lnTo>
                  <a:lnTo>
                    <a:pt x="313" y="190"/>
                  </a:lnTo>
                  <a:lnTo>
                    <a:pt x="316" y="164"/>
                  </a:lnTo>
                  <a:lnTo>
                    <a:pt x="347" y="115"/>
                  </a:lnTo>
                  <a:lnTo>
                    <a:pt x="359" y="9"/>
                  </a:lnTo>
                  <a:lnTo>
                    <a:pt x="331" y="0"/>
                  </a:lnTo>
                  <a:lnTo>
                    <a:pt x="271" y="38"/>
                  </a:lnTo>
                  <a:lnTo>
                    <a:pt x="207" y="42"/>
                  </a:lnTo>
                  <a:lnTo>
                    <a:pt x="189" y="58"/>
                  </a:lnTo>
                  <a:lnTo>
                    <a:pt x="153" y="52"/>
                  </a:lnTo>
                  <a:lnTo>
                    <a:pt x="125" y="66"/>
                  </a:lnTo>
                  <a:lnTo>
                    <a:pt x="88" y="52"/>
                  </a:lnTo>
                  <a:lnTo>
                    <a:pt x="74" y="19"/>
                  </a:lnTo>
                  <a:lnTo>
                    <a:pt x="54" y="36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Freeform 244"/>
            <p:cNvSpPr>
              <a:spLocks/>
            </p:cNvSpPr>
            <p:nvPr/>
          </p:nvSpPr>
          <p:spPr bwMode="auto">
            <a:xfrm>
              <a:off x="1150" y="1425"/>
              <a:ext cx="136" cy="234"/>
            </a:xfrm>
            <a:custGeom>
              <a:avLst/>
              <a:gdLst>
                <a:gd name="T0" fmla="*/ 43 w 136"/>
                <a:gd name="T1" fmla="*/ 7 h 234"/>
                <a:gd name="T2" fmla="*/ 30 w 136"/>
                <a:gd name="T3" fmla="*/ 103 h 234"/>
                <a:gd name="T4" fmla="*/ 0 w 136"/>
                <a:gd name="T5" fmla="*/ 112 h 234"/>
                <a:gd name="T6" fmla="*/ 4 w 136"/>
                <a:gd name="T7" fmla="*/ 150 h 234"/>
                <a:gd name="T8" fmla="*/ 50 w 136"/>
                <a:gd name="T9" fmla="*/ 234 h 234"/>
                <a:gd name="T10" fmla="*/ 136 w 136"/>
                <a:gd name="T11" fmla="*/ 155 h 234"/>
                <a:gd name="T12" fmla="*/ 88 w 136"/>
                <a:gd name="T13" fmla="*/ 122 h 234"/>
                <a:gd name="T14" fmla="*/ 95 w 136"/>
                <a:gd name="T15" fmla="*/ 103 h 234"/>
                <a:gd name="T16" fmla="*/ 117 w 136"/>
                <a:gd name="T17" fmla="*/ 100 h 234"/>
                <a:gd name="T18" fmla="*/ 127 w 136"/>
                <a:gd name="T19" fmla="*/ 73 h 234"/>
                <a:gd name="T20" fmla="*/ 112 w 136"/>
                <a:gd name="T21" fmla="*/ 43 h 234"/>
                <a:gd name="T22" fmla="*/ 111 w 136"/>
                <a:gd name="T23" fmla="*/ 7 h 234"/>
                <a:gd name="T24" fmla="*/ 66 w 136"/>
                <a:gd name="T25" fmla="*/ 0 h 234"/>
                <a:gd name="T26" fmla="*/ 43 w 136"/>
                <a:gd name="T27" fmla="*/ 7 h 23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36"/>
                <a:gd name="T43" fmla="*/ 0 h 234"/>
                <a:gd name="T44" fmla="*/ 136 w 136"/>
                <a:gd name="T45" fmla="*/ 234 h 23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36" h="234">
                  <a:moveTo>
                    <a:pt x="43" y="7"/>
                  </a:moveTo>
                  <a:lnTo>
                    <a:pt x="30" y="103"/>
                  </a:lnTo>
                  <a:lnTo>
                    <a:pt x="0" y="112"/>
                  </a:lnTo>
                  <a:lnTo>
                    <a:pt x="4" y="150"/>
                  </a:lnTo>
                  <a:lnTo>
                    <a:pt x="50" y="234"/>
                  </a:lnTo>
                  <a:lnTo>
                    <a:pt x="136" y="155"/>
                  </a:lnTo>
                  <a:lnTo>
                    <a:pt x="88" y="122"/>
                  </a:lnTo>
                  <a:lnTo>
                    <a:pt x="95" y="103"/>
                  </a:lnTo>
                  <a:lnTo>
                    <a:pt x="117" y="100"/>
                  </a:lnTo>
                  <a:lnTo>
                    <a:pt x="127" y="73"/>
                  </a:lnTo>
                  <a:lnTo>
                    <a:pt x="112" y="43"/>
                  </a:lnTo>
                  <a:lnTo>
                    <a:pt x="111" y="7"/>
                  </a:lnTo>
                  <a:lnTo>
                    <a:pt x="66" y="0"/>
                  </a:lnTo>
                  <a:lnTo>
                    <a:pt x="43" y="7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" name="Freeform 245"/>
            <p:cNvSpPr>
              <a:spLocks/>
            </p:cNvSpPr>
            <p:nvPr/>
          </p:nvSpPr>
          <p:spPr bwMode="auto">
            <a:xfrm>
              <a:off x="458" y="1437"/>
              <a:ext cx="424" cy="286"/>
            </a:xfrm>
            <a:custGeom>
              <a:avLst/>
              <a:gdLst>
                <a:gd name="T0" fmla="*/ 151 w 424"/>
                <a:gd name="T1" fmla="*/ 286 h 286"/>
                <a:gd name="T2" fmla="*/ 424 w 424"/>
                <a:gd name="T3" fmla="*/ 154 h 286"/>
                <a:gd name="T4" fmla="*/ 412 w 424"/>
                <a:gd name="T5" fmla="*/ 95 h 286"/>
                <a:gd name="T6" fmla="*/ 424 w 424"/>
                <a:gd name="T7" fmla="*/ 43 h 286"/>
                <a:gd name="T8" fmla="*/ 294 w 424"/>
                <a:gd name="T9" fmla="*/ 0 h 286"/>
                <a:gd name="T10" fmla="*/ 263 w 424"/>
                <a:gd name="T11" fmla="*/ 52 h 286"/>
                <a:gd name="T12" fmla="*/ 177 w 424"/>
                <a:gd name="T13" fmla="*/ 95 h 286"/>
                <a:gd name="T14" fmla="*/ 134 w 424"/>
                <a:gd name="T15" fmla="*/ 132 h 286"/>
                <a:gd name="T16" fmla="*/ 121 w 424"/>
                <a:gd name="T17" fmla="*/ 190 h 286"/>
                <a:gd name="T18" fmla="*/ 0 w 424"/>
                <a:gd name="T19" fmla="*/ 271 h 286"/>
                <a:gd name="T20" fmla="*/ 151 w 424"/>
                <a:gd name="T21" fmla="*/ 286 h 2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24"/>
                <a:gd name="T34" fmla="*/ 0 h 286"/>
                <a:gd name="T35" fmla="*/ 424 w 424"/>
                <a:gd name="T36" fmla="*/ 286 h 28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24" h="286">
                  <a:moveTo>
                    <a:pt x="151" y="286"/>
                  </a:moveTo>
                  <a:lnTo>
                    <a:pt x="424" y="154"/>
                  </a:lnTo>
                  <a:lnTo>
                    <a:pt x="412" y="95"/>
                  </a:lnTo>
                  <a:lnTo>
                    <a:pt x="424" y="43"/>
                  </a:lnTo>
                  <a:lnTo>
                    <a:pt x="294" y="0"/>
                  </a:lnTo>
                  <a:lnTo>
                    <a:pt x="263" y="52"/>
                  </a:lnTo>
                  <a:lnTo>
                    <a:pt x="177" y="95"/>
                  </a:lnTo>
                  <a:lnTo>
                    <a:pt x="134" y="132"/>
                  </a:lnTo>
                  <a:lnTo>
                    <a:pt x="121" y="190"/>
                  </a:lnTo>
                  <a:lnTo>
                    <a:pt x="0" y="271"/>
                  </a:lnTo>
                  <a:lnTo>
                    <a:pt x="151" y="286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reeform 246"/>
            <p:cNvSpPr>
              <a:spLocks/>
            </p:cNvSpPr>
            <p:nvPr/>
          </p:nvSpPr>
          <p:spPr bwMode="auto">
            <a:xfrm>
              <a:off x="1709" y="1627"/>
              <a:ext cx="377" cy="351"/>
            </a:xfrm>
            <a:custGeom>
              <a:avLst/>
              <a:gdLst>
                <a:gd name="T0" fmla="*/ 0 w 377"/>
                <a:gd name="T1" fmla="*/ 0 h 351"/>
                <a:gd name="T2" fmla="*/ 9 w 377"/>
                <a:gd name="T3" fmla="*/ 351 h 351"/>
                <a:gd name="T4" fmla="*/ 323 w 377"/>
                <a:gd name="T5" fmla="*/ 351 h 351"/>
                <a:gd name="T6" fmla="*/ 377 w 377"/>
                <a:gd name="T7" fmla="*/ 283 h 351"/>
                <a:gd name="T8" fmla="*/ 252 w 377"/>
                <a:gd name="T9" fmla="*/ 86 h 351"/>
                <a:gd name="T10" fmla="*/ 256 w 377"/>
                <a:gd name="T11" fmla="*/ 75 h 351"/>
                <a:gd name="T12" fmla="*/ 306 w 377"/>
                <a:gd name="T13" fmla="*/ 139 h 351"/>
                <a:gd name="T14" fmla="*/ 323 w 377"/>
                <a:gd name="T15" fmla="*/ 70 h 351"/>
                <a:gd name="T16" fmla="*/ 285 w 377"/>
                <a:gd name="T17" fmla="*/ 12 h 351"/>
                <a:gd name="T18" fmla="*/ 168 w 377"/>
                <a:gd name="T19" fmla="*/ 16 h 351"/>
                <a:gd name="T20" fmla="*/ 129 w 377"/>
                <a:gd name="T21" fmla="*/ 32 h 351"/>
                <a:gd name="T22" fmla="*/ 54 w 377"/>
                <a:gd name="T23" fmla="*/ 6 h 351"/>
                <a:gd name="T24" fmla="*/ 0 w 377"/>
                <a:gd name="T25" fmla="*/ 0 h 35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77"/>
                <a:gd name="T40" fmla="*/ 0 h 351"/>
                <a:gd name="T41" fmla="*/ 377 w 377"/>
                <a:gd name="T42" fmla="*/ 351 h 35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77" h="351">
                  <a:moveTo>
                    <a:pt x="0" y="0"/>
                  </a:moveTo>
                  <a:lnTo>
                    <a:pt x="9" y="351"/>
                  </a:lnTo>
                  <a:lnTo>
                    <a:pt x="323" y="351"/>
                  </a:lnTo>
                  <a:lnTo>
                    <a:pt x="377" y="283"/>
                  </a:lnTo>
                  <a:lnTo>
                    <a:pt x="252" y="86"/>
                  </a:lnTo>
                  <a:lnTo>
                    <a:pt x="256" y="75"/>
                  </a:lnTo>
                  <a:lnTo>
                    <a:pt x="306" y="139"/>
                  </a:lnTo>
                  <a:lnTo>
                    <a:pt x="323" y="70"/>
                  </a:lnTo>
                  <a:lnTo>
                    <a:pt x="285" y="12"/>
                  </a:lnTo>
                  <a:lnTo>
                    <a:pt x="168" y="16"/>
                  </a:lnTo>
                  <a:lnTo>
                    <a:pt x="129" y="32"/>
                  </a:lnTo>
                  <a:lnTo>
                    <a:pt x="54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reeform 247"/>
            <p:cNvSpPr>
              <a:spLocks/>
            </p:cNvSpPr>
            <p:nvPr/>
          </p:nvSpPr>
          <p:spPr bwMode="auto">
            <a:xfrm>
              <a:off x="1595" y="1941"/>
              <a:ext cx="593" cy="726"/>
            </a:xfrm>
            <a:custGeom>
              <a:avLst/>
              <a:gdLst>
                <a:gd name="T0" fmla="*/ 43 w 593"/>
                <a:gd name="T1" fmla="*/ 430 h 726"/>
                <a:gd name="T2" fmla="*/ 0 w 593"/>
                <a:gd name="T3" fmla="*/ 361 h 726"/>
                <a:gd name="T4" fmla="*/ 54 w 593"/>
                <a:gd name="T5" fmla="*/ 255 h 726"/>
                <a:gd name="T6" fmla="*/ 84 w 593"/>
                <a:gd name="T7" fmla="*/ 249 h 726"/>
                <a:gd name="T8" fmla="*/ 83 w 593"/>
                <a:gd name="T9" fmla="*/ 127 h 726"/>
                <a:gd name="T10" fmla="*/ 123 w 593"/>
                <a:gd name="T11" fmla="*/ 127 h 726"/>
                <a:gd name="T12" fmla="*/ 123 w 593"/>
                <a:gd name="T13" fmla="*/ 37 h 726"/>
                <a:gd name="T14" fmla="*/ 437 w 593"/>
                <a:gd name="T15" fmla="*/ 37 h 726"/>
                <a:gd name="T16" fmla="*/ 475 w 593"/>
                <a:gd name="T17" fmla="*/ 0 h 726"/>
                <a:gd name="T18" fmla="*/ 539 w 593"/>
                <a:gd name="T19" fmla="*/ 42 h 726"/>
                <a:gd name="T20" fmla="*/ 556 w 593"/>
                <a:gd name="T21" fmla="*/ 160 h 726"/>
                <a:gd name="T22" fmla="*/ 590 w 593"/>
                <a:gd name="T23" fmla="*/ 176 h 726"/>
                <a:gd name="T24" fmla="*/ 593 w 593"/>
                <a:gd name="T25" fmla="*/ 208 h 726"/>
                <a:gd name="T26" fmla="*/ 551 w 593"/>
                <a:gd name="T27" fmla="*/ 244 h 726"/>
                <a:gd name="T28" fmla="*/ 530 w 593"/>
                <a:gd name="T29" fmla="*/ 361 h 726"/>
                <a:gd name="T30" fmla="*/ 484 w 593"/>
                <a:gd name="T31" fmla="*/ 409 h 726"/>
                <a:gd name="T32" fmla="*/ 480 w 593"/>
                <a:gd name="T33" fmla="*/ 451 h 726"/>
                <a:gd name="T34" fmla="*/ 454 w 593"/>
                <a:gd name="T35" fmla="*/ 467 h 726"/>
                <a:gd name="T36" fmla="*/ 446 w 593"/>
                <a:gd name="T37" fmla="*/ 541 h 726"/>
                <a:gd name="T38" fmla="*/ 399 w 593"/>
                <a:gd name="T39" fmla="*/ 558 h 726"/>
                <a:gd name="T40" fmla="*/ 506 w 593"/>
                <a:gd name="T41" fmla="*/ 669 h 726"/>
                <a:gd name="T42" fmla="*/ 379 w 593"/>
                <a:gd name="T43" fmla="*/ 722 h 726"/>
                <a:gd name="T44" fmla="*/ 346 w 593"/>
                <a:gd name="T45" fmla="*/ 717 h 726"/>
                <a:gd name="T46" fmla="*/ 325 w 593"/>
                <a:gd name="T47" fmla="*/ 726 h 726"/>
                <a:gd name="T48" fmla="*/ 283 w 593"/>
                <a:gd name="T49" fmla="*/ 674 h 726"/>
                <a:gd name="T50" fmla="*/ 223 w 593"/>
                <a:gd name="T51" fmla="*/ 685 h 726"/>
                <a:gd name="T52" fmla="*/ 124 w 593"/>
                <a:gd name="T53" fmla="*/ 558 h 726"/>
                <a:gd name="T54" fmla="*/ 55 w 593"/>
                <a:gd name="T55" fmla="*/ 530 h 726"/>
                <a:gd name="T56" fmla="*/ 43 w 593"/>
                <a:gd name="T57" fmla="*/ 430 h 72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593"/>
                <a:gd name="T88" fmla="*/ 0 h 726"/>
                <a:gd name="T89" fmla="*/ 593 w 593"/>
                <a:gd name="T90" fmla="*/ 726 h 72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593" h="726">
                  <a:moveTo>
                    <a:pt x="43" y="430"/>
                  </a:moveTo>
                  <a:lnTo>
                    <a:pt x="0" y="361"/>
                  </a:lnTo>
                  <a:lnTo>
                    <a:pt x="54" y="255"/>
                  </a:lnTo>
                  <a:lnTo>
                    <a:pt x="84" y="249"/>
                  </a:lnTo>
                  <a:lnTo>
                    <a:pt x="83" y="127"/>
                  </a:lnTo>
                  <a:lnTo>
                    <a:pt x="123" y="127"/>
                  </a:lnTo>
                  <a:lnTo>
                    <a:pt x="123" y="37"/>
                  </a:lnTo>
                  <a:lnTo>
                    <a:pt x="437" y="37"/>
                  </a:lnTo>
                  <a:lnTo>
                    <a:pt x="475" y="0"/>
                  </a:lnTo>
                  <a:lnTo>
                    <a:pt x="539" y="42"/>
                  </a:lnTo>
                  <a:lnTo>
                    <a:pt x="556" y="160"/>
                  </a:lnTo>
                  <a:lnTo>
                    <a:pt x="590" y="176"/>
                  </a:lnTo>
                  <a:lnTo>
                    <a:pt x="593" y="208"/>
                  </a:lnTo>
                  <a:lnTo>
                    <a:pt x="551" y="244"/>
                  </a:lnTo>
                  <a:lnTo>
                    <a:pt x="530" y="361"/>
                  </a:lnTo>
                  <a:lnTo>
                    <a:pt x="484" y="409"/>
                  </a:lnTo>
                  <a:lnTo>
                    <a:pt x="480" y="451"/>
                  </a:lnTo>
                  <a:lnTo>
                    <a:pt x="454" y="467"/>
                  </a:lnTo>
                  <a:lnTo>
                    <a:pt x="446" y="541"/>
                  </a:lnTo>
                  <a:lnTo>
                    <a:pt x="399" y="558"/>
                  </a:lnTo>
                  <a:lnTo>
                    <a:pt x="506" y="669"/>
                  </a:lnTo>
                  <a:lnTo>
                    <a:pt x="379" y="722"/>
                  </a:lnTo>
                  <a:lnTo>
                    <a:pt x="346" y="717"/>
                  </a:lnTo>
                  <a:lnTo>
                    <a:pt x="325" y="726"/>
                  </a:lnTo>
                  <a:lnTo>
                    <a:pt x="283" y="674"/>
                  </a:lnTo>
                  <a:lnTo>
                    <a:pt x="223" y="685"/>
                  </a:lnTo>
                  <a:lnTo>
                    <a:pt x="124" y="558"/>
                  </a:lnTo>
                  <a:lnTo>
                    <a:pt x="55" y="530"/>
                  </a:lnTo>
                  <a:lnTo>
                    <a:pt x="43" y="43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reeform 248"/>
            <p:cNvSpPr>
              <a:spLocks/>
            </p:cNvSpPr>
            <p:nvPr/>
          </p:nvSpPr>
          <p:spPr bwMode="auto">
            <a:xfrm>
              <a:off x="1184" y="1580"/>
              <a:ext cx="534" cy="505"/>
            </a:xfrm>
            <a:custGeom>
              <a:avLst/>
              <a:gdLst>
                <a:gd name="T0" fmla="*/ 496 w 534"/>
                <a:gd name="T1" fmla="*/ 505 h 505"/>
                <a:gd name="T2" fmla="*/ 227 w 534"/>
                <a:gd name="T3" fmla="*/ 351 h 505"/>
                <a:gd name="T4" fmla="*/ 193 w 534"/>
                <a:gd name="T5" fmla="*/ 366 h 505"/>
                <a:gd name="T6" fmla="*/ 164 w 534"/>
                <a:gd name="T7" fmla="*/ 371 h 505"/>
                <a:gd name="T8" fmla="*/ 76 w 534"/>
                <a:gd name="T9" fmla="*/ 335 h 505"/>
                <a:gd name="T10" fmla="*/ 0 w 534"/>
                <a:gd name="T11" fmla="*/ 244 h 505"/>
                <a:gd name="T12" fmla="*/ 22 w 534"/>
                <a:gd name="T13" fmla="*/ 212 h 505"/>
                <a:gd name="T14" fmla="*/ 16 w 534"/>
                <a:gd name="T15" fmla="*/ 79 h 505"/>
                <a:gd name="T16" fmla="*/ 102 w 534"/>
                <a:gd name="T17" fmla="*/ 0 h 505"/>
                <a:gd name="T18" fmla="*/ 215 w 534"/>
                <a:gd name="T19" fmla="*/ 27 h 505"/>
                <a:gd name="T20" fmla="*/ 358 w 534"/>
                <a:gd name="T21" fmla="*/ 111 h 505"/>
                <a:gd name="T22" fmla="*/ 369 w 534"/>
                <a:gd name="T23" fmla="*/ 85 h 505"/>
                <a:gd name="T24" fmla="*/ 353 w 534"/>
                <a:gd name="T25" fmla="*/ 47 h 505"/>
                <a:gd name="T26" fmla="*/ 432 w 534"/>
                <a:gd name="T27" fmla="*/ 5 h 505"/>
                <a:gd name="T28" fmla="*/ 525 w 534"/>
                <a:gd name="T29" fmla="*/ 47 h 505"/>
                <a:gd name="T30" fmla="*/ 534 w 534"/>
                <a:gd name="T31" fmla="*/ 488 h 505"/>
                <a:gd name="T32" fmla="*/ 494 w 534"/>
                <a:gd name="T33" fmla="*/ 488 h 505"/>
                <a:gd name="T34" fmla="*/ 496 w 534"/>
                <a:gd name="T35" fmla="*/ 505 h 50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34"/>
                <a:gd name="T55" fmla="*/ 0 h 505"/>
                <a:gd name="T56" fmla="*/ 534 w 534"/>
                <a:gd name="T57" fmla="*/ 505 h 50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34" h="505">
                  <a:moveTo>
                    <a:pt x="496" y="505"/>
                  </a:moveTo>
                  <a:lnTo>
                    <a:pt x="227" y="351"/>
                  </a:lnTo>
                  <a:lnTo>
                    <a:pt x="193" y="366"/>
                  </a:lnTo>
                  <a:lnTo>
                    <a:pt x="164" y="371"/>
                  </a:lnTo>
                  <a:lnTo>
                    <a:pt x="76" y="335"/>
                  </a:lnTo>
                  <a:lnTo>
                    <a:pt x="0" y="244"/>
                  </a:lnTo>
                  <a:lnTo>
                    <a:pt x="22" y="212"/>
                  </a:lnTo>
                  <a:lnTo>
                    <a:pt x="16" y="79"/>
                  </a:lnTo>
                  <a:lnTo>
                    <a:pt x="102" y="0"/>
                  </a:lnTo>
                  <a:lnTo>
                    <a:pt x="215" y="27"/>
                  </a:lnTo>
                  <a:lnTo>
                    <a:pt x="358" y="111"/>
                  </a:lnTo>
                  <a:lnTo>
                    <a:pt x="369" y="85"/>
                  </a:lnTo>
                  <a:lnTo>
                    <a:pt x="353" y="47"/>
                  </a:lnTo>
                  <a:lnTo>
                    <a:pt x="432" y="5"/>
                  </a:lnTo>
                  <a:lnTo>
                    <a:pt x="525" y="47"/>
                  </a:lnTo>
                  <a:lnTo>
                    <a:pt x="534" y="488"/>
                  </a:lnTo>
                  <a:lnTo>
                    <a:pt x="494" y="488"/>
                  </a:lnTo>
                  <a:lnTo>
                    <a:pt x="496" y="50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reeform 249"/>
            <p:cNvSpPr>
              <a:spLocks/>
            </p:cNvSpPr>
            <p:nvPr/>
          </p:nvSpPr>
          <p:spPr bwMode="auto">
            <a:xfrm>
              <a:off x="609" y="1432"/>
              <a:ext cx="651" cy="636"/>
            </a:xfrm>
            <a:custGeom>
              <a:avLst/>
              <a:gdLst>
                <a:gd name="T0" fmla="*/ 273 w 651"/>
                <a:gd name="T1" fmla="*/ 159 h 636"/>
                <a:gd name="T2" fmla="*/ 0 w 651"/>
                <a:gd name="T3" fmla="*/ 290 h 636"/>
                <a:gd name="T4" fmla="*/ 357 w 651"/>
                <a:gd name="T5" fmla="*/ 636 h 636"/>
                <a:gd name="T6" fmla="*/ 424 w 651"/>
                <a:gd name="T7" fmla="*/ 636 h 636"/>
                <a:gd name="T8" fmla="*/ 651 w 651"/>
                <a:gd name="T9" fmla="*/ 483 h 636"/>
                <a:gd name="T10" fmla="*/ 575 w 651"/>
                <a:gd name="T11" fmla="*/ 392 h 636"/>
                <a:gd name="T12" fmla="*/ 597 w 651"/>
                <a:gd name="T13" fmla="*/ 360 h 636"/>
                <a:gd name="T14" fmla="*/ 591 w 651"/>
                <a:gd name="T15" fmla="*/ 227 h 636"/>
                <a:gd name="T16" fmla="*/ 545 w 651"/>
                <a:gd name="T17" fmla="*/ 143 h 636"/>
                <a:gd name="T18" fmla="*/ 541 w 651"/>
                <a:gd name="T19" fmla="*/ 105 h 636"/>
                <a:gd name="T20" fmla="*/ 571 w 651"/>
                <a:gd name="T21" fmla="*/ 96 h 636"/>
                <a:gd name="T22" fmla="*/ 584 w 651"/>
                <a:gd name="T23" fmla="*/ 0 h 636"/>
                <a:gd name="T24" fmla="*/ 365 w 651"/>
                <a:gd name="T25" fmla="*/ 0 h 636"/>
                <a:gd name="T26" fmla="*/ 273 w 651"/>
                <a:gd name="T27" fmla="*/ 48 h 636"/>
                <a:gd name="T28" fmla="*/ 261 w 651"/>
                <a:gd name="T29" fmla="*/ 100 h 636"/>
                <a:gd name="T30" fmla="*/ 273 w 651"/>
                <a:gd name="T31" fmla="*/ 159 h 6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51"/>
                <a:gd name="T49" fmla="*/ 0 h 636"/>
                <a:gd name="T50" fmla="*/ 651 w 651"/>
                <a:gd name="T51" fmla="*/ 636 h 6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51" h="636">
                  <a:moveTo>
                    <a:pt x="273" y="159"/>
                  </a:moveTo>
                  <a:lnTo>
                    <a:pt x="0" y="290"/>
                  </a:lnTo>
                  <a:lnTo>
                    <a:pt x="357" y="636"/>
                  </a:lnTo>
                  <a:lnTo>
                    <a:pt x="424" y="636"/>
                  </a:lnTo>
                  <a:lnTo>
                    <a:pt x="651" y="483"/>
                  </a:lnTo>
                  <a:lnTo>
                    <a:pt x="575" y="392"/>
                  </a:lnTo>
                  <a:lnTo>
                    <a:pt x="597" y="360"/>
                  </a:lnTo>
                  <a:lnTo>
                    <a:pt x="591" y="227"/>
                  </a:lnTo>
                  <a:lnTo>
                    <a:pt x="545" y="143"/>
                  </a:lnTo>
                  <a:lnTo>
                    <a:pt x="541" y="105"/>
                  </a:lnTo>
                  <a:lnTo>
                    <a:pt x="571" y="96"/>
                  </a:lnTo>
                  <a:lnTo>
                    <a:pt x="584" y="0"/>
                  </a:lnTo>
                  <a:lnTo>
                    <a:pt x="365" y="0"/>
                  </a:lnTo>
                  <a:lnTo>
                    <a:pt x="273" y="48"/>
                  </a:lnTo>
                  <a:lnTo>
                    <a:pt x="261" y="100"/>
                  </a:lnTo>
                  <a:lnTo>
                    <a:pt x="273" y="159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reeform 250"/>
            <p:cNvSpPr>
              <a:spLocks/>
            </p:cNvSpPr>
            <p:nvPr/>
          </p:nvSpPr>
          <p:spPr bwMode="auto">
            <a:xfrm>
              <a:off x="902" y="2264"/>
              <a:ext cx="450" cy="347"/>
            </a:xfrm>
            <a:custGeom>
              <a:avLst/>
              <a:gdLst>
                <a:gd name="T0" fmla="*/ 206 w 450"/>
                <a:gd name="T1" fmla="*/ 340 h 347"/>
                <a:gd name="T2" fmla="*/ 222 w 450"/>
                <a:gd name="T3" fmla="*/ 288 h 347"/>
                <a:gd name="T4" fmla="*/ 266 w 450"/>
                <a:gd name="T5" fmla="*/ 251 h 347"/>
                <a:gd name="T6" fmla="*/ 321 w 450"/>
                <a:gd name="T7" fmla="*/ 272 h 347"/>
                <a:gd name="T8" fmla="*/ 401 w 450"/>
                <a:gd name="T9" fmla="*/ 112 h 347"/>
                <a:gd name="T10" fmla="*/ 450 w 450"/>
                <a:gd name="T11" fmla="*/ 80 h 347"/>
                <a:gd name="T12" fmla="*/ 421 w 450"/>
                <a:gd name="T13" fmla="*/ 5 h 347"/>
                <a:gd name="T14" fmla="*/ 350 w 450"/>
                <a:gd name="T15" fmla="*/ 33 h 347"/>
                <a:gd name="T16" fmla="*/ 316 w 450"/>
                <a:gd name="T17" fmla="*/ 16 h 347"/>
                <a:gd name="T18" fmla="*/ 258 w 450"/>
                <a:gd name="T19" fmla="*/ 43 h 347"/>
                <a:gd name="T20" fmla="*/ 98 w 450"/>
                <a:gd name="T21" fmla="*/ 0 h 347"/>
                <a:gd name="T22" fmla="*/ 46 w 450"/>
                <a:gd name="T23" fmla="*/ 38 h 347"/>
                <a:gd name="T24" fmla="*/ 43 w 450"/>
                <a:gd name="T25" fmla="*/ 70 h 347"/>
                <a:gd name="T26" fmla="*/ 26 w 450"/>
                <a:gd name="T27" fmla="*/ 65 h 347"/>
                <a:gd name="T28" fmla="*/ 40 w 450"/>
                <a:gd name="T29" fmla="*/ 116 h 347"/>
                <a:gd name="T30" fmla="*/ 2 w 450"/>
                <a:gd name="T31" fmla="*/ 179 h 347"/>
                <a:gd name="T32" fmla="*/ 6 w 450"/>
                <a:gd name="T33" fmla="*/ 245 h 347"/>
                <a:gd name="T34" fmla="*/ 0 w 450"/>
                <a:gd name="T35" fmla="*/ 270 h 347"/>
                <a:gd name="T36" fmla="*/ 64 w 450"/>
                <a:gd name="T37" fmla="*/ 279 h 347"/>
                <a:gd name="T38" fmla="*/ 100 w 450"/>
                <a:gd name="T39" fmla="*/ 347 h 347"/>
                <a:gd name="T40" fmla="*/ 206 w 450"/>
                <a:gd name="T41" fmla="*/ 340 h 34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347"/>
                <a:gd name="T65" fmla="*/ 450 w 450"/>
                <a:gd name="T66" fmla="*/ 347 h 34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347">
                  <a:moveTo>
                    <a:pt x="206" y="340"/>
                  </a:moveTo>
                  <a:lnTo>
                    <a:pt x="222" y="288"/>
                  </a:lnTo>
                  <a:lnTo>
                    <a:pt x="266" y="251"/>
                  </a:lnTo>
                  <a:lnTo>
                    <a:pt x="321" y="272"/>
                  </a:lnTo>
                  <a:lnTo>
                    <a:pt x="401" y="112"/>
                  </a:lnTo>
                  <a:lnTo>
                    <a:pt x="450" y="80"/>
                  </a:lnTo>
                  <a:lnTo>
                    <a:pt x="421" y="5"/>
                  </a:lnTo>
                  <a:lnTo>
                    <a:pt x="350" y="33"/>
                  </a:lnTo>
                  <a:lnTo>
                    <a:pt x="316" y="16"/>
                  </a:lnTo>
                  <a:lnTo>
                    <a:pt x="258" y="43"/>
                  </a:lnTo>
                  <a:lnTo>
                    <a:pt x="98" y="0"/>
                  </a:lnTo>
                  <a:lnTo>
                    <a:pt x="46" y="38"/>
                  </a:lnTo>
                  <a:lnTo>
                    <a:pt x="43" y="70"/>
                  </a:lnTo>
                  <a:lnTo>
                    <a:pt x="26" y="65"/>
                  </a:lnTo>
                  <a:lnTo>
                    <a:pt x="40" y="116"/>
                  </a:lnTo>
                  <a:lnTo>
                    <a:pt x="2" y="179"/>
                  </a:lnTo>
                  <a:lnTo>
                    <a:pt x="6" y="245"/>
                  </a:lnTo>
                  <a:lnTo>
                    <a:pt x="0" y="270"/>
                  </a:lnTo>
                  <a:lnTo>
                    <a:pt x="64" y="279"/>
                  </a:lnTo>
                  <a:lnTo>
                    <a:pt x="100" y="347"/>
                  </a:lnTo>
                  <a:lnTo>
                    <a:pt x="206" y="34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reeform 251"/>
            <p:cNvSpPr>
              <a:spLocks/>
            </p:cNvSpPr>
            <p:nvPr/>
          </p:nvSpPr>
          <p:spPr bwMode="auto">
            <a:xfrm>
              <a:off x="1318" y="1931"/>
              <a:ext cx="363" cy="572"/>
            </a:xfrm>
            <a:custGeom>
              <a:avLst/>
              <a:gdLst>
                <a:gd name="T0" fmla="*/ 363 w 363"/>
                <a:gd name="T1" fmla="*/ 154 h 572"/>
                <a:gd name="T2" fmla="*/ 93 w 363"/>
                <a:gd name="T3" fmla="*/ 0 h 572"/>
                <a:gd name="T4" fmla="*/ 59 w 363"/>
                <a:gd name="T5" fmla="*/ 15 h 572"/>
                <a:gd name="T6" fmla="*/ 71 w 363"/>
                <a:gd name="T7" fmla="*/ 115 h 572"/>
                <a:gd name="T8" fmla="*/ 64 w 363"/>
                <a:gd name="T9" fmla="*/ 238 h 572"/>
                <a:gd name="T10" fmla="*/ 5 w 363"/>
                <a:gd name="T11" fmla="*/ 307 h 572"/>
                <a:gd name="T12" fmla="*/ 5 w 363"/>
                <a:gd name="T13" fmla="*/ 338 h 572"/>
                <a:gd name="T14" fmla="*/ 59 w 363"/>
                <a:gd name="T15" fmla="*/ 487 h 572"/>
                <a:gd name="T16" fmla="*/ 8 w 363"/>
                <a:gd name="T17" fmla="*/ 482 h 572"/>
                <a:gd name="T18" fmla="*/ 0 w 363"/>
                <a:gd name="T19" fmla="*/ 493 h 572"/>
                <a:gd name="T20" fmla="*/ 71 w 363"/>
                <a:gd name="T21" fmla="*/ 572 h 572"/>
                <a:gd name="T22" fmla="*/ 180 w 363"/>
                <a:gd name="T23" fmla="*/ 546 h 572"/>
                <a:gd name="T24" fmla="*/ 320 w 363"/>
                <a:gd name="T25" fmla="*/ 440 h 572"/>
                <a:gd name="T26" fmla="*/ 277 w 363"/>
                <a:gd name="T27" fmla="*/ 371 h 572"/>
                <a:gd name="T28" fmla="*/ 331 w 363"/>
                <a:gd name="T29" fmla="*/ 265 h 572"/>
                <a:gd name="T30" fmla="*/ 361 w 363"/>
                <a:gd name="T31" fmla="*/ 259 h 572"/>
                <a:gd name="T32" fmla="*/ 363 w 363"/>
                <a:gd name="T33" fmla="*/ 154 h 57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63"/>
                <a:gd name="T52" fmla="*/ 0 h 572"/>
                <a:gd name="T53" fmla="*/ 363 w 363"/>
                <a:gd name="T54" fmla="*/ 572 h 57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63" h="572">
                  <a:moveTo>
                    <a:pt x="363" y="154"/>
                  </a:moveTo>
                  <a:lnTo>
                    <a:pt x="93" y="0"/>
                  </a:lnTo>
                  <a:lnTo>
                    <a:pt x="59" y="15"/>
                  </a:lnTo>
                  <a:lnTo>
                    <a:pt x="71" y="115"/>
                  </a:lnTo>
                  <a:lnTo>
                    <a:pt x="64" y="238"/>
                  </a:lnTo>
                  <a:lnTo>
                    <a:pt x="5" y="307"/>
                  </a:lnTo>
                  <a:lnTo>
                    <a:pt x="5" y="338"/>
                  </a:lnTo>
                  <a:lnTo>
                    <a:pt x="59" y="487"/>
                  </a:lnTo>
                  <a:lnTo>
                    <a:pt x="8" y="482"/>
                  </a:lnTo>
                  <a:lnTo>
                    <a:pt x="0" y="493"/>
                  </a:lnTo>
                  <a:lnTo>
                    <a:pt x="71" y="572"/>
                  </a:lnTo>
                  <a:lnTo>
                    <a:pt x="180" y="546"/>
                  </a:lnTo>
                  <a:lnTo>
                    <a:pt x="320" y="440"/>
                  </a:lnTo>
                  <a:lnTo>
                    <a:pt x="277" y="371"/>
                  </a:lnTo>
                  <a:lnTo>
                    <a:pt x="331" y="265"/>
                  </a:lnTo>
                  <a:lnTo>
                    <a:pt x="361" y="259"/>
                  </a:lnTo>
                  <a:lnTo>
                    <a:pt x="363" y="154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reeform 252"/>
            <p:cNvSpPr>
              <a:spLocks/>
            </p:cNvSpPr>
            <p:nvPr/>
          </p:nvSpPr>
          <p:spPr bwMode="auto">
            <a:xfrm>
              <a:off x="277" y="1708"/>
              <a:ext cx="332" cy="233"/>
            </a:xfrm>
            <a:custGeom>
              <a:avLst/>
              <a:gdLst>
                <a:gd name="T0" fmla="*/ 181 w 332"/>
                <a:gd name="T1" fmla="*/ 0 h 233"/>
                <a:gd name="T2" fmla="*/ 332 w 332"/>
                <a:gd name="T3" fmla="*/ 14 h 233"/>
                <a:gd name="T4" fmla="*/ 315 w 332"/>
                <a:gd name="T5" fmla="*/ 74 h 233"/>
                <a:gd name="T6" fmla="*/ 205 w 332"/>
                <a:gd name="T7" fmla="*/ 68 h 233"/>
                <a:gd name="T8" fmla="*/ 181 w 332"/>
                <a:gd name="T9" fmla="*/ 159 h 233"/>
                <a:gd name="T10" fmla="*/ 134 w 332"/>
                <a:gd name="T11" fmla="*/ 169 h 233"/>
                <a:gd name="T12" fmla="*/ 131 w 332"/>
                <a:gd name="T13" fmla="*/ 233 h 233"/>
                <a:gd name="T14" fmla="*/ 0 w 332"/>
                <a:gd name="T15" fmla="*/ 233 h 233"/>
                <a:gd name="T16" fmla="*/ 13 w 332"/>
                <a:gd name="T17" fmla="*/ 175 h 233"/>
                <a:gd name="T18" fmla="*/ 181 w 332"/>
                <a:gd name="T19" fmla="*/ 0 h 23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32"/>
                <a:gd name="T31" fmla="*/ 0 h 233"/>
                <a:gd name="T32" fmla="*/ 332 w 332"/>
                <a:gd name="T33" fmla="*/ 233 h 23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32" h="233">
                  <a:moveTo>
                    <a:pt x="181" y="0"/>
                  </a:moveTo>
                  <a:lnTo>
                    <a:pt x="332" y="14"/>
                  </a:lnTo>
                  <a:lnTo>
                    <a:pt x="315" y="74"/>
                  </a:lnTo>
                  <a:lnTo>
                    <a:pt x="205" y="68"/>
                  </a:lnTo>
                  <a:lnTo>
                    <a:pt x="181" y="159"/>
                  </a:lnTo>
                  <a:lnTo>
                    <a:pt x="134" y="169"/>
                  </a:lnTo>
                  <a:lnTo>
                    <a:pt x="131" y="233"/>
                  </a:lnTo>
                  <a:lnTo>
                    <a:pt x="0" y="233"/>
                  </a:lnTo>
                  <a:lnTo>
                    <a:pt x="13" y="175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reeform 253"/>
            <p:cNvSpPr>
              <a:spLocks/>
            </p:cNvSpPr>
            <p:nvPr/>
          </p:nvSpPr>
          <p:spPr bwMode="auto">
            <a:xfrm>
              <a:off x="252" y="1723"/>
              <a:ext cx="469" cy="483"/>
            </a:xfrm>
            <a:custGeom>
              <a:avLst/>
              <a:gdLst>
                <a:gd name="T0" fmla="*/ 357 w 469"/>
                <a:gd name="T1" fmla="*/ 0 h 483"/>
                <a:gd name="T2" fmla="*/ 469 w 469"/>
                <a:gd name="T3" fmla="*/ 109 h 483"/>
                <a:gd name="T4" fmla="*/ 383 w 469"/>
                <a:gd name="T5" fmla="*/ 106 h 483"/>
                <a:gd name="T6" fmla="*/ 383 w 469"/>
                <a:gd name="T7" fmla="*/ 457 h 483"/>
                <a:gd name="T8" fmla="*/ 164 w 469"/>
                <a:gd name="T9" fmla="*/ 462 h 483"/>
                <a:gd name="T10" fmla="*/ 164 w 469"/>
                <a:gd name="T11" fmla="*/ 483 h 483"/>
                <a:gd name="T12" fmla="*/ 139 w 469"/>
                <a:gd name="T13" fmla="*/ 483 h 483"/>
                <a:gd name="T14" fmla="*/ 105 w 469"/>
                <a:gd name="T15" fmla="*/ 419 h 483"/>
                <a:gd name="T16" fmla="*/ 55 w 469"/>
                <a:gd name="T17" fmla="*/ 388 h 483"/>
                <a:gd name="T18" fmla="*/ 0 w 469"/>
                <a:gd name="T19" fmla="*/ 414 h 483"/>
                <a:gd name="T20" fmla="*/ 34 w 469"/>
                <a:gd name="T21" fmla="*/ 351 h 483"/>
                <a:gd name="T22" fmla="*/ 25 w 469"/>
                <a:gd name="T23" fmla="*/ 218 h 483"/>
                <a:gd name="T24" fmla="*/ 156 w 469"/>
                <a:gd name="T25" fmla="*/ 218 h 483"/>
                <a:gd name="T26" fmla="*/ 159 w 469"/>
                <a:gd name="T27" fmla="*/ 154 h 483"/>
                <a:gd name="T28" fmla="*/ 206 w 469"/>
                <a:gd name="T29" fmla="*/ 144 h 483"/>
                <a:gd name="T30" fmla="*/ 230 w 469"/>
                <a:gd name="T31" fmla="*/ 53 h 483"/>
                <a:gd name="T32" fmla="*/ 340 w 469"/>
                <a:gd name="T33" fmla="*/ 59 h 483"/>
                <a:gd name="T34" fmla="*/ 357 w 469"/>
                <a:gd name="T35" fmla="*/ 0 h 48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69"/>
                <a:gd name="T55" fmla="*/ 0 h 483"/>
                <a:gd name="T56" fmla="*/ 469 w 469"/>
                <a:gd name="T57" fmla="*/ 483 h 48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69" h="483">
                  <a:moveTo>
                    <a:pt x="357" y="0"/>
                  </a:moveTo>
                  <a:lnTo>
                    <a:pt x="469" y="109"/>
                  </a:lnTo>
                  <a:lnTo>
                    <a:pt x="383" y="106"/>
                  </a:lnTo>
                  <a:lnTo>
                    <a:pt x="383" y="457"/>
                  </a:lnTo>
                  <a:lnTo>
                    <a:pt x="164" y="462"/>
                  </a:lnTo>
                  <a:lnTo>
                    <a:pt x="164" y="483"/>
                  </a:lnTo>
                  <a:lnTo>
                    <a:pt x="139" y="483"/>
                  </a:lnTo>
                  <a:lnTo>
                    <a:pt x="105" y="419"/>
                  </a:lnTo>
                  <a:lnTo>
                    <a:pt x="55" y="388"/>
                  </a:lnTo>
                  <a:lnTo>
                    <a:pt x="0" y="414"/>
                  </a:lnTo>
                  <a:lnTo>
                    <a:pt x="34" y="351"/>
                  </a:lnTo>
                  <a:lnTo>
                    <a:pt x="25" y="218"/>
                  </a:lnTo>
                  <a:lnTo>
                    <a:pt x="156" y="218"/>
                  </a:lnTo>
                  <a:lnTo>
                    <a:pt x="159" y="154"/>
                  </a:lnTo>
                  <a:lnTo>
                    <a:pt x="206" y="144"/>
                  </a:lnTo>
                  <a:lnTo>
                    <a:pt x="230" y="53"/>
                  </a:lnTo>
                  <a:lnTo>
                    <a:pt x="340" y="59"/>
                  </a:lnTo>
                  <a:lnTo>
                    <a:pt x="357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reeform 254"/>
            <p:cNvSpPr>
              <a:spLocks/>
            </p:cNvSpPr>
            <p:nvPr/>
          </p:nvSpPr>
          <p:spPr bwMode="auto">
            <a:xfrm>
              <a:off x="391" y="1829"/>
              <a:ext cx="601" cy="547"/>
            </a:xfrm>
            <a:custGeom>
              <a:avLst/>
              <a:gdLst>
                <a:gd name="T0" fmla="*/ 575 w 601"/>
                <a:gd name="T1" fmla="*/ 239 h 547"/>
                <a:gd name="T2" fmla="*/ 331 w 601"/>
                <a:gd name="T3" fmla="*/ 3 h 547"/>
                <a:gd name="T4" fmla="*/ 244 w 601"/>
                <a:gd name="T5" fmla="*/ 0 h 547"/>
                <a:gd name="T6" fmla="*/ 244 w 601"/>
                <a:gd name="T7" fmla="*/ 351 h 547"/>
                <a:gd name="T8" fmla="*/ 25 w 601"/>
                <a:gd name="T9" fmla="*/ 356 h 547"/>
                <a:gd name="T10" fmla="*/ 25 w 601"/>
                <a:gd name="T11" fmla="*/ 377 h 547"/>
                <a:gd name="T12" fmla="*/ 0 w 601"/>
                <a:gd name="T13" fmla="*/ 377 h 547"/>
                <a:gd name="T14" fmla="*/ 4 w 601"/>
                <a:gd name="T15" fmla="*/ 456 h 547"/>
                <a:gd name="T16" fmla="*/ 29 w 601"/>
                <a:gd name="T17" fmla="*/ 484 h 547"/>
                <a:gd name="T18" fmla="*/ 91 w 601"/>
                <a:gd name="T19" fmla="*/ 462 h 547"/>
                <a:gd name="T20" fmla="*/ 130 w 601"/>
                <a:gd name="T21" fmla="*/ 547 h 547"/>
                <a:gd name="T22" fmla="*/ 168 w 601"/>
                <a:gd name="T23" fmla="*/ 547 h 547"/>
                <a:gd name="T24" fmla="*/ 218 w 601"/>
                <a:gd name="T25" fmla="*/ 536 h 547"/>
                <a:gd name="T26" fmla="*/ 264 w 601"/>
                <a:gd name="T27" fmla="*/ 462 h 547"/>
                <a:gd name="T28" fmla="*/ 361 w 601"/>
                <a:gd name="T29" fmla="*/ 387 h 547"/>
                <a:gd name="T30" fmla="*/ 557 w 601"/>
                <a:gd name="T31" fmla="*/ 377 h 547"/>
                <a:gd name="T32" fmla="*/ 592 w 601"/>
                <a:gd name="T33" fmla="*/ 320 h 547"/>
                <a:gd name="T34" fmla="*/ 601 w 601"/>
                <a:gd name="T35" fmla="*/ 233 h 547"/>
                <a:gd name="T36" fmla="*/ 575 w 601"/>
                <a:gd name="T37" fmla="*/ 239 h 54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01"/>
                <a:gd name="T58" fmla="*/ 0 h 547"/>
                <a:gd name="T59" fmla="*/ 601 w 601"/>
                <a:gd name="T60" fmla="*/ 547 h 54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01" h="547">
                  <a:moveTo>
                    <a:pt x="575" y="239"/>
                  </a:moveTo>
                  <a:lnTo>
                    <a:pt x="331" y="3"/>
                  </a:lnTo>
                  <a:lnTo>
                    <a:pt x="244" y="0"/>
                  </a:lnTo>
                  <a:lnTo>
                    <a:pt x="244" y="351"/>
                  </a:lnTo>
                  <a:lnTo>
                    <a:pt x="25" y="356"/>
                  </a:lnTo>
                  <a:lnTo>
                    <a:pt x="25" y="377"/>
                  </a:lnTo>
                  <a:lnTo>
                    <a:pt x="0" y="377"/>
                  </a:lnTo>
                  <a:lnTo>
                    <a:pt x="4" y="456"/>
                  </a:lnTo>
                  <a:lnTo>
                    <a:pt x="29" y="484"/>
                  </a:lnTo>
                  <a:lnTo>
                    <a:pt x="91" y="462"/>
                  </a:lnTo>
                  <a:lnTo>
                    <a:pt x="130" y="547"/>
                  </a:lnTo>
                  <a:lnTo>
                    <a:pt x="168" y="547"/>
                  </a:lnTo>
                  <a:lnTo>
                    <a:pt x="218" y="536"/>
                  </a:lnTo>
                  <a:lnTo>
                    <a:pt x="264" y="462"/>
                  </a:lnTo>
                  <a:lnTo>
                    <a:pt x="361" y="387"/>
                  </a:lnTo>
                  <a:lnTo>
                    <a:pt x="557" y="377"/>
                  </a:lnTo>
                  <a:lnTo>
                    <a:pt x="592" y="320"/>
                  </a:lnTo>
                  <a:lnTo>
                    <a:pt x="601" y="233"/>
                  </a:lnTo>
                  <a:lnTo>
                    <a:pt x="575" y="239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reeform 255"/>
            <p:cNvSpPr>
              <a:spLocks/>
            </p:cNvSpPr>
            <p:nvPr/>
          </p:nvSpPr>
          <p:spPr bwMode="auto">
            <a:xfrm>
              <a:off x="197" y="2111"/>
              <a:ext cx="198" cy="174"/>
            </a:xfrm>
            <a:custGeom>
              <a:avLst/>
              <a:gdLst>
                <a:gd name="T0" fmla="*/ 35 w 198"/>
                <a:gd name="T1" fmla="*/ 168 h 174"/>
                <a:gd name="T2" fmla="*/ 53 w 198"/>
                <a:gd name="T3" fmla="*/ 168 h 174"/>
                <a:gd name="T4" fmla="*/ 73 w 198"/>
                <a:gd name="T5" fmla="*/ 165 h 174"/>
                <a:gd name="T6" fmla="*/ 84 w 198"/>
                <a:gd name="T7" fmla="*/ 156 h 174"/>
                <a:gd name="T8" fmla="*/ 140 w 198"/>
                <a:gd name="T9" fmla="*/ 160 h 174"/>
                <a:gd name="T10" fmla="*/ 152 w 198"/>
                <a:gd name="T11" fmla="*/ 156 h 174"/>
                <a:gd name="T12" fmla="*/ 198 w 198"/>
                <a:gd name="T13" fmla="*/ 174 h 174"/>
                <a:gd name="T14" fmla="*/ 194 w 198"/>
                <a:gd name="T15" fmla="*/ 95 h 174"/>
                <a:gd name="T16" fmla="*/ 160 w 198"/>
                <a:gd name="T17" fmla="*/ 31 h 174"/>
                <a:gd name="T18" fmla="*/ 110 w 198"/>
                <a:gd name="T19" fmla="*/ 0 h 174"/>
                <a:gd name="T20" fmla="*/ 55 w 198"/>
                <a:gd name="T21" fmla="*/ 26 h 174"/>
                <a:gd name="T22" fmla="*/ 0 w 198"/>
                <a:gd name="T23" fmla="*/ 84 h 174"/>
                <a:gd name="T24" fmla="*/ 32 w 198"/>
                <a:gd name="T25" fmla="*/ 106 h 174"/>
                <a:gd name="T26" fmla="*/ 37 w 198"/>
                <a:gd name="T27" fmla="*/ 122 h 174"/>
                <a:gd name="T28" fmla="*/ 119 w 198"/>
                <a:gd name="T29" fmla="*/ 128 h 174"/>
                <a:gd name="T30" fmla="*/ 118 w 198"/>
                <a:gd name="T31" fmla="*/ 135 h 174"/>
                <a:gd name="T32" fmla="*/ 35 w 198"/>
                <a:gd name="T33" fmla="*/ 146 h 174"/>
                <a:gd name="T34" fmla="*/ 35 w 198"/>
                <a:gd name="T35" fmla="*/ 168 h 1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98"/>
                <a:gd name="T55" fmla="*/ 0 h 174"/>
                <a:gd name="T56" fmla="*/ 198 w 198"/>
                <a:gd name="T57" fmla="*/ 174 h 17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98" h="174">
                  <a:moveTo>
                    <a:pt x="35" y="168"/>
                  </a:moveTo>
                  <a:lnTo>
                    <a:pt x="53" y="168"/>
                  </a:lnTo>
                  <a:lnTo>
                    <a:pt x="73" y="165"/>
                  </a:lnTo>
                  <a:lnTo>
                    <a:pt x="84" y="156"/>
                  </a:lnTo>
                  <a:lnTo>
                    <a:pt x="140" y="160"/>
                  </a:lnTo>
                  <a:lnTo>
                    <a:pt x="152" y="156"/>
                  </a:lnTo>
                  <a:lnTo>
                    <a:pt x="198" y="174"/>
                  </a:lnTo>
                  <a:lnTo>
                    <a:pt x="194" y="95"/>
                  </a:lnTo>
                  <a:lnTo>
                    <a:pt x="160" y="31"/>
                  </a:lnTo>
                  <a:lnTo>
                    <a:pt x="110" y="0"/>
                  </a:lnTo>
                  <a:lnTo>
                    <a:pt x="55" y="26"/>
                  </a:lnTo>
                  <a:lnTo>
                    <a:pt x="0" y="84"/>
                  </a:lnTo>
                  <a:lnTo>
                    <a:pt x="32" y="106"/>
                  </a:lnTo>
                  <a:lnTo>
                    <a:pt x="37" y="122"/>
                  </a:lnTo>
                  <a:lnTo>
                    <a:pt x="119" y="128"/>
                  </a:lnTo>
                  <a:lnTo>
                    <a:pt x="118" y="135"/>
                  </a:lnTo>
                  <a:lnTo>
                    <a:pt x="35" y="146"/>
                  </a:lnTo>
                  <a:lnTo>
                    <a:pt x="35" y="168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reeform 256"/>
            <p:cNvSpPr>
              <a:spLocks/>
            </p:cNvSpPr>
            <p:nvPr/>
          </p:nvSpPr>
          <p:spPr bwMode="auto">
            <a:xfrm>
              <a:off x="1319" y="2371"/>
              <a:ext cx="499" cy="318"/>
            </a:xfrm>
            <a:custGeom>
              <a:avLst/>
              <a:gdLst>
                <a:gd name="T0" fmla="*/ 499 w 499"/>
                <a:gd name="T1" fmla="*/ 255 h 318"/>
                <a:gd name="T2" fmla="*/ 400 w 499"/>
                <a:gd name="T3" fmla="*/ 128 h 318"/>
                <a:gd name="T4" fmla="*/ 331 w 499"/>
                <a:gd name="T5" fmla="*/ 100 h 318"/>
                <a:gd name="T6" fmla="*/ 319 w 499"/>
                <a:gd name="T7" fmla="*/ 0 h 318"/>
                <a:gd name="T8" fmla="*/ 179 w 499"/>
                <a:gd name="T9" fmla="*/ 106 h 318"/>
                <a:gd name="T10" fmla="*/ 70 w 499"/>
                <a:gd name="T11" fmla="*/ 132 h 318"/>
                <a:gd name="T12" fmla="*/ 0 w 499"/>
                <a:gd name="T13" fmla="*/ 191 h 318"/>
                <a:gd name="T14" fmla="*/ 76 w 499"/>
                <a:gd name="T15" fmla="*/ 318 h 318"/>
                <a:gd name="T16" fmla="*/ 110 w 499"/>
                <a:gd name="T17" fmla="*/ 280 h 318"/>
                <a:gd name="T18" fmla="*/ 168 w 499"/>
                <a:gd name="T19" fmla="*/ 287 h 318"/>
                <a:gd name="T20" fmla="*/ 176 w 499"/>
                <a:gd name="T21" fmla="*/ 233 h 318"/>
                <a:gd name="T22" fmla="*/ 223 w 499"/>
                <a:gd name="T23" fmla="*/ 239 h 318"/>
                <a:gd name="T24" fmla="*/ 284 w 499"/>
                <a:gd name="T25" fmla="*/ 280 h 318"/>
                <a:gd name="T26" fmla="*/ 303 w 499"/>
                <a:gd name="T27" fmla="*/ 244 h 318"/>
                <a:gd name="T28" fmla="*/ 427 w 499"/>
                <a:gd name="T29" fmla="*/ 233 h 318"/>
                <a:gd name="T30" fmla="*/ 499 w 499"/>
                <a:gd name="T31" fmla="*/ 255 h 31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499"/>
                <a:gd name="T49" fmla="*/ 0 h 318"/>
                <a:gd name="T50" fmla="*/ 499 w 499"/>
                <a:gd name="T51" fmla="*/ 318 h 31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499" h="318">
                  <a:moveTo>
                    <a:pt x="499" y="255"/>
                  </a:moveTo>
                  <a:lnTo>
                    <a:pt x="400" y="128"/>
                  </a:lnTo>
                  <a:lnTo>
                    <a:pt x="331" y="100"/>
                  </a:lnTo>
                  <a:lnTo>
                    <a:pt x="319" y="0"/>
                  </a:lnTo>
                  <a:lnTo>
                    <a:pt x="179" y="106"/>
                  </a:lnTo>
                  <a:lnTo>
                    <a:pt x="70" y="132"/>
                  </a:lnTo>
                  <a:lnTo>
                    <a:pt x="0" y="191"/>
                  </a:lnTo>
                  <a:lnTo>
                    <a:pt x="76" y="318"/>
                  </a:lnTo>
                  <a:lnTo>
                    <a:pt x="110" y="280"/>
                  </a:lnTo>
                  <a:lnTo>
                    <a:pt x="168" y="287"/>
                  </a:lnTo>
                  <a:lnTo>
                    <a:pt x="176" y="233"/>
                  </a:lnTo>
                  <a:lnTo>
                    <a:pt x="223" y="239"/>
                  </a:lnTo>
                  <a:lnTo>
                    <a:pt x="284" y="280"/>
                  </a:lnTo>
                  <a:lnTo>
                    <a:pt x="303" y="244"/>
                  </a:lnTo>
                  <a:lnTo>
                    <a:pt x="427" y="233"/>
                  </a:lnTo>
                  <a:lnTo>
                    <a:pt x="499" y="25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reeform 257"/>
            <p:cNvSpPr>
              <a:spLocks/>
            </p:cNvSpPr>
            <p:nvPr/>
          </p:nvSpPr>
          <p:spPr bwMode="auto">
            <a:xfrm>
              <a:off x="844" y="2311"/>
              <a:ext cx="98" cy="226"/>
            </a:xfrm>
            <a:custGeom>
              <a:avLst/>
              <a:gdLst>
                <a:gd name="T0" fmla="*/ 58 w 98"/>
                <a:gd name="T1" fmla="*/ 223 h 226"/>
                <a:gd name="T2" fmla="*/ 64 w 98"/>
                <a:gd name="T3" fmla="*/ 198 h 226"/>
                <a:gd name="T4" fmla="*/ 60 w 98"/>
                <a:gd name="T5" fmla="*/ 132 h 226"/>
                <a:gd name="T6" fmla="*/ 98 w 98"/>
                <a:gd name="T7" fmla="*/ 69 h 226"/>
                <a:gd name="T8" fmla="*/ 84 w 98"/>
                <a:gd name="T9" fmla="*/ 18 h 226"/>
                <a:gd name="T10" fmla="*/ 62 w 98"/>
                <a:gd name="T11" fmla="*/ 0 h 226"/>
                <a:gd name="T12" fmla="*/ 52 w 98"/>
                <a:gd name="T13" fmla="*/ 15 h 226"/>
                <a:gd name="T14" fmla="*/ 52 w 98"/>
                <a:gd name="T15" fmla="*/ 30 h 226"/>
                <a:gd name="T16" fmla="*/ 16 w 98"/>
                <a:gd name="T17" fmla="*/ 30 h 226"/>
                <a:gd name="T18" fmla="*/ 0 w 98"/>
                <a:gd name="T19" fmla="*/ 51 h 226"/>
                <a:gd name="T20" fmla="*/ 22 w 98"/>
                <a:gd name="T21" fmla="*/ 137 h 226"/>
                <a:gd name="T22" fmla="*/ 12 w 98"/>
                <a:gd name="T23" fmla="*/ 207 h 226"/>
                <a:gd name="T24" fmla="*/ 17 w 98"/>
                <a:gd name="T25" fmla="*/ 226 h 226"/>
                <a:gd name="T26" fmla="*/ 58 w 98"/>
                <a:gd name="T27" fmla="*/ 223 h 2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8"/>
                <a:gd name="T43" fmla="*/ 0 h 226"/>
                <a:gd name="T44" fmla="*/ 98 w 98"/>
                <a:gd name="T45" fmla="*/ 226 h 22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8" h="226">
                  <a:moveTo>
                    <a:pt x="58" y="223"/>
                  </a:moveTo>
                  <a:lnTo>
                    <a:pt x="64" y="198"/>
                  </a:lnTo>
                  <a:lnTo>
                    <a:pt x="60" y="132"/>
                  </a:lnTo>
                  <a:lnTo>
                    <a:pt x="98" y="69"/>
                  </a:lnTo>
                  <a:lnTo>
                    <a:pt x="84" y="18"/>
                  </a:lnTo>
                  <a:lnTo>
                    <a:pt x="62" y="0"/>
                  </a:lnTo>
                  <a:lnTo>
                    <a:pt x="52" y="15"/>
                  </a:lnTo>
                  <a:lnTo>
                    <a:pt x="52" y="30"/>
                  </a:lnTo>
                  <a:lnTo>
                    <a:pt x="16" y="30"/>
                  </a:lnTo>
                  <a:lnTo>
                    <a:pt x="0" y="51"/>
                  </a:lnTo>
                  <a:lnTo>
                    <a:pt x="22" y="137"/>
                  </a:lnTo>
                  <a:lnTo>
                    <a:pt x="12" y="207"/>
                  </a:lnTo>
                  <a:lnTo>
                    <a:pt x="17" y="226"/>
                  </a:lnTo>
                  <a:lnTo>
                    <a:pt x="58" y="223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reeform 258"/>
            <p:cNvSpPr>
              <a:spLocks/>
            </p:cNvSpPr>
            <p:nvPr/>
          </p:nvSpPr>
          <p:spPr bwMode="auto">
            <a:xfrm>
              <a:off x="806" y="2362"/>
              <a:ext cx="60" cy="185"/>
            </a:xfrm>
            <a:custGeom>
              <a:avLst/>
              <a:gdLst>
                <a:gd name="T0" fmla="*/ 55 w 60"/>
                <a:gd name="T1" fmla="*/ 175 h 185"/>
                <a:gd name="T2" fmla="*/ 50 w 60"/>
                <a:gd name="T3" fmla="*/ 156 h 185"/>
                <a:gd name="T4" fmla="*/ 60 w 60"/>
                <a:gd name="T5" fmla="*/ 86 h 185"/>
                <a:gd name="T6" fmla="*/ 38 w 60"/>
                <a:gd name="T7" fmla="*/ 0 h 185"/>
                <a:gd name="T8" fmla="*/ 0 w 60"/>
                <a:gd name="T9" fmla="*/ 0 h 185"/>
                <a:gd name="T10" fmla="*/ 13 w 60"/>
                <a:gd name="T11" fmla="*/ 23 h 185"/>
                <a:gd name="T12" fmla="*/ 7 w 60"/>
                <a:gd name="T13" fmla="*/ 123 h 185"/>
                <a:gd name="T14" fmla="*/ 18 w 60"/>
                <a:gd name="T15" fmla="*/ 140 h 185"/>
                <a:gd name="T16" fmla="*/ 16 w 60"/>
                <a:gd name="T17" fmla="*/ 157 h 185"/>
                <a:gd name="T18" fmla="*/ 30 w 60"/>
                <a:gd name="T19" fmla="*/ 185 h 185"/>
                <a:gd name="T20" fmla="*/ 55 w 60"/>
                <a:gd name="T21" fmla="*/ 175 h 18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0"/>
                <a:gd name="T34" fmla="*/ 0 h 185"/>
                <a:gd name="T35" fmla="*/ 60 w 60"/>
                <a:gd name="T36" fmla="*/ 185 h 18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0" h="185">
                  <a:moveTo>
                    <a:pt x="55" y="175"/>
                  </a:moveTo>
                  <a:lnTo>
                    <a:pt x="50" y="156"/>
                  </a:lnTo>
                  <a:lnTo>
                    <a:pt x="60" y="86"/>
                  </a:lnTo>
                  <a:lnTo>
                    <a:pt x="38" y="0"/>
                  </a:lnTo>
                  <a:lnTo>
                    <a:pt x="0" y="0"/>
                  </a:lnTo>
                  <a:lnTo>
                    <a:pt x="13" y="23"/>
                  </a:lnTo>
                  <a:lnTo>
                    <a:pt x="7" y="123"/>
                  </a:lnTo>
                  <a:lnTo>
                    <a:pt x="18" y="140"/>
                  </a:lnTo>
                  <a:lnTo>
                    <a:pt x="16" y="157"/>
                  </a:lnTo>
                  <a:lnTo>
                    <a:pt x="30" y="185"/>
                  </a:lnTo>
                  <a:lnTo>
                    <a:pt x="55" y="17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reeform 259"/>
            <p:cNvSpPr>
              <a:spLocks/>
            </p:cNvSpPr>
            <p:nvPr/>
          </p:nvSpPr>
          <p:spPr bwMode="auto">
            <a:xfrm>
              <a:off x="609" y="2212"/>
              <a:ext cx="297" cy="210"/>
            </a:xfrm>
            <a:custGeom>
              <a:avLst/>
              <a:gdLst>
                <a:gd name="T0" fmla="*/ 0 w 297"/>
                <a:gd name="T1" fmla="*/ 153 h 210"/>
                <a:gd name="T2" fmla="*/ 46 w 297"/>
                <a:gd name="T3" fmla="*/ 79 h 210"/>
                <a:gd name="T4" fmla="*/ 143 w 297"/>
                <a:gd name="T5" fmla="*/ 4 h 210"/>
                <a:gd name="T6" fmla="*/ 218 w 297"/>
                <a:gd name="T7" fmla="*/ 0 h 210"/>
                <a:gd name="T8" fmla="*/ 218 w 297"/>
                <a:gd name="T9" fmla="*/ 42 h 210"/>
                <a:gd name="T10" fmla="*/ 297 w 297"/>
                <a:gd name="T11" fmla="*/ 99 h 210"/>
                <a:gd name="T12" fmla="*/ 287 w 297"/>
                <a:gd name="T13" fmla="*/ 114 h 210"/>
                <a:gd name="T14" fmla="*/ 287 w 297"/>
                <a:gd name="T15" fmla="*/ 129 h 210"/>
                <a:gd name="T16" fmla="*/ 251 w 297"/>
                <a:gd name="T17" fmla="*/ 129 h 210"/>
                <a:gd name="T18" fmla="*/ 235 w 297"/>
                <a:gd name="T19" fmla="*/ 150 h 210"/>
                <a:gd name="T20" fmla="*/ 197 w 297"/>
                <a:gd name="T21" fmla="*/ 150 h 210"/>
                <a:gd name="T22" fmla="*/ 91 w 297"/>
                <a:gd name="T23" fmla="*/ 148 h 210"/>
                <a:gd name="T24" fmla="*/ 95 w 297"/>
                <a:gd name="T25" fmla="*/ 210 h 210"/>
                <a:gd name="T26" fmla="*/ 67 w 297"/>
                <a:gd name="T27" fmla="*/ 191 h 210"/>
                <a:gd name="T28" fmla="*/ 34 w 297"/>
                <a:gd name="T29" fmla="*/ 200 h 210"/>
                <a:gd name="T30" fmla="*/ 0 w 297"/>
                <a:gd name="T31" fmla="*/ 153 h 21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97"/>
                <a:gd name="T49" fmla="*/ 0 h 210"/>
                <a:gd name="T50" fmla="*/ 297 w 297"/>
                <a:gd name="T51" fmla="*/ 210 h 21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97" h="210">
                  <a:moveTo>
                    <a:pt x="0" y="153"/>
                  </a:moveTo>
                  <a:lnTo>
                    <a:pt x="46" y="79"/>
                  </a:lnTo>
                  <a:lnTo>
                    <a:pt x="143" y="4"/>
                  </a:lnTo>
                  <a:lnTo>
                    <a:pt x="218" y="0"/>
                  </a:lnTo>
                  <a:lnTo>
                    <a:pt x="218" y="42"/>
                  </a:lnTo>
                  <a:lnTo>
                    <a:pt x="297" y="99"/>
                  </a:lnTo>
                  <a:lnTo>
                    <a:pt x="287" y="114"/>
                  </a:lnTo>
                  <a:lnTo>
                    <a:pt x="287" y="129"/>
                  </a:lnTo>
                  <a:lnTo>
                    <a:pt x="251" y="129"/>
                  </a:lnTo>
                  <a:lnTo>
                    <a:pt x="235" y="150"/>
                  </a:lnTo>
                  <a:lnTo>
                    <a:pt x="197" y="150"/>
                  </a:lnTo>
                  <a:lnTo>
                    <a:pt x="91" y="148"/>
                  </a:lnTo>
                  <a:lnTo>
                    <a:pt x="95" y="210"/>
                  </a:lnTo>
                  <a:lnTo>
                    <a:pt x="67" y="191"/>
                  </a:lnTo>
                  <a:lnTo>
                    <a:pt x="34" y="20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reeform 260"/>
            <p:cNvSpPr>
              <a:spLocks/>
            </p:cNvSpPr>
            <p:nvPr/>
          </p:nvSpPr>
          <p:spPr bwMode="auto">
            <a:xfrm>
              <a:off x="681" y="2360"/>
              <a:ext cx="155" cy="232"/>
            </a:xfrm>
            <a:custGeom>
              <a:avLst/>
              <a:gdLst>
                <a:gd name="T0" fmla="*/ 155 w 155"/>
                <a:gd name="T1" fmla="*/ 187 h 232"/>
                <a:gd name="T2" fmla="*/ 141 w 155"/>
                <a:gd name="T3" fmla="*/ 159 h 232"/>
                <a:gd name="T4" fmla="*/ 143 w 155"/>
                <a:gd name="T5" fmla="*/ 142 h 232"/>
                <a:gd name="T6" fmla="*/ 132 w 155"/>
                <a:gd name="T7" fmla="*/ 125 h 232"/>
                <a:gd name="T8" fmla="*/ 138 w 155"/>
                <a:gd name="T9" fmla="*/ 25 h 232"/>
                <a:gd name="T10" fmla="*/ 125 w 155"/>
                <a:gd name="T11" fmla="*/ 2 h 232"/>
                <a:gd name="T12" fmla="*/ 19 w 155"/>
                <a:gd name="T13" fmla="*/ 0 h 232"/>
                <a:gd name="T14" fmla="*/ 23 w 155"/>
                <a:gd name="T15" fmla="*/ 62 h 232"/>
                <a:gd name="T16" fmla="*/ 0 w 155"/>
                <a:gd name="T17" fmla="*/ 149 h 232"/>
                <a:gd name="T18" fmla="*/ 1 w 155"/>
                <a:gd name="T19" fmla="*/ 177 h 232"/>
                <a:gd name="T20" fmla="*/ 18 w 155"/>
                <a:gd name="T21" fmla="*/ 192 h 232"/>
                <a:gd name="T22" fmla="*/ 20 w 155"/>
                <a:gd name="T23" fmla="*/ 217 h 232"/>
                <a:gd name="T24" fmla="*/ 56 w 155"/>
                <a:gd name="T25" fmla="*/ 232 h 232"/>
                <a:gd name="T26" fmla="*/ 155 w 155"/>
                <a:gd name="T27" fmla="*/ 187 h 23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55"/>
                <a:gd name="T43" fmla="*/ 0 h 232"/>
                <a:gd name="T44" fmla="*/ 155 w 155"/>
                <a:gd name="T45" fmla="*/ 232 h 23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55" h="232">
                  <a:moveTo>
                    <a:pt x="155" y="187"/>
                  </a:moveTo>
                  <a:lnTo>
                    <a:pt x="141" y="159"/>
                  </a:lnTo>
                  <a:lnTo>
                    <a:pt x="143" y="142"/>
                  </a:lnTo>
                  <a:lnTo>
                    <a:pt x="132" y="125"/>
                  </a:lnTo>
                  <a:lnTo>
                    <a:pt x="138" y="25"/>
                  </a:lnTo>
                  <a:lnTo>
                    <a:pt x="125" y="2"/>
                  </a:lnTo>
                  <a:lnTo>
                    <a:pt x="19" y="0"/>
                  </a:lnTo>
                  <a:lnTo>
                    <a:pt x="23" y="62"/>
                  </a:lnTo>
                  <a:lnTo>
                    <a:pt x="0" y="149"/>
                  </a:lnTo>
                  <a:lnTo>
                    <a:pt x="1" y="177"/>
                  </a:lnTo>
                  <a:lnTo>
                    <a:pt x="18" y="192"/>
                  </a:lnTo>
                  <a:lnTo>
                    <a:pt x="20" y="217"/>
                  </a:lnTo>
                  <a:lnTo>
                    <a:pt x="56" y="232"/>
                  </a:lnTo>
                  <a:lnTo>
                    <a:pt x="155" y="187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reeform 261"/>
            <p:cNvSpPr>
              <a:spLocks/>
            </p:cNvSpPr>
            <p:nvPr/>
          </p:nvSpPr>
          <p:spPr bwMode="auto">
            <a:xfrm>
              <a:off x="492" y="2365"/>
              <a:ext cx="212" cy="231"/>
            </a:xfrm>
            <a:custGeom>
              <a:avLst/>
              <a:gdLst>
                <a:gd name="T0" fmla="*/ 209 w 212"/>
                <a:gd name="T1" fmla="*/ 212 h 231"/>
                <a:gd name="T2" fmla="*/ 207 w 212"/>
                <a:gd name="T3" fmla="*/ 187 h 231"/>
                <a:gd name="T4" fmla="*/ 190 w 212"/>
                <a:gd name="T5" fmla="*/ 172 h 231"/>
                <a:gd name="T6" fmla="*/ 189 w 212"/>
                <a:gd name="T7" fmla="*/ 144 h 231"/>
                <a:gd name="T8" fmla="*/ 212 w 212"/>
                <a:gd name="T9" fmla="*/ 57 h 231"/>
                <a:gd name="T10" fmla="*/ 184 w 212"/>
                <a:gd name="T11" fmla="*/ 38 h 231"/>
                <a:gd name="T12" fmla="*/ 151 w 212"/>
                <a:gd name="T13" fmla="*/ 47 h 231"/>
                <a:gd name="T14" fmla="*/ 117 w 212"/>
                <a:gd name="T15" fmla="*/ 0 h 231"/>
                <a:gd name="T16" fmla="*/ 67 w 212"/>
                <a:gd name="T17" fmla="*/ 11 h 231"/>
                <a:gd name="T18" fmla="*/ 29 w 212"/>
                <a:gd name="T19" fmla="*/ 11 h 231"/>
                <a:gd name="T20" fmla="*/ 0 w 212"/>
                <a:gd name="T21" fmla="*/ 151 h 231"/>
                <a:gd name="T22" fmla="*/ 39 w 212"/>
                <a:gd name="T23" fmla="*/ 187 h 231"/>
                <a:gd name="T24" fmla="*/ 36 w 212"/>
                <a:gd name="T25" fmla="*/ 231 h 231"/>
                <a:gd name="T26" fmla="*/ 128 w 212"/>
                <a:gd name="T27" fmla="*/ 205 h 231"/>
                <a:gd name="T28" fmla="*/ 209 w 212"/>
                <a:gd name="T29" fmla="*/ 212 h 23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2"/>
                <a:gd name="T46" fmla="*/ 0 h 231"/>
                <a:gd name="T47" fmla="*/ 212 w 212"/>
                <a:gd name="T48" fmla="*/ 231 h 23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2" h="231">
                  <a:moveTo>
                    <a:pt x="209" y="212"/>
                  </a:moveTo>
                  <a:lnTo>
                    <a:pt x="207" y="187"/>
                  </a:lnTo>
                  <a:lnTo>
                    <a:pt x="190" y="172"/>
                  </a:lnTo>
                  <a:lnTo>
                    <a:pt x="189" y="144"/>
                  </a:lnTo>
                  <a:lnTo>
                    <a:pt x="212" y="57"/>
                  </a:lnTo>
                  <a:lnTo>
                    <a:pt x="184" y="38"/>
                  </a:lnTo>
                  <a:lnTo>
                    <a:pt x="151" y="47"/>
                  </a:lnTo>
                  <a:lnTo>
                    <a:pt x="117" y="0"/>
                  </a:lnTo>
                  <a:lnTo>
                    <a:pt x="67" y="11"/>
                  </a:lnTo>
                  <a:lnTo>
                    <a:pt x="29" y="11"/>
                  </a:lnTo>
                  <a:lnTo>
                    <a:pt x="0" y="151"/>
                  </a:lnTo>
                  <a:lnTo>
                    <a:pt x="39" y="187"/>
                  </a:lnTo>
                  <a:lnTo>
                    <a:pt x="36" y="231"/>
                  </a:lnTo>
                  <a:lnTo>
                    <a:pt x="128" y="205"/>
                  </a:lnTo>
                  <a:lnTo>
                    <a:pt x="209" y="212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reeform 262"/>
            <p:cNvSpPr>
              <a:spLocks/>
            </p:cNvSpPr>
            <p:nvPr/>
          </p:nvSpPr>
          <p:spPr bwMode="auto">
            <a:xfrm>
              <a:off x="386" y="2437"/>
              <a:ext cx="145" cy="159"/>
            </a:xfrm>
            <a:custGeom>
              <a:avLst/>
              <a:gdLst>
                <a:gd name="T0" fmla="*/ 142 w 145"/>
                <a:gd name="T1" fmla="*/ 159 h 159"/>
                <a:gd name="T2" fmla="*/ 65 w 145"/>
                <a:gd name="T3" fmla="*/ 125 h 159"/>
                <a:gd name="T4" fmla="*/ 38 w 145"/>
                <a:gd name="T5" fmla="*/ 90 h 159"/>
                <a:gd name="T6" fmla="*/ 0 w 145"/>
                <a:gd name="T7" fmla="*/ 60 h 159"/>
                <a:gd name="T8" fmla="*/ 60 w 145"/>
                <a:gd name="T9" fmla="*/ 0 h 159"/>
                <a:gd name="T10" fmla="*/ 82 w 145"/>
                <a:gd name="T11" fmla="*/ 8 h 159"/>
                <a:gd name="T12" fmla="*/ 82 w 145"/>
                <a:gd name="T13" fmla="*/ 40 h 159"/>
                <a:gd name="T14" fmla="*/ 96 w 145"/>
                <a:gd name="T15" fmla="*/ 37 h 159"/>
                <a:gd name="T16" fmla="*/ 112 w 145"/>
                <a:gd name="T17" fmla="*/ 41 h 159"/>
                <a:gd name="T18" fmla="*/ 106 w 145"/>
                <a:gd name="T19" fmla="*/ 79 h 159"/>
                <a:gd name="T20" fmla="*/ 145 w 145"/>
                <a:gd name="T21" fmla="*/ 115 h 159"/>
                <a:gd name="T22" fmla="*/ 142 w 145"/>
                <a:gd name="T23" fmla="*/ 159 h 15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45"/>
                <a:gd name="T37" fmla="*/ 0 h 159"/>
                <a:gd name="T38" fmla="*/ 145 w 145"/>
                <a:gd name="T39" fmla="*/ 159 h 15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45" h="159">
                  <a:moveTo>
                    <a:pt x="142" y="159"/>
                  </a:moveTo>
                  <a:lnTo>
                    <a:pt x="65" y="125"/>
                  </a:lnTo>
                  <a:lnTo>
                    <a:pt x="38" y="90"/>
                  </a:lnTo>
                  <a:lnTo>
                    <a:pt x="0" y="60"/>
                  </a:lnTo>
                  <a:lnTo>
                    <a:pt x="60" y="0"/>
                  </a:lnTo>
                  <a:lnTo>
                    <a:pt x="82" y="8"/>
                  </a:lnTo>
                  <a:lnTo>
                    <a:pt x="82" y="40"/>
                  </a:lnTo>
                  <a:lnTo>
                    <a:pt x="96" y="37"/>
                  </a:lnTo>
                  <a:lnTo>
                    <a:pt x="112" y="41"/>
                  </a:lnTo>
                  <a:lnTo>
                    <a:pt x="106" y="79"/>
                  </a:lnTo>
                  <a:lnTo>
                    <a:pt x="145" y="115"/>
                  </a:lnTo>
                  <a:lnTo>
                    <a:pt x="142" y="159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reeform 263"/>
            <p:cNvSpPr>
              <a:spLocks/>
            </p:cNvSpPr>
            <p:nvPr/>
          </p:nvSpPr>
          <p:spPr bwMode="auto">
            <a:xfrm>
              <a:off x="285" y="2267"/>
              <a:ext cx="236" cy="211"/>
            </a:xfrm>
            <a:custGeom>
              <a:avLst/>
              <a:gdLst>
                <a:gd name="T0" fmla="*/ 0 w 236"/>
                <a:gd name="T1" fmla="*/ 69 h 211"/>
                <a:gd name="T2" fmla="*/ 50 w 236"/>
                <a:gd name="T3" fmla="*/ 139 h 211"/>
                <a:gd name="T4" fmla="*/ 90 w 236"/>
                <a:gd name="T5" fmla="*/ 93 h 211"/>
                <a:gd name="T6" fmla="*/ 128 w 236"/>
                <a:gd name="T7" fmla="*/ 104 h 211"/>
                <a:gd name="T8" fmla="*/ 145 w 236"/>
                <a:gd name="T9" fmla="*/ 149 h 211"/>
                <a:gd name="T10" fmla="*/ 161 w 236"/>
                <a:gd name="T11" fmla="*/ 170 h 211"/>
                <a:gd name="T12" fmla="*/ 183 w 236"/>
                <a:gd name="T13" fmla="*/ 178 h 211"/>
                <a:gd name="T14" fmla="*/ 183 w 236"/>
                <a:gd name="T15" fmla="*/ 210 h 211"/>
                <a:gd name="T16" fmla="*/ 197 w 236"/>
                <a:gd name="T17" fmla="*/ 207 h 211"/>
                <a:gd name="T18" fmla="*/ 213 w 236"/>
                <a:gd name="T19" fmla="*/ 211 h 211"/>
                <a:gd name="T20" fmla="*/ 236 w 236"/>
                <a:gd name="T21" fmla="*/ 109 h 211"/>
                <a:gd name="T22" fmla="*/ 197 w 236"/>
                <a:gd name="T23" fmla="*/ 24 h 211"/>
                <a:gd name="T24" fmla="*/ 135 w 236"/>
                <a:gd name="T25" fmla="*/ 46 h 211"/>
                <a:gd name="T26" fmla="*/ 110 w 236"/>
                <a:gd name="T27" fmla="*/ 18 h 211"/>
                <a:gd name="T28" fmla="*/ 64 w 236"/>
                <a:gd name="T29" fmla="*/ 0 h 211"/>
                <a:gd name="T30" fmla="*/ 52 w 236"/>
                <a:gd name="T31" fmla="*/ 4 h 211"/>
                <a:gd name="T32" fmla="*/ 47 w 236"/>
                <a:gd name="T33" fmla="*/ 42 h 211"/>
                <a:gd name="T34" fmla="*/ 30 w 236"/>
                <a:gd name="T35" fmla="*/ 53 h 211"/>
                <a:gd name="T36" fmla="*/ 8 w 236"/>
                <a:gd name="T37" fmla="*/ 53 h 211"/>
                <a:gd name="T38" fmla="*/ 0 w 236"/>
                <a:gd name="T39" fmla="*/ 69 h 21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36"/>
                <a:gd name="T61" fmla="*/ 0 h 211"/>
                <a:gd name="T62" fmla="*/ 236 w 236"/>
                <a:gd name="T63" fmla="*/ 211 h 21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36" h="211">
                  <a:moveTo>
                    <a:pt x="0" y="69"/>
                  </a:moveTo>
                  <a:lnTo>
                    <a:pt x="50" y="139"/>
                  </a:lnTo>
                  <a:lnTo>
                    <a:pt x="90" y="93"/>
                  </a:lnTo>
                  <a:lnTo>
                    <a:pt x="128" y="104"/>
                  </a:lnTo>
                  <a:lnTo>
                    <a:pt x="145" y="149"/>
                  </a:lnTo>
                  <a:lnTo>
                    <a:pt x="161" y="170"/>
                  </a:lnTo>
                  <a:lnTo>
                    <a:pt x="183" y="178"/>
                  </a:lnTo>
                  <a:lnTo>
                    <a:pt x="183" y="210"/>
                  </a:lnTo>
                  <a:lnTo>
                    <a:pt x="197" y="207"/>
                  </a:lnTo>
                  <a:lnTo>
                    <a:pt x="213" y="211"/>
                  </a:lnTo>
                  <a:lnTo>
                    <a:pt x="236" y="109"/>
                  </a:lnTo>
                  <a:lnTo>
                    <a:pt x="197" y="24"/>
                  </a:lnTo>
                  <a:lnTo>
                    <a:pt x="135" y="46"/>
                  </a:lnTo>
                  <a:lnTo>
                    <a:pt x="110" y="18"/>
                  </a:lnTo>
                  <a:lnTo>
                    <a:pt x="64" y="0"/>
                  </a:lnTo>
                  <a:lnTo>
                    <a:pt x="52" y="4"/>
                  </a:lnTo>
                  <a:lnTo>
                    <a:pt x="47" y="42"/>
                  </a:lnTo>
                  <a:lnTo>
                    <a:pt x="30" y="53"/>
                  </a:lnTo>
                  <a:lnTo>
                    <a:pt x="8" y="53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reeform 264"/>
            <p:cNvSpPr>
              <a:spLocks/>
            </p:cNvSpPr>
            <p:nvPr/>
          </p:nvSpPr>
          <p:spPr bwMode="auto">
            <a:xfrm>
              <a:off x="335" y="2360"/>
              <a:ext cx="111" cy="137"/>
            </a:xfrm>
            <a:custGeom>
              <a:avLst/>
              <a:gdLst>
                <a:gd name="T0" fmla="*/ 51 w 111"/>
                <a:gd name="T1" fmla="*/ 137 h 137"/>
                <a:gd name="T2" fmla="*/ 111 w 111"/>
                <a:gd name="T3" fmla="*/ 77 h 137"/>
                <a:gd name="T4" fmla="*/ 95 w 111"/>
                <a:gd name="T5" fmla="*/ 56 h 137"/>
                <a:gd name="T6" fmla="*/ 78 w 111"/>
                <a:gd name="T7" fmla="*/ 11 h 137"/>
                <a:gd name="T8" fmla="*/ 40 w 111"/>
                <a:gd name="T9" fmla="*/ 0 h 137"/>
                <a:gd name="T10" fmla="*/ 0 w 111"/>
                <a:gd name="T11" fmla="*/ 46 h 137"/>
                <a:gd name="T12" fmla="*/ 20 w 111"/>
                <a:gd name="T13" fmla="*/ 114 h 137"/>
                <a:gd name="T14" fmla="*/ 51 w 111"/>
                <a:gd name="T15" fmla="*/ 137 h 13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1"/>
                <a:gd name="T25" fmla="*/ 0 h 137"/>
                <a:gd name="T26" fmla="*/ 111 w 111"/>
                <a:gd name="T27" fmla="*/ 137 h 13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1" h="137">
                  <a:moveTo>
                    <a:pt x="51" y="137"/>
                  </a:moveTo>
                  <a:lnTo>
                    <a:pt x="111" y="77"/>
                  </a:lnTo>
                  <a:lnTo>
                    <a:pt x="95" y="56"/>
                  </a:lnTo>
                  <a:lnTo>
                    <a:pt x="78" y="11"/>
                  </a:lnTo>
                  <a:lnTo>
                    <a:pt x="40" y="0"/>
                  </a:lnTo>
                  <a:lnTo>
                    <a:pt x="0" y="46"/>
                  </a:lnTo>
                  <a:lnTo>
                    <a:pt x="20" y="114"/>
                  </a:lnTo>
                  <a:lnTo>
                    <a:pt x="51" y="137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reeform 265"/>
            <p:cNvSpPr>
              <a:spLocks/>
            </p:cNvSpPr>
            <p:nvPr/>
          </p:nvSpPr>
          <p:spPr bwMode="auto">
            <a:xfrm>
              <a:off x="232" y="2267"/>
              <a:ext cx="105" cy="80"/>
            </a:xfrm>
            <a:custGeom>
              <a:avLst/>
              <a:gdLst>
                <a:gd name="T0" fmla="*/ 53 w 105"/>
                <a:gd name="T1" fmla="*/ 69 h 80"/>
                <a:gd name="T2" fmla="*/ 61 w 105"/>
                <a:gd name="T3" fmla="*/ 53 h 80"/>
                <a:gd name="T4" fmla="*/ 83 w 105"/>
                <a:gd name="T5" fmla="*/ 53 h 80"/>
                <a:gd name="T6" fmla="*/ 100 w 105"/>
                <a:gd name="T7" fmla="*/ 42 h 80"/>
                <a:gd name="T8" fmla="*/ 105 w 105"/>
                <a:gd name="T9" fmla="*/ 4 h 80"/>
                <a:gd name="T10" fmla="*/ 49 w 105"/>
                <a:gd name="T11" fmla="*/ 0 h 80"/>
                <a:gd name="T12" fmla="*/ 38 w 105"/>
                <a:gd name="T13" fmla="*/ 9 h 80"/>
                <a:gd name="T14" fmla="*/ 18 w 105"/>
                <a:gd name="T15" fmla="*/ 12 h 80"/>
                <a:gd name="T16" fmla="*/ 0 w 105"/>
                <a:gd name="T17" fmla="*/ 12 h 80"/>
                <a:gd name="T18" fmla="*/ 47 w 105"/>
                <a:gd name="T19" fmla="*/ 80 h 80"/>
                <a:gd name="T20" fmla="*/ 53 w 105"/>
                <a:gd name="T21" fmla="*/ 69 h 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5"/>
                <a:gd name="T34" fmla="*/ 0 h 80"/>
                <a:gd name="T35" fmla="*/ 105 w 105"/>
                <a:gd name="T36" fmla="*/ 80 h 8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5" h="80">
                  <a:moveTo>
                    <a:pt x="53" y="69"/>
                  </a:moveTo>
                  <a:lnTo>
                    <a:pt x="61" y="53"/>
                  </a:lnTo>
                  <a:lnTo>
                    <a:pt x="83" y="53"/>
                  </a:lnTo>
                  <a:lnTo>
                    <a:pt x="100" y="42"/>
                  </a:lnTo>
                  <a:lnTo>
                    <a:pt x="105" y="4"/>
                  </a:lnTo>
                  <a:lnTo>
                    <a:pt x="49" y="0"/>
                  </a:lnTo>
                  <a:lnTo>
                    <a:pt x="38" y="9"/>
                  </a:lnTo>
                  <a:lnTo>
                    <a:pt x="18" y="12"/>
                  </a:lnTo>
                  <a:lnTo>
                    <a:pt x="0" y="12"/>
                  </a:lnTo>
                  <a:lnTo>
                    <a:pt x="47" y="80"/>
                  </a:lnTo>
                  <a:lnTo>
                    <a:pt x="53" y="69"/>
                  </a:lnTo>
                  <a:close/>
                </a:path>
              </a:pathLst>
            </a:custGeom>
            <a:solidFill>
              <a:schemeClr val="accent1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Freeform 266"/>
            <p:cNvSpPr>
              <a:spLocks/>
            </p:cNvSpPr>
            <p:nvPr/>
          </p:nvSpPr>
          <p:spPr bwMode="auto">
            <a:xfrm>
              <a:off x="232" y="2233"/>
              <a:ext cx="84" cy="24"/>
            </a:xfrm>
            <a:custGeom>
              <a:avLst/>
              <a:gdLst>
                <a:gd name="T0" fmla="*/ 2 w 84"/>
                <a:gd name="T1" fmla="*/ 0 h 24"/>
                <a:gd name="T2" fmla="*/ 84 w 84"/>
                <a:gd name="T3" fmla="*/ 6 h 24"/>
                <a:gd name="T4" fmla="*/ 83 w 84"/>
                <a:gd name="T5" fmla="*/ 13 h 24"/>
                <a:gd name="T6" fmla="*/ 0 w 84"/>
                <a:gd name="T7" fmla="*/ 24 h 24"/>
                <a:gd name="T8" fmla="*/ 2 w 84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4"/>
                <a:gd name="T16" fmla="*/ 0 h 24"/>
                <a:gd name="T17" fmla="*/ 84 w 84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4" h="24">
                  <a:moveTo>
                    <a:pt x="2" y="0"/>
                  </a:moveTo>
                  <a:lnTo>
                    <a:pt x="84" y="6"/>
                  </a:lnTo>
                  <a:lnTo>
                    <a:pt x="83" y="13"/>
                  </a:lnTo>
                  <a:lnTo>
                    <a:pt x="0" y="2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" name="Freeform 267"/>
            <p:cNvSpPr>
              <a:spLocks/>
            </p:cNvSpPr>
            <p:nvPr/>
          </p:nvSpPr>
          <p:spPr bwMode="auto">
            <a:xfrm>
              <a:off x="2027" y="2610"/>
              <a:ext cx="330" cy="382"/>
            </a:xfrm>
            <a:custGeom>
              <a:avLst/>
              <a:gdLst>
                <a:gd name="T0" fmla="*/ 282 w 330"/>
                <a:gd name="T1" fmla="*/ 279 h 382"/>
                <a:gd name="T2" fmla="*/ 265 w 330"/>
                <a:gd name="T3" fmla="*/ 252 h 382"/>
                <a:gd name="T4" fmla="*/ 263 w 330"/>
                <a:gd name="T5" fmla="*/ 116 h 382"/>
                <a:gd name="T6" fmla="*/ 315 w 330"/>
                <a:gd name="T7" fmla="*/ 66 h 382"/>
                <a:gd name="T8" fmla="*/ 330 w 330"/>
                <a:gd name="T9" fmla="*/ 34 h 382"/>
                <a:gd name="T10" fmla="*/ 181 w 330"/>
                <a:gd name="T11" fmla="*/ 79 h 382"/>
                <a:gd name="T12" fmla="*/ 74 w 330"/>
                <a:gd name="T13" fmla="*/ 0 h 382"/>
                <a:gd name="T14" fmla="*/ 0 w 330"/>
                <a:gd name="T15" fmla="*/ 30 h 382"/>
                <a:gd name="T16" fmla="*/ 59 w 330"/>
                <a:gd name="T17" fmla="*/ 90 h 382"/>
                <a:gd name="T18" fmla="*/ 63 w 330"/>
                <a:gd name="T19" fmla="*/ 169 h 382"/>
                <a:gd name="T20" fmla="*/ 18 w 330"/>
                <a:gd name="T21" fmla="*/ 235 h 382"/>
                <a:gd name="T22" fmla="*/ 150 w 330"/>
                <a:gd name="T23" fmla="*/ 326 h 382"/>
                <a:gd name="T24" fmla="*/ 150 w 330"/>
                <a:gd name="T25" fmla="*/ 342 h 382"/>
                <a:gd name="T26" fmla="*/ 204 w 330"/>
                <a:gd name="T27" fmla="*/ 382 h 382"/>
                <a:gd name="T28" fmla="*/ 282 w 330"/>
                <a:gd name="T29" fmla="*/ 279 h 38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30"/>
                <a:gd name="T46" fmla="*/ 0 h 382"/>
                <a:gd name="T47" fmla="*/ 330 w 330"/>
                <a:gd name="T48" fmla="*/ 382 h 38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30" h="382">
                  <a:moveTo>
                    <a:pt x="282" y="279"/>
                  </a:moveTo>
                  <a:lnTo>
                    <a:pt x="265" y="252"/>
                  </a:lnTo>
                  <a:lnTo>
                    <a:pt x="263" y="116"/>
                  </a:lnTo>
                  <a:lnTo>
                    <a:pt x="315" y="66"/>
                  </a:lnTo>
                  <a:lnTo>
                    <a:pt x="330" y="34"/>
                  </a:lnTo>
                  <a:lnTo>
                    <a:pt x="181" y="79"/>
                  </a:lnTo>
                  <a:lnTo>
                    <a:pt x="74" y="0"/>
                  </a:lnTo>
                  <a:lnTo>
                    <a:pt x="0" y="30"/>
                  </a:lnTo>
                  <a:lnTo>
                    <a:pt x="59" y="90"/>
                  </a:lnTo>
                  <a:lnTo>
                    <a:pt x="63" y="169"/>
                  </a:lnTo>
                  <a:lnTo>
                    <a:pt x="18" y="235"/>
                  </a:lnTo>
                  <a:lnTo>
                    <a:pt x="150" y="326"/>
                  </a:lnTo>
                  <a:lnTo>
                    <a:pt x="150" y="342"/>
                  </a:lnTo>
                  <a:lnTo>
                    <a:pt x="204" y="382"/>
                  </a:lnTo>
                  <a:lnTo>
                    <a:pt x="282" y="279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" name="Freeform 268"/>
            <p:cNvSpPr>
              <a:spLocks/>
            </p:cNvSpPr>
            <p:nvPr/>
          </p:nvSpPr>
          <p:spPr bwMode="auto">
            <a:xfrm>
              <a:off x="1901" y="2640"/>
              <a:ext cx="189" cy="251"/>
            </a:xfrm>
            <a:custGeom>
              <a:avLst/>
              <a:gdLst>
                <a:gd name="T0" fmla="*/ 144 w 189"/>
                <a:gd name="T1" fmla="*/ 205 h 251"/>
                <a:gd name="T2" fmla="*/ 189 w 189"/>
                <a:gd name="T3" fmla="*/ 139 h 251"/>
                <a:gd name="T4" fmla="*/ 185 w 189"/>
                <a:gd name="T5" fmla="*/ 60 h 251"/>
                <a:gd name="T6" fmla="*/ 126 w 189"/>
                <a:gd name="T7" fmla="*/ 0 h 251"/>
                <a:gd name="T8" fmla="*/ 73 w 189"/>
                <a:gd name="T9" fmla="*/ 23 h 251"/>
                <a:gd name="T10" fmla="*/ 40 w 189"/>
                <a:gd name="T11" fmla="*/ 18 h 251"/>
                <a:gd name="T12" fmla="*/ 19 w 189"/>
                <a:gd name="T13" fmla="*/ 27 h 251"/>
                <a:gd name="T14" fmla="*/ 26 w 189"/>
                <a:gd name="T15" fmla="*/ 76 h 251"/>
                <a:gd name="T16" fmla="*/ 61 w 189"/>
                <a:gd name="T17" fmla="*/ 123 h 251"/>
                <a:gd name="T18" fmla="*/ 38 w 189"/>
                <a:gd name="T19" fmla="*/ 163 h 251"/>
                <a:gd name="T20" fmla="*/ 20 w 189"/>
                <a:gd name="T21" fmla="*/ 154 h 251"/>
                <a:gd name="T22" fmla="*/ 10 w 189"/>
                <a:gd name="T23" fmla="*/ 197 h 251"/>
                <a:gd name="T24" fmla="*/ 25 w 189"/>
                <a:gd name="T25" fmla="*/ 207 h 251"/>
                <a:gd name="T26" fmla="*/ 0 w 189"/>
                <a:gd name="T27" fmla="*/ 247 h 251"/>
                <a:gd name="T28" fmla="*/ 11 w 189"/>
                <a:gd name="T29" fmla="*/ 251 h 251"/>
                <a:gd name="T30" fmla="*/ 56 w 189"/>
                <a:gd name="T31" fmla="*/ 226 h 251"/>
                <a:gd name="T32" fmla="*/ 75 w 189"/>
                <a:gd name="T33" fmla="*/ 231 h 251"/>
                <a:gd name="T34" fmla="*/ 144 w 189"/>
                <a:gd name="T35" fmla="*/ 205 h 25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89"/>
                <a:gd name="T55" fmla="*/ 0 h 251"/>
                <a:gd name="T56" fmla="*/ 189 w 189"/>
                <a:gd name="T57" fmla="*/ 251 h 25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89" h="251">
                  <a:moveTo>
                    <a:pt x="144" y="205"/>
                  </a:moveTo>
                  <a:lnTo>
                    <a:pt x="189" y="139"/>
                  </a:lnTo>
                  <a:lnTo>
                    <a:pt x="185" y="60"/>
                  </a:lnTo>
                  <a:lnTo>
                    <a:pt x="126" y="0"/>
                  </a:lnTo>
                  <a:lnTo>
                    <a:pt x="73" y="23"/>
                  </a:lnTo>
                  <a:lnTo>
                    <a:pt x="40" y="18"/>
                  </a:lnTo>
                  <a:lnTo>
                    <a:pt x="19" y="27"/>
                  </a:lnTo>
                  <a:lnTo>
                    <a:pt x="26" y="76"/>
                  </a:lnTo>
                  <a:lnTo>
                    <a:pt x="61" y="123"/>
                  </a:lnTo>
                  <a:lnTo>
                    <a:pt x="38" y="163"/>
                  </a:lnTo>
                  <a:lnTo>
                    <a:pt x="20" y="154"/>
                  </a:lnTo>
                  <a:lnTo>
                    <a:pt x="10" y="197"/>
                  </a:lnTo>
                  <a:lnTo>
                    <a:pt x="25" y="207"/>
                  </a:lnTo>
                  <a:lnTo>
                    <a:pt x="0" y="247"/>
                  </a:lnTo>
                  <a:lnTo>
                    <a:pt x="11" y="251"/>
                  </a:lnTo>
                  <a:lnTo>
                    <a:pt x="56" y="226"/>
                  </a:lnTo>
                  <a:lnTo>
                    <a:pt x="75" y="231"/>
                  </a:lnTo>
                  <a:lnTo>
                    <a:pt x="144" y="20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" name="Freeform 269"/>
            <p:cNvSpPr>
              <a:spLocks/>
            </p:cNvSpPr>
            <p:nvPr/>
          </p:nvSpPr>
          <p:spPr bwMode="auto">
            <a:xfrm>
              <a:off x="1884" y="2866"/>
              <a:ext cx="73" cy="61"/>
            </a:xfrm>
            <a:custGeom>
              <a:avLst/>
              <a:gdLst>
                <a:gd name="T0" fmla="*/ 73 w 73"/>
                <a:gd name="T1" fmla="*/ 0 h 61"/>
                <a:gd name="T2" fmla="*/ 28 w 73"/>
                <a:gd name="T3" fmla="*/ 25 h 61"/>
                <a:gd name="T4" fmla="*/ 0 w 73"/>
                <a:gd name="T5" fmla="*/ 61 h 61"/>
                <a:gd name="T6" fmla="*/ 70 w 73"/>
                <a:gd name="T7" fmla="*/ 53 h 61"/>
                <a:gd name="T8" fmla="*/ 73 w 73"/>
                <a:gd name="T9" fmla="*/ 0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3"/>
                <a:gd name="T16" fmla="*/ 0 h 61"/>
                <a:gd name="T17" fmla="*/ 73 w 73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3" h="61">
                  <a:moveTo>
                    <a:pt x="73" y="0"/>
                  </a:moveTo>
                  <a:lnTo>
                    <a:pt x="28" y="25"/>
                  </a:lnTo>
                  <a:lnTo>
                    <a:pt x="0" y="61"/>
                  </a:lnTo>
                  <a:lnTo>
                    <a:pt x="70" y="53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" name="Freeform 270"/>
            <p:cNvSpPr>
              <a:spLocks/>
            </p:cNvSpPr>
            <p:nvPr/>
          </p:nvSpPr>
          <p:spPr bwMode="auto">
            <a:xfrm>
              <a:off x="1884" y="2919"/>
              <a:ext cx="77" cy="76"/>
            </a:xfrm>
            <a:custGeom>
              <a:avLst/>
              <a:gdLst>
                <a:gd name="T0" fmla="*/ 70 w 77"/>
                <a:gd name="T1" fmla="*/ 0 h 76"/>
                <a:gd name="T2" fmla="*/ 0 w 77"/>
                <a:gd name="T3" fmla="*/ 8 h 76"/>
                <a:gd name="T4" fmla="*/ 0 w 77"/>
                <a:gd name="T5" fmla="*/ 35 h 76"/>
                <a:gd name="T6" fmla="*/ 25 w 77"/>
                <a:gd name="T7" fmla="*/ 76 h 76"/>
                <a:gd name="T8" fmla="*/ 77 w 77"/>
                <a:gd name="T9" fmla="*/ 26 h 76"/>
                <a:gd name="T10" fmla="*/ 70 w 77"/>
                <a:gd name="T11" fmla="*/ 0 h 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7"/>
                <a:gd name="T19" fmla="*/ 0 h 76"/>
                <a:gd name="T20" fmla="*/ 77 w 77"/>
                <a:gd name="T21" fmla="*/ 76 h 7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7" h="76">
                  <a:moveTo>
                    <a:pt x="70" y="0"/>
                  </a:moveTo>
                  <a:lnTo>
                    <a:pt x="0" y="8"/>
                  </a:lnTo>
                  <a:lnTo>
                    <a:pt x="0" y="35"/>
                  </a:lnTo>
                  <a:lnTo>
                    <a:pt x="25" y="76"/>
                  </a:lnTo>
                  <a:lnTo>
                    <a:pt x="77" y="26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" name="Freeform 271"/>
            <p:cNvSpPr>
              <a:spLocks/>
            </p:cNvSpPr>
            <p:nvPr/>
          </p:nvSpPr>
          <p:spPr bwMode="auto">
            <a:xfrm>
              <a:off x="1909" y="2845"/>
              <a:ext cx="363" cy="393"/>
            </a:xfrm>
            <a:custGeom>
              <a:avLst/>
              <a:gdLst>
                <a:gd name="T0" fmla="*/ 322 w 363"/>
                <a:gd name="T1" fmla="*/ 147 h 393"/>
                <a:gd name="T2" fmla="*/ 268 w 363"/>
                <a:gd name="T3" fmla="*/ 107 h 393"/>
                <a:gd name="T4" fmla="*/ 268 w 363"/>
                <a:gd name="T5" fmla="*/ 91 h 393"/>
                <a:gd name="T6" fmla="*/ 136 w 363"/>
                <a:gd name="T7" fmla="*/ 0 h 393"/>
                <a:gd name="T8" fmla="*/ 67 w 363"/>
                <a:gd name="T9" fmla="*/ 26 h 393"/>
                <a:gd name="T10" fmla="*/ 48 w 363"/>
                <a:gd name="T11" fmla="*/ 20 h 393"/>
                <a:gd name="T12" fmla="*/ 45 w 363"/>
                <a:gd name="T13" fmla="*/ 74 h 393"/>
                <a:gd name="T14" fmla="*/ 52 w 363"/>
                <a:gd name="T15" fmla="*/ 100 h 393"/>
                <a:gd name="T16" fmla="*/ 0 w 363"/>
                <a:gd name="T17" fmla="*/ 150 h 393"/>
                <a:gd name="T18" fmla="*/ 11 w 363"/>
                <a:gd name="T19" fmla="*/ 212 h 393"/>
                <a:gd name="T20" fmla="*/ 52 w 363"/>
                <a:gd name="T21" fmla="*/ 279 h 393"/>
                <a:gd name="T22" fmla="*/ 135 w 363"/>
                <a:gd name="T23" fmla="*/ 324 h 393"/>
                <a:gd name="T24" fmla="*/ 172 w 363"/>
                <a:gd name="T25" fmla="*/ 389 h 393"/>
                <a:gd name="T26" fmla="*/ 246 w 363"/>
                <a:gd name="T27" fmla="*/ 393 h 393"/>
                <a:gd name="T28" fmla="*/ 274 w 363"/>
                <a:gd name="T29" fmla="*/ 373 h 393"/>
                <a:gd name="T30" fmla="*/ 304 w 363"/>
                <a:gd name="T31" fmla="*/ 379 h 393"/>
                <a:gd name="T32" fmla="*/ 363 w 363"/>
                <a:gd name="T33" fmla="*/ 350 h 393"/>
                <a:gd name="T34" fmla="*/ 324 w 363"/>
                <a:gd name="T35" fmla="*/ 253 h 393"/>
                <a:gd name="T36" fmla="*/ 330 w 363"/>
                <a:gd name="T37" fmla="*/ 220 h 393"/>
                <a:gd name="T38" fmla="*/ 305 w 363"/>
                <a:gd name="T39" fmla="*/ 182 h 393"/>
                <a:gd name="T40" fmla="*/ 322 w 363"/>
                <a:gd name="T41" fmla="*/ 147 h 39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63"/>
                <a:gd name="T64" fmla="*/ 0 h 393"/>
                <a:gd name="T65" fmla="*/ 363 w 363"/>
                <a:gd name="T66" fmla="*/ 393 h 39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63" h="393">
                  <a:moveTo>
                    <a:pt x="322" y="147"/>
                  </a:moveTo>
                  <a:lnTo>
                    <a:pt x="268" y="107"/>
                  </a:lnTo>
                  <a:lnTo>
                    <a:pt x="268" y="91"/>
                  </a:lnTo>
                  <a:lnTo>
                    <a:pt x="136" y="0"/>
                  </a:lnTo>
                  <a:lnTo>
                    <a:pt x="67" y="26"/>
                  </a:lnTo>
                  <a:lnTo>
                    <a:pt x="48" y="20"/>
                  </a:lnTo>
                  <a:lnTo>
                    <a:pt x="45" y="74"/>
                  </a:lnTo>
                  <a:lnTo>
                    <a:pt x="52" y="100"/>
                  </a:lnTo>
                  <a:lnTo>
                    <a:pt x="0" y="150"/>
                  </a:lnTo>
                  <a:lnTo>
                    <a:pt x="11" y="212"/>
                  </a:lnTo>
                  <a:lnTo>
                    <a:pt x="52" y="279"/>
                  </a:lnTo>
                  <a:lnTo>
                    <a:pt x="135" y="324"/>
                  </a:lnTo>
                  <a:lnTo>
                    <a:pt x="172" y="389"/>
                  </a:lnTo>
                  <a:lnTo>
                    <a:pt x="246" y="393"/>
                  </a:lnTo>
                  <a:lnTo>
                    <a:pt x="274" y="373"/>
                  </a:lnTo>
                  <a:lnTo>
                    <a:pt x="304" y="379"/>
                  </a:lnTo>
                  <a:lnTo>
                    <a:pt x="363" y="350"/>
                  </a:lnTo>
                  <a:lnTo>
                    <a:pt x="324" y="253"/>
                  </a:lnTo>
                  <a:lnTo>
                    <a:pt x="330" y="220"/>
                  </a:lnTo>
                  <a:lnTo>
                    <a:pt x="305" y="182"/>
                  </a:lnTo>
                  <a:lnTo>
                    <a:pt x="322" y="147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" name="Freeform 272"/>
            <p:cNvSpPr>
              <a:spLocks/>
            </p:cNvSpPr>
            <p:nvPr/>
          </p:nvSpPr>
          <p:spPr bwMode="auto">
            <a:xfrm>
              <a:off x="1308" y="2604"/>
              <a:ext cx="654" cy="693"/>
            </a:xfrm>
            <a:custGeom>
              <a:avLst/>
              <a:gdLst>
                <a:gd name="T0" fmla="*/ 179 w 654"/>
                <a:gd name="T1" fmla="*/ 54 h 693"/>
                <a:gd name="T2" fmla="*/ 187 w 654"/>
                <a:gd name="T3" fmla="*/ 0 h 693"/>
                <a:gd name="T4" fmla="*/ 234 w 654"/>
                <a:gd name="T5" fmla="*/ 6 h 693"/>
                <a:gd name="T6" fmla="*/ 295 w 654"/>
                <a:gd name="T7" fmla="*/ 47 h 693"/>
                <a:gd name="T8" fmla="*/ 314 w 654"/>
                <a:gd name="T9" fmla="*/ 11 h 693"/>
                <a:gd name="T10" fmla="*/ 439 w 654"/>
                <a:gd name="T11" fmla="*/ 0 h 693"/>
                <a:gd name="T12" fmla="*/ 510 w 654"/>
                <a:gd name="T13" fmla="*/ 22 h 693"/>
                <a:gd name="T14" fmla="*/ 570 w 654"/>
                <a:gd name="T15" fmla="*/ 11 h 693"/>
                <a:gd name="T16" fmla="*/ 612 w 654"/>
                <a:gd name="T17" fmla="*/ 63 h 693"/>
                <a:gd name="T18" fmla="*/ 619 w 654"/>
                <a:gd name="T19" fmla="*/ 112 h 693"/>
                <a:gd name="T20" fmla="*/ 654 w 654"/>
                <a:gd name="T21" fmla="*/ 159 h 693"/>
                <a:gd name="T22" fmla="*/ 631 w 654"/>
                <a:gd name="T23" fmla="*/ 199 h 693"/>
                <a:gd name="T24" fmla="*/ 613 w 654"/>
                <a:gd name="T25" fmla="*/ 190 h 693"/>
                <a:gd name="T26" fmla="*/ 603 w 654"/>
                <a:gd name="T27" fmla="*/ 233 h 693"/>
                <a:gd name="T28" fmla="*/ 618 w 654"/>
                <a:gd name="T29" fmla="*/ 243 h 693"/>
                <a:gd name="T30" fmla="*/ 593 w 654"/>
                <a:gd name="T31" fmla="*/ 283 h 693"/>
                <a:gd name="T32" fmla="*/ 604 w 654"/>
                <a:gd name="T33" fmla="*/ 287 h 693"/>
                <a:gd name="T34" fmla="*/ 576 w 654"/>
                <a:gd name="T35" fmla="*/ 323 h 693"/>
                <a:gd name="T36" fmla="*/ 576 w 654"/>
                <a:gd name="T37" fmla="*/ 350 h 693"/>
                <a:gd name="T38" fmla="*/ 601 w 654"/>
                <a:gd name="T39" fmla="*/ 391 h 693"/>
                <a:gd name="T40" fmla="*/ 612 w 654"/>
                <a:gd name="T41" fmla="*/ 453 h 693"/>
                <a:gd name="T42" fmla="*/ 637 w 654"/>
                <a:gd name="T43" fmla="*/ 497 h 693"/>
                <a:gd name="T44" fmla="*/ 553 w 654"/>
                <a:gd name="T45" fmla="*/ 525 h 693"/>
                <a:gd name="T46" fmla="*/ 565 w 654"/>
                <a:gd name="T47" fmla="*/ 573 h 693"/>
                <a:gd name="T48" fmla="*/ 559 w 654"/>
                <a:gd name="T49" fmla="*/ 628 h 693"/>
                <a:gd name="T50" fmla="*/ 597 w 654"/>
                <a:gd name="T51" fmla="*/ 652 h 693"/>
                <a:gd name="T52" fmla="*/ 598 w 654"/>
                <a:gd name="T53" fmla="*/ 693 h 693"/>
                <a:gd name="T54" fmla="*/ 508 w 654"/>
                <a:gd name="T55" fmla="*/ 628 h 693"/>
                <a:gd name="T56" fmla="*/ 492 w 654"/>
                <a:gd name="T57" fmla="*/ 642 h 693"/>
                <a:gd name="T58" fmla="*/ 414 w 654"/>
                <a:gd name="T59" fmla="*/ 611 h 693"/>
                <a:gd name="T60" fmla="*/ 400 w 654"/>
                <a:gd name="T61" fmla="*/ 599 h 693"/>
                <a:gd name="T62" fmla="*/ 354 w 654"/>
                <a:gd name="T63" fmla="*/ 609 h 693"/>
                <a:gd name="T64" fmla="*/ 327 w 654"/>
                <a:gd name="T65" fmla="*/ 551 h 693"/>
                <a:gd name="T66" fmla="*/ 326 w 654"/>
                <a:gd name="T67" fmla="*/ 487 h 693"/>
                <a:gd name="T68" fmla="*/ 294 w 654"/>
                <a:gd name="T69" fmla="*/ 489 h 693"/>
                <a:gd name="T70" fmla="*/ 273 w 654"/>
                <a:gd name="T71" fmla="*/ 457 h 693"/>
                <a:gd name="T72" fmla="*/ 237 w 654"/>
                <a:gd name="T73" fmla="*/ 501 h 693"/>
                <a:gd name="T74" fmla="*/ 183 w 654"/>
                <a:gd name="T75" fmla="*/ 504 h 693"/>
                <a:gd name="T76" fmla="*/ 154 w 654"/>
                <a:gd name="T77" fmla="*/ 426 h 693"/>
                <a:gd name="T78" fmla="*/ 0 w 654"/>
                <a:gd name="T79" fmla="*/ 429 h 693"/>
                <a:gd name="T80" fmla="*/ 26 w 654"/>
                <a:gd name="T81" fmla="*/ 385 h 693"/>
                <a:gd name="T82" fmla="*/ 69 w 654"/>
                <a:gd name="T83" fmla="*/ 379 h 693"/>
                <a:gd name="T84" fmla="*/ 93 w 654"/>
                <a:gd name="T85" fmla="*/ 397 h 693"/>
                <a:gd name="T86" fmla="*/ 145 w 654"/>
                <a:gd name="T87" fmla="*/ 339 h 693"/>
                <a:gd name="T88" fmla="*/ 143 w 654"/>
                <a:gd name="T89" fmla="*/ 280 h 693"/>
                <a:gd name="T90" fmla="*/ 193 w 654"/>
                <a:gd name="T91" fmla="*/ 229 h 693"/>
                <a:gd name="T92" fmla="*/ 218 w 654"/>
                <a:gd name="T93" fmla="*/ 99 h 693"/>
                <a:gd name="T94" fmla="*/ 179 w 654"/>
                <a:gd name="T95" fmla="*/ 54 h 693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654"/>
                <a:gd name="T145" fmla="*/ 0 h 693"/>
                <a:gd name="T146" fmla="*/ 654 w 654"/>
                <a:gd name="T147" fmla="*/ 693 h 693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654" h="693">
                  <a:moveTo>
                    <a:pt x="179" y="54"/>
                  </a:moveTo>
                  <a:lnTo>
                    <a:pt x="187" y="0"/>
                  </a:lnTo>
                  <a:lnTo>
                    <a:pt x="234" y="6"/>
                  </a:lnTo>
                  <a:lnTo>
                    <a:pt x="295" y="47"/>
                  </a:lnTo>
                  <a:lnTo>
                    <a:pt x="314" y="11"/>
                  </a:lnTo>
                  <a:lnTo>
                    <a:pt x="439" y="0"/>
                  </a:lnTo>
                  <a:lnTo>
                    <a:pt x="510" y="22"/>
                  </a:lnTo>
                  <a:lnTo>
                    <a:pt x="570" y="11"/>
                  </a:lnTo>
                  <a:lnTo>
                    <a:pt x="612" y="63"/>
                  </a:lnTo>
                  <a:lnTo>
                    <a:pt x="619" y="112"/>
                  </a:lnTo>
                  <a:lnTo>
                    <a:pt x="654" y="159"/>
                  </a:lnTo>
                  <a:lnTo>
                    <a:pt x="631" y="199"/>
                  </a:lnTo>
                  <a:lnTo>
                    <a:pt x="613" y="190"/>
                  </a:lnTo>
                  <a:lnTo>
                    <a:pt x="603" y="233"/>
                  </a:lnTo>
                  <a:lnTo>
                    <a:pt x="618" y="243"/>
                  </a:lnTo>
                  <a:lnTo>
                    <a:pt x="593" y="283"/>
                  </a:lnTo>
                  <a:lnTo>
                    <a:pt x="604" y="287"/>
                  </a:lnTo>
                  <a:lnTo>
                    <a:pt x="576" y="323"/>
                  </a:lnTo>
                  <a:lnTo>
                    <a:pt x="576" y="350"/>
                  </a:lnTo>
                  <a:lnTo>
                    <a:pt x="601" y="391"/>
                  </a:lnTo>
                  <a:lnTo>
                    <a:pt x="612" y="453"/>
                  </a:lnTo>
                  <a:lnTo>
                    <a:pt x="637" y="497"/>
                  </a:lnTo>
                  <a:lnTo>
                    <a:pt x="553" y="525"/>
                  </a:lnTo>
                  <a:lnTo>
                    <a:pt x="565" y="573"/>
                  </a:lnTo>
                  <a:lnTo>
                    <a:pt x="559" y="628"/>
                  </a:lnTo>
                  <a:lnTo>
                    <a:pt x="597" y="652"/>
                  </a:lnTo>
                  <a:lnTo>
                    <a:pt x="598" y="693"/>
                  </a:lnTo>
                  <a:lnTo>
                    <a:pt x="508" y="628"/>
                  </a:lnTo>
                  <a:lnTo>
                    <a:pt x="492" y="642"/>
                  </a:lnTo>
                  <a:lnTo>
                    <a:pt x="414" y="611"/>
                  </a:lnTo>
                  <a:lnTo>
                    <a:pt x="400" y="599"/>
                  </a:lnTo>
                  <a:lnTo>
                    <a:pt x="354" y="609"/>
                  </a:lnTo>
                  <a:lnTo>
                    <a:pt x="327" y="551"/>
                  </a:lnTo>
                  <a:lnTo>
                    <a:pt x="326" y="487"/>
                  </a:lnTo>
                  <a:lnTo>
                    <a:pt x="294" y="489"/>
                  </a:lnTo>
                  <a:lnTo>
                    <a:pt x="273" y="457"/>
                  </a:lnTo>
                  <a:lnTo>
                    <a:pt x="237" y="501"/>
                  </a:lnTo>
                  <a:lnTo>
                    <a:pt x="183" y="504"/>
                  </a:lnTo>
                  <a:lnTo>
                    <a:pt x="154" y="426"/>
                  </a:lnTo>
                  <a:lnTo>
                    <a:pt x="0" y="429"/>
                  </a:lnTo>
                  <a:lnTo>
                    <a:pt x="26" y="385"/>
                  </a:lnTo>
                  <a:lnTo>
                    <a:pt x="69" y="379"/>
                  </a:lnTo>
                  <a:lnTo>
                    <a:pt x="93" y="397"/>
                  </a:lnTo>
                  <a:lnTo>
                    <a:pt x="145" y="339"/>
                  </a:lnTo>
                  <a:lnTo>
                    <a:pt x="143" y="280"/>
                  </a:lnTo>
                  <a:lnTo>
                    <a:pt x="193" y="229"/>
                  </a:lnTo>
                  <a:lnTo>
                    <a:pt x="218" y="99"/>
                  </a:lnTo>
                  <a:lnTo>
                    <a:pt x="179" y="54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" name="Freeform 273"/>
            <p:cNvSpPr>
              <a:spLocks/>
            </p:cNvSpPr>
            <p:nvPr/>
          </p:nvSpPr>
          <p:spPr bwMode="auto">
            <a:xfrm>
              <a:off x="1262" y="2651"/>
              <a:ext cx="264" cy="350"/>
            </a:xfrm>
            <a:custGeom>
              <a:avLst/>
              <a:gdLst>
                <a:gd name="T0" fmla="*/ 72 w 264"/>
                <a:gd name="T1" fmla="*/ 338 h 350"/>
                <a:gd name="T2" fmla="*/ 115 w 264"/>
                <a:gd name="T3" fmla="*/ 332 h 350"/>
                <a:gd name="T4" fmla="*/ 139 w 264"/>
                <a:gd name="T5" fmla="*/ 350 h 350"/>
                <a:gd name="T6" fmla="*/ 191 w 264"/>
                <a:gd name="T7" fmla="*/ 292 h 350"/>
                <a:gd name="T8" fmla="*/ 189 w 264"/>
                <a:gd name="T9" fmla="*/ 233 h 350"/>
                <a:gd name="T10" fmla="*/ 239 w 264"/>
                <a:gd name="T11" fmla="*/ 182 h 350"/>
                <a:gd name="T12" fmla="*/ 264 w 264"/>
                <a:gd name="T13" fmla="*/ 52 h 350"/>
                <a:gd name="T14" fmla="*/ 225 w 264"/>
                <a:gd name="T15" fmla="*/ 7 h 350"/>
                <a:gd name="T16" fmla="*/ 167 w 264"/>
                <a:gd name="T17" fmla="*/ 0 h 350"/>
                <a:gd name="T18" fmla="*/ 133 w 264"/>
                <a:gd name="T19" fmla="*/ 38 h 350"/>
                <a:gd name="T20" fmla="*/ 171 w 264"/>
                <a:gd name="T21" fmla="*/ 54 h 350"/>
                <a:gd name="T22" fmla="*/ 174 w 264"/>
                <a:gd name="T23" fmla="*/ 119 h 350"/>
                <a:gd name="T24" fmla="*/ 99 w 264"/>
                <a:gd name="T25" fmla="*/ 91 h 350"/>
                <a:gd name="T26" fmla="*/ 65 w 264"/>
                <a:gd name="T27" fmla="*/ 107 h 350"/>
                <a:gd name="T28" fmla="*/ 79 w 264"/>
                <a:gd name="T29" fmla="*/ 135 h 350"/>
                <a:gd name="T30" fmla="*/ 121 w 264"/>
                <a:gd name="T31" fmla="*/ 135 h 350"/>
                <a:gd name="T32" fmla="*/ 100 w 264"/>
                <a:gd name="T33" fmla="*/ 164 h 350"/>
                <a:gd name="T34" fmla="*/ 118 w 264"/>
                <a:gd name="T35" fmla="*/ 194 h 350"/>
                <a:gd name="T36" fmla="*/ 115 w 264"/>
                <a:gd name="T37" fmla="*/ 259 h 350"/>
                <a:gd name="T38" fmla="*/ 77 w 264"/>
                <a:gd name="T39" fmla="*/ 249 h 350"/>
                <a:gd name="T40" fmla="*/ 58 w 264"/>
                <a:gd name="T41" fmla="*/ 231 h 350"/>
                <a:gd name="T42" fmla="*/ 15 w 264"/>
                <a:gd name="T43" fmla="*/ 261 h 350"/>
                <a:gd name="T44" fmla="*/ 40 w 264"/>
                <a:gd name="T45" fmla="*/ 287 h 350"/>
                <a:gd name="T46" fmla="*/ 0 w 264"/>
                <a:gd name="T47" fmla="*/ 308 h 350"/>
                <a:gd name="T48" fmla="*/ 34 w 264"/>
                <a:gd name="T49" fmla="*/ 344 h 350"/>
                <a:gd name="T50" fmla="*/ 72 w 264"/>
                <a:gd name="T51" fmla="*/ 338 h 3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64"/>
                <a:gd name="T79" fmla="*/ 0 h 350"/>
                <a:gd name="T80" fmla="*/ 264 w 264"/>
                <a:gd name="T81" fmla="*/ 350 h 35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64" h="350">
                  <a:moveTo>
                    <a:pt x="72" y="338"/>
                  </a:moveTo>
                  <a:lnTo>
                    <a:pt x="115" y="332"/>
                  </a:lnTo>
                  <a:lnTo>
                    <a:pt x="139" y="350"/>
                  </a:lnTo>
                  <a:lnTo>
                    <a:pt x="191" y="292"/>
                  </a:lnTo>
                  <a:lnTo>
                    <a:pt x="189" y="233"/>
                  </a:lnTo>
                  <a:lnTo>
                    <a:pt x="239" y="182"/>
                  </a:lnTo>
                  <a:lnTo>
                    <a:pt x="264" y="52"/>
                  </a:lnTo>
                  <a:lnTo>
                    <a:pt x="225" y="7"/>
                  </a:lnTo>
                  <a:lnTo>
                    <a:pt x="167" y="0"/>
                  </a:lnTo>
                  <a:lnTo>
                    <a:pt x="133" y="38"/>
                  </a:lnTo>
                  <a:lnTo>
                    <a:pt x="171" y="54"/>
                  </a:lnTo>
                  <a:lnTo>
                    <a:pt x="174" y="119"/>
                  </a:lnTo>
                  <a:lnTo>
                    <a:pt x="99" y="91"/>
                  </a:lnTo>
                  <a:lnTo>
                    <a:pt x="65" y="107"/>
                  </a:lnTo>
                  <a:lnTo>
                    <a:pt x="79" y="135"/>
                  </a:lnTo>
                  <a:lnTo>
                    <a:pt x="121" y="135"/>
                  </a:lnTo>
                  <a:lnTo>
                    <a:pt x="100" y="164"/>
                  </a:lnTo>
                  <a:lnTo>
                    <a:pt x="118" y="194"/>
                  </a:lnTo>
                  <a:lnTo>
                    <a:pt x="115" y="259"/>
                  </a:lnTo>
                  <a:lnTo>
                    <a:pt x="77" y="249"/>
                  </a:lnTo>
                  <a:lnTo>
                    <a:pt x="58" y="231"/>
                  </a:lnTo>
                  <a:lnTo>
                    <a:pt x="15" y="261"/>
                  </a:lnTo>
                  <a:lnTo>
                    <a:pt x="40" y="287"/>
                  </a:lnTo>
                  <a:lnTo>
                    <a:pt x="0" y="308"/>
                  </a:lnTo>
                  <a:lnTo>
                    <a:pt x="34" y="344"/>
                  </a:lnTo>
                  <a:lnTo>
                    <a:pt x="72" y="338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" name="Freeform 274"/>
            <p:cNvSpPr>
              <a:spLocks/>
            </p:cNvSpPr>
            <p:nvPr/>
          </p:nvSpPr>
          <p:spPr bwMode="auto">
            <a:xfrm>
              <a:off x="1108" y="2344"/>
              <a:ext cx="328" cy="425"/>
            </a:xfrm>
            <a:custGeom>
              <a:avLst/>
              <a:gdLst>
                <a:gd name="T0" fmla="*/ 287 w 328"/>
                <a:gd name="T1" fmla="*/ 345 h 425"/>
                <a:gd name="T2" fmla="*/ 211 w 328"/>
                <a:gd name="T3" fmla="*/ 218 h 425"/>
                <a:gd name="T4" fmla="*/ 281 w 328"/>
                <a:gd name="T5" fmla="*/ 159 h 425"/>
                <a:gd name="T6" fmla="*/ 210 w 328"/>
                <a:gd name="T7" fmla="*/ 80 h 425"/>
                <a:gd name="T8" fmla="*/ 218 w 328"/>
                <a:gd name="T9" fmla="*/ 69 h 425"/>
                <a:gd name="T10" fmla="*/ 269 w 328"/>
                <a:gd name="T11" fmla="*/ 74 h 425"/>
                <a:gd name="T12" fmla="*/ 244 w 328"/>
                <a:gd name="T13" fmla="*/ 0 h 425"/>
                <a:gd name="T14" fmla="*/ 195 w 328"/>
                <a:gd name="T15" fmla="*/ 32 h 425"/>
                <a:gd name="T16" fmla="*/ 115 w 328"/>
                <a:gd name="T17" fmla="*/ 192 h 425"/>
                <a:gd name="T18" fmla="*/ 60 w 328"/>
                <a:gd name="T19" fmla="*/ 171 h 425"/>
                <a:gd name="T20" fmla="*/ 16 w 328"/>
                <a:gd name="T21" fmla="*/ 208 h 425"/>
                <a:gd name="T22" fmla="*/ 0 w 328"/>
                <a:gd name="T23" fmla="*/ 260 h 425"/>
                <a:gd name="T24" fmla="*/ 46 w 328"/>
                <a:gd name="T25" fmla="*/ 332 h 425"/>
                <a:gd name="T26" fmla="*/ 86 w 328"/>
                <a:gd name="T27" fmla="*/ 345 h 425"/>
                <a:gd name="T28" fmla="*/ 110 w 328"/>
                <a:gd name="T29" fmla="*/ 369 h 425"/>
                <a:gd name="T30" fmla="*/ 110 w 328"/>
                <a:gd name="T31" fmla="*/ 395 h 425"/>
                <a:gd name="T32" fmla="*/ 219 w 328"/>
                <a:gd name="T33" fmla="*/ 414 h 425"/>
                <a:gd name="T34" fmla="*/ 253 w 328"/>
                <a:gd name="T35" fmla="*/ 398 h 425"/>
                <a:gd name="T36" fmla="*/ 328 w 328"/>
                <a:gd name="T37" fmla="*/ 425 h 425"/>
                <a:gd name="T38" fmla="*/ 325 w 328"/>
                <a:gd name="T39" fmla="*/ 361 h 425"/>
                <a:gd name="T40" fmla="*/ 287 w 328"/>
                <a:gd name="T41" fmla="*/ 345 h 425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28"/>
                <a:gd name="T64" fmla="*/ 0 h 425"/>
                <a:gd name="T65" fmla="*/ 328 w 328"/>
                <a:gd name="T66" fmla="*/ 425 h 425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28" h="425">
                  <a:moveTo>
                    <a:pt x="287" y="345"/>
                  </a:moveTo>
                  <a:lnTo>
                    <a:pt x="211" y="218"/>
                  </a:lnTo>
                  <a:lnTo>
                    <a:pt x="281" y="159"/>
                  </a:lnTo>
                  <a:lnTo>
                    <a:pt x="210" y="80"/>
                  </a:lnTo>
                  <a:lnTo>
                    <a:pt x="218" y="69"/>
                  </a:lnTo>
                  <a:lnTo>
                    <a:pt x="269" y="74"/>
                  </a:lnTo>
                  <a:lnTo>
                    <a:pt x="244" y="0"/>
                  </a:lnTo>
                  <a:lnTo>
                    <a:pt x="195" y="32"/>
                  </a:lnTo>
                  <a:lnTo>
                    <a:pt x="115" y="192"/>
                  </a:lnTo>
                  <a:lnTo>
                    <a:pt x="60" y="171"/>
                  </a:lnTo>
                  <a:lnTo>
                    <a:pt x="16" y="208"/>
                  </a:lnTo>
                  <a:lnTo>
                    <a:pt x="0" y="260"/>
                  </a:lnTo>
                  <a:lnTo>
                    <a:pt x="46" y="332"/>
                  </a:lnTo>
                  <a:lnTo>
                    <a:pt x="86" y="345"/>
                  </a:lnTo>
                  <a:lnTo>
                    <a:pt x="110" y="369"/>
                  </a:lnTo>
                  <a:lnTo>
                    <a:pt x="110" y="395"/>
                  </a:lnTo>
                  <a:lnTo>
                    <a:pt x="219" y="414"/>
                  </a:lnTo>
                  <a:lnTo>
                    <a:pt x="253" y="398"/>
                  </a:lnTo>
                  <a:lnTo>
                    <a:pt x="328" y="425"/>
                  </a:lnTo>
                  <a:lnTo>
                    <a:pt x="325" y="361"/>
                  </a:lnTo>
                  <a:lnTo>
                    <a:pt x="287" y="34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" name="Freeform 275"/>
            <p:cNvSpPr>
              <a:spLocks/>
            </p:cNvSpPr>
            <p:nvPr/>
          </p:nvSpPr>
          <p:spPr bwMode="auto">
            <a:xfrm>
              <a:off x="1197" y="2748"/>
              <a:ext cx="186" cy="211"/>
            </a:xfrm>
            <a:custGeom>
              <a:avLst/>
              <a:gdLst>
                <a:gd name="T0" fmla="*/ 65 w 186"/>
                <a:gd name="T1" fmla="*/ 211 h 211"/>
                <a:gd name="T2" fmla="*/ 105 w 186"/>
                <a:gd name="T3" fmla="*/ 190 h 211"/>
                <a:gd name="T4" fmla="*/ 80 w 186"/>
                <a:gd name="T5" fmla="*/ 164 h 211"/>
                <a:gd name="T6" fmla="*/ 123 w 186"/>
                <a:gd name="T7" fmla="*/ 134 h 211"/>
                <a:gd name="T8" fmla="*/ 142 w 186"/>
                <a:gd name="T9" fmla="*/ 152 h 211"/>
                <a:gd name="T10" fmla="*/ 180 w 186"/>
                <a:gd name="T11" fmla="*/ 162 h 211"/>
                <a:gd name="T12" fmla="*/ 183 w 186"/>
                <a:gd name="T13" fmla="*/ 97 h 211"/>
                <a:gd name="T14" fmla="*/ 165 w 186"/>
                <a:gd name="T15" fmla="*/ 67 h 211"/>
                <a:gd name="T16" fmla="*/ 186 w 186"/>
                <a:gd name="T17" fmla="*/ 38 h 211"/>
                <a:gd name="T18" fmla="*/ 144 w 186"/>
                <a:gd name="T19" fmla="*/ 38 h 211"/>
                <a:gd name="T20" fmla="*/ 130 w 186"/>
                <a:gd name="T21" fmla="*/ 10 h 211"/>
                <a:gd name="T22" fmla="*/ 76 w 186"/>
                <a:gd name="T23" fmla="*/ 0 h 211"/>
                <a:gd name="T24" fmla="*/ 76 w 186"/>
                <a:gd name="T25" fmla="*/ 40 h 211"/>
                <a:gd name="T26" fmla="*/ 20 w 186"/>
                <a:gd name="T27" fmla="*/ 40 h 211"/>
                <a:gd name="T28" fmla="*/ 0 w 186"/>
                <a:gd name="T29" fmla="*/ 94 h 211"/>
                <a:gd name="T30" fmla="*/ 13 w 186"/>
                <a:gd name="T31" fmla="*/ 150 h 211"/>
                <a:gd name="T32" fmla="*/ 41 w 186"/>
                <a:gd name="T33" fmla="*/ 173 h 211"/>
                <a:gd name="T34" fmla="*/ 65 w 186"/>
                <a:gd name="T35" fmla="*/ 211 h 2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86"/>
                <a:gd name="T55" fmla="*/ 0 h 211"/>
                <a:gd name="T56" fmla="*/ 186 w 186"/>
                <a:gd name="T57" fmla="*/ 211 h 21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86" h="211">
                  <a:moveTo>
                    <a:pt x="65" y="211"/>
                  </a:moveTo>
                  <a:lnTo>
                    <a:pt x="105" y="190"/>
                  </a:lnTo>
                  <a:lnTo>
                    <a:pt x="80" y="164"/>
                  </a:lnTo>
                  <a:lnTo>
                    <a:pt x="123" y="134"/>
                  </a:lnTo>
                  <a:lnTo>
                    <a:pt x="142" y="152"/>
                  </a:lnTo>
                  <a:lnTo>
                    <a:pt x="180" y="162"/>
                  </a:lnTo>
                  <a:lnTo>
                    <a:pt x="183" y="97"/>
                  </a:lnTo>
                  <a:lnTo>
                    <a:pt x="165" y="67"/>
                  </a:lnTo>
                  <a:lnTo>
                    <a:pt x="186" y="38"/>
                  </a:lnTo>
                  <a:lnTo>
                    <a:pt x="144" y="38"/>
                  </a:lnTo>
                  <a:lnTo>
                    <a:pt x="130" y="10"/>
                  </a:lnTo>
                  <a:lnTo>
                    <a:pt x="76" y="0"/>
                  </a:lnTo>
                  <a:lnTo>
                    <a:pt x="76" y="40"/>
                  </a:lnTo>
                  <a:lnTo>
                    <a:pt x="20" y="40"/>
                  </a:lnTo>
                  <a:lnTo>
                    <a:pt x="0" y="94"/>
                  </a:lnTo>
                  <a:lnTo>
                    <a:pt x="13" y="150"/>
                  </a:lnTo>
                  <a:lnTo>
                    <a:pt x="41" y="173"/>
                  </a:lnTo>
                  <a:lnTo>
                    <a:pt x="65" y="211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" name="Freeform 276"/>
            <p:cNvSpPr>
              <a:spLocks/>
            </p:cNvSpPr>
            <p:nvPr/>
          </p:nvSpPr>
          <p:spPr bwMode="auto">
            <a:xfrm>
              <a:off x="1212" y="2739"/>
              <a:ext cx="61" cy="49"/>
            </a:xfrm>
            <a:custGeom>
              <a:avLst/>
              <a:gdLst>
                <a:gd name="T0" fmla="*/ 5 w 61"/>
                <a:gd name="T1" fmla="*/ 49 h 49"/>
                <a:gd name="T2" fmla="*/ 61 w 61"/>
                <a:gd name="T3" fmla="*/ 49 h 49"/>
                <a:gd name="T4" fmla="*/ 61 w 61"/>
                <a:gd name="T5" fmla="*/ 9 h 49"/>
                <a:gd name="T6" fmla="*/ 6 w 61"/>
                <a:gd name="T7" fmla="*/ 0 h 49"/>
                <a:gd name="T8" fmla="*/ 0 w 61"/>
                <a:gd name="T9" fmla="*/ 29 h 49"/>
                <a:gd name="T10" fmla="*/ 5 w 61"/>
                <a:gd name="T11" fmla="*/ 49 h 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1"/>
                <a:gd name="T19" fmla="*/ 0 h 49"/>
                <a:gd name="T20" fmla="*/ 61 w 61"/>
                <a:gd name="T21" fmla="*/ 49 h 4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1" h="49">
                  <a:moveTo>
                    <a:pt x="5" y="49"/>
                  </a:moveTo>
                  <a:lnTo>
                    <a:pt x="61" y="49"/>
                  </a:lnTo>
                  <a:lnTo>
                    <a:pt x="61" y="9"/>
                  </a:lnTo>
                  <a:lnTo>
                    <a:pt x="6" y="0"/>
                  </a:lnTo>
                  <a:lnTo>
                    <a:pt x="0" y="29"/>
                  </a:lnTo>
                  <a:lnTo>
                    <a:pt x="5" y="49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" name="Freeform 277"/>
            <p:cNvSpPr>
              <a:spLocks/>
            </p:cNvSpPr>
            <p:nvPr/>
          </p:nvSpPr>
          <p:spPr bwMode="auto">
            <a:xfrm>
              <a:off x="1072" y="2642"/>
              <a:ext cx="31" cy="44"/>
            </a:xfrm>
            <a:custGeom>
              <a:avLst/>
              <a:gdLst>
                <a:gd name="T0" fmla="*/ 23 w 31"/>
                <a:gd name="T1" fmla="*/ 0 h 44"/>
                <a:gd name="T2" fmla="*/ 0 w 31"/>
                <a:gd name="T3" fmla="*/ 32 h 44"/>
                <a:gd name="T4" fmla="*/ 29 w 31"/>
                <a:gd name="T5" fmla="*/ 44 h 44"/>
                <a:gd name="T6" fmla="*/ 31 w 31"/>
                <a:gd name="T7" fmla="*/ 4 h 44"/>
                <a:gd name="T8" fmla="*/ 23 w 31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1"/>
                <a:gd name="T16" fmla="*/ 0 h 44"/>
                <a:gd name="T17" fmla="*/ 31 w 31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1" h="44">
                  <a:moveTo>
                    <a:pt x="23" y="0"/>
                  </a:moveTo>
                  <a:lnTo>
                    <a:pt x="0" y="32"/>
                  </a:lnTo>
                  <a:lnTo>
                    <a:pt x="29" y="44"/>
                  </a:lnTo>
                  <a:lnTo>
                    <a:pt x="31" y="4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" name="Oval 278"/>
            <p:cNvSpPr>
              <a:spLocks noChangeArrowheads="1"/>
            </p:cNvSpPr>
            <p:nvPr/>
          </p:nvSpPr>
          <p:spPr bwMode="auto">
            <a:xfrm>
              <a:off x="1131" y="2810"/>
              <a:ext cx="15" cy="22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" name="Oval 279"/>
            <p:cNvSpPr>
              <a:spLocks noChangeArrowheads="1"/>
            </p:cNvSpPr>
            <p:nvPr/>
          </p:nvSpPr>
          <p:spPr bwMode="auto">
            <a:xfrm>
              <a:off x="1144" y="2774"/>
              <a:ext cx="11" cy="17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" name="Oval 280"/>
            <p:cNvSpPr>
              <a:spLocks noChangeArrowheads="1"/>
            </p:cNvSpPr>
            <p:nvPr/>
          </p:nvSpPr>
          <p:spPr bwMode="auto">
            <a:xfrm>
              <a:off x="1154" y="2763"/>
              <a:ext cx="11" cy="10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" name="Freeform 281"/>
            <p:cNvSpPr>
              <a:spLocks/>
            </p:cNvSpPr>
            <p:nvPr/>
          </p:nvSpPr>
          <p:spPr bwMode="auto">
            <a:xfrm>
              <a:off x="1299" y="2989"/>
              <a:ext cx="423" cy="455"/>
            </a:xfrm>
            <a:custGeom>
              <a:avLst/>
              <a:gdLst>
                <a:gd name="T0" fmla="*/ 423 w 423"/>
                <a:gd name="T1" fmla="*/ 226 h 455"/>
                <a:gd name="T2" fmla="*/ 409 w 423"/>
                <a:gd name="T3" fmla="*/ 214 h 455"/>
                <a:gd name="T4" fmla="*/ 363 w 423"/>
                <a:gd name="T5" fmla="*/ 224 h 455"/>
                <a:gd name="T6" fmla="*/ 336 w 423"/>
                <a:gd name="T7" fmla="*/ 166 h 455"/>
                <a:gd name="T8" fmla="*/ 335 w 423"/>
                <a:gd name="T9" fmla="*/ 102 h 455"/>
                <a:gd name="T10" fmla="*/ 303 w 423"/>
                <a:gd name="T11" fmla="*/ 104 h 455"/>
                <a:gd name="T12" fmla="*/ 282 w 423"/>
                <a:gd name="T13" fmla="*/ 72 h 455"/>
                <a:gd name="T14" fmla="*/ 247 w 423"/>
                <a:gd name="T15" fmla="*/ 116 h 455"/>
                <a:gd name="T16" fmla="*/ 192 w 423"/>
                <a:gd name="T17" fmla="*/ 119 h 455"/>
                <a:gd name="T18" fmla="*/ 163 w 423"/>
                <a:gd name="T19" fmla="*/ 41 h 455"/>
                <a:gd name="T20" fmla="*/ 9 w 423"/>
                <a:gd name="T21" fmla="*/ 44 h 455"/>
                <a:gd name="T22" fmla="*/ 35 w 423"/>
                <a:gd name="T23" fmla="*/ 0 h 455"/>
                <a:gd name="T24" fmla="*/ 0 w 423"/>
                <a:gd name="T25" fmla="*/ 7 h 455"/>
                <a:gd name="T26" fmla="*/ 9 w 423"/>
                <a:gd name="T27" fmla="*/ 44 h 455"/>
                <a:gd name="T28" fmla="*/ 47 w 423"/>
                <a:gd name="T29" fmla="*/ 131 h 455"/>
                <a:gd name="T30" fmla="*/ 38 w 423"/>
                <a:gd name="T31" fmla="*/ 157 h 455"/>
                <a:gd name="T32" fmla="*/ 65 w 423"/>
                <a:gd name="T33" fmla="*/ 212 h 455"/>
                <a:gd name="T34" fmla="*/ 63 w 423"/>
                <a:gd name="T35" fmla="*/ 257 h 455"/>
                <a:gd name="T36" fmla="*/ 42 w 423"/>
                <a:gd name="T37" fmla="*/ 277 h 455"/>
                <a:gd name="T38" fmla="*/ 4 w 423"/>
                <a:gd name="T39" fmla="*/ 381 h 455"/>
                <a:gd name="T40" fmla="*/ 3 w 423"/>
                <a:gd name="T41" fmla="*/ 425 h 455"/>
                <a:gd name="T42" fmla="*/ 25 w 423"/>
                <a:gd name="T43" fmla="*/ 432 h 455"/>
                <a:gd name="T44" fmla="*/ 42 w 423"/>
                <a:gd name="T45" fmla="*/ 414 h 455"/>
                <a:gd name="T46" fmla="*/ 78 w 423"/>
                <a:gd name="T47" fmla="*/ 436 h 455"/>
                <a:gd name="T48" fmla="*/ 96 w 423"/>
                <a:gd name="T49" fmla="*/ 430 h 455"/>
                <a:gd name="T50" fmla="*/ 223 w 423"/>
                <a:gd name="T51" fmla="*/ 430 h 455"/>
                <a:gd name="T52" fmla="*/ 252 w 423"/>
                <a:gd name="T53" fmla="*/ 455 h 455"/>
                <a:gd name="T54" fmla="*/ 384 w 423"/>
                <a:gd name="T55" fmla="*/ 438 h 455"/>
                <a:gd name="T56" fmla="*/ 345 w 423"/>
                <a:gd name="T57" fmla="*/ 394 h 455"/>
                <a:gd name="T58" fmla="*/ 345 w 423"/>
                <a:gd name="T59" fmla="*/ 290 h 455"/>
                <a:gd name="T60" fmla="*/ 409 w 423"/>
                <a:gd name="T61" fmla="*/ 287 h 455"/>
                <a:gd name="T62" fmla="*/ 410 w 423"/>
                <a:gd name="T63" fmla="*/ 251 h 455"/>
                <a:gd name="T64" fmla="*/ 423 w 423"/>
                <a:gd name="T65" fmla="*/ 226 h 45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23"/>
                <a:gd name="T100" fmla="*/ 0 h 455"/>
                <a:gd name="T101" fmla="*/ 423 w 423"/>
                <a:gd name="T102" fmla="*/ 455 h 455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23" h="455">
                  <a:moveTo>
                    <a:pt x="423" y="226"/>
                  </a:moveTo>
                  <a:lnTo>
                    <a:pt x="409" y="214"/>
                  </a:lnTo>
                  <a:lnTo>
                    <a:pt x="363" y="224"/>
                  </a:lnTo>
                  <a:lnTo>
                    <a:pt x="336" y="166"/>
                  </a:lnTo>
                  <a:lnTo>
                    <a:pt x="335" y="102"/>
                  </a:lnTo>
                  <a:lnTo>
                    <a:pt x="303" y="104"/>
                  </a:lnTo>
                  <a:lnTo>
                    <a:pt x="282" y="72"/>
                  </a:lnTo>
                  <a:lnTo>
                    <a:pt x="247" y="116"/>
                  </a:lnTo>
                  <a:lnTo>
                    <a:pt x="192" y="119"/>
                  </a:lnTo>
                  <a:lnTo>
                    <a:pt x="163" y="41"/>
                  </a:lnTo>
                  <a:lnTo>
                    <a:pt x="9" y="44"/>
                  </a:lnTo>
                  <a:lnTo>
                    <a:pt x="35" y="0"/>
                  </a:lnTo>
                  <a:lnTo>
                    <a:pt x="0" y="7"/>
                  </a:lnTo>
                  <a:lnTo>
                    <a:pt x="9" y="44"/>
                  </a:lnTo>
                  <a:lnTo>
                    <a:pt x="47" y="131"/>
                  </a:lnTo>
                  <a:lnTo>
                    <a:pt x="38" y="157"/>
                  </a:lnTo>
                  <a:lnTo>
                    <a:pt x="65" y="212"/>
                  </a:lnTo>
                  <a:lnTo>
                    <a:pt x="63" y="257"/>
                  </a:lnTo>
                  <a:lnTo>
                    <a:pt x="42" y="277"/>
                  </a:lnTo>
                  <a:lnTo>
                    <a:pt x="4" y="381"/>
                  </a:lnTo>
                  <a:lnTo>
                    <a:pt x="3" y="425"/>
                  </a:lnTo>
                  <a:lnTo>
                    <a:pt x="25" y="432"/>
                  </a:lnTo>
                  <a:lnTo>
                    <a:pt x="42" y="414"/>
                  </a:lnTo>
                  <a:lnTo>
                    <a:pt x="78" y="436"/>
                  </a:lnTo>
                  <a:lnTo>
                    <a:pt x="96" y="430"/>
                  </a:lnTo>
                  <a:lnTo>
                    <a:pt x="223" y="430"/>
                  </a:lnTo>
                  <a:lnTo>
                    <a:pt x="252" y="455"/>
                  </a:lnTo>
                  <a:lnTo>
                    <a:pt x="384" y="438"/>
                  </a:lnTo>
                  <a:lnTo>
                    <a:pt x="345" y="394"/>
                  </a:lnTo>
                  <a:lnTo>
                    <a:pt x="345" y="290"/>
                  </a:lnTo>
                  <a:lnTo>
                    <a:pt x="409" y="287"/>
                  </a:lnTo>
                  <a:lnTo>
                    <a:pt x="410" y="251"/>
                  </a:lnTo>
                  <a:lnTo>
                    <a:pt x="423" y="226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" name="Freeform 282"/>
            <p:cNvSpPr>
              <a:spLocks/>
            </p:cNvSpPr>
            <p:nvPr/>
          </p:nvSpPr>
          <p:spPr bwMode="auto">
            <a:xfrm>
              <a:off x="1644" y="3101"/>
              <a:ext cx="389" cy="347"/>
            </a:xfrm>
            <a:custGeom>
              <a:avLst/>
              <a:gdLst>
                <a:gd name="T0" fmla="*/ 39 w 389"/>
                <a:gd name="T1" fmla="*/ 326 h 347"/>
                <a:gd name="T2" fmla="*/ 0 w 389"/>
                <a:gd name="T3" fmla="*/ 282 h 347"/>
                <a:gd name="T4" fmla="*/ 0 w 389"/>
                <a:gd name="T5" fmla="*/ 178 h 347"/>
                <a:gd name="T6" fmla="*/ 64 w 389"/>
                <a:gd name="T7" fmla="*/ 175 h 347"/>
                <a:gd name="T8" fmla="*/ 65 w 389"/>
                <a:gd name="T9" fmla="*/ 139 h 347"/>
                <a:gd name="T10" fmla="*/ 78 w 389"/>
                <a:gd name="T11" fmla="*/ 114 h 347"/>
                <a:gd name="T12" fmla="*/ 156 w 389"/>
                <a:gd name="T13" fmla="*/ 145 h 347"/>
                <a:gd name="T14" fmla="*/ 172 w 389"/>
                <a:gd name="T15" fmla="*/ 131 h 347"/>
                <a:gd name="T16" fmla="*/ 262 w 389"/>
                <a:gd name="T17" fmla="*/ 196 h 347"/>
                <a:gd name="T18" fmla="*/ 261 w 389"/>
                <a:gd name="T19" fmla="*/ 155 h 347"/>
                <a:gd name="T20" fmla="*/ 223 w 389"/>
                <a:gd name="T21" fmla="*/ 131 h 347"/>
                <a:gd name="T22" fmla="*/ 229 w 389"/>
                <a:gd name="T23" fmla="*/ 76 h 347"/>
                <a:gd name="T24" fmla="*/ 217 w 389"/>
                <a:gd name="T25" fmla="*/ 28 h 347"/>
                <a:gd name="T26" fmla="*/ 301 w 389"/>
                <a:gd name="T27" fmla="*/ 0 h 347"/>
                <a:gd name="T28" fmla="*/ 317 w 389"/>
                <a:gd name="T29" fmla="*/ 23 h 347"/>
                <a:gd name="T30" fmla="*/ 361 w 389"/>
                <a:gd name="T31" fmla="*/ 45 h 347"/>
                <a:gd name="T32" fmla="*/ 389 w 389"/>
                <a:gd name="T33" fmla="*/ 86 h 347"/>
                <a:gd name="T34" fmla="*/ 377 w 389"/>
                <a:gd name="T35" fmla="*/ 108 h 347"/>
                <a:gd name="T36" fmla="*/ 380 w 389"/>
                <a:gd name="T37" fmla="*/ 151 h 347"/>
                <a:gd name="T38" fmla="*/ 363 w 389"/>
                <a:gd name="T39" fmla="*/ 165 h 347"/>
                <a:gd name="T40" fmla="*/ 358 w 389"/>
                <a:gd name="T41" fmla="*/ 208 h 347"/>
                <a:gd name="T42" fmla="*/ 274 w 389"/>
                <a:gd name="T43" fmla="*/ 246 h 347"/>
                <a:gd name="T44" fmla="*/ 275 w 389"/>
                <a:gd name="T45" fmla="*/ 263 h 347"/>
                <a:gd name="T46" fmla="*/ 208 w 389"/>
                <a:gd name="T47" fmla="*/ 295 h 347"/>
                <a:gd name="T48" fmla="*/ 161 w 389"/>
                <a:gd name="T49" fmla="*/ 347 h 347"/>
                <a:gd name="T50" fmla="*/ 91 w 389"/>
                <a:gd name="T51" fmla="*/ 334 h 347"/>
                <a:gd name="T52" fmla="*/ 81 w 389"/>
                <a:gd name="T53" fmla="*/ 320 h 347"/>
                <a:gd name="T54" fmla="*/ 39 w 389"/>
                <a:gd name="T55" fmla="*/ 326 h 34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389"/>
                <a:gd name="T85" fmla="*/ 0 h 347"/>
                <a:gd name="T86" fmla="*/ 389 w 389"/>
                <a:gd name="T87" fmla="*/ 347 h 347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389" h="347">
                  <a:moveTo>
                    <a:pt x="39" y="326"/>
                  </a:moveTo>
                  <a:lnTo>
                    <a:pt x="0" y="282"/>
                  </a:lnTo>
                  <a:lnTo>
                    <a:pt x="0" y="178"/>
                  </a:lnTo>
                  <a:lnTo>
                    <a:pt x="64" y="175"/>
                  </a:lnTo>
                  <a:lnTo>
                    <a:pt x="65" y="139"/>
                  </a:lnTo>
                  <a:lnTo>
                    <a:pt x="78" y="114"/>
                  </a:lnTo>
                  <a:lnTo>
                    <a:pt x="156" y="145"/>
                  </a:lnTo>
                  <a:lnTo>
                    <a:pt x="172" y="131"/>
                  </a:lnTo>
                  <a:lnTo>
                    <a:pt x="262" y="196"/>
                  </a:lnTo>
                  <a:lnTo>
                    <a:pt x="261" y="155"/>
                  </a:lnTo>
                  <a:lnTo>
                    <a:pt x="223" y="131"/>
                  </a:lnTo>
                  <a:lnTo>
                    <a:pt x="229" y="76"/>
                  </a:lnTo>
                  <a:lnTo>
                    <a:pt x="217" y="28"/>
                  </a:lnTo>
                  <a:lnTo>
                    <a:pt x="301" y="0"/>
                  </a:lnTo>
                  <a:lnTo>
                    <a:pt x="317" y="23"/>
                  </a:lnTo>
                  <a:lnTo>
                    <a:pt x="361" y="45"/>
                  </a:lnTo>
                  <a:lnTo>
                    <a:pt x="389" y="86"/>
                  </a:lnTo>
                  <a:lnTo>
                    <a:pt x="377" y="108"/>
                  </a:lnTo>
                  <a:lnTo>
                    <a:pt x="380" y="151"/>
                  </a:lnTo>
                  <a:lnTo>
                    <a:pt x="363" y="165"/>
                  </a:lnTo>
                  <a:lnTo>
                    <a:pt x="358" y="208"/>
                  </a:lnTo>
                  <a:lnTo>
                    <a:pt x="274" y="246"/>
                  </a:lnTo>
                  <a:lnTo>
                    <a:pt x="275" y="263"/>
                  </a:lnTo>
                  <a:lnTo>
                    <a:pt x="208" y="295"/>
                  </a:lnTo>
                  <a:lnTo>
                    <a:pt x="161" y="347"/>
                  </a:lnTo>
                  <a:lnTo>
                    <a:pt x="91" y="334"/>
                  </a:lnTo>
                  <a:lnTo>
                    <a:pt x="81" y="320"/>
                  </a:lnTo>
                  <a:lnTo>
                    <a:pt x="39" y="326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" name="Freeform 283"/>
            <p:cNvSpPr>
              <a:spLocks/>
            </p:cNvSpPr>
            <p:nvPr/>
          </p:nvSpPr>
          <p:spPr bwMode="auto">
            <a:xfrm>
              <a:off x="2002" y="3146"/>
              <a:ext cx="106" cy="281"/>
            </a:xfrm>
            <a:custGeom>
              <a:avLst/>
              <a:gdLst>
                <a:gd name="T0" fmla="*/ 0 w 106"/>
                <a:gd name="T1" fmla="*/ 163 h 281"/>
                <a:gd name="T2" fmla="*/ 5 w 106"/>
                <a:gd name="T3" fmla="*/ 120 h 281"/>
                <a:gd name="T4" fmla="*/ 22 w 106"/>
                <a:gd name="T5" fmla="*/ 106 h 281"/>
                <a:gd name="T6" fmla="*/ 19 w 106"/>
                <a:gd name="T7" fmla="*/ 63 h 281"/>
                <a:gd name="T8" fmla="*/ 31 w 106"/>
                <a:gd name="T9" fmla="*/ 41 h 281"/>
                <a:gd name="T10" fmla="*/ 1 w 106"/>
                <a:gd name="T11" fmla="*/ 0 h 281"/>
                <a:gd name="T12" fmla="*/ 42 w 106"/>
                <a:gd name="T13" fmla="*/ 23 h 281"/>
                <a:gd name="T14" fmla="*/ 79 w 106"/>
                <a:gd name="T15" fmla="*/ 88 h 281"/>
                <a:gd name="T16" fmla="*/ 73 w 106"/>
                <a:gd name="T17" fmla="*/ 120 h 281"/>
                <a:gd name="T18" fmla="*/ 81 w 106"/>
                <a:gd name="T19" fmla="*/ 151 h 281"/>
                <a:gd name="T20" fmla="*/ 106 w 106"/>
                <a:gd name="T21" fmla="*/ 185 h 281"/>
                <a:gd name="T22" fmla="*/ 79 w 106"/>
                <a:gd name="T23" fmla="*/ 281 h 281"/>
                <a:gd name="T24" fmla="*/ 41 w 106"/>
                <a:gd name="T25" fmla="*/ 237 h 281"/>
                <a:gd name="T26" fmla="*/ 54 w 106"/>
                <a:gd name="T27" fmla="*/ 213 h 281"/>
                <a:gd name="T28" fmla="*/ 52 w 106"/>
                <a:gd name="T29" fmla="*/ 179 h 281"/>
                <a:gd name="T30" fmla="*/ 23 w 106"/>
                <a:gd name="T31" fmla="*/ 181 h 281"/>
                <a:gd name="T32" fmla="*/ 0 w 106"/>
                <a:gd name="T33" fmla="*/ 163 h 28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06"/>
                <a:gd name="T52" fmla="*/ 0 h 281"/>
                <a:gd name="T53" fmla="*/ 106 w 106"/>
                <a:gd name="T54" fmla="*/ 281 h 28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06" h="281">
                  <a:moveTo>
                    <a:pt x="0" y="163"/>
                  </a:moveTo>
                  <a:lnTo>
                    <a:pt x="5" y="120"/>
                  </a:lnTo>
                  <a:lnTo>
                    <a:pt x="22" y="106"/>
                  </a:lnTo>
                  <a:lnTo>
                    <a:pt x="19" y="63"/>
                  </a:lnTo>
                  <a:lnTo>
                    <a:pt x="31" y="41"/>
                  </a:lnTo>
                  <a:lnTo>
                    <a:pt x="1" y="0"/>
                  </a:lnTo>
                  <a:lnTo>
                    <a:pt x="42" y="23"/>
                  </a:lnTo>
                  <a:lnTo>
                    <a:pt x="79" y="88"/>
                  </a:lnTo>
                  <a:lnTo>
                    <a:pt x="73" y="120"/>
                  </a:lnTo>
                  <a:lnTo>
                    <a:pt x="81" y="151"/>
                  </a:lnTo>
                  <a:lnTo>
                    <a:pt x="106" y="185"/>
                  </a:lnTo>
                  <a:lnTo>
                    <a:pt x="79" y="281"/>
                  </a:lnTo>
                  <a:lnTo>
                    <a:pt x="41" y="237"/>
                  </a:lnTo>
                  <a:lnTo>
                    <a:pt x="54" y="213"/>
                  </a:lnTo>
                  <a:lnTo>
                    <a:pt x="52" y="179"/>
                  </a:lnTo>
                  <a:lnTo>
                    <a:pt x="23" y="181"/>
                  </a:lnTo>
                  <a:lnTo>
                    <a:pt x="0" y="163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" name="Freeform 284"/>
            <p:cNvSpPr>
              <a:spLocks/>
            </p:cNvSpPr>
            <p:nvPr/>
          </p:nvSpPr>
          <p:spPr bwMode="auto">
            <a:xfrm>
              <a:off x="1918" y="3195"/>
              <a:ext cx="354" cy="549"/>
            </a:xfrm>
            <a:custGeom>
              <a:avLst/>
              <a:gdLst>
                <a:gd name="T0" fmla="*/ 1 w 354"/>
                <a:gd name="T1" fmla="*/ 169 h 549"/>
                <a:gd name="T2" fmla="*/ 0 w 354"/>
                <a:gd name="T3" fmla="*/ 152 h 549"/>
                <a:gd name="T4" fmla="*/ 84 w 354"/>
                <a:gd name="T5" fmla="*/ 114 h 549"/>
                <a:gd name="T6" fmla="*/ 107 w 354"/>
                <a:gd name="T7" fmla="*/ 132 h 549"/>
                <a:gd name="T8" fmla="*/ 136 w 354"/>
                <a:gd name="T9" fmla="*/ 130 h 549"/>
                <a:gd name="T10" fmla="*/ 138 w 354"/>
                <a:gd name="T11" fmla="*/ 164 h 549"/>
                <a:gd name="T12" fmla="*/ 125 w 354"/>
                <a:gd name="T13" fmla="*/ 188 h 549"/>
                <a:gd name="T14" fmla="*/ 163 w 354"/>
                <a:gd name="T15" fmla="*/ 232 h 549"/>
                <a:gd name="T16" fmla="*/ 190 w 354"/>
                <a:gd name="T17" fmla="*/ 136 h 549"/>
                <a:gd name="T18" fmla="*/ 165 w 354"/>
                <a:gd name="T19" fmla="*/ 102 h 549"/>
                <a:gd name="T20" fmla="*/ 157 w 354"/>
                <a:gd name="T21" fmla="*/ 71 h 549"/>
                <a:gd name="T22" fmla="*/ 163 w 354"/>
                <a:gd name="T23" fmla="*/ 39 h 549"/>
                <a:gd name="T24" fmla="*/ 237 w 354"/>
                <a:gd name="T25" fmla="*/ 43 h 549"/>
                <a:gd name="T26" fmla="*/ 265 w 354"/>
                <a:gd name="T27" fmla="*/ 23 h 549"/>
                <a:gd name="T28" fmla="*/ 295 w 354"/>
                <a:gd name="T29" fmla="*/ 29 h 549"/>
                <a:gd name="T30" fmla="*/ 354 w 354"/>
                <a:gd name="T31" fmla="*/ 0 h 549"/>
                <a:gd name="T32" fmla="*/ 342 w 354"/>
                <a:gd name="T33" fmla="*/ 97 h 549"/>
                <a:gd name="T34" fmla="*/ 352 w 354"/>
                <a:gd name="T35" fmla="*/ 161 h 549"/>
                <a:gd name="T36" fmla="*/ 301 w 354"/>
                <a:gd name="T37" fmla="*/ 224 h 549"/>
                <a:gd name="T38" fmla="*/ 253 w 354"/>
                <a:gd name="T39" fmla="*/ 232 h 549"/>
                <a:gd name="T40" fmla="*/ 220 w 354"/>
                <a:gd name="T41" fmla="*/ 249 h 549"/>
                <a:gd name="T42" fmla="*/ 205 w 354"/>
                <a:gd name="T43" fmla="*/ 267 h 549"/>
                <a:gd name="T44" fmla="*/ 147 w 354"/>
                <a:gd name="T45" fmla="*/ 312 h 549"/>
                <a:gd name="T46" fmla="*/ 140 w 354"/>
                <a:gd name="T47" fmla="*/ 337 h 549"/>
                <a:gd name="T48" fmla="*/ 157 w 354"/>
                <a:gd name="T49" fmla="*/ 366 h 549"/>
                <a:gd name="T50" fmla="*/ 175 w 354"/>
                <a:gd name="T51" fmla="*/ 428 h 549"/>
                <a:gd name="T52" fmla="*/ 133 w 354"/>
                <a:gd name="T53" fmla="*/ 487 h 549"/>
                <a:gd name="T54" fmla="*/ 84 w 354"/>
                <a:gd name="T55" fmla="*/ 499 h 549"/>
                <a:gd name="T56" fmla="*/ 71 w 354"/>
                <a:gd name="T57" fmla="*/ 519 h 549"/>
                <a:gd name="T58" fmla="*/ 79 w 354"/>
                <a:gd name="T59" fmla="*/ 547 h 549"/>
                <a:gd name="T60" fmla="*/ 42 w 354"/>
                <a:gd name="T61" fmla="*/ 549 h 549"/>
                <a:gd name="T62" fmla="*/ 36 w 354"/>
                <a:gd name="T63" fmla="*/ 489 h 549"/>
                <a:gd name="T64" fmla="*/ 45 w 354"/>
                <a:gd name="T65" fmla="*/ 458 h 549"/>
                <a:gd name="T66" fmla="*/ 25 w 354"/>
                <a:gd name="T67" fmla="*/ 400 h 549"/>
                <a:gd name="T68" fmla="*/ 82 w 354"/>
                <a:gd name="T69" fmla="*/ 328 h 549"/>
                <a:gd name="T70" fmla="*/ 84 w 354"/>
                <a:gd name="T71" fmla="*/ 209 h 549"/>
                <a:gd name="T72" fmla="*/ 10 w 354"/>
                <a:gd name="T73" fmla="*/ 185 h 549"/>
                <a:gd name="T74" fmla="*/ 1 w 354"/>
                <a:gd name="T75" fmla="*/ 169 h 54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54"/>
                <a:gd name="T115" fmla="*/ 0 h 549"/>
                <a:gd name="T116" fmla="*/ 354 w 354"/>
                <a:gd name="T117" fmla="*/ 549 h 54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54" h="549">
                  <a:moveTo>
                    <a:pt x="1" y="169"/>
                  </a:moveTo>
                  <a:lnTo>
                    <a:pt x="0" y="152"/>
                  </a:lnTo>
                  <a:lnTo>
                    <a:pt x="84" y="114"/>
                  </a:lnTo>
                  <a:lnTo>
                    <a:pt x="107" y="132"/>
                  </a:lnTo>
                  <a:lnTo>
                    <a:pt x="136" y="130"/>
                  </a:lnTo>
                  <a:lnTo>
                    <a:pt x="138" y="164"/>
                  </a:lnTo>
                  <a:lnTo>
                    <a:pt x="125" y="188"/>
                  </a:lnTo>
                  <a:lnTo>
                    <a:pt x="163" y="232"/>
                  </a:lnTo>
                  <a:lnTo>
                    <a:pt x="190" y="136"/>
                  </a:lnTo>
                  <a:lnTo>
                    <a:pt x="165" y="102"/>
                  </a:lnTo>
                  <a:lnTo>
                    <a:pt x="157" y="71"/>
                  </a:lnTo>
                  <a:lnTo>
                    <a:pt x="163" y="39"/>
                  </a:lnTo>
                  <a:lnTo>
                    <a:pt x="237" y="43"/>
                  </a:lnTo>
                  <a:lnTo>
                    <a:pt x="265" y="23"/>
                  </a:lnTo>
                  <a:lnTo>
                    <a:pt x="295" y="29"/>
                  </a:lnTo>
                  <a:lnTo>
                    <a:pt x="354" y="0"/>
                  </a:lnTo>
                  <a:lnTo>
                    <a:pt x="342" y="97"/>
                  </a:lnTo>
                  <a:lnTo>
                    <a:pt x="352" y="161"/>
                  </a:lnTo>
                  <a:lnTo>
                    <a:pt x="301" y="224"/>
                  </a:lnTo>
                  <a:lnTo>
                    <a:pt x="253" y="232"/>
                  </a:lnTo>
                  <a:lnTo>
                    <a:pt x="220" y="249"/>
                  </a:lnTo>
                  <a:lnTo>
                    <a:pt x="205" y="267"/>
                  </a:lnTo>
                  <a:lnTo>
                    <a:pt x="147" y="312"/>
                  </a:lnTo>
                  <a:lnTo>
                    <a:pt x="140" y="337"/>
                  </a:lnTo>
                  <a:lnTo>
                    <a:pt x="157" y="366"/>
                  </a:lnTo>
                  <a:lnTo>
                    <a:pt x="175" y="428"/>
                  </a:lnTo>
                  <a:lnTo>
                    <a:pt x="133" y="487"/>
                  </a:lnTo>
                  <a:lnTo>
                    <a:pt x="84" y="499"/>
                  </a:lnTo>
                  <a:lnTo>
                    <a:pt x="71" y="519"/>
                  </a:lnTo>
                  <a:lnTo>
                    <a:pt x="79" y="547"/>
                  </a:lnTo>
                  <a:lnTo>
                    <a:pt x="42" y="549"/>
                  </a:lnTo>
                  <a:lnTo>
                    <a:pt x="36" y="489"/>
                  </a:lnTo>
                  <a:lnTo>
                    <a:pt x="45" y="458"/>
                  </a:lnTo>
                  <a:lnTo>
                    <a:pt x="25" y="400"/>
                  </a:lnTo>
                  <a:lnTo>
                    <a:pt x="82" y="328"/>
                  </a:lnTo>
                  <a:lnTo>
                    <a:pt x="84" y="209"/>
                  </a:lnTo>
                  <a:lnTo>
                    <a:pt x="10" y="185"/>
                  </a:lnTo>
                  <a:lnTo>
                    <a:pt x="1" y="169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" name="Freeform 285"/>
            <p:cNvSpPr>
              <a:spLocks/>
            </p:cNvSpPr>
            <p:nvPr/>
          </p:nvSpPr>
          <p:spPr bwMode="auto">
            <a:xfrm>
              <a:off x="1726" y="3364"/>
              <a:ext cx="276" cy="231"/>
            </a:xfrm>
            <a:custGeom>
              <a:avLst/>
              <a:gdLst>
                <a:gd name="T0" fmla="*/ 217 w 276"/>
                <a:gd name="T1" fmla="*/ 231 h 231"/>
                <a:gd name="T2" fmla="*/ 274 w 276"/>
                <a:gd name="T3" fmla="*/ 159 h 231"/>
                <a:gd name="T4" fmla="*/ 276 w 276"/>
                <a:gd name="T5" fmla="*/ 40 h 231"/>
                <a:gd name="T6" fmla="*/ 202 w 276"/>
                <a:gd name="T7" fmla="*/ 16 h 231"/>
                <a:gd name="T8" fmla="*/ 193 w 276"/>
                <a:gd name="T9" fmla="*/ 0 h 231"/>
                <a:gd name="T10" fmla="*/ 126 w 276"/>
                <a:gd name="T11" fmla="*/ 32 h 231"/>
                <a:gd name="T12" fmla="*/ 79 w 276"/>
                <a:gd name="T13" fmla="*/ 84 h 231"/>
                <a:gd name="T14" fmla="*/ 9 w 276"/>
                <a:gd name="T15" fmla="*/ 71 h 231"/>
                <a:gd name="T16" fmla="*/ 0 w 276"/>
                <a:gd name="T17" fmla="*/ 80 h 231"/>
                <a:gd name="T18" fmla="*/ 88 w 276"/>
                <a:gd name="T19" fmla="*/ 168 h 231"/>
                <a:gd name="T20" fmla="*/ 110 w 276"/>
                <a:gd name="T21" fmla="*/ 163 h 231"/>
                <a:gd name="T22" fmla="*/ 115 w 276"/>
                <a:gd name="T23" fmla="*/ 208 h 231"/>
                <a:gd name="T24" fmla="*/ 153 w 276"/>
                <a:gd name="T25" fmla="*/ 224 h 231"/>
                <a:gd name="T26" fmla="*/ 217 w 276"/>
                <a:gd name="T27" fmla="*/ 231 h 23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76"/>
                <a:gd name="T43" fmla="*/ 0 h 231"/>
                <a:gd name="T44" fmla="*/ 276 w 276"/>
                <a:gd name="T45" fmla="*/ 231 h 23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76" h="231">
                  <a:moveTo>
                    <a:pt x="217" y="231"/>
                  </a:moveTo>
                  <a:lnTo>
                    <a:pt x="274" y="159"/>
                  </a:lnTo>
                  <a:lnTo>
                    <a:pt x="276" y="40"/>
                  </a:lnTo>
                  <a:lnTo>
                    <a:pt x="202" y="16"/>
                  </a:lnTo>
                  <a:lnTo>
                    <a:pt x="193" y="0"/>
                  </a:lnTo>
                  <a:lnTo>
                    <a:pt x="126" y="32"/>
                  </a:lnTo>
                  <a:lnTo>
                    <a:pt x="79" y="84"/>
                  </a:lnTo>
                  <a:lnTo>
                    <a:pt x="9" y="71"/>
                  </a:lnTo>
                  <a:lnTo>
                    <a:pt x="0" y="80"/>
                  </a:lnTo>
                  <a:lnTo>
                    <a:pt x="88" y="168"/>
                  </a:lnTo>
                  <a:lnTo>
                    <a:pt x="110" y="163"/>
                  </a:lnTo>
                  <a:lnTo>
                    <a:pt x="115" y="208"/>
                  </a:lnTo>
                  <a:lnTo>
                    <a:pt x="153" y="224"/>
                  </a:lnTo>
                  <a:lnTo>
                    <a:pt x="217" y="231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" name="Freeform 286"/>
            <p:cNvSpPr>
              <a:spLocks/>
            </p:cNvSpPr>
            <p:nvPr/>
          </p:nvSpPr>
          <p:spPr bwMode="auto">
            <a:xfrm>
              <a:off x="1302" y="3392"/>
              <a:ext cx="424" cy="415"/>
            </a:xfrm>
            <a:custGeom>
              <a:avLst/>
              <a:gdLst>
                <a:gd name="T0" fmla="*/ 0 w 424"/>
                <a:gd name="T1" fmla="*/ 22 h 415"/>
                <a:gd name="T2" fmla="*/ 22 w 424"/>
                <a:gd name="T3" fmla="*/ 29 h 415"/>
                <a:gd name="T4" fmla="*/ 41 w 424"/>
                <a:gd name="T5" fmla="*/ 0 h 415"/>
                <a:gd name="T6" fmla="*/ 75 w 424"/>
                <a:gd name="T7" fmla="*/ 33 h 415"/>
                <a:gd name="T8" fmla="*/ 93 w 424"/>
                <a:gd name="T9" fmla="*/ 27 h 415"/>
                <a:gd name="T10" fmla="*/ 220 w 424"/>
                <a:gd name="T11" fmla="*/ 27 h 415"/>
                <a:gd name="T12" fmla="*/ 249 w 424"/>
                <a:gd name="T13" fmla="*/ 52 h 415"/>
                <a:gd name="T14" fmla="*/ 381 w 424"/>
                <a:gd name="T15" fmla="*/ 35 h 415"/>
                <a:gd name="T16" fmla="*/ 423 w 424"/>
                <a:gd name="T17" fmla="*/ 29 h 415"/>
                <a:gd name="T18" fmla="*/ 424 w 424"/>
                <a:gd name="T19" fmla="*/ 52 h 415"/>
                <a:gd name="T20" fmla="*/ 307 w 424"/>
                <a:gd name="T21" fmla="*/ 70 h 415"/>
                <a:gd name="T22" fmla="*/ 305 w 424"/>
                <a:gd name="T23" fmla="*/ 176 h 415"/>
                <a:gd name="T24" fmla="*/ 267 w 424"/>
                <a:gd name="T25" fmla="*/ 176 h 415"/>
                <a:gd name="T26" fmla="*/ 267 w 424"/>
                <a:gd name="T27" fmla="*/ 397 h 415"/>
                <a:gd name="T28" fmla="*/ 240 w 424"/>
                <a:gd name="T29" fmla="*/ 415 h 415"/>
                <a:gd name="T30" fmla="*/ 202 w 424"/>
                <a:gd name="T31" fmla="*/ 412 h 415"/>
                <a:gd name="T32" fmla="*/ 189 w 424"/>
                <a:gd name="T33" fmla="*/ 389 h 415"/>
                <a:gd name="T34" fmla="*/ 178 w 424"/>
                <a:gd name="T35" fmla="*/ 389 h 415"/>
                <a:gd name="T36" fmla="*/ 171 w 424"/>
                <a:gd name="T37" fmla="*/ 401 h 415"/>
                <a:gd name="T38" fmla="*/ 144 w 424"/>
                <a:gd name="T39" fmla="*/ 385 h 415"/>
                <a:gd name="T40" fmla="*/ 108 w 424"/>
                <a:gd name="T41" fmla="*/ 306 h 415"/>
                <a:gd name="T42" fmla="*/ 86 w 424"/>
                <a:gd name="T43" fmla="*/ 198 h 415"/>
                <a:gd name="T44" fmla="*/ 66 w 424"/>
                <a:gd name="T45" fmla="*/ 181 h 415"/>
                <a:gd name="T46" fmla="*/ 48 w 424"/>
                <a:gd name="T47" fmla="*/ 126 h 415"/>
                <a:gd name="T48" fmla="*/ 28 w 424"/>
                <a:gd name="T49" fmla="*/ 109 h 415"/>
                <a:gd name="T50" fmla="*/ 19 w 424"/>
                <a:gd name="T51" fmla="*/ 79 h 415"/>
                <a:gd name="T52" fmla="*/ 3 w 424"/>
                <a:gd name="T53" fmla="*/ 63 h 415"/>
                <a:gd name="T54" fmla="*/ 0 w 424"/>
                <a:gd name="T55" fmla="*/ 22 h 41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24"/>
                <a:gd name="T85" fmla="*/ 0 h 415"/>
                <a:gd name="T86" fmla="*/ 424 w 424"/>
                <a:gd name="T87" fmla="*/ 415 h 41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24" h="415">
                  <a:moveTo>
                    <a:pt x="0" y="22"/>
                  </a:moveTo>
                  <a:lnTo>
                    <a:pt x="22" y="29"/>
                  </a:lnTo>
                  <a:lnTo>
                    <a:pt x="41" y="0"/>
                  </a:lnTo>
                  <a:lnTo>
                    <a:pt x="75" y="33"/>
                  </a:lnTo>
                  <a:lnTo>
                    <a:pt x="93" y="27"/>
                  </a:lnTo>
                  <a:lnTo>
                    <a:pt x="220" y="27"/>
                  </a:lnTo>
                  <a:lnTo>
                    <a:pt x="249" y="52"/>
                  </a:lnTo>
                  <a:lnTo>
                    <a:pt x="381" y="35"/>
                  </a:lnTo>
                  <a:lnTo>
                    <a:pt x="423" y="29"/>
                  </a:lnTo>
                  <a:lnTo>
                    <a:pt x="424" y="52"/>
                  </a:lnTo>
                  <a:lnTo>
                    <a:pt x="307" y="70"/>
                  </a:lnTo>
                  <a:lnTo>
                    <a:pt x="305" y="176"/>
                  </a:lnTo>
                  <a:lnTo>
                    <a:pt x="267" y="176"/>
                  </a:lnTo>
                  <a:lnTo>
                    <a:pt x="267" y="397"/>
                  </a:lnTo>
                  <a:lnTo>
                    <a:pt x="240" y="415"/>
                  </a:lnTo>
                  <a:lnTo>
                    <a:pt x="202" y="412"/>
                  </a:lnTo>
                  <a:lnTo>
                    <a:pt x="189" y="389"/>
                  </a:lnTo>
                  <a:lnTo>
                    <a:pt x="178" y="389"/>
                  </a:lnTo>
                  <a:lnTo>
                    <a:pt x="171" y="401"/>
                  </a:lnTo>
                  <a:lnTo>
                    <a:pt x="144" y="385"/>
                  </a:lnTo>
                  <a:lnTo>
                    <a:pt x="108" y="306"/>
                  </a:lnTo>
                  <a:lnTo>
                    <a:pt x="86" y="198"/>
                  </a:lnTo>
                  <a:lnTo>
                    <a:pt x="66" y="181"/>
                  </a:lnTo>
                  <a:lnTo>
                    <a:pt x="48" y="126"/>
                  </a:lnTo>
                  <a:lnTo>
                    <a:pt x="28" y="109"/>
                  </a:lnTo>
                  <a:lnTo>
                    <a:pt x="19" y="79"/>
                  </a:lnTo>
                  <a:lnTo>
                    <a:pt x="3" y="63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" name="Freeform 287"/>
            <p:cNvSpPr>
              <a:spLocks/>
            </p:cNvSpPr>
            <p:nvPr/>
          </p:nvSpPr>
          <p:spPr bwMode="auto">
            <a:xfrm>
              <a:off x="1569" y="3444"/>
              <a:ext cx="310" cy="304"/>
            </a:xfrm>
            <a:custGeom>
              <a:avLst/>
              <a:gdLst>
                <a:gd name="T0" fmla="*/ 0 w 310"/>
                <a:gd name="T1" fmla="*/ 225 h 304"/>
                <a:gd name="T2" fmla="*/ 0 w 310"/>
                <a:gd name="T3" fmla="*/ 124 h 304"/>
                <a:gd name="T4" fmla="*/ 38 w 310"/>
                <a:gd name="T5" fmla="*/ 124 h 304"/>
                <a:gd name="T6" fmla="*/ 40 w 310"/>
                <a:gd name="T7" fmla="*/ 18 h 304"/>
                <a:gd name="T8" fmla="*/ 157 w 310"/>
                <a:gd name="T9" fmla="*/ 0 h 304"/>
                <a:gd name="T10" fmla="*/ 245 w 310"/>
                <a:gd name="T11" fmla="*/ 88 h 304"/>
                <a:gd name="T12" fmla="*/ 267 w 310"/>
                <a:gd name="T13" fmla="*/ 83 h 304"/>
                <a:gd name="T14" fmla="*/ 272 w 310"/>
                <a:gd name="T15" fmla="*/ 128 h 304"/>
                <a:gd name="T16" fmla="*/ 310 w 310"/>
                <a:gd name="T17" fmla="*/ 144 h 304"/>
                <a:gd name="T18" fmla="*/ 285 w 310"/>
                <a:gd name="T19" fmla="*/ 151 h 304"/>
                <a:gd name="T20" fmla="*/ 258 w 310"/>
                <a:gd name="T21" fmla="*/ 192 h 304"/>
                <a:gd name="T22" fmla="*/ 220 w 310"/>
                <a:gd name="T23" fmla="*/ 211 h 304"/>
                <a:gd name="T24" fmla="*/ 218 w 310"/>
                <a:gd name="T25" fmla="*/ 228 h 304"/>
                <a:gd name="T26" fmla="*/ 192 w 310"/>
                <a:gd name="T27" fmla="*/ 239 h 304"/>
                <a:gd name="T28" fmla="*/ 178 w 310"/>
                <a:gd name="T29" fmla="*/ 266 h 304"/>
                <a:gd name="T30" fmla="*/ 112 w 310"/>
                <a:gd name="T31" fmla="*/ 256 h 304"/>
                <a:gd name="T32" fmla="*/ 62 w 310"/>
                <a:gd name="T33" fmla="*/ 304 h 304"/>
                <a:gd name="T34" fmla="*/ 30 w 310"/>
                <a:gd name="T35" fmla="*/ 304 h 304"/>
                <a:gd name="T36" fmla="*/ 22 w 310"/>
                <a:gd name="T37" fmla="*/ 274 h 304"/>
                <a:gd name="T38" fmla="*/ 30 w 310"/>
                <a:gd name="T39" fmla="*/ 260 h 304"/>
                <a:gd name="T40" fmla="*/ 0 w 310"/>
                <a:gd name="T41" fmla="*/ 225 h 30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10"/>
                <a:gd name="T64" fmla="*/ 0 h 304"/>
                <a:gd name="T65" fmla="*/ 310 w 310"/>
                <a:gd name="T66" fmla="*/ 304 h 304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10" h="304">
                  <a:moveTo>
                    <a:pt x="0" y="225"/>
                  </a:moveTo>
                  <a:lnTo>
                    <a:pt x="0" y="124"/>
                  </a:lnTo>
                  <a:lnTo>
                    <a:pt x="38" y="124"/>
                  </a:lnTo>
                  <a:lnTo>
                    <a:pt x="40" y="18"/>
                  </a:lnTo>
                  <a:lnTo>
                    <a:pt x="157" y="0"/>
                  </a:lnTo>
                  <a:lnTo>
                    <a:pt x="245" y="88"/>
                  </a:lnTo>
                  <a:lnTo>
                    <a:pt x="267" y="83"/>
                  </a:lnTo>
                  <a:lnTo>
                    <a:pt x="272" y="128"/>
                  </a:lnTo>
                  <a:lnTo>
                    <a:pt x="310" y="144"/>
                  </a:lnTo>
                  <a:lnTo>
                    <a:pt x="285" y="151"/>
                  </a:lnTo>
                  <a:lnTo>
                    <a:pt x="258" y="192"/>
                  </a:lnTo>
                  <a:lnTo>
                    <a:pt x="220" y="211"/>
                  </a:lnTo>
                  <a:lnTo>
                    <a:pt x="218" y="228"/>
                  </a:lnTo>
                  <a:lnTo>
                    <a:pt x="192" y="239"/>
                  </a:lnTo>
                  <a:lnTo>
                    <a:pt x="178" y="266"/>
                  </a:lnTo>
                  <a:lnTo>
                    <a:pt x="112" y="256"/>
                  </a:lnTo>
                  <a:lnTo>
                    <a:pt x="62" y="304"/>
                  </a:lnTo>
                  <a:lnTo>
                    <a:pt x="30" y="304"/>
                  </a:lnTo>
                  <a:lnTo>
                    <a:pt x="22" y="274"/>
                  </a:lnTo>
                  <a:lnTo>
                    <a:pt x="30" y="260"/>
                  </a:lnTo>
                  <a:lnTo>
                    <a:pt x="0" y="22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" name="Freeform 288"/>
            <p:cNvSpPr>
              <a:spLocks/>
            </p:cNvSpPr>
            <p:nvPr/>
          </p:nvSpPr>
          <p:spPr bwMode="auto">
            <a:xfrm>
              <a:off x="1473" y="3588"/>
              <a:ext cx="524" cy="415"/>
            </a:xfrm>
            <a:custGeom>
              <a:avLst/>
              <a:gdLst>
                <a:gd name="T0" fmla="*/ 0 w 524"/>
                <a:gd name="T1" fmla="*/ 205 h 415"/>
                <a:gd name="T2" fmla="*/ 7 w 524"/>
                <a:gd name="T3" fmla="*/ 193 h 415"/>
                <a:gd name="T4" fmla="*/ 18 w 524"/>
                <a:gd name="T5" fmla="*/ 193 h 415"/>
                <a:gd name="T6" fmla="*/ 31 w 524"/>
                <a:gd name="T7" fmla="*/ 216 h 415"/>
                <a:gd name="T8" fmla="*/ 69 w 524"/>
                <a:gd name="T9" fmla="*/ 219 h 415"/>
                <a:gd name="T10" fmla="*/ 96 w 524"/>
                <a:gd name="T11" fmla="*/ 201 h 415"/>
                <a:gd name="T12" fmla="*/ 96 w 524"/>
                <a:gd name="T13" fmla="*/ 81 h 415"/>
                <a:gd name="T14" fmla="*/ 126 w 524"/>
                <a:gd name="T15" fmla="*/ 116 h 415"/>
                <a:gd name="T16" fmla="*/ 118 w 524"/>
                <a:gd name="T17" fmla="*/ 130 h 415"/>
                <a:gd name="T18" fmla="*/ 126 w 524"/>
                <a:gd name="T19" fmla="*/ 160 h 415"/>
                <a:gd name="T20" fmla="*/ 158 w 524"/>
                <a:gd name="T21" fmla="*/ 160 h 415"/>
                <a:gd name="T22" fmla="*/ 208 w 524"/>
                <a:gd name="T23" fmla="*/ 112 h 415"/>
                <a:gd name="T24" fmla="*/ 274 w 524"/>
                <a:gd name="T25" fmla="*/ 122 h 415"/>
                <a:gd name="T26" fmla="*/ 288 w 524"/>
                <a:gd name="T27" fmla="*/ 95 h 415"/>
                <a:gd name="T28" fmla="*/ 314 w 524"/>
                <a:gd name="T29" fmla="*/ 84 h 415"/>
                <a:gd name="T30" fmla="*/ 316 w 524"/>
                <a:gd name="T31" fmla="*/ 67 h 415"/>
                <a:gd name="T32" fmla="*/ 354 w 524"/>
                <a:gd name="T33" fmla="*/ 48 h 415"/>
                <a:gd name="T34" fmla="*/ 381 w 524"/>
                <a:gd name="T35" fmla="*/ 7 h 415"/>
                <a:gd name="T36" fmla="*/ 406 w 524"/>
                <a:gd name="T37" fmla="*/ 0 h 415"/>
                <a:gd name="T38" fmla="*/ 470 w 524"/>
                <a:gd name="T39" fmla="*/ 7 h 415"/>
                <a:gd name="T40" fmla="*/ 490 w 524"/>
                <a:gd name="T41" fmla="*/ 65 h 415"/>
                <a:gd name="T42" fmla="*/ 481 w 524"/>
                <a:gd name="T43" fmla="*/ 96 h 415"/>
                <a:gd name="T44" fmla="*/ 487 w 524"/>
                <a:gd name="T45" fmla="*/ 156 h 415"/>
                <a:gd name="T46" fmla="*/ 524 w 524"/>
                <a:gd name="T47" fmla="*/ 154 h 415"/>
                <a:gd name="T48" fmla="*/ 485 w 524"/>
                <a:gd name="T49" fmla="*/ 223 h 415"/>
                <a:gd name="T50" fmla="*/ 455 w 524"/>
                <a:gd name="T51" fmla="*/ 239 h 415"/>
                <a:gd name="T52" fmla="*/ 432 w 524"/>
                <a:gd name="T53" fmla="*/ 288 h 415"/>
                <a:gd name="T54" fmla="*/ 350 w 524"/>
                <a:gd name="T55" fmla="*/ 359 h 415"/>
                <a:gd name="T56" fmla="*/ 298 w 524"/>
                <a:gd name="T57" fmla="*/ 387 h 415"/>
                <a:gd name="T58" fmla="*/ 265 w 524"/>
                <a:gd name="T59" fmla="*/ 390 h 415"/>
                <a:gd name="T60" fmla="*/ 252 w 524"/>
                <a:gd name="T61" fmla="*/ 404 h 415"/>
                <a:gd name="T62" fmla="*/ 231 w 524"/>
                <a:gd name="T63" fmla="*/ 394 h 415"/>
                <a:gd name="T64" fmla="*/ 158 w 524"/>
                <a:gd name="T65" fmla="*/ 406 h 415"/>
                <a:gd name="T66" fmla="*/ 93 w 524"/>
                <a:gd name="T67" fmla="*/ 415 h 415"/>
                <a:gd name="T68" fmla="*/ 31 w 524"/>
                <a:gd name="T69" fmla="*/ 352 h 415"/>
                <a:gd name="T70" fmla="*/ 53 w 524"/>
                <a:gd name="T71" fmla="*/ 333 h 415"/>
                <a:gd name="T72" fmla="*/ 33 w 524"/>
                <a:gd name="T73" fmla="*/ 298 h 415"/>
                <a:gd name="T74" fmla="*/ 0 w 524"/>
                <a:gd name="T75" fmla="*/ 205 h 41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24"/>
                <a:gd name="T115" fmla="*/ 0 h 415"/>
                <a:gd name="T116" fmla="*/ 524 w 524"/>
                <a:gd name="T117" fmla="*/ 415 h 415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24" h="415">
                  <a:moveTo>
                    <a:pt x="0" y="205"/>
                  </a:moveTo>
                  <a:lnTo>
                    <a:pt x="7" y="193"/>
                  </a:lnTo>
                  <a:lnTo>
                    <a:pt x="18" y="193"/>
                  </a:lnTo>
                  <a:lnTo>
                    <a:pt x="31" y="216"/>
                  </a:lnTo>
                  <a:lnTo>
                    <a:pt x="69" y="219"/>
                  </a:lnTo>
                  <a:lnTo>
                    <a:pt x="96" y="201"/>
                  </a:lnTo>
                  <a:lnTo>
                    <a:pt x="96" y="81"/>
                  </a:lnTo>
                  <a:lnTo>
                    <a:pt x="126" y="116"/>
                  </a:lnTo>
                  <a:lnTo>
                    <a:pt x="118" y="130"/>
                  </a:lnTo>
                  <a:lnTo>
                    <a:pt x="126" y="160"/>
                  </a:lnTo>
                  <a:lnTo>
                    <a:pt x="158" y="160"/>
                  </a:lnTo>
                  <a:lnTo>
                    <a:pt x="208" y="112"/>
                  </a:lnTo>
                  <a:lnTo>
                    <a:pt x="274" y="122"/>
                  </a:lnTo>
                  <a:lnTo>
                    <a:pt x="288" y="95"/>
                  </a:lnTo>
                  <a:lnTo>
                    <a:pt x="314" y="84"/>
                  </a:lnTo>
                  <a:lnTo>
                    <a:pt x="316" y="67"/>
                  </a:lnTo>
                  <a:lnTo>
                    <a:pt x="354" y="48"/>
                  </a:lnTo>
                  <a:lnTo>
                    <a:pt x="381" y="7"/>
                  </a:lnTo>
                  <a:lnTo>
                    <a:pt x="406" y="0"/>
                  </a:lnTo>
                  <a:lnTo>
                    <a:pt x="470" y="7"/>
                  </a:lnTo>
                  <a:lnTo>
                    <a:pt x="490" y="65"/>
                  </a:lnTo>
                  <a:lnTo>
                    <a:pt x="481" y="96"/>
                  </a:lnTo>
                  <a:lnTo>
                    <a:pt x="487" y="156"/>
                  </a:lnTo>
                  <a:lnTo>
                    <a:pt x="524" y="154"/>
                  </a:lnTo>
                  <a:lnTo>
                    <a:pt x="485" y="223"/>
                  </a:lnTo>
                  <a:lnTo>
                    <a:pt x="455" y="239"/>
                  </a:lnTo>
                  <a:lnTo>
                    <a:pt x="432" y="288"/>
                  </a:lnTo>
                  <a:lnTo>
                    <a:pt x="350" y="359"/>
                  </a:lnTo>
                  <a:lnTo>
                    <a:pt x="298" y="387"/>
                  </a:lnTo>
                  <a:lnTo>
                    <a:pt x="265" y="390"/>
                  </a:lnTo>
                  <a:lnTo>
                    <a:pt x="252" y="404"/>
                  </a:lnTo>
                  <a:lnTo>
                    <a:pt x="231" y="394"/>
                  </a:lnTo>
                  <a:lnTo>
                    <a:pt x="158" y="406"/>
                  </a:lnTo>
                  <a:lnTo>
                    <a:pt x="93" y="415"/>
                  </a:lnTo>
                  <a:lnTo>
                    <a:pt x="31" y="352"/>
                  </a:lnTo>
                  <a:lnTo>
                    <a:pt x="53" y="333"/>
                  </a:lnTo>
                  <a:lnTo>
                    <a:pt x="33" y="298"/>
                  </a:lnTo>
                  <a:lnTo>
                    <a:pt x="0" y="20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" name="Freeform 289"/>
            <p:cNvSpPr>
              <a:spLocks/>
            </p:cNvSpPr>
            <p:nvPr/>
          </p:nvSpPr>
          <p:spPr bwMode="auto">
            <a:xfrm>
              <a:off x="1910" y="3706"/>
              <a:ext cx="50" cy="58"/>
            </a:xfrm>
            <a:custGeom>
              <a:avLst/>
              <a:gdLst>
                <a:gd name="T0" fmla="*/ 44 w 50"/>
                <a:gd name="T1" fmla="*/ 11 h 58"/>
                <a:gd name="T2" fmla="*/ 22 w 50"/>
                <a:gd name="T3" fmla="*/ 0 h 58"/>
                <a:gd name="T4" fmla="*/ 0 w 50"/>
                <a:gd name="T5" fmla="*/ 40 h 58"/>
                <a:gd name="T6" fmla="*/ 13 w 50"/>
                <a:gd name="T7" fmla="*/ 58 h 58"/>
                <a:gd name="T8" fmla="*/ 36 w 50"/>
                <a:gd name="T9" fmla="*/ 58 h 58"/>
                <a:gd name="T10" fmla="*/ 50 w 50"/>
                <a:gd name="T11" fmla="*/ 38 h 58"/>
                <a:gd name="T12" fmla="*/ 44 w 50"/>
                <a:gd name="T13" fmla="*/ 11 h 5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0"/>
                <a:gd name="T22" fmla="*/ 0 h 58"/>
                <a:gd name="T23" fmla="*/ 50 w 50"/>
                <a:gd name="T24" fmla="*/ 58 h 5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0" h="58">
                  <a:moveTo>
                    <a:pt x="44" y="11"/>
                  </a:moveTo>
                  <a:lnTo>
                    <a:pt x="22" y="0"/>
                  </a:lnTo>
                  <a:lnTo>
                    <a:pt x="0" y="40"/>
                  </a:lnTo>
                  <a:lnTo>
                    <a:pt x="13" y="58"/>
                  </a:lnTo>
                  <a:lnTo>
                    <a:pt x="36" y="58"/>
                  </a:lnTo>
                  <a:lnTo>
                    <a:pt x="50" y="38"/>
                  </a:lnTo>
                  <a:lnTo>
                    <a:pt x="44" y="11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" name="Freeform 290"/>
            <p:cNvSpPr>
              <a:spLocks/>
            </p:cNvSpPr>
            <p:nvPr/>
          </p:nvSpPr>
          <p:spPr bwMode="auto">
            <a:xfrm>
              <a:off x="1822" y="3811"/>
              <a:ext cx="58" cy="49"/>
            </a:xfrm>
            <a:custGeom>
              <a:avLst/>
              <a:gdLst>
                <a:gd name="T0" fmla="*/ 40 w 58"/>
                <a:gd name="T1" fmla="*/ 0 h 49"/>
                <a:gd name="T2" fmla="*/ 19 w 58"/>
                <a:gd name="T3" fmla="*/ 12 h 49"/>
                <a:gd name="T4" fmla="*/ 0 w 58"/>
                <a:gd name="T5" fmla="*/ 30 h 49"/>
                <a:gd name="T6" fmla="*/ 15 w 58"/>
                <a:gd name="T7" fmla="*/ 49 h 49"/>
                <a:gd name="T8" fmla="*/ 43 w 58"/>
                <a:gd name="T9" fmla="*/ 45 h 49"/>
                <a:gd name="T10" fmla="*/ 58 w 58"/>
                <a:gd name="T11" fmla="*/ 8 h 49"/>
                <a:gd name="T12" fmla="*/ 40 w 58"/>
                <a:gd name="T13" fmla="*/ 0 h 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8"/>
                <a:gd name="T22" fmla="*/ 0 h 49"/>
                <a:gd name="T23" fmla="*/ 58 w 58"/>
                <a:gd name="T24" fmla="*/ 49 h 4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8" h="49">
                  <a:moveTo>
                    <a:pt x="40" y="0"/>
                  </a:moveTo>
                  <a:lnTo>
                    <a:pt x="19" y="12"/>
                  </a:lnTo>
                  <a:lnTo>
                    <a:pt x="0" y="30"/>
                  </a:lnTo>
                  <a:lnTo>
                    <a:pt x="15" y="49"/>
                  </a:lnTo>
                  <a:lnTo>
                    <a:pt x="43" y="45"/>
                  </a:lnTo>
                  <a:lnTo>
                    <a:pt x="58" y="8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" name="Freeform 291"/>
            <p:cNvSpPr>
              <a:spLocks/>
            </p:cNvSpPr>
            <p:nvPr/>
          </p:nvSpPr>
          <p:spPr bwMode="auto">
            <a:xfrm>
              <a:off x="2317" y="3244"/>
              <a:ext cx="270" cy="487"/>
            </a:xfrm>
            <a:custGeom>
              <a:avLst/>
              <a:gdLst>
                <a:gd name="T0" fmla="*/ 237 w 270"/>
                <a:gd name="T1" fmla="*/ 0 h 487"/>
                <a:gd name="T2" fmla="*/ 153 w 270"/>
                <a:gd name="T3" fmla="*/ 121 h 487"/>
                <a:gd name="T4" fmla="*/ 56 w 270"/>
                <a:gd name="T5" fmla="*/ 152 h 487"/>
                <a:gd name="T6" fmla="*/ 43 w 270"/>
                <a:gd name="T7" fmla="*/ 238 h 487"/>
                <a:gd name="T8" fmla="*/ 51 w 270"/>
                <a:gd name="T9" fmla="*/ 258 h 487"/>
                <a:gd name="T10" fmla="*/ 30 w 270"/>
                <a:gd name="T11" fmla="*/ 318 h 487"/>
                <a:gd name="T12" fmla="*/ 10 w 270"/>
                <a:gd name="T13" fmla="*/ 344 h 487"/>
                <a:gd name="T14" fmla="*/ 0 w 270"/>
                <a:gd name="T15" fmla="*/ 387 h 487"/>
                <a:gd name="T16" fmla="*/ 17 w 270"/>
                <a:gd name="T17" fmla="*/ 460 h 487"/>
                <a:gd name="T18" fmla="*/ 47 w 270"/>
                <a:gd name="T19" fmla="*/ 487 h 487"/>
                <a:gd name="T20" fmla="*/ 101 w 270"/>
                <a:gd name="T21" fmla="*/ 476 h 487"/>
                <a:gd name="T22" fmla="*/ 211 w 270"/>
                <a:gd name="T23" fmla="*/ 264 h 487"/>
                <a:gd name="T24" fmla="*/ 227 w 270"/>
                <a:gd name="T25" fmla="*/ 195 h 487"/>
                <a:gd name="T26" fmla="*/ 249 w 270"/>
                <a:gd name="T27" fmla="*/ 175 h 487"/>
                <a:gd name="T28" fmla="*/ 227 w 270"/>
                <a:gd name="T29" fmla="*/ 143 h 487"/>
                <a:gd name="T30" fmla="*/ 240 w 270"/>
                <a:gd name="T31" fmla="*/ 127 h 487"/>
                <a:gd name="T32" fmla="*/ 253 w 270"/>
                <a:gd name="T33" fmla="*/ 147 h 487"/>
                <a:gd name="T34" fmla="*/ 270 w 270"/>
                <a:gd name="T35" fmla="*/ 143 h 487"/>
                <a:gd name="T36" fmla="*/ 261 w 270"/>
                <a:gd name="T37" fmla="*/ 48 h 487"/>
                <a:gd name="T38" fmla="*/ 240 w 270"/>
                <a:gd name="T39" fmla="*/ 36 h 487"/>
                <a:gd name="T40" fmla="*/ 244 w 270"/>
                <a:gd name="T41" fmla="*/ 9 h 487"/>
                <a:gd name="T42" fmla="*/ 237 w 270"/>
                <a:gd name="T43" fmla="*/ 0 h 4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70"/>
                <a:gd name="T67" fmla="*/ 0 h 487"/>
                <a:gd name="T68" fmla="*/ 270 w 270"/>
                <a:gd name="T69" fmla="*/ 487 h 4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70" h="487">
                  <a:moveTo>
                    <a:pt x="237" y="0"/>
                  </a:moveTo>
                  <a:lnTo>
                    <a:pt x="153" y="121"/>
                  </a:lnTo>
                  <a:lnTo>
                    <a:pt x="56" y="152"/>
                  </a:lnTo>
                  <a:lnTo>
                    <a:pt x="43" y="238"/>
                  </a:lnTo>
                  <a:lnTo>
                    <a:pt x="51" y="258"/>
                  </a:lnTo>
                  <a:lnTo>
                    <a:pt x="30" y="318"/>
                  </a:lnTo>
                  <a:lnTo>
                    <a:pt x="10" y="344"/>
                  </a:lnTo>
                  <a:lnTo>
                    <a:pt x="0" y="387"/>
                  </a:lnTo>
                  <a:lnTo>
                    <a:pt x="17" y="460"/>
                  </a:lnTo>
                  <a:lnTo>
                    <a:pt x="47" y="487"/>
                  </a:lnTo>
                  <a:lnTo>
                    <a:pt x="101" y="476"/>
                  </a:lnTo>
                  <a:lnTo>
                    <a:pt x="211" y="264"/>
                  </a:lnTo>
                  <a:lnTo>
                    <a:pt x="227" y="195"/>
                  </a:lnTo>
                  <a:lnTo>
                    <a:pt x="249" y="175"/>
                  </a:lnTo>
                  <a:lnTo>
                    <a:pt x="227" y="143"/>
                  </a:lnTo>
                  <a:lnTo>
                    <a:pt x="240" y="127"/>
                  </a:lnTo>
                  <a:lnTo>
                    <a:pt x="253" y="147"/>
                  </a:lnTo>
                  <a:lnTo>
                    <a:pt x="270" y="143"/>
                  </a:lnTo>
                  <a:lnTo>
                    <a:pt x="261" y="48"/>
                  </a:lnTo>
                  <a:lnTo>
                    <a:pt x="240" y="36"/>
                  </a:lnTo>
                  <a:lnTo>
                    <a:pt x="244" y="9"/>
                  </a:lnTo>
                  <a:lnTo>
                    <a:pt x="237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" name="Freeform 292"/>
            <p:cNvSpPr>
              <a:spLocks/>
            </p:cNvSpPr>
            <p:nvPr/>
          </p:nvSpPr>
          <p:spPr bwMode="auto">
            <a:xfrm>
              <a:off x="1994" y="2149"/>
              <a:ext cx="542" cy="540"/>
            </a:xfrm>
            <a:custGeom>
              <a:avLst/>
              <a:gdLst>
                <a:gd name="T0" fmla="*/ 194 w 542"/>
                <a:gd name="T1" fmla="*/ 0 h 540"/>
                <a:gd name="T2" fmla="*/ 152 w 542"/>
                <a:gd name="T3" fmla="*/ 36 h 540"/>
                <a:gd name="T4" fmla="*/ 131 w 542"/>
                <a:gd name="T5" fmla="*/ 153 h 540"/>
                <a:gd name="T6" fmla="*/ 85 w 542"/>
                <a:gd name="T7" fmla="*/ 201 h 540"/>
                <a:gd name="T8" fmla="*/ 81 w 542"/>
                <a:gd name="T9" fmla="*/ 243 h 540"/>
                <a:gd name="T10" fmla="*/ 55 w 542"/>
                <a:gd name="T11" fmla="*/ 259 h 540"/>
                <a:gd name="T12" fmla="*/ 47 w 542"/>
                <a:gd name="T13" fmla="*/ 333 h 540"/>
                <a:gd name="T14" fmla="*/ 0 w 542"/>
                <a:gd name="T15" fmla="*/ 350 h 540"/>
                <a:gd name="T16" fmla="*/ 107 w 542"/>
                <a:gd name="T17" fmla="*/ 461 h 540"/>
                <a:gd name="T18" fmla="*/ 214 w 542"/>
                <a:gd name="T19" fmla="*/ 540 h 540"/>
                <a:gd name="T20" fmla="*/ 446 w 542"/>
                <a:gd name="T21" fmla="*/ 470 h 540"/>
                <a:gd name="T22" fmla="*/ 542 w 542"/>
                <a:gd name="T23" fmla="*/ 359 h 540"/>
                <a:gd name="T24" fmla="*/ 392 w 542"/>
                <a:gd name="T25" fmla="*/ 328 h 540"/>
                <a:gd name="T26" fmla="*/ 350 w 542"/>
                <a:gd name="T27" fmla="*/ 243 h 540"/>
                <a:gd name="T28" fmla="*/ 333 w 542"/>
                <a:gd name="T29" fmla="*/ 259 h 540"/>
                <a:gd name="T30" fmla="*/ 321 w 542"/>
                <a:gd name="T31" fmla="*/ 232 h 540"/>
                <a:gd name="T32" fmla="*/ 367 w 542"/>
                <a:gd name="T33" fmla="*/ 185 h 540"/>
                <a:gd name="T34" fmla="*/ 244 w 542"/>
                <a:gd name="T35" fmla="*/ 95 h 540"/>
                <a:gd name="T36" fmla="*/ 194 w 542"/>
                <a:gd name="T37" fmla="*/ 0 h 5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2"/>
                <a:gd name="T58" fmla="*/ 0 h 540"/>
                <a:gd name="T59" fmla="*/ 542 w 542"/>
                <a:gd name="T60" fmla="*/ 540 h 5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2" h="540">
                  <a:moveTo>
                    <a:pt x="194" y="0"/>
                  </a:moveTo>
                  <a:lnTo>
                    <a:pt x="152" y="36"/>
                  </a:lnTo>
                  <a:lnTo>
                    <a:pt x="131" y="153"/>
                  </a:lnTo>
                  <a:lnTo>
                    <a:pt x="85" y="201"/>
                  </a:lnTo>
                  <a:lnTo>
                    <a:pt x="81" y="243"/>
                  </a:lnTo>
                  <a:lnTo>
                    <a:pt x="55" y="259"/>
                  </a:lnTo>
                  <a:lnTo>
                    <a:pt x="47" y="333"/>
                  </a:lnTo>
                  <a:lnTo>
                    <a:pt x="0" y="350"/>
                  </a:lnTo>
                  <a:lnTo>
                    <a:pt x="107" y="461"/>
                  </a:lnTo>
                  <a:lnTo>
                    <a:pt x="214" y="540"/>
                  </a:lnTo>
                  <a:lnTo>
                    <a:pt x="446" y="470"/>
                  </a:lnTo>
                  <a:lnTo>
                    <a:pt x="542" y="359"/>
                  </a:lnTo>
                  <a:lnTo>
                    <a:pt x="392" y="328"/>
                  </a:lnTo>
                  <a:lnTo>
                    <a:pt x="350" y="243"/>
                  </a:lnTo>
                  <a:lnTo>
                    <a:pt x="333" y="259"/>
                  </a:lnTo>
                  <a:lnTo>
                    <a:pt x="321" y="232"/>
                  </a:lnTo>
                  <a:lnTo>
                    <a:pt x="367" y="185"/>
                  </a:lnTo>
                  <a:lnTo>
                    <a:pt x="244" y="95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" name="Freeform 293"/>
            <p:cNvSpPr>
              <a:spLocks/>
            </p:cNvSpPr>
            <p:nvPr/>
          </p:nvSpPr>
          <p:spPr bwMode="auto">
            <a:xfrm>
              <a:off x="827" y="1915"/>
              <a:ext cx="575" cy="419"/>
            </a:xfrm>
            <a:custGeom>
              <a:avLst/>
              <a:gdLst>
                <a:gd name="T0" fmla="*/ 433 w 575"/>
                <a:gd name="T1" fmla="*/ 0 h 419"/>
                <a:gd name="T2" fmla="*/ 206 w 575"/>
                <a:gd name="T3" fmla="*/ 153 h 419"/>
                <a:gd name="T4" fmla="*/ 165 w 575"/>
                <a:gd name="T5" fmla="*/ 147 h 419"/>
                <a:gd name="T6" fmla="*/ 156 w 575"/>
                <a:gd name="T7" fmla="*/ 234 h 419"/>
                <a:gd name="T8" fmla="*/ 121 w 575"/>
                <a:gd name="T9" fmla="*/ 291 h 419"/>
                <a:gd name="T10" fmla="*/ 0 w 575"/>
                <a:gd name="T11" fmla="*/ 297 h 419"/>
                <a:gd name="T12" fmla="*/ 0 w 575"/>
                <a:gd name="T13" fmla="*/ 339 h 419"/>
                <a:gd name="T14" fmla="*/ 101 w 575"/>
                <a:gd name="T15" fmla="*/ 414 h 419"/>
                <a:gd name="T16" fmla="*/ 118 w 575"/>
                <a:gd name="T17" fmla="*/ 419 h 419"/>
                <a:gd name="T18" fmla="*/ 121 w 575"/>
                <a:gd name="T19" fmla="*/ 387 h 419"/>
                <a:gd name="T20" fmla="*/ 173 w 575"/>
                <a:gd name="T21" fmla="*/ 349 h 419"/>
                <a:gd name="T22" fmla="*/ 333 w 575"/>
                <a:gd name="T23" fmla="*/ 392 h 419"/>
                <a:gd name="T24" fmla="*/ 391 w 575"/>
                <a:gd name="T25" fmla="*/ 365 h 419"/>
                <a:gd name="T26" fmla="*/ 425 w 575"/>
                <a:gd name="T27" fmla="*/ 382 h 419"/>
                <a:gd name="T28" fmla="*/ 496 w 575"/>
                <a:gd name="T29" fmla="*/ 354 h 419"/>
                <a:gd name="T30" fmla="*/ 496 w 575"/>
                <a:gd name="T31" fmla="*/ 323 h 419"/>
                <a:gd name="T32" fmla="*/ 555 w 575"/>
                <a:gd name="T33" fmla="*/ 254 h 419"/>
                <a:gd name="T34" fmla="*/ 562 w 575"/>
                <a:gd name="T35" fmla="*/ 131 h 419"/>
                <a:gd name="T36" fmla="*/ 575 w 575"/>
                <a:gd name="T37" fmla="*/ 111 h 419"/>
                <a:gd name="T38" fmla="*/ 550 w 575"/>
                <a:gd name="T39" fmla="*/ 31 h 419"/>
                <a:gd name="T40" fmla="*/ 521 w 575"/>
                <a:gd name="T41" fmla="*/ 36 h 419"/>
                <a:gd name="T42" fmla="*/ 433 w 575"/>
                <a:gd name="T43" fmla="*/ 0 h 41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575"/>
                <a:gd name="T67" fmla="*/ 0 h 419"/>
                <a:gd name="T68" fmla="*/ 575 w 575"/>
                <a:gd name="T69" fmla="*/ 419 h 41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575" h="419">
                  <a:moveTo>
                    <a:pt x="433" y="0"/>
                  </a:moveTo>
                  <a:lnTo>
                    <a:pt x="206" y="153"/>
                  </a:lnTo>
                  <a:lnTo>
                    <a:pt x="165" y="147"/>
                  </a:lnTo>
                  <a:lnTo>
                    <a:pt x="156" y="234"/>
                  </a:lnTo>
                  <a:lnTo>
                    <a:pt x="121" y="291"/>
                  </a:lnTo>
                  <a:lnTo>
                    <a:pt x="0" y="297"/>
                  </a:lnTo>
                  <a:lnTo>
                    <a:pt x="0" y="339"/>
                  </a:lnTo>
                  <a:lnTo>
                    <a:pt x="101" y="414"/>
                  </a:lnTo>
                  <a:lnTo>
                    <a:pt x="118" y="419"/>
                  </a:lnTo>
                  <a:lnTo>
                    <a:pt x="121" y="387"/>
                  </a:lnTo>
                  <a:lnTo>
                    <a:pt x="173" y="349"/>
                  </a:lnTo>
                  <a:lnTo>
                    <a:pt x="333" y="392"/>
                  </a:lnTo>
                  <a:lnTo>
                    <a:pt x="391" y="365"/>
                  </a:lnTo>
                  <a:lnTo>
                    <a:pt x="425" y="382"/>
                  </a:lnTo>
                  <a:lnTo>
                    <a:pt x="496" y="354"/>
                  </a:lnTo>
                  <a:lnTo>
                    <a:pt x="496" y="323"/>
                  </a:lnTo>
                  <a:lnTo>
                    <a:pt x="555" y="254"/>
                  </a:lnTo>
                  <a:lnTo>
                    <a:pt x="562" y="131"/>
                  </a:lnTo>
                  <a:lnTo>
                    <a:pt x="575" y="111"/>
                  </a:lnTo>
                  <a:lnTo>
                    <a:pt x="550" y="31"/>
                  </a:lnTo>
                  <a:lnTo>
                    <a:pt x="521" y="36"/>
                  </a:lnTo>
                  <a:lnTo>
                    <a:pt x="433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" name="Freeform 294"/>
            <p:cNvSpPr>
              <a:spLocks/>
            </p:cNvSpPr>
            <p:nvPr/>
          </p:nvSpPr>
          <p:spPr bwMode="auto">
            <a:xfrm>
              <a:off x="2345" y="3195"/>
              <a:ext cx="25" cy="24"/>
            </a:xfrm>
            <a:custGeom>
              <a:avLst/>
              <a:gdLst>
                <a:gd name="T0" fmla="*/ 14 w 25"/>
                <a:gd name="T1" fmla="*/ 0 h 24"/>
                <a:gd name="T2" fmla="*/ 21 w 25"/>
                <a:gd name="T3" fmla="*/ 3 h 24"/>
                <a:gd name="T4" fmla="*/ 23 w 25"/>
                <a:gd name="T5" fmla="*/ 6 h 24"/>
                <a:gd name="T6" fmla="*/ 23 w 25"/>
                <a:gd name="T7" fmla="*/ 11 h 24"/>
                <a:gd name="T8" fmla="*/ 25 w 25"/>
                <a:gd name="T9" fmla="*/ 20 h 24"/>
                <a:gd name="T10" fmla="*/ 25 w 25"/>
                <a:gd name="T11" fmla="*/ 23 h 24"/>
                <a:gd name="T12" fmla="*/ 21 w 25"/>
                <a:gd name="T13" fmla="*/ 24 h 24"/>
                <a:gd name="T14" fmla="*/ 16 w 25"/>
                <a:gd name="T15" fmla="*/ 22 h 24"/>
                <a:gd name="T16" fmla="*/ 8 w 25"/>
                <a:gd name="T17" fmla="*/ 19 h 24"/>
                <a:gd name="T18" fmla="*/ 1 w 25"/>
                <a:gd name="T19" fmla="*/ 19 h 24"/>
                <a:gd name="T20" fmla="*/ 0 w 25"/>
                <a:gd name="T21" fmla="*/ 13 h 24"/>
                <a:gd name="T22" fmla="*/ 1 w 25"/>
                <a:gd name="T23" fmla="*/ 6 h 24"/>
                <a:gd name="T24" fmla="*/ 8 w 25"/>
                <a:gd name="T25" fmla="*/ 0 h 24"/>
                <a:gd name="T26" fmla="*/ 14 w 25"/>
                <a:gd name="T27" fmla="*/ 0 h 2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5"/>
                <a:gd name="T43" fmla="*/ 0 h 24"/>
                <a:gd name="T44" fmla="*/ 25 w 25"/>
                <a:gd name="T45" fmla="*/ 24 h 2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5" h="24">
                  <a:moveTo>
                    <a:pt x="14" y="0"/>
                  </a:moveTo>
                  <a:lnTo>
                    <a:pt x="21" y="3"/>
                  </a:lnTo>
                  <a:lnTo>
                    <a:pt x="23" y="6"/>
                  </a:lnTo>
                  <a:lnTo>
                    <a:pt x="23" y="11"/>
                  </a:lnTo>
                  <a:lnTo>
                    <a:pt x="25" y="20"/>
                  </a:lnTo>
                  <a:lnTo>
                    <a:pt x="25" y="23"/>
                  </a:lnTo>
                  <a:lnTo>
                    <a:pt x="21" y="24"/>
                  </a:lnTo>
                  <a:lnTo>
                    <a:pt x="16" y="22"/>
                  </a:lnTo>
                  <a:lnTo>
                    <a:pt x="8" y="19"/>
                  </a:lnTo>
                  <a:lnTo>
                    <a:pt x="1" y="19"/>
                  </a:lnTo>
                  <a:lnTo>
                    <a:pt x="0" y="13"/>
                  </a:lnTo>
                  <a:lnTo>
                    <a:pt x="1" y="6"/>
                  </a:lnTo>
                  <a:lnTo>
                    <a:pt x="8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" name="Oval 295"/>
            <p:cNvSpPr>
              <a:spLocks noChangeArrowheads="1"/>
            </p:cNvSpPr>
            <p:nvPr/>
          </p:nvSpPr>
          <p:spPr bwMode="auto">
            <a:xfrm>
              <a:off x="2383" y="3225"/>
              <a:ext cx="17" cy="9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" name="Oval 296"/>
            <p:cNvSpPr>
              <a:spLocks noChangeArrowheads="1"/>
            </p:cNvSpPr>
            <p:nvPr/>
          </p:nvSpPr>
          <p:spPr bwMode="auto">
            <a:xfrm>
              <a:off x="2352" y="3232"/>
              <a:ext cx="10" cy="5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" name="Freeform 297"/>
            <p:cNvSpPr>
              <a:spLocks/>
            </p:cNvSpPr>
            <p:nvPr/>
          </p:nvSpPr>
          <p:spPr bwMode="auto">
            <a:xfrm>
              <a:off x="2433" y="3225"/>
              <a:ext cx="17" cy="37"/>
            </a:xfrm>
            <a:custGeom>
              <a:avLst/>
              <a:gdLst>
                <a:gd name="T0" fmla="*/ 12 w 17"/>
                <a:gd name="T1" fmla="*/ 3 h 37"/>
                <a:gd name="T2" fmla="*/ 17 w 17"/>
                <a:gd name="T3" fmla="*/ 10 h 37"/>
                <a:gd name="T4" fmla="*/ 17 w 17"/>
                <a:gd name="T5" fmla="*/ 26 h 37"/>
                <a:gd name="T6" fmla="*/ 9 w 17"/>
                <a:gd name="T7" fmla="*/ 37 h 37"/>
                <a:gd name="T8" fmla="*/ 3 w 17"/>
                <a:gd name="T9" fmla="*/ 28 h 37"/>
                <a:gd name="T10" fmla="*/ 5 w 17"/>
                <a:gd name="T11" fmla="*/ 20 h 37"/>
                <a:gd name="T12" fmla="*/ 0 w 17"/>
                <a:gd name="T13" fmla="*/ 8 h 37"/>
                <a:gd name="T14" fmla="*/ 6 w 17"/>
                <a:gd name="T15" fmla="*/ 0 h 37"/>
                <a:gd name="T16" fmla="*/ 12 w 17"/>
                <a:gd name="T17" fmla="*/ 3 h 3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37"/>
                <a:gd name="T29" fmla="*/ 17 w 17"/>
                <a:gd name="T30" fmla="*/ 37 h 3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37">
                  <a:moveTo>
                    <a:pt x="12" y="3"/>
                  </a:moveTo>
                  <a:lnTo>
                    <a:pt x="17" y="10"/>
                  </a:lnTo>
                  <a:lnTo>
                    <a:pt x="17" y="26"/>
                  </a:lnTo>
                  <a:lnTo>
                    <a:pt x="9" y="37"/>
                  </a:lnTo>
                  <a:lnTo>
                    <a:pt x="3" y="28"/>
                  </a:lnTo>
                  <a:lnTo>
                    <a:pt x="5" y="20"/>
                  </a:lnTo>
                  <a:lnTo>
                    <a:pt x="0" y="8"/>
                  </a:lnTo>
                  <a:lnTo>
                    <a:pt x="6" y="0"/>
                  </a:lnTo>
                  <a:lnTo>
                    <a:pt x="12" y="3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" name="Freeform 298"/>
            <p:cNvSpPr>
              <a:spLocks/>
            </p:cNvSpPr>
            <p:nvPr/>
          </p:nvSpPr>
          <p:spPr bwMode="auto">
            <a:xfrm>
              <a:off x="2288" y="3206"/>
              <a:ext cx="269" cy="489"/>
            </a:xfrm>
            <a:custGeom>
              <a:avLst/>
              <a:gdLst>
                <a:gd name="T0" fmla="*/ 236 w 269"/>
                <a:gd name="T1" fmla="*/ 0 h 489"/>
                <a:gd name="T2" fmla="*/ 152 w 269"/>
                <a:gd name="T3" fmla="*/ 122 h 489"/>
                <a:gd name="T4" fmla="*/ 55 w 269"/>
                <a:gd name="T5" fmla="*/ 154 h 489"/>
                <a:gd name="T6" fmla="*/ 42 w 269"/>
                <a:gd name="T7" fmla="*/ 239 h 489"/>
                <a:gd name="T8" fmla="*/ 52 w 269"/>
                <a:gd name="T9" fmla="*/ 260 h 489"/>
                <a:gd name="T10" fmla="*/ 29 w 269"/>
                <a:gd name="T11" fmla="*/ 318 h 489"/>
                <a:gd name="T12" fmla="*/ 9 w 269"/>
                <a:gd name="T13" fmla="*/ 345 h 489"/>
                <a:gd name="T14" fmla="*/ 0 w 269"/>
                <a:gd name="T15" fmla="*/ 388 h 489"/>
                <a:gd name="T16" fmla="*/ 16 w 269"/>
                <a:gd name="T17" fmla="*/ 461 h 489"/>
                <a:gd name="T18" fmla="*/ 46 w 269"/>
                <a:gd name="T19" fmla="*/ 489 h 489"/>
                <a:gd name="T20" fmla="*/ 102 w 269"/>
                <a:gd name="T21" fmla="*/ 477 h 489"/>
                <a:gd name="T22" fmla="*/ 210 w 269"/>
                <a:gd name="T23" fmla="*/ 265 h 489"/>
                <a:gd name="T24" fmla="*/ 228 w 269"/>
                <a:gd name="T25" fmla="*/ 197 h 489"/>
                <a:gd name="T26" fmla="*/ 248 w 269"/>
                <a:gd name="T27" fmla="*/ 174 h 489"/>
                <a:gd name="T28" fmla="*/ 228 w 269"/>
                <a:gd name="T29" fmla="*/ 143 h 489"/>
                <a:gd name="T30" fmla="*/ 240 w 269"/>
                <a:gd name="T31" fmla="*/ 127 h 489"/>
                <a:gd name="T32" fmla="*/ 253 w 269"/>
                <a:gd name="T33" fmla="*/ 149 h 489"/>
                <a:gd name="T34" fmla="*/ 269 w 269"/>
                <a:gd name="T35" fmla="*/ 143 h 489"/>
                <a:gd name="T36" fmla="*/ 261 w 269"/>
                <a:gd name="T37" fmla="*/ 47 h 489"/>
                <a:gd name="T38" fmla="*/ 240 w 269"/>
                <a:gd name="T39" fmla="*/ 38 h 489"/>
                <a:gd name="T40" fmla="*/ 244 w 269"/>
                <a:gd name="T41" fmla="*/ 11 h 489"/>
                <a:gd name="T42" fmla="*/ 236 w 269"/>
                <a:gd name="T43" fmla="*/ 0 h 48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69"/>
                <a:gd name="T67" fmla="*/ 0 h 489"/>
                <a:gd name="T68" fmla="*/ 269 w 269"/>
                <a:gd name="T69" fmla="*/ 489 h 48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69" h="489">
                  <a:moveTo>
                    <a:pt x="236" y="0"/>
                  </a:moveTo>
                  <a:lnTo>
                    <a:pt x="152" y="122"/>
                  </a:lnTo>
                  <a:lnTo>
                    <a:pt x="55" y="154"/>
                  </a:lnTo>
                  <a:lnTo>
                    <a:pt x="42" y="239"/>
                  </a:lnTo>
                  <a:lnTo>
                    <a:pt x="52" y="260"/>
                  </a:lnTo>
                  <a:lnTo>
                    <a:pt x="29" y="318"/>
                  </a:lnTo>
                  <a:lnTo>
                    <a:pt x="9" y="345"/>
                  </a:lnTo>
                  <a:lnTo>
                    <a:pt x="0" y="388"/>
                  </a:lnTo>
                  <a:lnTo>
                    <a:pt x="16" y="461"/>
                  </a:lnTo>
                  <a:lnTo>
                    <a:pt x="46" y="489"/>
                  </a:lnTo>
                  <a:lnTo>
                    <a:pt x="102" y="477"/>
                  </a:lnTo>
                  <a:lnTo>
                    <a:pt x="210" y="265"/>
                  </a:lnTo>
                  <a:lnTo>
                    <a:pt x="228" y="197"/>
                  </a:lnTo>
                  <a:lnTo>
                    <a:pt x="248" y="174"/>
                  </a:lnTo>
                  <a:lnTo>
                    <a:pt x="228" y="143"/>
                  </a:lnTo>
                  <a:lnTo>
                    <a:pt x="240" y="127"/>
                  </a:lnTo>
                  <a:lnTo>
                    <a:pt x="253" y="149"/>
                  </a:lnTo>
                  <a:lnTo>
                    <a:pt x="269" y="143"/>
                  </a:lnTo>
                  <a:lnTo>
                    <a:pt x="261" y="47"/>
                  </a:lnTo>
                  <a:lnTo>
                    <a:pt x="240" y="38"/>
                  </a:lnTo>
                  <a:lnTo>
                    <a:pt x="244" y="11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" name="Freeform 299"/>
            <p:cNvSpPr>
              <a:spLocks/>
            </p:cNvSpPr>
            <p:nvPr/>
          </p:nvSpPr>
          <p:spPr bwMode="auto">
            <a:xfrm>
              <a:off x="192" y="2197"/>
              <a:ext cx="85" cy="23"/>
            </a:xfrm>
            <a:custGeom>
              <a:avLst/>
              <a:gdLst>
                <a:gd name="T0" fmla="*/ 2 w 85"/>
                <a:gd name="T1" fmla="*/ 0 h 23"/>
                <a:gd name="T2" fmla="*/ 85 w 85"/>
                <a:gd name="T3" fmla="*/ 5 h 23"/>
                <a:gd name="T4" fmla="*/ 84 w 85"/>
                <a:gd name="T5" fmla="*/ 13 h 23"/>
                <a:gd name="T6" fmla="*/ 0 w 85"/>
                <a:gd name="T7" fmla="*/ 23 h 23"/>
                <a:gd name="T8" fmla="*/ 2 w 85"/>
                <a:gd name="T9" fmla="*/ 0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5"/>
                <a:gd name="T16" fmla="*/ 0 h 23"/>
                <a:gd name="T17" fmla="*/ 85 w 85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5" h="23">
                  <a:moveTo>
                    <a:pt x="2" y="0"/>
                  </a:moveTo>
                  <a:lnTo>
                    <a:pt x="85" y="5"/>
                  </a:lnTo>
                  <a:lnTo>
                    <a:pt x="84" y="13"/>
                  </a:lnTo>
                  <a:lnTo>
                    <a:pt x="0" y="2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" name="Freeform 300"/>
            <p:cNvSpPr>
              <a:spLocks/>
            </p:cNvSpPr>
            <p:nvPr/>
          </p:nvSpPr>
          <p:spPr bwMode="auto">
            <a:xfrm>
              <a:off x="2277" y="2298"/>
              <a:ext cx="57" cy="73"/>
            </a:xfrm>
            <a:custGeom>
              <a:avLst/>
              <a:gdLst>
                <a:gd name="T0" fmla="*/ 45 w 57"/>
                <a:gd name="T1" fmla="*/ 0 h 73"/>
                <a:gd name="T2" fmla="*/ 0 w 57"/>
                <a:gd name="T3" fmla="*/ 47 h 73"/>
                <a:gd name="T4" fmla="*/ 11 w 57"/>
                <a:gd name="T5" fmla="*/ 73 h 73"/>
                <a:gd name="T6" fmla="*/ 27 w 57"/>
                <a:gd name="T7" fmla="*/ 57 h 73"/>
                <a:gd name="T8" fmla="*/ 57 w 57"/>
                <a:gd name="T9" fmla="*/ 36 h 73"/>
                <a:gd name="T10" fmla="*/ 45 w 57"/>
                <a:gd name="T11" fmla="*/ 0 h 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"/>
                <a:gd name="T19" fmla="*/ 0 h 73"/>
                <a:gd name="T20" fmla="*/ 57 w 57"/>
                <a:gd name="T21" fmla="*/ 73 h 7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" h="73">
                  <a:moveTo>
                    <a:pt x="45" y="0"/>
                  </a:moveTo>
                  <a:lnTo>
                    <a:pt x="0" y="47"/>
                  </a:lnTo>
                  <a:lnTo>
                    <a:pt x="11" y="73"/>
                  </a:lnTo>
                  <a:lnTo>
                    <a:pt x="27" y="57"/>
                  </a:lnTo>
                  <a:lnTo>
                    <a:pt x="57" y="36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FFE0B8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" name="Freeform 301"/>
            <p:cNvSpPr>
              <a:spLocks/>
            </p:cNvSpPr>
            <p:nvPr/>
          </p:nvSpPr>
          <p:spPr bwMode="auto">
            <a:xfrm>
              <a:off x="192" y="2230"/>
              <a:ext cx="106" cy="80"/>
            </a:xfrm>
            <a:custGeom>
              <a:avLst/>
              <a:gdLst>
                <a:gd name="T0" fmla="*/ 55 w 106"/>
                <a:gd name="T1" fmla="*/ 69 h 80"/>
                <a:gd name="T2" fmla="*/ 63 w 106"/>
                <a:gd name="T3" fmla="*/ 52 h 80"/>
                <a:gd name="T4" fmla="*/ 84 w 106"/>
                <a:gd name="T5" fmla="*/ 52 h 80"/>
                <a:gd name="T6" fmla="*/ 101 w 106"/>
                <a:gd name="T7" fmla="*/ 43 h 80"/>
                <a:gd name="T8" fmla="*/ 106 w 106"/>
                <a:gd name="T9" fmla="*/ 5 h 80"/>
                <a:gd name="T10" fmla="*/ 50 w 106"/>
                <a:gd name="T11" fmla="*/ 0 h 80"/>
                <a:gd name="T12" fmla="*/ 40 w 106"/>
                <a:gd name="T13" fmla="*/ 9 h 80"/>
                <a:gd name="T14" fmla="*/ 19 w 106"/>
                <a:gd name="T15" fmla="*/ 13 h 80"/>
                <a:gd name="T16" fmla="*/ 0 w 106"/>
                <a:gd name="T17" fmla="*/ 13 h 80"/>
                <a:gd name="T18" fmla="*/ 48 w 106"/>
                <a:gd name="T19" fmla="*/ 80 h 80"/>
                <a:gd name="T20" fmla="*/ 55 w 106"/>
                <a:gd name="T21" fmla="*/ 69 h 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6"/>
                <a:gd name="T34" fmla="*/ 0 h 80"/>
                <a:gd name="T35" fmla="*/ 106 w 106"/>
                <a:gd name="T36" fmla="*/ 80 h 8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6" h="80">
                  <a:moveTo>
                    <a:pt x="55" y="69"/>
                  </a:moveTo>
                  <a:lnTo>
                    <a:pt x="63" y="52"/>
                  </a:lnTo>
                  <a:lnTo>
                    <a:pt x="84" y="52"/>
                  </a:lnTo>
                  <a:lnTo>
                    <a:pt x="101" y="43"/>
                  </a:lnTo>
                  <a:lnTo>
                    <a:pt x="106" y="5"/>
                  </a:lnTo>
                  <a:lnTo>
                    <a:pt x="50" y="0"/>
                  </a:lnTo>
                  <a:lnTo>
                    <a:pt x="40" y="9"/>
                  </a:lnTo>
                  <a:lnTo>
                    <a:pt x="19" y="13"/>
                  </a:lnTo>
                  <a:lnTo>
                    <a:pt x="0" y="13"/>
                  </a:lnTo>
                  <a:lnTo>
                    <a:pt x="48" y="80"/>
                  </a:lnTo>
                  <a:lnTo>
                    <a:pt x="55" y="69"/>
                  </a:lnTo>
                  <a:close/>
                </a:path>
              </a:pathLst>
            </a:custGeom>
            <a:solidFill>
              <a:schemeClr val="accent1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" name="Oval 302"/>
            <p:cNvSpPr>
              <a:spLocks noChangeArrowheads="1"/>
            </p:cNvSpPr>
            <p:nvPr/>
          </p:nvSpPr>
          <p:spPr bwMode="auto">
            <a:xfrm>
              <a:off x="1091" y="2772"/>
              <a:ext cx="15" cy="24"/>
            </a:xfrm>
            <a:prstGeom prst="ellipse">
              <a:avLst/>
            </a:prstGeom>
            <a:solidFill>
              <a:srgbClr val="FFC2E4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" name="Oval 303"/>
            <p:cNvSpPr>
              <a:spLocks noChangeArrowheads="1"/>
            </p:cNvSpPr>
            <p:nvPr/>
          </p:nvSpPr>
          <p:spPr bwMode="auto">
            <a:xfrm>
              <a:off x="1104" y="2738"/>
              <a:ext cx="13" cy="17"/>
            </a:xfrm>
            <a:prstGeom prst="ellipse">
              <a:avLst/>
            </a:prstGeom>
            <a:solidFill>
              <a:srgbClr val="FFC2E4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" name="Oval 304"/>
            <p:cNvSpPr>
              <a:spLocks noChangeArrowheads="1"/>
            </p:cNvSpPr>
            <p:nvPr/>
          </p:nvSpPr>
          <p:spPr bwMode="auto">
            <a:xfrm>
              <a:off x="1116" y="2726"/>
              <a:ext cx="10" cy="11"/>
            </a:xfrm>
            <a:prstGeom prst="ellipse">
              <a:avLst/>
            </a:prstGeom>
            <a:solidFill>
              <a:srgbClr val="FFC2E4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" name="Freeform 305"/>
            <p:cNvSpPr>
              <a:spLocks/>
            </p:cNvSpPr>
            <p:nvPr/>
          </p:nvSpPr>
          <p:spPr bwMode="auto">
            <a:xfrm>
              <a:off x="1172" y="2703"/>
              <a:ext cx="61" cy="49"/>
            </a:xfrm>
            <a:custGeom>
              <a:avLst/>
              <a:gdLst>
                <a:gd name="T0" fmla="*/ 7 w 61"/>
                <a:gd name="T1" fmla="*/ 49 h 49"/>
                <a:gd name="T2" fmla="*/ 61 w 61"/>
                <a:gd name="T3" fmla="*/ 49 h 49"/>
                <a:gd name="T4" fmla="*/ 61 w 61"/>
                <a:gd name="T5" fmla="*/ 8 h 49"/>
                <a:gd name="T6" fmla="*/ 9 w 61"/>
                <a:gd name="T7" fmla="*/ 0 h 49"/>
                <a:gd name="T8" fmla="*/ 0 w 61"/>
                <a:gd name="T9" fmla="*/ 28 h 49"/>
                <a:gd name="T10" fmla="*/ 7 w 61"/>
                <a:gd name="T11" fmla="*/ 49 h 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1"/>
                <a:gd name="T19" fmla="*/ 0 h 49"/>
                <a:gd name="T20" fmla="*/ 61 w 61"/>
                <a:gd name="T21" fmla="*/ 49 h 4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1" h="49">
                  <a:moveTo>
                    <a:pt x="7" y="49"/>
                  </a:moveTo>
                  <a:lnTo>
                    <a:pt x="61" y="49"/>
                  </a:lnTo>
                  <a:lnTo>
                    <a:pt x="61" y="8"/>
                  </a:lnTo>
                  <a:lnTo>
                    <a:pt x="9" y="0"/>
                  </a:lnTo>
                  <a:lnTo>
                    <a:pt x="0" y="28"/>
                  </a:lnTo>
                  <a:lnTo>
                    <a:pt x="7" y="49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" name="Freeform 306"/>
            <p:cNvSpPr>
              <a:spLocks/>
            </p:cNvSpPr>
            <p:nvPr/>
          </p:nvSpPr>
          <p:spPr bwMode="auto">
            <a:xfrm>
              <a:off x="1035" y="2604"/>
              <a:ext cx="29" cy="44"/>
            </a:xfrm>
            <a:custGeom>
              <a:avLst/>
              <a:gdLst>
                <a:gd name="T0" fmla="*/ 22 w 29"/>
                <a:gd name="T1" fmla="*/ 0 h 44"/>
                <a:gd name="T2" fmla="*/ 0 w 29"/>
                <a:gd name="T3" fmla="*/ 32 h 44"/>
                <a:gd name="T4" fmla="*/ 28 w 29"/>
                <a:gd name="T5" fmla="*/ 44 h 44"/>
                <a:gd name="T6" fmla="*/ 29 w 29"/>
                <a:gd name="T7" fmla="*/ 6 h 44"/>
                <a:gd name="T8" fmla="*/ 22 w 29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44"/>
                <a:gd name="T17" fmla="*/ 29 w 29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44">
                  <a:moveTo>
                    <a:pt x="22" y="0"/>
                  </a:moveTo>
                  <a:lnTo>
                    <a:pt x="0" y="32"/>
                  </a:lnTo>
                  <a:lnTo>
                    <a:pt x="28" y="44"/>
                  </a:lnTo>
                  <a:lnTo>
                    <a:pt x="29" y="6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" name="Freeform 307"/>
            <p:cNvSpPr>
              <a:spLocks/>
            </p:cNvSpPr>
            <p:nvPr/>
          </p:nvSpPr>
          <p:spPr bwMode="auto">
            <a:xfrm>
              <a:off x="158" y="2074"/>
              <a:ext cx="198" cy="174"/>
            </a:xfrm>
            <a:custGeom>
              <a:avLst/>
              <a:gdLst>
                <a:gd name="T0" fmla="*/ 34 w 198"/>
                <a:gd name="T1" fmla="*/ 169 h 174"/>
                <a:gd name="T2" fmla="*/ 53 w 198"/>
                <a:gd name="T3" fmla="*/ 169 h 174"/>
                <a:gd name="T4" fmla="*/ 74 w 198"/>
                <a:gd name="T5" fmla="*/ 165 h 174"/>
                <a:gd name="T6" fmla="*/ 84 w 198"/>
                <a:gd name="T7" fmla="*/ 156 h 174"/>
                <a:gd name="T8" fmla="*/ 140 w 198"/>
                <a:gd name="T9" fmla="*/ 161 h 174"/>
                <a:gd name="T10" fmla="*/ 153 w 198"/>
                <a:gd name="T11" fmla="*/ 155 h 174"/>
                <a:gd name="T12" fmla="*/ 198 w 198"/>
                <a:gd name="T13" fmla="*/ 174 h 174"/>
                <a:gd name="T14" fmla="*/ 193 w 198"/>
                <a:gd name="T15" fmla="*/ 95 h 174"/>
                <a:gd name="T16" fmla="*/ 160 w 198"/>
                <a:gd name="T17" fmla="*/ 31 h 174"/>
                <a:gd name="T18" fmla="*/ 110 w 198"/>
                <a:gd name="T19" fmla="*/ 0 h 174"/>
                <a:gd name="T20" fmla="*/ 55 w 198"/>
                <a:gd name="T21" fmla="*/ 27 h 174"/>
                <a:gd name="T22" fmla="*/ 0 w 198"/>
                <a:gd name="T23" fmla="*/ 84 h 174"/>
                <a:gd name="T24" fmla="*/ 32 w 198"/>
                <a:gd name="T25" fmla="*/ 107 h 174"/>
                <a:gd name="T26" fmla="*/ 36 w 198"/>
                <a:gd name="T27" fmla="*/ 123 h 174"/>
                <a:gd name="T28" fmla="*/ 119 w 198"/>
                <a:gd name="T29" fmla="*/ 128 h 174"/>
                <a:gd name="T30" fmla="*/ 118 w 198"/>
                <a:gd name="T31" fmla="*/ 136 h 174"/>
                <a:gd name="T32" fmla="*/ 34 w 198"/>
                <a:gd name="T33" fmla="*/ 146 h 174"/>
                <a:gd name="T34" fmla="*/ 34 w 198"/>
                <a:gd name="T35" fmla="*/ 169 h 1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98"/>
                <a:gd name="T55" fmla="*/ 0 h 174"/>
                <a:gd name="T56" fmla="*/ 198 w 198"/>
                <a:gd name="T57" fmla="*/ 174 h 17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98" h="174">
                  <a:moveTo>
                    <a:pt x="34" y="169"/>
                  </a:moveTo>
                  <a:lnTo>
                    <a:pt x="53" y="169"/>
                  </a:lnTo>
                  <a:lnTo>
                    <a:pt x="74" y="165"/>
                  </a:lnTo>
                  <a:lnTo>
                    <a:pt x="84" y="156"/>
                  </a:lnTo>
                  <a:lnTo>
                    <a:pt x="140" y="161"/>
                  </a:lnTo>
                  <a:lnTo>
                    <a:pt x="153" y="155"/>
                  </a:lnTo>
                  <a:lnTo>
                    <a:pt x="198" y="174"/>
                  </a:lnTo>
                  <a:lnTo>
                    <a:pt x="193" y="95"/>
                  </a:lnTo>
                  <a:lnTo>
                    <a:pt x="160" y="31"/>
                  </a:lnTo>
                  <a:lnTo>
                    <a:pt x="110" y="0"/>
                  </a:lnTo>
                  <a:lnTo>
                    <a:pt x="55" y="27"/>
                  </a:lnTo>
                  <a:lnTo>
                    <a:pt x="0" y="84"/>
                  </a:lnTo>
                  <a:lnTo>
                    <a:pt x="32" y="107"/>
                  </a:lnTo>
                  <a:lnTo>
                    <a:pt x="36" y="123"/>
                  </a:lnTo>
                  <a:lnTo>
                    <a:pt x="119" y="128"/>
                  </a:lnTo>
                  <a:lnTo>
                    <a:pt x="118" y="136"/>
                  </a:lnTo>
                  <a:lnTo>
                    <a:pt x="34" y="146"/>
                  </a:lnTo>
                  <a:lnTo>
                    <a:pt x="34" y="169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" name="Freeform 308"/>
            <p:cNvSpPr>
              <a:spLocks/>
            </p:cNvSpPr>
            <p:nvPr/>
          </p:nvSpPr>
          <p:spPr bwMode="auto">
            <a:xfrm>
              <a:off x="1113" y="1389"/>
              <a:ext cx="133" cy="234"/>
            </a:xfrm>
            <a:custGeom>
              <a:avLst/>
              <a:gdLst>
                <a:gd name="T0" fmla="*/ 40 w 133"/>
                <a:gd name="T1" fmla="*/ 5 h 234"/>
                <a:gd name="T2" fmla="*/ 27 w 133"/>
                <a:gd name="T3" fmla="*/ 100 h 234"/>
                <a:gd name="T4" fmla="*/ 0 w 133"/>
                <a:gd name="T5" fmla="*/ 111 h 234"/>
                <a:gd name="T6" fmla="*/ 3 w 133"/>
                <a:gd name="T7" fmla="*/ 149 h 234"/>
                <a:gd name="T8" fmla="*/ 50 w 133"/>
                <a:gd name="T9" fmla="*/ 234 h 234"/>
                <a:gd name="T10" fmla="*/ 133 w 133"/>
                <a:gd name="T11" fmla="*/ 154 h 234"/>
                <a:gd name="T12" fmla="*/ 86 w 133"/>
                <a:gd name="T13" fmla="*/ 122 h 234"/>
                <a:gd name="T14" fmla="*/ 94 w 133"/>
                <a:gd name="T15" fmla="*/ 100 h 234"/>
                <a:gd name="T16" fmla="*/ 115 w 133"/>
                <a:gd name="T17" fmla="*/ 97 h 234"/>
                <a:gd name="T18" fmla="*/ 127 w 133"/>
                <a:gd name="T19" fmla="*/ 73 h 234"/>
                <a:gd name="T20" fmla="*/ 112 w 133"/>
                <a:gd name="T21" fmla="*/ 43 h 234"/>
                <a:gd name="T22" fmla="*/ 110 w 133"/>
                <a:gd name="T23" fmla="*/ 5 h 234"/>
                <a:gd name="T24" fmla="*/ 65 w 133"/>
                <a:gd name="T25" fmla="*/ 0 h 234"/>
                <a:gd name="T26" fmla="*/ 40 w 133"/>
                <a:gd name="T27" fmla="*/ 5 h 23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33"/>
                <a:gd name="T43" fmla="*/ 0 h 234"/>
                <a:gd name="T44" fmla="*/ 133 w 133"/>
                <a:gd name="T45" fmla="*/ 234 h 23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33" h="234">
                  <a:moveTo>
                    <a:pt x="40" y="5"/>
                  </a:moveTo>
                  <a:lnTo>
                    <a:pt x="27" y="100"/>
                  </a:lnTo>
                  <a:lnTo>
                    <a:pt x="0" y="111"/>
                  </a:lnTo>
                  <a:lnTo>
                    <a:pt x="3" y="149"/>
                  </a:lnTo>
                  <a:lnTo>
                    <a:pt x="50" y="234"/>
                  </a:lnTo>
                  <a:lnTo>
                    <a:pt x="133" y="154"/>
                  </a:lnTo>
                  <a:lnTo>
                    <a:pt x="86" y="122"/>
                  </a:lnTo>
                  <a:lnTo>
                    <a:pt x="94" y="100"/>
                  </a:lnTo>
                  <a:lnTo>
                    <a:pt x="115" y="97"/>
                  </a:lnTo>
                  <a:lnTo>
                    <a:pt x="127" y="73"/>
                  </a:lnTo>
                  <a:lnTo>
                    <a:pt x="112" y="43"/>
                  </a:lnTo>
                  <a:lnTo>
                    <a:pt x="110" y="5"/>
                  </a:lnTo>
                  <a:lnTo>
                    <a:pt x="65" y="0"/>
                  </a:lnTo>
                  <a:lnTo>
                    <a:pt x="40" y="5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" name="Freeform 309"/>
            <p:cNvSpPr>
              <a:spLocks/>
            </p:cNvSpPr>
            <p:nvPr/>
          </p:nvSpPr>
          <p:spPr bwMode="auto">
            <a:xfrm>
              <a:off x="213" y="1686"/>
              <a:ext cx="470" cy="483"/>
            </a:xfrm>
            <a:custGeom>
              <a:avLst/>
              <a:gdLst>
                <a:gd name="T0" fmla="*/ 358 w 470"/>
                <a:gd name="T1" fmla="*/ 0 h 483"/>
                <a:gd name="T2" fmla="*/ 470 w 470"/>
                <a:gd name="T3" fmla="*/ 108 h 483"/>
                <a:gd name="T4" fmla="*/ 382 w 470"/>
                <a:gd name="T5" fmla="*/ 106 h 483"/>
                <a:gd name="T6" fmla="*/ 382 w 470"/>
                <a:gd name="T7" fmla="*/ 457 h 483"/>
                <a:gd name="T8" fmla="*/ 164 w 470"/>
                <a:gd name="T9" fmla="*/ 463 h 483"/>
                <a:gd name="T10" fmla="*/ 164 w 470"/>
                <a:gd name="T11" fmla="*/ 483 h 483"/>
                <a:gd name="T12" fmla="*/ 138 w 470"/>
                <a:gd name="T13" fmla="*/ 483 h 483"/>
                <a:gd name="T14" fmla="*/ 105 w 470"/>
                <a:gd name="T15" fmla="*/ 419 h 483"/>
                <a:gd name="T16" fmla="*/ 55 w 470"/>
                <a:gd name="T17" fmla="*/ 387 h 483"/>
                <a:gd name="T18" fmla="*/ 0 w 470"/>
                <a:gd name="T19" fmla="*/ 415 h 483"/>
                <a:gd name="T20" fmla="*/ 35 w 470"/>
                <a:gd name="T21" fmla="*/ 351 h 483"/>
                <a:gd name="T22" fmla="*/ 26 w 470"/>
                <a:gd name="T23" fmla="*/ 217 h 483"/>
                <a:gd name="T24" fmla="*/ 156 w 470"/>
                <a:gd name="T25" fmla="*/ 217 h 483"/>
                <a:gd name="T26" fmla="*/ 160 w 470"/>
                <a:gd name="T27" fmla="*/ 154 h 483"/>
                <a:gd name="T28" fmla="*/ 206 w 470"/>
                <a:gd name="T29" fmla="*/ 144 h 483"/>
                <a:gd name="T30" fmla="*/ 231 w 470"/>
                <a:gd name="T31" fmla="*/ 54 h 483"/>
                <a:gd name="T32" fmla="*/ 342 w 470"/>
                <a:gd name="T33" fmla="*/ 58 h 483"/>
                <a:gd name="T34" fmla="*/ 358 w 470"/>
                <a:gd name="T35" fmla="*/ 0 h 48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70"/>
                <a:gd name="T55" fmla="*/ 0 h 483"/>
                <a:gd name="T56" fmla="*/ 470 w 470"/>
                <a:gd name="T57" fmla="*/ 483 h 48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70" h="483">
                  <a:moveTo>
                    <a:pt x="358" y="0"/>
                  </a:moveTo>
                  <a:lnTo>
                    <a:pt x="470" y="108"/>
                  </a:lnTo>
                  <a:lnTo>
                    <a:pt x="382" y="106"/>
                  </a:lnTo>
                  <a:lnTo>
                    <a:pt x="382" y="457"/>
                  </a:lnTo>
                  <a:lnTo>
                    <a:pt x="164" y="463"/>
                  </a:lnTo>
                  <a:lnTo>
                    <a:pt x="164" y="483"/>
                  </a:lnTo>
                  <a:lnTo>
                    <a:pt x="138" y="483"/>
                  </a:lnTo>
                  <a:lnTo>
                    <a:pt x="105" y="419"/>
                  </a:lnTo>
                  <a:lnTo>
                    <a:pt x="55" y="387"/>
                  </a:lnTo>
                  <a:lnTo>
                    <a:pt x="0" y="415"/>
                  </a:lnTo>
                  <a:lnTo>
                    <a:pt x="35" y="351"/>
                  </a:lnTo>
                  <a:lnTo>
                    <a:pt x="26" y="217"/>
                  </a:lnTo>
                  <a:lnTo>
                    <a:pt x="156" y="217"/>
                  </a:lnTo>
                  <a:lnTo>
                    <a:pt x="160" y="154"/>
                  </a:lnTo>
                  <a:lnTo>
                    <a:pt x="206" y="144"/>
                  </a:lnTo>
                  <a:lnTo>
                    <a:pt x="231" y="54"/>
                  </a:lnTo>
                  <a:lnTo>
                    <a:pt x="342" y="58"/>
                  </a:lnTo>
                  <a:lnTo>
                    <a:pt x="358" y="0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" name="Freeform 310"/>
            <p:cNvSpPr>
              <a:spLocks/>
            </p:cNvSpPr>
            <p:nvPr/>
          </p:nvSpPr>
          <p:spPr bwMode="auto">
            <a:xfrm>
              <a:off x="1146" y="1543"/>
              <a:ext cx="532" cy="504"/>
            </a:xfrm>
            <a:custGeom>
              <a:avLst/>
              <a:gdLst>
                <a:gd name="T0" fmla="*/ 496 w 532"/>
                <a:gd name="T1" fmla="*/ 504 h 504"/>
                <a:gd name="T2" fmla="*/ 226 w 532"/>
                <a:gd name="T3" fmla="*/ 351 h 504"/>
                <a:gd name="T4" fmla="*/ 193 w 532"/>
                <a:gd name="T5" fmla="*/ 367 h 504"/>
                <a:gd name="T6" fmla="*/ 163 w 532"/>
                <a:gd name="T7" fmla="*/ 372 h 504"/>
                <a:gd name="T8" fmla="*/ 76 w 532"/>
                <a:gd name="T9" fmla="*/ 336 h 504"/>
                <a:gd name="T10" fmla="*/ 0 w 532"/>
                <a:gd name="T11" fmla="*/ 245 h 504"/>
                <a:gd name="T12" fmla="*/ 20 w 532"/>
                <a:gd name="T13" fmla="*/ 213 h 504"/>
                <a:gd name="T14" fmla="*/ 17 w 532"/>
                <a:gd name="T15" fmla="*/ 80 h 504"/>
                <a:gd name="T16" fmla="*/ 100 w 532"/>
                <a:gd name="T17" fmla="*/ 0 h 504"/>
                <a:gd name="T18" fmla="*/ 214 w 532"/>
                <a:gd name="T19" fmla="*/ 27 h 504"/>
                <a:gd name="T20" fmla="*/ 357 w 532"/>
                <a:gd name="T21" fmla="*/ 112 h 504"/>
                <a:gd name="T22" fmla="*/ 370 w 532"/>
                <a:gd name="T23" fmla="*/ 85 h 504"/>
                <a:gd name="T24" fmla="*/ 352 w 532"/>
                <a:gd name="T25" fmla="*/ 48 h 504"/>
                <a:gd name="T26" fmla="*/ 433 w 532"/>
                <a:gd name="T27" fmla="*/ 5 h 504"/>
                <a:gd name="T28" fmla="*/ 525 w 532"/>
                <a:gd name="T29" fmla="*/ 48 h 504"/>
                <a:gd name="T30" fmla="*/ 532 w 532"/>
                <a:gd name="T31" fmla="*/ 487 h 504"/>
                <a:gd name="T32" fmla="*/ 495 w 532"/>
                <a:gd name="T33" fmla="*/ 487 h 504"/>
                <a:gd name="T34" fmla="*/ 496 w 532"/>
                <a:gd name="T35" fmla="*/ 504 h 5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32"/>
                <a:gd name="T55" fmla="*/ 0 h 504"/>
                <a:gd name="T56" fmla="*/ 532 w 532"/>
                <a:gd name="T57" fmla="*/ 504 h 50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32" h="504">
                  <a:moveTo>
                    <a:pt x="496" y="504"/>
                  </a:moveTo>
                  <a:lnTo>
                    <a:pt x="226" y="351"/>
                  </a:lnTo>
                  <a:lnTo>
                    <a:pt x="193" y="367"/>
                  </a:lnTo>
                  <a:lnTo>
                    <a:pt x="163" y="372"/>
                  </a:lnTo>
                  <a:lnTo>
                    <a:pt x="76" y="336"/>
                  </a:lnTo>
                  <a:lnTo>
                    <a:pt x="0" y="245"/>
                  </a:lnTo>
                  <a:lnTo>
                    <a:pt x="20" y="213"/>
                  </a:lnTo>
                  <a:lnTo>
                    <a:pt x="17" y="80"/>
                  </a:lnTo>
                  <a:lnTo>
                    <a:pt x="100" y="0"/>
                  </a:lnTo>
                  <a:lnTo>
                    <a:pt x="214" y="27"/>
                  </a:lnTo>
                  <a:lnTo>
                    <a:pt x="357" y="112"/>
                  </a:lnTo>
                  <a:lnTo>
                    <a:pt x="370" y="85"/>
                  </a:lnTo>
                  <a:lnTo>
                    <a:pt x="352" y="48"/>
                  </a:lnTo>
                  <a:lnTo>
                    <a:pt x="433" y="5"/>
                  </a:lnTo>
                  <a:lnTo>
                    <a:pt x="525" y="48"/>
                  </a:lnTo>
                  <a:lnTo>
                    <a:pt x="532" y="487"/>
                  </a:lnTo>
                  <a:lnTo>
                    <a:pt x="495" y="487"/>
                  </a:lnTo>
                  <a:lnTo>
                    <a:pt x="496" y="504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" name="Freeform 311"/>
            <p:cNvSpPr>
              <a:spLocks/>
            </p:cNvSpPr>
            <p:nvPr/>
          </p:nvSpPr>
          <p:spPr bwMode="auto">
            <a:xfrm>
              <a:off x="1671" y="1591"/>
              <a:ext cx="376" cy="351"/>
            </a:xfrm>
            <a:custGeom>
              <a:avLst/>
              <a:gdLst>
                <a:gd name="T0" fmla="*/ 0 w 376"/>
                <a:gd name="T1" fmla="*/ 0 h 351"/>
                <a:gd name="T2" fmla="*/ 7 w 376"/>
                <a:gd name="T3" fmla="*/ 351 h 351"/>
                <a:gd name="T4" fmla="*/ 322 w 376"/>
                <a:gd name="T5" fmla="*/ 351 h 351"/>
                <a:gd name="T6" fmla="*/ 376 w 376"/>
                <a:gd name="T7" fmla="*/ 280 h 351"/>
                <a:gd name="T8" fmla="*/ 251 w 376"/>
                <a:gd name="T9" fmla="*/ 86 h 351"/>
                <a:gd name="T10" fmla="*/ 256 w 376"/>
                <a:gd name="T11" fmla="*/ 74 h 351"/>
                <a:gd name="T12" fmla="*/ 305 w 376"/>
                <a:gd name="T13" fmla="*/ 138 h 351"/>
                <a:gd name="T14" fmla="*/ 322 w 376"/>
                <a:gd name="T15" fmla="*/ 69 h 351"/>
                <a:gd name="T16" fmla="*/ 284 w 376"/>
                <a:gd name="T17" fmla="*/ 11 h 351"/>
                <a:gd name="T18" fmla="*/ 166 w 376"/>
                <a:gd name="T19" fmla="*/ 16 h 351"/>
                <a:gd name="T20" fmla="*/ 129 w 376"/>
                <a:gd name="T21" fmla="*/ 32 h 351"/>
                <a:gd name="T22" fmla="*/ 54 w 376"/>
                <a:gd name="T23" fmla="*/ 5 h 351"/>
                <a:gd name="T24" fmla="*/ 0 w 376"/>
                <a:gd name="T25" fmla="*/ 0 h 35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76"/>
                <a:gd name="T40" fmla="*/ 0 h 351"/>
                <a:gd name="T41" fmla="*/ 376 w 376"/>
                <a:gd name="T42" fmla="*/ 351 h 35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76" h="351">
                  <a:moveTo>
                    <a:pt x="0" y="0"/>
                  </a:moveTo>
                  <a:lnTo>
                    <a:pt x="7" y="351"/>
                  </a:lnTo>
                  <a:lnTo>
                    <a:pt x="322" y="351"/>
                  </a:lnTo>
                  <a:lnTo>
                    <a:pt x="376" y="280"/>
                  </a:lnTo>
                  <a:lnTo>
                    <a:pt x="251" y="86"/>
                  </a:lnTo>
                  <a:lnTo>
                    <a:pt x="256" y="74"/>
                  </a:lnTo>
                  <a:lnTo>
                    <a:pt x="305" y="138"/>
                  </a:lnTo>
                  <a:lnTo>
                    <a:pt x="322" y="69"/>
                  </a:lnTo>
                  <a:lnTo>
                    <a:pt x="284" y="11"/>
                  </a:lnTo>
                  <a:lnTo>
                    <a:pt x="166" y="16"/>
                  </a:lnTo>
                  <a:lnTo>
                    <a:pt x="129" y="32"/>
                  </a:lnTo>
                  <a:lnTo>
                    <a:pt x="54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" name="Freeform 312"/>
            <p:cNvSpPr>
              <a:spLocks/>
            </p:cNvSpPr>
            <p:nvPr/>
          </p:nvSpPr>
          <p:spPr bwMode="auto">
            <a:xfrm>
              <a:off x="571" y="1394"/>
              <a:ext cx="651" cy="636"/>
            </a:xfrm>
            <a:custGeom>
              <a:avLst/>
              <a:gdLst>
                <a:gd name="T0" fmla="*/ 272 w 651"/>
                <a:gd name="T1" fmla="*/ 160 h 636"/>
                <a:gd name="T2" fmla="*/ 0 w 651"/>
                <a:gd name="T3" fmla="*/ 292 h 636"/>
                <a:gd name="T4" fmla="*/ 356 w 651"/>
                <a:gd name="T5" fmla="*/ 636 h 636"/>
                <a:gd name="T6" fmla="*/ 424 w 651"/>
                <a:gd name="T7" fmla="*/ 636 h 636"/>
                <a:gd name="T8" fmla="*/ 651 w 651"/>
                <a:gd name="T9" fmla="*/ 485 h 636"/>
                <a:gd name="T10" fmla="*/ 575 w 651"/>
                <a:gd name="T11" fmla="*/ 394 h 636"/>
                <a:gd name="T12" fmla="*/ 595 w 651"/>
                <a:gd name="T13" fmla="*/ 362 h 636"/>
                <a:gd name="T14" fmla="*/ 592 w 651"/>
                <a:gd name="T15" fmla="*/ 229 h 636"/>
                <a:gd name="T16" fmla="*/ 545 w 651"/>
                <a:gd name="T17" fmla="*/ 144 h 636"/>
                <a:gd name="T18" fmla="*/ 542 w 651"/>
                <a:gd name="T19" fmla="*/ 106 h 636"/>
                <a:gd name="T20" fmla="*/ 569 w 651"/>
                <a:gd name="T21" fmla="*/ 96 h 636"/>
                <a:gd name="T22" fmla="*/ 582 w 651"/>
                <a:gd name="T23" fmla="*/ 0 h 636"/>
                <a:gd name="T24" fmla="*/ 365 w 651"/>
                <a:gd name="T25" fmla="*/ 0 h 636"/>
                <a:gd name="T26" fmla="*/ 272 w 651"/>
                <a:gd name="T27" fmla="*/ 48 h 636"/>
                <a:gd name="T28" fmla="*/ 259 w 651"/>
                <a:gd name="T29" fmla="*/ 102 h 636"/>
                <a:gd name="T30" fmla="*/ 272 w 651"/>
                <a:gd name="T31" fmla="*/ 160 h 6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51"/>
                <a:gd name="T49" fmla="*/ 0 h 636"/>
                <a:gd name="T50" fmla="*/ 651 w 651"/>
                <a:gd name="T51" fmla="*/ 636 h 6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51" h="636">
                  <a:moveTo>
                    <a:pt x="272" y="160"/>
                  </a:moveTo>
                  <a:lnTo>
                    <a:pt x="0" y="292"/>
                  </a:lnTo>
                  <a:lnTo>
                    <a:pt x="356" y="636"/>
                  </a:lnTo>
                  <a:lnTo>
                    <a:pt x="424" y="636"/>
                  </a:lnTo>
                  <a:lnTo>
                    <a:pt x="651" y="485"/>
                  </a:lnTo>
                  <a:lnTo>
                    <a:pt x="575" y="394"/>
                  </a:lnTo>
                  <a:lnTo>
                    <a:pt x="595" y="362"/>
                  </a:lnTo>
                  <a:lnTo>
                    <a:pt x="592" y="229"/>
                  </a:lnTo>
                  <a:lnTo>
                    <a:pt x="545" y="144"/>
                  </a:lnTo>
                  <a:lnTo>
                    <a:pt x="542" y="106"/>
                  </a:lnTo>
                  <a:lnTo>
                    <a:pt x="569" y="96"/>
                  </a:lnTo>
                  <a:lnTo>
                    <a:pt x="582" y="0"/>
                  </a:lnTo>
                  <a:lnTo>
                    <a:pt x="365" y="0"/>
                  </a:lnTo>
                  <a:lnTo>
                    <a:pt x="272" y="48"/>
                  </a:lnTo>
                  <a:lnTo>
                    <a:pt x="259" y="102"/>
                  </a:lnTo>
                  <a:lnTo>
                    <a:pt x="272" y="160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" name="Freeform 313"/>
            <p:cNvSpPr>
              <a:spLocks/>
            </p:cNvSpPr>
            <p:nvPr/>
          </p:nvSpPr>
          <p:spPr bwMode="auto">
            <a:xfrm>
              <a:off x="419" y="1400"/>
              <a:ext cx="424" cy="286"/>
            </a:xfrm>
            <a:custGeom>
              <a:avLst/>
              <a:gdLst>
                <a:gd name="T0" fmla="*/ 152 w 424"/>
                <a:gd name="T1" fmla="*/ 286 h 286"/>
                <a:gd name="T2" fmla="*/ 424 w 424"/>
                <a:gd name="T3" fmla="*/ 154 h 286"/>
                <a:gd name="T4" fmla="*/ 411 w 424"/>
                <a:gd name="T5" fmla="*/ 96 h 286"/>
                <a:gd name="T6" fmla="*/ 424 w 424"/>
                <a:gd name="T7" fmla="*/ 42 h 286"/>
                <a:gd name="T8" fmla="*/ 295 w 424"/>
                <a:gd name="T9" fmla="*/ 0 h 286"/>
                <a:gd name="T10" fmla="*/ 265 w 424"/>
                <a:gd name="T11" fmla="*/ 53 h 286"/>
                <a:gd name="T12" fmla="*/ 176 w 424"/>
                <a:gd name="T13" fmla="*/ 96 h 286"/>
                <a:gd name="T14" fmla="*/ 136 w 424"/>
                <a:gd name="T15" fmla="*/ 132 h 286"/>
                <a:gd name="T16" fmla="*/ 123 w 424"/>
                <a:gd name="T17" fmla="*/ 191 h 286"/>
                <a:gd name="T18" fmla="*/ 0 w 424"/>
                <a:gd name="T19" fmla="*/ 270 h 286"/>
                <a:gd name="T20" fmla="*/ 152 w 424"/>
                <a:gd name="T21" fmla="*/ 286 h 2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24"/>
                <a:gd name="T34" fmla="*/ 0 h 286"/>
                <a:gd name="T35" fmla="*/ 424 w 424"/>
                <a:gd name="T36" fmla="*/ 286 h 28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24" h="286">
                  <a:moveTo>
                    <a:pt x="152" y="286"/>
                  </a:moveTo>
                  <a:lnTo>
                    <a:pt x="424" y="154"/>
                  </a:lnTo>
                  <a:lnTo>
                    <a:pt x="411" y="96"/>
                  </a:lnTo>
                  <a:lnTo>
                    <a:pt x="424" y="42"/>
                  </a:lnTo>
                  <a:lnTo>
                    <a:pt x="295" y="0"/>
                  </a:lnTo>
                  <a:lnTo>
                    <a:pt x="265" y="53"/>
                  </a:lnTo>
                  <a:lnTo>
                    <a:pt x="176" y="96"/>
                  </a:lnTo>
                  <a:lnTo>
                    <a:pt x="136" y="132"/>
                  </a:lnTo>
                  <a:lnTo>
                    <a:pt x="123" y="191"/>
                  </a:lnTo>
                  <a:lnTo>
                    <a:pt x="0" y="270"/>
                  </a:lnTo>
                  <a:lnTo>
                    <a:pt x="152" y="286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" name="Freeform 314"/>
            <p:cNvSpPr>
              <a:spLocks/>
            </p:cNvSpPr>
            <p:nvPr/>
          </p:nvSpPr>
          <p:spPr bwMode="auto">
            <a:xfrm>
              <a:off x="239" y="1670"/>
              <a:ext cx="332" cy="233"/>
            </a:xfrm>
            <a:custGeom>
              <a:avLst/>
              <a:gdLst>
                <a:gd name="T0" fmla="*/ 180 w 332"/>
                <a:gd name="T1" fmla="*/ 0 h 233"/>
                <a:gd name="T2" fmla="*/ 332 w 332"/>
                <a:gd name="T3" fmla="*/ 16 h 233"/>
                <a:gd name="T4" fmla="*/ 316 w 332"/>
                <a:gd name="T5" fmla="*/ 74 h 233"/>
                <a:gd name="T6" fmla="*/ 205 w 332"/>
                <a:gd name="T7" fmla="*/ 70 h 233"/>
                <a:gd name="T8" fmla="*/ 180 w 332"/>
                <a:gd name="T9" fmla="*/ 160 h 233"/>
                <a:gd name="T10" fmla="*/ 134 w 332"/>
                <a:gd name="T11" fmla="*/ 170 h 233"/>
                <a:gd name="T12" fmla="*/ 130 w 332"/>
                <a:gd name="T13" fmla="*/ 233 h 233"/>
                <a:gd name="T14" fmla="*/ 0 w 332"/>
                <a:gd name="T15" fmla="*/ 233 h 233"/>
                <a:gd name="T16" fmla="*/ 13 w 332"/>
                <a:gd name="T17" fmla="*/ 176 h 233"/>
                <a:gd name="T18" fmla="*/ 180 w 332"/>
                <a:gd name="T19" fmla="*/ 0 h 23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32"/>
                <a:gd name="T31" fmla="*/ 0 h 233"/>
                <a:gd name="T32" fmla="*/ 332 w 332"/>
                <a:gd name="T33" fmla="*/ 233 h 23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32" h="233">
                  <a:moveTo>
                    <a:pt x="180" y="0"/>
                  </a:moveTo>
                  <a:lnTo>
                    <a:pt x="332" y="16"/>
                  </a:lnTo>
                  <a:lnTo>
                    <a:pt x="316" y="74"/>
                  </a:lnTo>
                  <a:lnTo>
                    <a:pt x="205" y="70"/>
                  </a:lnTo>
                  <a:lnTo>
                    <a:pt x="180" y="160"/>
                  </a:lnTo>
                  <a:lnTo>
                    <a:pt x="134" y="170"/>
                  </a:lnTo>
                  <a:lnTo>
                    <a:pt x="130" y="233"/>
                  </a:lnTo>
                  <a:lnTo>
                    <a:pt x="0" y="233"/>
                  </a:lnTo>
                  <a:lnTo>
                    <a:pt x="13" y="176"/>
                  </a:lnTo>
                  <a:lnTo>
                    <a:pt x="180" y="0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" name="Freeform 315"/>
            <p:cNvSpPr>
              <a:spLocks/>
            </p:cNvSpPr>
            <p:nvPr/>
          </p:nvSpPr>
          <p:spPr bwMode="auto">
            <a:xfrm>
              <a:off x="351" y="1792"/>
              <a:ext cx="602" cy="547"/>
            </a:xfrm>
            <a:custGeom>
              <a:avLst/>
              <a:gdLst>
                <a:gd name="T0" fmla="*/ 576 w 602"/>
                <a:gd name="T1" fmla="*/ 238 h 547"/>
                <a:gd name="T2" fmla="*/ 333 w 602"/>
                <a:gd name="T3" fmla="*/ 2 h 547"/>
                <a:gd name="T4" fmla="*/ 244 w 602"/>
                <a:gd name="T5" fmla="*/ 0 h 547"/>
                <a:gd name="T6" fmla="*/ 244 w 602"/>
                <a:gd name="T7" fmla="*/ 351 h 547"/>
                <a:gd name="T8" fmla="*/ 26 w 602"/>
                <a:gd name="T9" fmla="*/ 357 h 547"/>
                <a:gd name="T10" fmla="*/ 26 w 602"/>
                <a:gd name="T11" fmla="*/ 377 h 547"/>
                <a:gd name="T12" fmla="*/ 0 w 602"/>
                <a:gd name="T13" fmla="*/ 377 h 547"/>
                <a:gd name="T14" fmla="*/ 5 w 602"/>
                <a:gd name="T15" fmla="*/ 456 h 547"/>
                <a:gd name="T16" fmla="*/ 30 w 602"/>
                <a:gd name="T17" fmla="*/ 484 h 547"/>
                <a:gd name="T18" fmla="*/ 93 w 602"/>
                <a:gd name="T19" fmla="*/ 462 h 547"/>
                <a:gd name="T20" fmla="*/ 131 w 602"/>
                <a:gd name="T21" fmla="*/ 547 h 547"/>
                <a:gd name="T22" fmla="*/ 169 w 602"/>
                <a:gd name="T23" fmla="*/ 547 h 547"/>
                <a:gd name="T24" fmla="*/ 220 w 602"/>
                <a:gd name="T25" fmla="*/ 537 h 547"/>
                <a:gd name="T26" fmla="*/ 266 w 602"/>
                <a:gd name="T27" fmla="*/ 462 h 547"/>
                <a:gd name="T28" fmla="*/ 363 w 602"/>
                <a:gd name="T29" fmla="*/ 388 h 547"/>
                <a:gd name="T30" fmla="*/ 560 w 602"/>
                <a:gd name="T31" fmla="*/ 377 h 547"/>
                <a:gd name="T32" fmla="*/ 594 w 602"/>
                <a:gd name="T33" fmla="*/ 319 h 547"/>
                <a:gd name="T34" fmla="*/ 602 w 602"/>
                <a:gd name="T35" fmla="*/ 234 h 547"/>
                <a:gd name="T36" fmla="*/ 576 w 602"/>
                <a:gd name="T37" fmla="*/ 238 h 54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02"/>
                <a:gd name="T58" fmla="*/ 0 h 547"/>
                <a:gd name="T59" fmla="*/ 602 w 602"/>
                <a:gd name="T60" fmla="*/ 547 h 54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02" h="547">
                  <a:moveTo>
                    <a:pt x="576" y="238"/>
                  </a:moveTo>
                  <a:lnTo>
                    <a:pt x="333" y="2"/>
                  </a:lnTo>
                  <a:lnTo>
                    <a:pt x="244" y="0"/>
                  </a:lnTo>
                  <a:lnTo>
                    <a:pt x="244" y="351"/>
                  </a:lnTo>
                  <a:lnTo>
                    <a:pt x="26" y="357"/>
                  </a:lnTo>
                  <a:lnTo>
                    <a:pt x="26" y="377"/>
                  </a:lnTo>
                  <a:lnTo>
                    <a:pt x="0" y="377"/>
                  </a:lnTo>
                  <a:lnTo>
                    <a:pt x="5" y="456"/>
                  </a:lnTo>
                  <a:lnTo>
                    <a:pt x="30" y="484"/>
                  </a:lnTo>
                  <a:lnTo>
                    <a:pt x="93" y="462"/>
                  </a:lnTo>
                  <a:lnTo>
                    <a:pt x="131" y="547"/>
                  </a:lnTo>
                  <a:lnTo>
                    <a:pt x="169" y="547"/>
                  </a:lnTo>
                  <a:lnTo>
                    <a:pt x="220" y="537"/>
                  </a:lnTo>
                  <a:lnTo>
                    <a:pt x="266" y="462"/>
                  </a:lnTo>
                  <a:lnTo>
                    <a:pt x="363" y="388"/>
                  </a:lnTo>
                  <a:lnTo>
                    <a:pt x="560" y="377"/>
                  </a:lnTo>
                  <a:lnTo>
                    <a:pt x="594" y="319"/>
                  </a:lnTo>
                  <a:lnTo>
                    <a:pt x="602" y="234"/>
                  </a:lnTo>
                  <a:lnTo>
                    <a:pt x="576" y="238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" name="Freeform 316"/>
            <p:cNvSpPr>
              <a:spLocks/>
            </p:cNvSpPr>
            <p:nvPr/>
          </p:nvSpPr>
          <p:spPr bwMode="auto">
            <a:xfrm>
              <a:off x="1280" y="2334"/>
              <a:ext cx="501" cy="317"/>
            </a:xfrm>
            <a:custGeom>
              <a:avLst/>
              <a:gdLst>
                <a:gd name="T0" fmla="*/ 501 w 501"/>
                <a:gd name="T1" fmla="*/ 254 h 317"/>
                <a:gd name="T2" fmla="*/ 399 w 501"/>
                <a:gd name="T3" fmla="*/ 127 h 317"/>
                <a:gd name="T4" fmla="*/ 333 w 501"/>
                <a:gd name="T5" fmla="*/ 100 h 317"/>
                <a:gd name="T6" fmla="*/ 319 w 501"/>
                <a:gd name="T7" fmla="*/ 0 h 317"/>
                <a:gd name="T8" fmla="*/ 181 w 501"/>
                <a:gd name="T9" fmla="*/ 106 h 317"/>
                <a:gd name="T10" fmla="*/ 72 w 501"/>
                <a:gd name="T11" fmla="*/ 132 h 317"/>
                <a:gd name="T12" fmla="*/ 0 w 501"/>
                <a:gd name="T13" fmla="*/ 190 h 317"/>
                <a:gd name="T14" fmla="*/ 76 w 501"/>
                <a:gd name="T15" fmla="*/ 317 h 317"/>
                <a:gd name="T16" fmla="*/ 109 w 501"/>
                <a:gd name="T17" fmla="*/ 281 h 317"/>
                <a:gd name="T18" fmla="*/ 168 w 501"/>
                <a:gd name="T19" fmla="*/ 285 h 317"/>
                <a:gd name="T20" fmla="*/ 177 w 501"/>
                <a:gd name="T21" fmla="*/ 233 h 317"/>
                <a:gd name="T22" fmla="*/ 223 w 501"/>
                <a:gd name="T23" fmla="*/ 238 h 317"/>
                <a:gd name="T24" fmla="*/ 286 w 501"/>
                <a:gd name="T25" fmla="*/ 281 h 317"/>
                <a:gd name="T26" fmla="*/ 303 w 501"/>
                <a:gd name="T27" fmla="*/ 245 h 317"/>
                <a:gd name="T28" fmla="*/ 429 w 501"/>
                <a:gd name="T29" fmla="*/ 233 h 317"/>
                <a:gd name="T30" fmla="*/ 501 w 501"/>
                <a:gd name="T31" fmla="*/ 254 h 31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01"/>
                <a:gd name="T49" fmla="*/ 0 h 317"/>
                <a:gd name="T50" fmla="*/ 501 w 501"/>
                <a:gd name="T51" fmla="*/ 317 h 317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01" h="317">
                  <a:moveTo>
                    <a:pt x="501" y="254"/>
                  </a:moveTo>
                  <a:lnTo>
                    <a:pt x="399" y="127"/>
                  </a:lnTo>
                  <a:lnTo>
                    <a:pt x="333" y="100"/>
                  </a:lnTo>
                  <a:lnTo>
                    <a:pt x="319" y="0"/>
                  </a:lnTo>
                  <a:lnTo>
                    <a:pt x="181" y="106"/>
                  </a:lnTo>
                  <a:lnTo>
                    <a:pt x="72" y="132"/>
                  </a:lnTo>
                  <a:lnTo>
                    <a:pt x="0" y="190"/>
                  </a:lnTo>
                  <a:lnTo>
                    <a:pt x="76" y="317"/>
                  </a:lnTo>
                  <a:lnTo>
                    <a:pt x="109" y="281"/>
                  </a:lnTo>
                  <a:lnTo>
                    <a:pt x="168" y="285"/>
                  </a:lnTo>
                  <a:lnTo>
                    <a:pt x="177" y="233"/>
                  </a:lnTo>
                  <a:lnTo>
                    <a:pt x="223" y="238"/>
                  </a:lnTo>
                  <a:lnTo>
                    <a:pt x="286" y="281"/>
                  </a:lnTo>
                  <a:lnTo>
                    <a:pt x="303" y="245"/>
                  </a:lnTo>
                  <a:lnTo>
                    <a:pt x="429" y="233"/>
                  </a:lnTo>
                  <a:lnTo>
                    <a:pt x="501" y="254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" name="Freeform 317"/>
            <p:cNvSpPr>
              <a:spLocks/>
            </p:cNvSpPr>
            <p:nvPr/>
          </p:nvSpPr>
          <p:spPr bwMode="auto">
            <a:xfrm>
              <a:off x="862" y="2228"/>
              <a:ext cx="452" cy="345"/>
            </a:xfrm>
            <a:custGeom>
              <a:avLst/>
              <a:gdLst>
                <a:gd name="T0" fmla="*/ 208 w 452"/>
                <a:gd name="T1" fmla="*/ 339 h 345"/>
                <a:gd name="T2" fmla="*/ 225 w 452"/>
                <a:gd name="T3" fmla="*/ 287 h 345"/>
                <a:gd name="T4" fmla="*/ 268 w 452"/>
                <a:gd name="T5" fmla="*/ 249 h 345"/>
                <a:gd name="T6" fmla="*/ 322 w 452"/>
                <a:gd name="T7" fmla="*/ 272 h 345"/>
                <a:gd name="T8" fmla="*/ 401 w 452"/>
                <a:gd name="T9" fmla="*/ 111 h 345"/>
                <a:gd name="T10" fmla="*/ 452 w 452"/>
                <a:gd name="T11" fmla="*/ 79 h 345"/>
                <a:gd name="T12" fmla="*/ 422 w 452"/>
                <a:gd name="T13" fmla="*/ 4 h 345"/>
                <a:gd name="T14" fmla="*/ 351 w 452"/>
                <a:gd name="T15" fmla="*/ 32 h 345"/>
                <a:gd name="T16" fmla="*/ 318 w 452"/>
                <a:gd name="T17" fmla="*/ 16 h 345"/>
                <a:gd name="T18" fmla="*/ 258 w 452"/>
                <a:gd name="T19" fmla="*/ 42 h 345"/>
                <a:gd name="T20" fmla="*/ 99 w 452"/>
                <a:gd name="T21" fmla="*/ 0 h 345"/>
                <a:gd name="T22" fmla="*/ 49 w 452"/>
                <a:gd name="T23" fmla="*/ 38 h 345"/>
                <a:gd name="T24" fmla="*/ 44 w 452"/>
                <a:gd name="T25" fmla="*/ 70 h 345"/>
                <a:gd name="T26" fmla="*/ 27 w 452"/>
                <a:gd name="T27" fmla="*/ 63 h 345"/>
                <a:gd name="T28" fmla="*/ 41 w 452"/>
                <a:gd name="T29" fmla="*/ 116 h 345"/>
                <a:gd name="T30" fmla="*/ 3 w 452"/>
                <a:gd name="T31" fmla="*/ 179 h 345"/>
                <a:gd name="T32" fmla="*/ 9 w 452"/>
                <a:gd name="T33" fmla="*/ 245 h 345"/>
                <a:gd name="T34" fmla="*/ 0 w 452"/>
                <a:gd name="T35" fmla="*/ 269 h 345"/>
                <a:gd name="T36" fmla="*/ 65 w 452"/>
                <a:gd name="T37" fmla="*/ 277 h 345"/>
                <a:gd name="T38" fmla="*/ 101 w 452"/>
                <a:gd name="T39" fmla="*/ 345 h 345"/>
                <a:gd name="T40" fmla="*/ 208 w 452"/>
                <a:gd name="T41" fmla="*/ 339 h 345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2"/>
                <a:gd name="T64" fmla="*/ 0 h 345"/>
                <a:gd name="T65" fmla="*/ 452 w 452"/>
                <a:gd name="T66" fmla="*/ 345 h 345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2" h="345">
                  <a:moveTo>
                    <a:pt x="208" y="339"/>
                  </a:moveTo>
                  <a:lnTo>
                    <a:pt x="225" y="287"/>
                  </a:lnTo>
                  <a:lnTo>
                    <a:pt x="268" y="249"/>
                  </a:lnTo>
                  <a:lnTo>
                    <a:pt x="322" y="272"/>
                  </a:lnTo>
                  <a:lnTo>
                    <a:pt x="401" y="111"/>
                  </a:lnTo>
                  <a:lnTo>
                    <a:pt x="452" y="79"/>
                  </a:lnTo>
                  <a:lnTo>
                    <a:pt x="422" y="4"/>
                  </a:lnTo>
                  <a:lnTo>
                    <a:pt x="351" y="32"/>
                  </a:lnTo>
                  <a:lnTo>
                    <a:pt x="318" y="16"/>
                  </a:lnTo>
                  <a:lnTo>
                    <a:pt x="258" y="42"/>
                  </a:lnTo>
                  <a:lnTo>
                    <a:pt x="99" y="0"/>
                  </a:lnTo>
                  <a:lnTo>
                    <a:pt x="49" y="38"/>
                  </a:lnTo>
                  <a:lnTo>
                    <a:pt x="44" y="70"/>
                  </a:lnTo>
                  <a:lnTo>
                    <a:pt x="27" y="63"/>
                  </a:lnTo>
                  <a:lnTo>
                    <a:pt x="41" y="116"/>
                  </a:lnTo>
                  <a:lnTo>
                    <a:pt x="3" y="179"/>
                  </a:lnTo>
                  <a:lnTo>
                    <a:pt x="9" y="245"/>
                  </a:lnTo>
                  <a:lnTo>
                    <a:pt x="0" y="269"/>
                  </a:lnTo>
                  <a:lnTo>
                    <a:pt x="65" y="277"/>
                  </a:lnTo>
                  <a:lnTo>
                    <a:pt x="101" y="345"/>
                  </a:lnTo>
                  <a:lnTo>
                    <a:pt x="208" y="339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" name="Freeform 318"/>
            <p:cNvSpPr>
              <a:spLocks/>
            </p:cNvSpPr>
            <p:nvPr/>
          </p:nvSpPr>
          <p:spPr bwMode="auto">
            <a:xfrm>
              <a:off x="806" y="2275"/>
              <a:ext cx="97" cy="226"/>
            </a:xfrm>
            <a:custGeom>
              <a:avLst/>
              <a:gdLst>
                <a:gd name="T0" fmla="*/ 56 w 97"/>
                <a:gd name="T1" fmla="*/ 222 h 226"/>
                <a:gd name="T2" fmla="*/ 65 w 97"/>
                <a:gd name="T3" fmla="*/ 198 h 226"/>
                <a:gd name="T4" fmla="*/ 59 w 97"/>
                <a:gd name="T5" fmla="*/ 132 h 226"/>
                <a:gd name="T6" fmla="*/ 97 w 97"/>
                <a:gd name="T7" fmla="*/ 69 h 226"/>
                <a:gd name="T8" fmla="*/ 83 w 97"/>
                <a:gd name="T9" fmla="*/ 16 h 226"/>
                <a:gd name="T10" fmla="*/ 61 w 97"/>
                <a:gd name="T11" fmla="*/ 0 h 226"/>
                <a:gd name="T12" fmla="*/ 51 w 97"/>
                <a:gd name="T13" fmla="*/ 15 h 226"/>
                <a:gd name="T14" fmla="*/ 51 w 97"/>
                <a:gd name="T15" fmla="*/ 30 h 226"/>
                <a:gd name="T16" fmla="*/ 16 w 97"/>
                <a:gd name="T17" fmla="*/ 30 h 226"/>
                <a:gd name="T18" fmla="*/ 0 w 97"/>
                <a:gd name="T19" fmla="*/ 50 h 226"/>
                <a:gd name="T20" fmla="*/ 21 w 97"/>
                <a:gd name="T21" fmla="*/ 136 h 226"/>
                <a:gd name="T22" fmla="*/ 12 w 97"/>
                <a:gd name="T23" fmla="*/ 205 h 226"/>
                <a:gd name="T24" fmla="*/ 18 w 97"/>
                <a:gd name="T25" fmla="*/ 226 h 226"/>
                <a:gd name="T26" fmla="*/ 56 w 97"/>
                <a:gd name="T27" fmla="*/ 222 h 2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7"/>
                <a:gd name="T43" fmla="*/ 0 h 226"/>
                <a:gd name="T44" fmla="*/ 97 w 97"/>
                <a:gd name="T45" fmla="*/ 226 h 22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7" h="226">
                  <a:moveTo>
                    <a:pt x="56" y="222"/>
                  </a:moveTo>
                  <a:lnTo>
                    <a:pt x="65" y="198"/>
                  </a:lnTo>
                  <a:lnTo>
                    <a:pt x="59" y="132"/>
                  </a:lnTo>
                  <a:lnTo>
                    <a:pt x="97" y="69"/>
                  </a:lnTo>
                  <a:lnTo>
                    <a:pt x="83" y="16"/>
                  </a:lnTo>
                  <a:lnTo>
                    <a:pt x="61" y="0"/>
                  </a:lnTo>
                  <a:lnTo>
                    <a:pt x="51" y="15"/>
                  </a:lnTo>
                  <a:lnTo>
                    <a:pt x="51" y="30"/>
                  </a:lnTo>
                  <a:lnTo>
                    <a:pt x="16" y="30"/>
                  </a:lnTo>
                  <a:lnTo>
                    <a:pt x="0" y="50"/>
                  </a:lnTo>
                  <a:lnTo>
                    <a:pt x="21" y="136"/>
                  </a:lnTo>
                  <a:lnTo>
                    <a:pt x="12" y="205"/>
                  </a:lnTo>
                  <a:lnTo>
                    <a:pt x="18" y="226"/>
                  </a:lnTo>
                  <a:lnTo>
                    <a:pt x="56" y="222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" name="Freeform 319"/>
            <p:cNvSpPr>
              <a:spLocks/>
            </p:cNvSpPr>
            <p:nvPr/>
          </p:nvSpPr>
          <p:spPr bwMode="auto">
            <a:xfrm>
              <a:off x="766" y="2325"/>
              <a:ext cx="61" cy="184"/>
            </a:xfrm>
            <a:custGeom>
              <a:avLst/>
              <a:gdLst>
                <a:gd name="T0" fmla="*/ 58 w 61"/>
                <a:gd name="T1" fmla="*/ 176 h 184"/>
                <a:gd name="T2" fmla="*/ 52 w 61"/>
                <a:gd name="T3" fmla="*/ 155 h 184"/>
                <a:gd name="T4" fmla="*/ 61 w 61"/>
                <a:gd name="T5" fmla="*/ 86 h 184"/>
                <a:gd name="T6" fmla="*/ 40 w 61"/>
                <a:gd name="T7" fmla="*/ 0 h 184"/>
                <a:gd name="T8" fmla="*/ 0 w 61"/>
                <a:gd name="T9" fmla="*/ 0 h 184"/>
                <a:gd name="T10" fmla="*/ 14 w 61"/>
                <a:gd name="T11" fmla="*/ 23 h 184"/>
                <a:gd name="T12" fmla="*/ 9 w 61"/>
                <a:gd name="T13" fmla="*/ 123 h 184"/>
                <a:gd name="T14" fmla="*/ 19 w 61"/>
                <a:gd name="T15" fmla="*/ 140 h 184"/>
                <a:gd name="T16" fmla="*/ 16 w 61"/>
                <a:gd name="T17" fmla="*/ 157 h 184"/>
                <a:gd name="T18" fmla="*/ 32 w 61"/>
                <a:gd name="T19" fmla="*/ 184 h 184"/>
                <a:gd name="T20" fmla="*/ 58 w 61"/>
                <a:gd name="T21" fmla="*/ 176 h 18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1"/>
                <a:gd name="T34" fmla="*/ 0 h 184"/>
                <a:gd name="T35" fmla="*/ 61 w 61"/>
                <a:gd name="T36" fmla="*/ 184 h 18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1" h="184">
                  <a:moveTo>
                    <a:pt x="58" y="176"/>
                  </a:moveTo>
                  <a:lnTo>
                    <a:pt x="52" y="155"/>
                  </a:lnTo>
                  <a:lnTo>
                    <a:pt x="61" y="86"/>
                  </a:lnTo>
                  <a:lnTo>
                    <a:pt x="40" y="0"/>
                  </a:lnTo>
                  <a:lnTo>
                    <a:pt x="0" y="0"/>
                  </a:lnTo>
                  <a:lnTo>
                    <a:pt x="14" y="23"/>
                  </a:lnTo>
                  <a:lnTo>
                    <a:pt x="9" y="123"/>
                  </a:lnTo>
                  <a:lnTo>
                    <a:pt x="19" y="140"/>
                  </a:lnTo>
                  <a:lnTo>
                    <a:pt x="16" y="157"/>
                  </a:lnTo>
                  <a:lnTo>
                    <a:pt x="32" y="184"/>
                  </a:lnTo>
                  <a:lnTo>
                    <a:pt x="58" y="176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" name="Freeform 320"/>
            <p:cNvSpPr>
              <a:spLocks/>
            </p:cNvSpPr>
            <p:nvPr/>
          </p:nvSpPr>
          <p:spPr bwMode="auto">
            <a:xfrm>
              <a:off x="571" y="2175"/>
              <a:ext cx="296" cy="210"/>
            </a:xfrm>
            <a:custGeom>
              <a:avLst/>
              <a:gdLst>
                <a:gd name="T0" fmla="*/ 0 w 296"/>
                <a:gd name="T1" fmla="*/ 154 h 210"/>
                <a:gd name="T2" fmla="*/ 46 w 296"/>
                <a:gd name="T3" fmla="*/ 79 h 210"/>
                <a:gd name="T4" fmla="*/ 143 w 296"/>
                <a:gd name="T5" fmla="*/ 5 h 210"/>
                <a:gd name="T6" fmla="*/ 219 w 296"/>
                <a:gd name="T7" fmla="*/ 0 h 210"/>
                <a:gd name="T8" fmla="*/ 219 w 296"/>
                <a:gd name="T9" fmla="*/ 41 h 210"/>
                <a:gd name="T10" fmla="*/ 296 w 296"/>
                <a:gd name="T11" fmla="*/ 100 h 210"/>
                <a:gd name="T12" fmla="*/ 286 w 296"/>
                <a:gd name="T13" fmla="*/ 115 h 210"/>
                <a:gd name="T14" fmla="*/ 286 w 296"/>
                <a:gd name="T15" fmla="*/ 130 h 210"/>
                <a:gd name="T16" fmla="*/ 251 w 296"/>
                <a:gd name="T17" fmla="*/ 130 h 210"/>
                <a:gd name="T18" fmla="*/ 235 w 296"/>
                <a:gd name="T19" fmla="*/ 150 h 210"/>
                <a:gd name="T20" fmla="*/ 195 w 296"/>
                <a:gd name="T21" fmla="*/ 150 h 210"/>
                <a:gd name="T22" fmla="*/ 89 w 296"/>
                <a:gd name="T23" fmla="*/ 148 h 210"/>
                <a:gd name="T24" fmla="*/ 95 w 296"/>
                <a:gd name="T25" fmla="*/ 210 h 210"/>
                <a:gd name="T26" fmla="*/ 67 w 296"/>
                <a:gd name="T27" fmla="*/ 191 h 210"/>
                <a:gd name="T28" fmla="*/ 34 w 296"/>
                <a:gd name="T29" fmla="*/ 201 h 210"/>
                <a:gd name="T30" fmla="*/ 0 w 296"/>
                <a:gd name="T31" fmla="*/ 154 h 21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96"/>
                <a:gd name="T49" fmla="*/ 0 h 210"/>
                <a:gd name="T50" fmla="*/ 296 w 296"/>
                <a:gd name="T51" fmla="*/ 210 h 21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96" h="210">
                  <a:moveTo>
                    <a:pt x="0" y="154"/>
                  </a:moveTo>
                  <a:lnTo>
                    <a:pt x="46" y="79"/>
                  </a:lnTo>
                  <a:lnTo>
                    <a:pt x="143" y="5"/>
                  </a:lnTo>
                  <a:lnTo>
                    <a:pt x="219" y="0"/>
                  </a:lnTo>
                  <a:lnTo>
                    <a:pt x="219" y="41"/>
                  </a:lnTo>
                  <a:lnTo>
                    <a:pt x="296" y="100"/>
                  </a:lnTo>
                  <a:lnTo>
                    <a:pt x="286" y="115"/>
                  </a:lnTo>
                  <a:lnTo>
                    <a:pt x="286" y="130"/>
                  </a:lnTo>
                  <a:lnTo>
                    <a:pt x="251" y="130"/>
                  </a:lnTo>
                  <a:lnTo>
                    <a:pt x="235" y="150"/>
                  </a:lnTo>
                  <a:lnTo>
                    <a:pt x="195" y="150"/>
                  </a:lnTo>
                  <a:lnTo>
                    <a:pt x="89" y="148"/>
                  </a:lnTo>
                  <a:lnTo>
                    <a:pt x="95" y="210"/>
                  </a:lnTo>
                  <a:lnTo>
                    <a:pt x="67" y="191"/>
                  </a:lnTo>
                  <a:lnTo>
                    <a:pt x="34" y="201"/>
                  </a:lnTo>
                  <a:lnTo>
                    <a:pt x="0" y="154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" name="Freeform 321"/>
            <p:cNvSpPr>
              <a:spLocks/>
            </p:cNvSpPr>
            <p:nvPr/>
          </p:nvSpPr>
          <p:spPr bwMode="auto">
            <a:xfrm>
              <a:off x="641" y="2323"/>
              <a:ext cx="157" cy="231"/>
            </a:xfrm>
            <a:custGeom>
              <a:avLst/>
              <a:gdLst>
                <a:gd name="T0" fmla="*/ 157 w 157"/>
                <a:gd name="T1" fmla="*/ 186 h 231"/>
                <a:gd name="T2" fmla="*/ 141 w 157"/>
                <a:gd name="T3" fmla="*/ 160 h 231"/>
                <a:gd name="T4" fmla="*/ 144 w 157"/>
                <a:gd name="T5" fmla="*/ 142 h 231"/>
                <a:gd name="T6" fmla="*/ 134 w 157"/>
                <a:gd name="T7" fmla="*/ 125 h 231"/>
                <a:gd name="T8" fmla="*/ 139 w 157"/>
                <a:gd name="T9" fmla="*/ 25 h 231"/>
                <a:gd name="T10" fmla="*/ 125 w 157"/>
                <a:gd name="T11" fmla="*/ 2 h 231"/>
                <a:gd name="T12" fmla="*/ 19 w 157"/>
                <a:gd name="T13" fmla="*/ 0 h 231"/>
                <a:gd name="T14" fmla="*/ 25 w 157"/>
                <a:gd name="T15" fmla="*/ 62 h 231"/>
                <a:gd name="T16" fmla="*/ 0 w 157"/>
                <a:gd name="T17" fmla="*/ 150 h 231"/>
                <a:gd name="T18" fmla="*/ 2 w 157"/>
                <a:gd name="T19" fmla="*/ 178 h 231"/>
                <a:gd name="T20" fmla="*/ 18 w 157"/>
                <a:gd name="T21" fmla="*/ 193 h 231"/>
                <a:gd name="T22" fmla="*/ 22 w 157"/>
                <a:gd name="T23" fmla="*/ 216 h 231"/>
                <a:gd name="T24" fmla="*/ 59 w 157"/>
                <a:gd name="T25" fmla="*/ 231 h 231"/>
                <a:gd name="T26" fmla="*/ 157 w 157"/>
                <a:gd name="T27" fmla="*/ 186 h 23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57"/>
                <a:gd name="T43" fmla="*/ 0 h 231"/>
                <a:gd name="T44" fmla="*/ 157 w 157"/>
                <a:gd name="T45" fmla="*/ 231 h 23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57" h="231">
                  <a:moveTo>
                    <a:pt x="157" y="186"/>
                  </a:moveTo>
                  <a:lnTo>
                    <a:pt x="141" y="160"/>
                  </a:lnTo>
                  <a:lnTo>
                    <a:pt x="144" y="142"/>
                  </a:lnTo>
                  <a:lnTo>
                    <a:pt x="134" y="125"/>
                  </a:lnTo>
                  <a:lnTo>
                    <a:pt x="139" y="25"/>
                  </a:lnTo>
                  <a:lnTo>
                    <a:pt x="125" y="2"/>
                  </a:lnTo>
                  <a:lnTo>
                    <a:pt x="19" y="0"/>
                  </a:lnTo>
                  <a:lnTo>
                    <a:pt x="25" y="62"/>
                  </a:lnTo>
                  <a:lnTo>
                    <a:pt x="0" y="150"/>
                  </a:lnTo>
                  <a:lnTo>
                    <a:pt x="2" y="178"/>
                  </a:lnTo>
                  <a:lnTo>
                    <a:pt x="18" y="193"/>
                  </a:lnTo>
                  <a:lnTo>
                    <a:pt x="22" y="216"/>
                  </a:lnTo>
                  <a:lnTo>
                    <a:pt x="59" y="231"/>
                  </a:lnTo>
                  <a:lnTo>
                    <a:pt x="157" y="186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" name="Freeform 322"/>
            <p:cNvSpPr>
              <a:spLocks/>
            </p:cNvSpPr>
            <p:nvPr/>
          </p:nvSpPr>
          <p:spPr bwMode="auto">
            <a:xfrm>
              <a:off x="452" y="2329"/>
              <a:ext cx="214" cy="230"/>
            </a:xfrm>
            <a:custGeom>
              <a:avLst/>
              <a:gdLst>
                <a:gd name="T0" fmla="*/ 211 w 214"/>
                <a:gd name="T1" fmla="*/ 210 h 230"/>
                <a:gd name="T2" fmla="*/ 207 w 214"/>
                <a:gd name="T3" fmla="*/ 187 h 230"/>
                <a:gd name="T4" fmla="*/ 191 w 214"/>
                <a:gd name="T5" fmla="*/ 172 h 230"/>
                <a:gd name="T6" fmla="*/ 189 w 214"/>
                <a:gd name="T7" fmla="*/ 144 h 230"/>
                <a:gd name="T8" fmla="*/ 214 w 214"/>
                <a:gd name="T9" fmla="*/ 56 h 230"/>
                <a:gd name="T10" fmla="*/ 186 w 214"/>
                <a:gd name="T11" fmla="*/ 37 h 230"/>
                <a:gd name="T12" fmla="*/ 153 w 214"/>
                <a:gd name="T13" fmla="*/ 47 h 230"/>
                <a:gd name="T14" fmla="*/ 119 w 214"/>
                <a:gd name="T15" fmla="*/ 0 h 230"/>
                <a:gd name="T16" fmla="*/ 68 w 214"/>
                <a:gd name="T17" fmla="*/ 10 h 230"/>
                <a:gd name="T18" fmla="*/ 30 w 214"/>
                <a:gd name="T19" fmla="*/ 10 h 230"/>
                <a:gd name="T20" fmla="*/ 0 w 214"/>
                <a:gd name="T21" fmla="*/ 149 h 230"/>
                <a:gd name="T22" fmla="*/ 41 w 214"/>
                <a:gd name="T23" fmla="*/ 186 h 230"/>
                <a:gd name="T24" fmla="*/ 37 w 214"/>
                <a:gd name="T25" fmla="*/ 230 h 230"/>
                <a:gd name="T26" fmla="*/ 128 w 214"/>
                <a:gd name="T27" fmla="*/ 205 h 230"/>
                <a:gd name="T28" fmla="*/ 211 w 214"/>
                <a:gd name="T29" fmla="*/ 210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4"/>
                <a:gd name="T46" fmla="*/ 0 h 230"/>
                <a:gd name="T47" fmla="*/ 214 w 214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4" h="230">
                  <a:moveTo>
                    <a:pt x="211" y="210"/>
                  </a:moveTo>
                  <a:lnTo>
                    <a:pt x="207" y="187"/>
                  </a:lnTo>
                  <a:lnTo>
                    <a:pt x="191" y="172"/>
                  </a:lnTo>
                  <a:lnTo>
                    <a:pt x="189" y="144"/>
                  </a:lnTo>
                  <a:lnTo>
                    <a:pt x="214" y="56"/>
                  </a:lnTo>
                  <a:lnTo>
                    <a:pt x="186" y="37"/>
                  </a:lnTo>
                  <a:lnTo>
                    <a:pt x="153" y="47"/>
                  </a:lnTo>
                  <a:lnTo>
                    <a:pt x="119" y="0"/>
                  </a:lnTo>
                  <a:lnTo>
                    <a:pt x="68" y="10"/>
                  </a:lnTo>
                  <a:lnTo>
                    <a:pt x="30" y="10"/>
                  </a:lnTo>
                  <a:lnTo>
                    <a:pt x="0" y="149"/>
                  </a:lnTo>
                  <a:lnTo>
                    <a:pt x="41" y="186"/>
                  </a:lnTo>
                  <a:lnTo>
                    <a:pt x="37" y="230"/>
                  </a:lnTo>
                  <a:lnTo>
                    <a:pt x="128" y="205"/>
                  </a:lnTo>
                  <a:lnTo>
                    <a:pt x="211" y="210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" name="Freeform 323"/>
            <p:cNvSpPr>
              <a:spLocks/>
            </p:cNvSpPr>
            <p:nvPr/>
          </p:nvSpPr>
          <p:spPr bwMode="auto">
            <a:xfrm>
              <a:off x="348" y="2400"/>
              <a:ext cx="145" cy="159"/>
            </a:xfrm>
            <a:custGeom>
              <a:avLst/>
              <a:gdLst>
                <a:gd name="T0" fmla="*/ 141 w 145"/>
                <a:gd name="T1" fmla="*/ 159 h 159"/>
                <a:gd name="T2" fmla="*/ 64 w 145"/>
                <a:gd name="T3" fmla="*/ 124 h 159"/>
                <a:gd name="T4" fmla="*/ 38 w 145"/>
                <a:gd name="T5" fmla="*/ 90 h 159"/>
                <a:gd name="T6" fmla="*/ 0 w 145"/>
                <a:gd name="T7" fmla="*/ 60 h 159"/>
                <a:gd name="T8" fmla="*/ 59 w 145"/>
                <a:gd name="T9" fmla="*/ 0 h 159"/>
                <a:gd name="T10" fmla="*/ 82 w 145"/>
                <a:gd name="T11" fmla="*/ 9 h 159"/>
                <a:gd name="T12" fmla="*/ 82 w 145"/>
                <a:gd name="T13" fmla="*/ 40 h 159"/>
                <a:gd name="T14" fmla="*/ 96 w 145"/>
                <a:gd name="T15" fmla="*/ 38 h 159"/>
                <a:gd name="T16" fmla="*/ 112 w 145"/>
                <a:gd name="T17" fmla="*/ 42 h 159"/>
                <a:gd name="T18" fmla="*/ 104 w 145"/>
                <a:gd name="T19" fmla="*/ 78 h 159"/>
                <a:gd name="T20" fmla="*/ 145 w 145"/>
                <a:gd name="T21" fmla="*/ 115 h 159"/>
                <a:gd name="T22" fmla="*/ 141 w 145"/>
                <a:gd name="T23" fmla="*/ 159 h 15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45"/>
                <a:gd name="T37" fmla="*/ 0 h 159"/>
                <a:gd name="T38" fmla="*/ 145 w 145"/>
                <a:gd name="T39" fmla="*/ 159 h 15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45" h="159">
                  <a:moveTo>
                    <a:pt x="141" y="159"/>
                  </a:moveTo>
                  <a:lnTo>
                    <a:pt x="64" y="124"/>
                  </a:lnTo>
                  <a:lnTo>
                    <a:pt x="38" y="90"/>
                  </a:lnTo>
                  <a:lnTo>
                    <a:pt x="0" y="60"/>
                  </a:lnTo>
                  <a:lnTo>
                    <a:pt x="59" y="0"/>
                  </a:lnTo>
                  <a:lnTo>
                    <a:pt x="82" y="9"/>
                  </a:lnTo>
                  <a:lnTo>
                    <a:pt x="82" y="40"/>
                  </a:lnTo>
                  <a:lnTo>
                    <a:pt x="96" y="38"/>
                  </a:lnTo>
                  <a:lnTo>
                    <a:pt x="112" y="42"/>
                  </a:lnTo>
                  <a:lnTo>
                    <a:pt x="104" y="78"/>
                  </a:lnTo>
                  <a:lnTo>
                    <a:pt x="145" y="115"/>
                  </a:lnTo>
                  <a:lnTo>
                    <a:pt x="141" y="159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" name="Freeform 324"/>
            <p:cNvSpPr>
              <a:spLocks/>
            </p:cNvSpPr>
            <p:nvPr/>
          </p:nvSpPr>
          <p:spPr bwMode="auto">
            <a:xfrm>
              <a:off x="247" y="2229"/>
              <a:ext cx="235" cy="213"/>
            </a:xfrm>
            <a:custGeom>
              <a:avLst/>
              <a:gdLst>
                <a:gd name="T0" fmla="*/ 0 w 235"/>
                <a:gd name="T1" fmla="*/ 70 h 213"/>
                <a:gd name="T2" fmla="*/ 50 w 235"/>
                <a:gd name="T3" fmla="*/ 140 h 213"/>
                <a:gd name="T4" fmla="*/ 90 w 235"/>
                <a:gd name="T5" fmla="*/ 94 h 213"/>
                <a:gd name="T6" fmla="*/ 128 w 235"/>
                <a:gd name="T7" fmla="*/ 105 h 213"/>
                <a:gd name="T8" fmla="*/ 144 w 235"/>
                <a:gd name="T9" fmla="*/ 150 h 213"/>
                <a:gd name="T10" fmla="*/ 160 w 235"/>
                <a:gd name="T11" fmla="*/ 171 h 213"/>
                <a:gd name="T12" fmla="*/ 183 w 235"/>
                <a:gd name="T13" fmla="*/ 180 h 213"/>
                <a:gd name="T14" fmla="*/ 183 w 235"/>
                <a:gd name="T15" fmla="*/ 211 h 213"/>
                <a:gd name="T16" fmla="*/ 197 w 235"/>
                <a:gd name="T17" fmla="*/ 209 h 213"/>
                <a:gd name="T18" fmla="*/ 214 w 235"/>
                <a:gd name="T19" fmla="*/ 213 h 213"/>
                <a:gd name="T20" fmla="*/ 235 w 235"/>
                <a:gd name="T21" fmla="*/ 110 h 213"/>
                <a:gd name="T22" fmla="*/ 197 w 235"/>
                <a:gd name="T23" fmla="*/ 25 h 213"/>
                <a:gd name="T24" fmla="*/ 134 w 235"/>
                <a:gd name="T25" fmla="*/ 47 h 213"/>
                <a:gd name="T26" fmla="*/ 109 w 235"/>
                <a:gd name="T27" fmla="*/ 19 h 213"/>
                <a:gd name="T28" fmla="*/ 64 w 235"/>
                <a:gd name="T29" fmla="*/ 0 h 213"/>
                <a:gd name="T30" fmla="*/ 51 w 235"/>
                <a:gd name="T31" fmla="*/ 6 h 213"/>
                <a:gd name="T32" fmla="*/ 46 w 235"/>
                <a:gd name="T33" fmla="*/ 44 h 213"/>
                <a:gd name="T34" fmla="*/ 29 w 235"/>
                <a:gd name="T35" fmla="*/ 53 h 213"/>
                <a:gd name="T36" fmla="*/ 8 w 235"/>
                <a:gd name="T37" fmla="*/ 53 h 213"/>
                <a:gd name="T38" fmla="*/ 0 w 235"/>
                <a:gd name="T39" fmla="*/ 70 h 21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35"/>
                <a:gd name="T61" fmla="*/ 0 h 213"/>
                <a:gd name="T62" fmla="*/ 235 w 235"/>
                <a:gd name="T63" fmla="*/ 213 h 21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35" h="213">
                  <a:moveTo>
                    <a:pt x="0" y="70"/>
                  </a:moveTo>
                  <a:lnTo>
                    <a:pt x="50" y="140"/>
                  </a:lnTo>
                  <a:lnTo>
                    <a:pt x="90" y="94"/>
                  </a:lnTo>
                  <a:lnTo>
                    <a:pt x="128" y="105"/>
                  </a:lnTo>
                  <a:lnTo>
                    <a:pt x="144" y="150"/>
                  </a:lnTo>
                  <a:lnTo>
                    <a:pt x="160" y="171"/>
                  </a:lnTo>
                  <a:lnTo>
                    <a:pt x="183" y="180"/>
                  </a:lnTo>
                  <a:lnTo>
                    <a:pt x="183" y="211"/>
                  </a:lnTo>
                  <a:lnTo>
                    <a:pt x="197" y="209"/>
                  </a:lnTo>
                  <a:lnTo>
                    <a:pt x="214" y="213"/>
                  </a:lnTo>
                  <a:lnTo>
                    <a:pt x="235" y="110"/>
                  </a:lnTo>
                  <a:lnTo>
                    <a:pt x="197" y="25"/>
                  </a:lnTo>
                  <a:lnTo>
                    <a:pt x="134" y="47"/>
                  </a:lnTo>
                  <a:lnTo>
                    <a:pt x="109" y="19"/>
                  </a:lnTo>
                  <a:lnTo>
                    <a:pt x="64" y="0"/>
                  </a:lnTo>
                  <a:lnTo>
                    <a:pt x="51" y="6"/>
                  </a:lnTo>
                  <a:lnTo>
                    <a:pt x="46" y="44"/>
                  </a:lnTo>
                  <a:lnTo>
                    <a:pt x="29" y="53"/>
                  </a:lnTo>
                  <a:lnTo>
                    <a:pt x="8" y="53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rgbClr val="FFFF99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" name="Freeform 325"/>
            <p:cNvSpPr>
              <a:spLocks/>
            </p:cNvSpPr>
            <p:nvPr/>
          </p:nvSpPr>
          <p:spPr bwMode="auto">
            <a:xfrm>
              <a:off x="297" y="2323"/>
              <a:ext cx="110" cy="137"/>
            </a:xfrm>
            <a:custGeom>
              <a:avLst/>
              <a:gdLst>
                <a:gd name="T0" fmla="*/ 51 w 110"/>
                <a:gd name="T1" fmla="*/ 137 h 137"/>
                <a:gd name="T2" fmla="*/ 110 w 110"/>
                <a:gd name="T3" fmla="*/ 77 h 137"/>
                <a:gd name="T4" fmla="*/ 94 w 110"/>
                <a:gd name="T5" fmla="*/ 56 h 137"/>
                <a:gd name="T6" fmla="*/ 78 w 110"/>
                <a:gd name="T7" fmla="*/ 11 h 137"/>
                <a:gd name="T8" fmla="*/ 40 w 110"/>
                <a:gd name="T9" fmla="*/ 0 h 137"/>
                <a:gd name="T10" fmla="*/ 0 w 110"/>
                <a:gd name="T11" fmla="*/ 46 h 137"/>
                <a:gd name="T12" fmla="*/ 19 w 110"/>
                <a:gd name="T13" fmla="*/ 115 h 137"/>
                <a:gd name="T14" fmla="*/ 51 w 110"/>
                <a:gd name="T15" fmla="*/ 137 h 13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0"/>
                <a:gd name="T25" fmla="*/ 0 h 137"/>
                <a:gd name="T26" fmla="*/ 110 w 110"/>
                <a:gd name="T27" fmla="*/ 137 h 13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0" h="137">
                  <a:moveTo>
                    <a:pt x="51" y="137"/>
                  </a:moveTo>
                  <a:lnTo>
                    <a:pt x="110" y="77"/>
                  </a:lnTo>
                  <a:lnTo>
                    <a:pt x="94" y="56"/>
                  </a:lnTo>
                  <a:lnTo>
                    <a:pt x="78" y="11"/>
                  </a:lnTo>
                  <a:lnTo>
                    <a:pt x="40" y="0"/>
                  </a:lnTo>
                  <a:lnTo>
                    <a:pt x="0" y="46"/>
                  </a:lnTo>
                  <a:lnTo>
                    <a:pt x="19" y="115"/>
                  </a:lnTo>
                  <a:lnTo>
                    <a:pt x="51" y="137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" name="Freeform 326"/>
            <p:cNvSpPr>
              <a:spLocks/>
            </p:cNvSpPr>
            <p:nvPr/>
          </p:nvSpPr>
          <p:spPr bwMode="auto">
            <a:xfrm>
              <a:off x="1070" y="2307"/>
              <a:ext cx="329" cy="425"/>
            </a:xfrm>
            <a:custGeom>
              <a:avLst/>
              <a:gdLst>
                <a:gd name="T0" fmla="*/ 286 w 329"/>
                <a:gd name="T1" fmla="*/ 344 h 425"/>
                <a:gd name="T2" fmla="*/ 210 w 329"/>
                <a:gd name="T3" fmla="*/ 217 h 425"/>
                <a:gd name="T4" fmla="*/ 282 w 329"/>
                <a:gd name="T5" fmla="*/ 159 h 425"/>
                <a:gd name="T6" fmla="*/ 209 w 329"/>
                <a:gd name="T7" fmla="*/ 80 h 425"/>
                <a:gd name="T8" fmla="*/ 218 w 329"/>
                <a:gd name="T9" fmla="*/ 70 h 425"/>
                <a:gd name="T10" fmla="*/ 269 w 329"/>
                <a:gd name="T11" fmla="*/ 74 h 425"/>
                <a:gd name="T12" fmla="*/ 244 w 329"/>
                <a:gd name="T13" fmla="*/ 0 h 425"/>
                <a:gd name="T14" fmla="*/ 193 w 329"/>
                <a:gd name="T15" fmla="*/ 32 h 425"/>
                <a:gd name="T16" fmla="*/ 114 w 329"/>
                <a:gd name="T17" fmla="*/ 193 h 425"/>
                <a:gd name="T18" fmla="*/ 60 w 329"/>
                <a:gd name="T19" fmla="*/ 170 h 425"/>
                <a:gd name="T20" fmla="*/ 17 w 329"/>
                <a:gd name="T21" fmla="*/ 208 h 425"/>
                <a:gd name="T22" fmla="*/ 0 w 329"/>
                <a:gd name="T23" fmla="*/ 260 h 425"/>
                <a:gd name="T24" fmla="*/ 46 w 329"/>
                <a:gd name="T25" fmla="*/ 333 h 425"/>
                <a:gd name="T26" fmla="*/ 84 w 329"/>
                <a:gd name="T27" fmla="*/ 344 h 425"/>
                <a:gd name="T28" fmla="*/ 111 w 329"/>
                <a:gd name="T29" fmla="*/ 369 h 425"/>
                <a:gd name="T30" fmla="*/ 111 w 329"/>
                <a:gd name="T31" fmla="*/ 396 h 425"/>
                <a:gd name="T32" fmla="*/ 219 w 329"/>
                <a:gd name="T33" fmla="*/ 415 h 425"/>
                <a:gd name="T34" fmla="*/ 252 w 329"/>
                <a:gd name="T35" fmla="*/ 399 h 425"/>
                <a:gd name="T36" fmla="*/ 329 w 329"/>
                <a:gd name="T37" fmla="*/ 425 h 425"/>
                <a:gd name="T38" fmla="*/ 324 w 329"/>
                <a:gd name="T39" fmla="*/ 360 h 425"/>
                <a:gd name="T40" fmla="*/ 286 w 329"/>
                <a:gd name="T41" fmla="*/ 344 h 425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29"/>
                <a:gd name="T64" fmla="*/ 0 h 425"/>
                <a:gd name="T65" fmla="*/ 329 w 329"/>
                <a:gd name="T66" fmla="*/ 425 h 425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29" h="425">
                  <a:moveTo>
                    <a:pt x="286" y="344"/>
                  </a:moveTo>
                  <a:lnTo>
                    <a:pt x="210" y="217"/>
                  </a:lnTo>
                  <a:lnTo>
                    <a:pt x="282" y="159"/>
                  </a:lnTo>
                  <a:lnTo>
                    <a:pt x="209" y="80"/>
                  </a:lnTo>
                  <a:lnTo>
                    <a:pt x="218" y="70"/>
                  </a:lnTo>
                  <a:lnTo>
                    <a:pt x="269" y="74"/>
                  </a:lnTo>
                  <a:lnTo>
                    <a:pt x="244" y="0"/>
                  </a:lnTo>
                  <a:lnTo>
                    <a:pt x="193" y="32"/>
                  </a:lnTo>
                  <a:lnTo>
                    <a:pt x="114" y="193"/>
                  </a:lnTo>
                  <a:lnTo>
                    <a:pt x="60" y="170"/>
                  </a:lnTo>
                  <a:lnTo>
                    <a:pt x="17" y="208"/>
                  </a:lnTo>
                  <a:lnTo>
                    <a:pt x="0" y="260"/>
                  </a:lnTo>
                  <a:lnTo>
                    <a:pt x="46" y="333"/>
                  </a:lnTo>
                  <a:lnTo>
                    <a:pt x="84" y="344"/>
                  </a:lnTo>
                  <a:lnTo>
                    <a:pt x="111" y="369"/>
                  </a:lnTo>
                  <a:lnTo>
                    <a:pt x="111" y="396"/>
                  </a:lnTo>
                  <a:lnTo>
                    <a:pt x="219" y="415"/>
                  </a:lnTo>
                  <a:lnTo>
                    <a:pt x="252" y="399"/>
                  </a:lnTo>
                  <a:lnTo>
                    <a:pt x="329" y="425"/>
                  </a:lnTo>
                  <a:lnTo>
                    <a:pt x="324" y="360"/>
                  </a:lnTo>
                  <a:lnTo>
                    <a:pt x="286" y="344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" name="Freeform 327"/>
            <p:cNvSpPr>
              <a:spLocks/>
            </p:cNvSpPr>
            <p:nvPr/>
          </p:nvSpPr>
          <p:spPr bwMode="auto">
            <a:xfrm>
              <a:off x="790" y="1879"/>
              <a:ext cx="574" cy="419"/>
            </a:xfrm>
            <a:custGeom>
              <a:avLst/>
              <a:gdLst>
                <a:gd name="T0" fmla="*/ 432 w 574"/>
                <a:gd name="T1" fmla="*/ 0 h 419"/>
                <a:gd name="T2" fmla="*/ 205 w 574"/>
                <a:gd name="T3" fmla="*/ 151 h 419"/>
                <a:gd name="T4" fmla="*/ 163 w 574"/>
                <a:gd name="T5" fmla="*/ 147 h 419"/>
                <a:gd name="T6" fmla="*/ 155 w 574"/>
                <a:gd name="T7" fmla="*/ 232 h 419"/>
                <a:gd name="T8" fmla="*/ 121 w 574"/>
                <a:gd name="T9" fmla="*/ 290 h 419"/>
                <a:gd name="T10" fmla="*/ 0 w 574"/>
                <a:gd name="T11" fmla="*/ 296 h 419"/>
                <a:gd name="T12" fmla="*/ 0 w 574"/>
                <a:gd name="T13" fmla="*/ 337 h 419"/>
                <a:gd name="T14" fmla="*/ 99 w 574"/>
                <a:gd name="T15" fmla="*/ 412 h 419"/>
                <a:gd name="T16" fmla="*/ 116 w 574"/>
                <a:gd name="T17" fmla="*/ 419 h 419"/>
                <a:gd name="T18" fmla="*/ 121 w 574"/>
                <a:gd name="T19" fmla="*/ 387 h 419"/>
                <a:gd name="T20" fmla="*/ 171 w 574"/>
                <a:gd name="T21" fmla="*/ 349 h 419"/>
                <a:gd name="T22" fmla="*/ 330 w 574"/>
                <a:gd name="T23" fmla="*/ 391 h 419"/>
                <a:gd name="T24" fmla="*/ 390 w 574"/>
                <a:gd name="T25" fmla="*/ 365 h 419"/>
                <a:gd name="T26" fmla="*/ 423 w 574"/>
                <a:gd name="T27" fmla="*/ 381 h 419"/>
                <a:gd name="T28" fmla="*/ 494 w 574"/>
                <a:gd name="T29" fmla="*/ 353 h 419"/>
                <a:gd name="T30" fmla="*/ 494 w 574"/>
                <a:gd name="T31" fmla="*/ 322 h 419"/>
                <a:gd name="T32" fmla="*/ 552 w 574"/>
                <a:gd name="T33" fmla="*/ 254 h 419"/>
                <a:gd name="T34" fmla="*/ 562 w 574"/>
                <a:gd name="T35" fmla="*/ 131 h 419"/>
                <a:gd name="T36" fmla="*/ 574 w 574"/>
                <a:gd name="T37" fmla="*/ 111 h 419"/>
                <a:gd name="T38" fmla="*/ 549 w 574"/>
                <a:gd name="T39" fmla="*/ 31 h 419"/>
                <a:gd name="T40" fmla="*/ 519 w 574"/>
                <a:gd name="T41" fmla="*/ 36 h 419"/>
                <a:gd name="T42" fmla="*/ 432 w 574"/>
                <a:gd name="T43" fmla="*/ 0 h 41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574"/>
                <a:gd name="T67" fmla="*/ 0 h 419"/>
                <a:gd name="T68" fmla="*/ 574 w 574"/>
                <a:gd name="T69" fmla="*/ 419 h 41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574" h="419">
                  <a:moveTo>
                    <a:pt x="432" y="0"/>
                  </a:moveTo>
                  <a:lnTo>
                    <a:pt x="205" y="151"/>
                  </a:lnTo>
                  <a:lnTo>
                    <a:pt x="163" y="147"/>
                  </a:lnTo>
                  <a:lnTo>
                    <a:pt x="155" y="232"/>
                  </a:lnTo>
                  <a:lnTo>
                    <a:pt x="121" y="290"/>
                  </a:lnTo>
                  <a:lnTo>
                    <a:pt x="0" y="296"/>
                  </a:lnTo>
                  <a:lnTo>
                    <a:pt x="0" y="337"/>
                  </a:lnTo>
                  <a:lnTo>
                    <a:pt x="99" y="412"/>
                  </a:lnTo>
                  <a:lnTo>
                    <a:pt x="116" y="419"/>
                  </a:lnTo>
                  <a:lnTo>
                    <a:pt x="121" y="387"/>
                  </a:lnTo>
                  <a:lnTo>
                    <a:pt x="171" y="349"/>
                  </a:lnTo>
                  <a:lnTo>
                    <a:pt x="330" y="391"/>
                  </a:lnTo>
                  <a:lnTo>
                    <a:pt x="390" y="365"/>
                  </a:lnTo>
                  <a:lnTo>
                    <a:pt x="423" y="381"/>
                  </a:lnTo>
                  <a:lnTo>
                    <a:pt x="494" y="353"/>
                  </a:lnTo>
                  <a:lnTo>
                    <a:pt x="494" y="322"/>
                  </a:lnTo>
                  <a:lnTo>
                    <a:pt x="552" y="254"/>
                  </a:lnTo>
                  <a:lnTo>
                    <a:pt x="562" y="131"/>
                  </a:lnTo>
                  <a:lnTo>
                    <a:pt x="574" y="111"/>
                  </a:lnTo>
                  <a:lnTo>
                    <a:pt x="549" y="31"/>
                  </a:lnTo>
                  <a:lnTo>
                    <a:pt x="519" y="36"/>
                  </a:lnTo>
                  <a:lnTo>
                    <a:pt x="432" y="0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" name="Freeform 328"/>
            <p:cNvSpPr>
              <a:spLocks/>
            </p:cNvSpPr>
            <p:nvPr/>
          </p:nvSpPr>
          <p:spPr bwMode="auto">
            <a:xfrm>
              <a:off x="1957" y="2111"/>
              <a:ext cx="541" cy="540"/>
            </a:xfrm>
            <a:custGeom>
              <a:avLst/>
              <a:gdLst>
                <a:gd name="T0" fmla="*/ 194 w 541"/>
                <a:gd name="T1" fmla="*/ 0 h 540"/>
                <a:gd name="T2" fmla="*/ 151 w 541"/>
                <a:gd name="T3" fmla="*/ 38 h 540"/>
                <a:gd name="T4" fmla="*/ 130 w 541"/>
                <a:gd name="T5" fmla="*/ 155 h 540"/>
                <a:gd name="T6" fmla="*/ 84 w 541"/>
                <a:gd name="T7" fmla="*/ 202 h 540"/>
                <a:gd name="T8" fmla="*/ 78 w 541"/>
                <a:gd name="T9" fmla="*/ 244 h 540"/>
                <a:gd name="T10" fmla="*/ 54 w 541"/>
                <a:gd name="T11" fmla="*/ 260 h 540"/>
                <a:gd name="T12" fmla="*/ 45 w 541"/>
                <a:gd name="T13" fmla="*/ 334 h 540"/>
                <a:gd name="T14" fmla="*/ 0 w 541"/>
                <a:gd name="T15" fmla="*/ 350 h 540"/>
                <a:gd name="T16" fmla="*/ 105 w 541"/>
                <a:gd name="T17" fmla="*/ 461 h 540"/>
                <a:gd name="T18" fmla="*/ 214 w 541"/>
                <a:gd name="T19" fmla="*/ 540 h 540"/>
                <a:gd name="T20" fmla="*/ 444 w 541"/>
                <a:gd name="T21" fmla="*/ 472 h 540"/>
                <a:gd name="T22" fmla="*/ 541 w 541"/>
                <a:gd name="T23" fmla="*/ 361 h 540"/>
                <a:gd name="T24" fmla="*/ 390 w 541"/>
                <a:gd name="T25" fmla="*/ 329 h 540"/>
                <a:gd name="T26" fmla="*/ 347 w 541"/>
                <a:gd name="T27" fmla="*/ 244 h 540"/>
                <a:gd name="T28" fmla="*/ 331 w 541"/>
                <a:gd name="T29" fmla="*/ 260 h 540"/>
                <a:gd name="T30" fmla="*/ 320 w 541"/>
                <a:gd name="T31" fmla="*/ 234 h 540"/>
                <a:gd name="T32" fmla="*/ 365 w 541"/>
                <a:gd name="T33" fmla="*/ 187 h 540"/>
                <a:gd name="T34" fmla="*/ 243 w 541"/>
                <a:gd name="T35" fmla="*/ 96 h 540"/>
                <a:gd name="T36" fmla="*/ 194 w 541"/>
                <a:gd name="T37" fmla="*/ 0 h 5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1"/>
                <a:gd name="T58" fmla="*/ 0 h 540"/>
                <a:gd name="T59" fmla="*/ 541 w 541"/>
                <a:gd name="T60" fmla="*/ 540 h 5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1" h="540">
                  <a:moveTo>
                    <a:pt x="194" y="0"/>
                  </a:moveTo>
                  <a:lnTo>
                    <a:pt x="151" y="38"/>
                  </a:lnTo>
                  <a:lnTo>
                    <a:pt x="130" y="155"/>
                  </a:lnTo>
                  <a:lnTo>
                    <a:pt x="84" y="202"/>
                  </a:lnTo>
                  <a:lnTo>
                    <a:pt x="78" y="244"/>
                  </a:lnTo>
                  <a:lnTo>
                    <a:pt x="54" y="260"/>
                  </a:lnTo>
                  <a:lnTo>
                    <a:pt x="45" y="334"/>
                  </a:lnTo>
                  <a:lnTo>
                    <a:pt x="0" y="350"/>
                  </a:lnTo>
                  <a:lnTo>
                    <a:pt x="105" y="461"/>
                  </a:lnTo>
                  <a:lnTo>
                    <a:pt x="214" y="540"/>
                  </a:lnTo>
                  <a:lnTo>
                    <a:pt x="444" y="472"/>
                  </a:lnTo>
                  <a:lnTo>
                    <a:pt x="541" y="361"/>
                  </a:lnTo>
                  <a:lnTo>
                    <a:pt x="390" y="329"/>
                  </a:lnTo>
                  <a:lnTo>
                    <a:pt x="347" y="244"/>
                  </a:lnTo>
                  <a:lnTo>
                    <a:pt x="331" y="260"/>
                  </a:lnTo>
                  <a:lnTo>
                    <a:pt x="320" y="234"/>
                  </a:lnTo>
                  <a:lnTo>
                    <a:pt x="365" y="187"/>
                  </a:lnTo>
                  <a:lnTo>
                    <a:pt x="243" y="96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" name="Freeform 329"/>
            <p:cNvSpPr>
              <a:spLocks/>
            </p:cNvSpPr>
            <p:nvPr/>
          </p:nvSpPr>
          <p:spPr bwMode="auto">
            <a:xfrm>
              <a:off x="1557" y="1903"/>
              <a:ext cx="594" cy="728"/>
            </a:xfrm>
            <a:custGeom>
              <a:avLst/>
              <a:gdLst>
                <a:gd name="T0" fmla="*/ 42 w 594"/>
                <a:gd name="T1" fmla="*/ 431 h 728"/>
                <a:gd name="T2" fmla="*/ 0 w 594"/>
                <a:gd name="T3" fmla="*/ 363 h 728"/>
                <a:gd name="T4" fmla="*/ 55 w 594"/>
                <a:gd name="T5" fmla="*/ 256 h 728"/>
                <a:gd name="T6" fmla="*/ 84 w 594"/>
                <a:gd name="T7" fmla="*/ 250 h 728"/>
                <a:gd name="T8" fmla="*/ 84 w 594"/>
                <a:gd name="T9" fmla="*/ 127 h 728"/>
                <a:gd name="T10" fmla="*/ 121 w 594"/>
                <a:gd name="T11" fmla="*/ 127 h 728"/>
                <a:gd name="T12" fmla="*/ 121 w 594"/>
                <a:gd name="T13" fmla="*/ 39 h 728"/>
                <a:gd name="T14" fmla="*/ 436 w 594"/>
                <a:gd name="T15" fmla="*/ 39 h 728"/>
                <a:gd name="T16" fmla="*/ 475 w 594"/>
                <a:gd name="T17" fmla="*/ 0 h 728"/>
                <a:gd name="T18" fmla="*/ 538 w 594"/>
                <a:gd name="T19" fmla="*/ 43 h 728"/>
                <a:gd name="T20" fmla="*/ 555 w 594"/>
                <a:gd name="T21" fmla="*/ 161 h 728"/>
                <a:gd name="T22" fmla="*/ 588 w 594"/>
                <a:gd name="T23" fmla="*/ 177 h 728"/>
                <a:gd name="T24" fmla="*/ 594 w 594"/>
                <a:gd name="T25" fmla="*/ 208 h 728"/>
                <a:gd name="T26" fmla="*/ 551 w 594"/>
                <a:gd name="T27" fmla="*/ 246 h 728"/>
                <a:gd name="T28" fmla="*/ 530 w 594"/>
                <a:gd name="T29" fmla="*/ 363 h 728"/>
                <a:gd name="T30" fmla="*/ 484 w 594"/>
                <a:gd name="T31" fmla="*/ 410 h 728"/>
                <a:gd name="T32" fmla="*/ 478 w 594"/>
                <a:gd name="T33" fmla="*/ 452 h 728"/>
                <a:gd name="T34" fmla="*/ 454 w 594"/>
                <a:gd name="T35" fmla="*/ 468 h 728"/>
                <a:gd name="T36" fmla="*/ 445 w 594"/>
                <a:gd name="T37" fmla="*/ 542 h 728"/>
                <a:gd name="T38" fmla="*/ 400 w 594"/>
                <a:gd name="T39" fmla="*/ 558 h 728"/>
                <a:gd name="T40" fmla="*/ 505 w 594"/>
                <a:gd name="T41" fmla="*/ 669 h 728"/>
                <a:gd name="T42" fmla="*/ 379 w 594"/>
                <a:gd name="T43" fmla="*/ 724 h 728"/>
                <a:gd name="T44" fmla="*/ 344 w 594"/>
                <a:gd name="T45" fmla="*/ 716 h 728"/>
                <a:gd name="T46" fmla="*/ 324 w 594"/>
                <a:gd name="T47" fmla="*/ 728 h 728"/>
                <a:gd name="T48" fmla="*/ 282 w 594"/>
                <a:gd name="T49" fmla="*/ 676 h 728"/>
                <a:gd name="T50" fmla="*/ 224 w 594"/>
                <a:gd name="T51" fmla="*/ 685 h 728"/>
                <a:gd name="T52" fmla="*/ 122 w 594"/>
                <a:gd name="T53" fmla="*/ 558 h 728"/>
                <a:gd name="T54" fmla="*/ 56 w 594"/>
                <a:gd name="T55" fmla="*/ 531 h 728"/>
                <a:gd name="T56" fmla="*/ 42 w 594"/>
                <a:gd name="T57" fmla="*/ 431 h 72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594"/>
                <a:gd name="T88" fmla="*/ 0 h 728"/>
                <a:gd name="T89" fmla="*/ 594 w 594"/>
                <a:gd name="T90" fmla="*/ 728 h 728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594" h="728">
                  <a:moveTo>
                    <a:pt x="42" y="431"/>
                  </a:moveTo>
                  <a:lnTo>
                    <a:pt x="0" y="363"/>
                  </a:lnTo>
                  <a:lnTo>
                    <a:pt x="55" y="256"/>
                  </a:lnTo>
                  <a:lnTo>
                    <a:pt x="84" y="250"/>
                  </a:lnTo>
                  <a:lnTo>
                    <a:pt x="84" y="127"/>
                  </a:lnTo>
                  <a:lnTo>
                    <a:pt x="121" y="127"/>
                  </a:lnTo>
                  <a:lnTo>
                    <a:pt x="121" y="39"/>
                  </a:lnTo>
                  <a:lnTo>
                    <a:pt x="436" y="39"/>
                  </a:lnTo>
                  <a:lnTo>
                    <a:pt x="475" y="0"/>
                  </a:lnTo>
                  <a:lnTo>
                    <a:pt x="538" y="43"/>
                  </a:lnTo>
                  <a:lnTo>
                    <a:pt x="555" y="161"/>
                  </a:lnTo>
                  <a:lnTo>
                    <a:pt x="588" y="177"/>
                  </a:lnTo>
                  <a:lnTo>
                    <a:pt x="594" y="208"/>
                  </a:lnTo>
                  <a:lnTo>
                    <a:pt x="551" y="246"/>
                  </a:lnTo>
                  <a:lnTo>
                    <a:pt x="530" y="363"/>
                  </a:lnTo>
                  <a:lnTo>
                    <a:pt x="484" y="410"/>
                  </a:lnTo>
                  <a:lnTo>
                    <a:pt x="478" y="452"/>
                  </a:lnTo>
                  <a:lnTo>
                    <a:pt x="454" y="468"/>
                  </a:lnTo>
                  <a:lnTo>
                    <a:pt x="445" y="542"/>
                  </a:lnTo>
                  <a:lnTo>
                    <a:pt x="400" y="558"/>
                  </a:lnTo>
                  <a:lnTo>
                    <a:pt x="505" y="669"/>
                  </a:lnTo>
                  <a:lnTo>
                    <a:pt x="379" y="724"/>
                  </a:lnTo>
                  <a:lnTo>
                    <a:pt x="344" y="716"/>
                  </a:lnTo>
                  <a:lnTo>
                    <a:pt x="324" y="728"/>
                  </a:lnTo>
                  <a:lnTo>
                    <a:pt x="282" y="676"/>
                  </a:lnTo>
                  <a:lnTo>
                    <a:pt x="224" y="685"/>
                  </a:lnTo>
                  <a:lnTo>
                    <a:pt x="122" y="558"/>
                  </a:lnTo>
                  <a:lnTo>
                    <a:pt x="56" y="531"/>
                  </a:lnTo>
                  <a:lnTo>
                    <a:pt x="42" y="431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" name="Freeform 330"/>
            <p:cNvSpPr>
              <a:spLocks/>
            </p:cNvSpPr>
            <p:nvPr/>
          </p:nvSpPr>
          <p:spPr bwMode="auto">
            <a:xfrm>
              <a:off x="1279" y="1894"/>
              <a:ext cx="364" cy="572"/>
            </a:xfrm>
            <a:custGeom>
              <a:avLst/>
              <a:gdLst>
                <a:gd name="T0" fmla="*/ 364 w 364"/>
                <a:gd name="T1" fmla="*/ 153 h 572"/>
                <a:gd name="T2" fmla="*/ 93 w 364"/>
                <a:gd name="T3" fmla="*/ 0 h 572"/>
                <a:gd name="T4" fmla="*/ 60 w 364"/>
                <a:gd name="T5" fmla="*/ 16 h 572"/>
                <a:gd name="T6" fmla="*/ 73 w 364"/>
                <a:gd name="T7" fmla="*/ 116 h 572"/>
                <a:gd name="T8" fmla="*/ 63 w 364"/>
                <a:gd name="T9" fmla="*/ 239 h 572"/>
                <a:gd name="T10" fmla="*/ 5 w 364"/>
                <a:gd name="T11" fmla="*/ 307 h 572"/>
                <a:gd name="T12" fmla="*/ 5 w 364"/>
                <a:gd name="T13" fmla="*/ 338 h 572"/>
                <a:gd name="T14" fmla="*/ 60 w 364"/>
                <a:gd name="T15" fmla="*/ 487 h 572"/>
                <a:gd name="T16" fmla="*/ 9 w 364"/>
                <a:gd name="T17" fmla="*/ 483 h 572"/>
                <a:gd name="T18" fmla="*/ 0 w 364"/>
                <a:gd name="T19" fmla="*/ 493 h 572"/>
                <a:gd name="T20" fmla="*/ 73 w 364"/>
                <a:gd name="T21" fmla="*/ 572 h 572"/>
                <a:gd name="T22" fmla="*/ 182 w 364"/>
                <a:gd name="T23" fmla="*/ 546 h 572"/>
                <a:gd name="T24" fmla="*/ 320 w 364"/>
                <a:gd name="T25" fmla="*/ 440 h 572"/>
                <a:gd name="T26" fmla="*/ 278 w 364"/>
                <a:gd name="T27" fmla="*/ 372 h 572"/>
                <a:gd name="T28" fmla="*/ 333 w 364"/>
                <a:gd name="T29" fmla="*/ 265 h 572"/>
                <a:gd name="T30" fmla="*/ 362 w 364"/>
                <a:gd name="T31" fmla="*/ 259 h 572"/>
                <a:gd name="T32" fmla="*/ 364 w 364"/>
                <a:gd name="T33" fmla="*/ 153 h 57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64"/>
                <a:gd name="T52" fmla="*/ 0 h 572"/>
                <a:gd name="T53" fmla="*/ 364 w 364"/>
                <a:gd name="T54" fmla="*/ 572 h 57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64" h="572">
                  <a:moveTo>
                    <a:pt x="364" y="153"/>
                  </a:moveTo>
                  <a:lnTo>
                    <a:pt x="93" y="0"/>
                  </a:lnTo>
                  <a:lnTo>
                    <a:pt x="60" y="16"/>
                  </a:lnTo>
                  <a:lnTo>
                    <a:pt x="73" y="116"/>
                  </a:lnTo>
                  <a:lnTo>
                    <a:pt x="63" y="239"/>
                  </a:lnTo>
                  <a:lnTo>
                    <a:pt x="5" y="307"/>
                  </a:lnTo>
                  <a:lnTo>
                    <a:pt x="5" y="338"/>
                  </a:lnTo>
                  <a:lnTo>
                    <a:pt x="60" y="487"/>
                  </a:lnTo>
                  <a:lnTo>
                    <a:pt x="9" y="483"/>
                  </a:lnTo>
                  <a:lnTo>
                    <a:pt x="0" y="493"/>
                  </a:lnTo>
                  <a:lnTo>
                    <a:pt x="73" y="572"/>
                  </a:lnTo>
                  <a:lnTo>
                    <a:pt x="182" y="546"/>
                  </a:lnTo>
                  <a:lnTo>
                    <a:pt x="320" y="440"/>
                  </a:lnTo>
                  <a:lnTo>
                    <a:pt x="278" y="372"/>
                  </a:lnTo>
                  <a:lnTo>
                    <a:pt x="333" y="265"/>
                  </a:lnTo>
                  <a:lnTo>
                    <a:pt x="362" y="259"/>
                  </a:lnTo>
                  <a:lnTo>
                    <a:pt x="364" y="153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" name="Freeform 331"/>
            <p:cNvSpPr>
              <a:spLocks/>
            </p:cNvSpPr>
            <p:nvPr/>
          </p:nvSpPr>
          <p:spPr bwMode="auto">
            <a:xfrm>
              <a:off x="1863" y="2601"/>
              <a:ext cx="187" cy="254"/>
            </a:xfrm>
            <a:custGeom>
              <a:avLst/>
              <a:gdLst>
                <a:gd name="T0" fmla="*/ 144 w 187"/>
                <a:gd name="T1" fmla="*/ 207 h 254"/>
                <a:gd name="T2" fmla="*/ 187 w 187"/>
                <a:gd name="T3" fmla="*/ 141 h 254"/>
                <a:gd name="T4" fmla="*/ 184 w 187"/>
                <a:gd name="T5" fmla="*/ 62 h 254"/>
                <a:gd name="T6" fmla="*/ 126 w 187"/>
                <a:gd name="T7" fmla="*/ 0 h 254"/>
                <a:gd name="T8" fmla="*/ 73 w 187"/>
                <a:gd name="T9" fmla="*/ 26 h 254"/>
                <a:gd name="T10" fmla="*/ 38 w 187"/>
                <a:gd name="T11" fmla="*/ 18 h 254"/>
                <a:gd name="T12" fmla="*/ 18 w 187"/>
                <a:gd name="T13" fmla="*/ 30 h 254"/>
                <a:gd name="T14" fmla="*/ 26 w 187"/>
                <a:gd name="T15" fmla="*/ 78 h 254"/>
                <a:gd name="T16" fmla="*/ 60 w 187"/>
                <a:gd name="T17" fmla="*/ 125 h 254"/>
                <a:gd name="T18" fmla="*/ 38 w 187"/>
                <a:gd name="T19" fmla="*/ 166 h 254"/>
                <a:gd name="T20" fmla="*/ 20 w 187"/>
                <a:gd name="T21" fmla="*/ 156 h 254"/>
                <a:gd name="T22" fmla="*/ 9 w 187"/>
                <a:gd name="T23" fmla="*/ 200 h 254"/>
                <a:gd name="T24" fmla="*/ 24 w 187"/>
                <a:gd name="T25" fmla="*/ 209 h 254"/>
                <a:gd name="T26" fmla="*/ 0 w 187"/>
                <a:gd name="T27" fmla="*/ 249 h 254"/>
                <a:gd name="T28" fmla="*/ 11 w 187"/>
                <a:gd name="T29" fmla="*/ 254 h 254"/>
                <a:gd name="T30" fmla="*/ 55 w 187"/>
                <a:gd name="T31" fmla="*/ 228 h 254"/>
                <a:gd name="T32" fmla="*/ 75 w 187"/>
                <a:gd name="T33" fmla="*/ 233 h 254"/>
                <a:gd name="T34" fmla="*/ 144 w 187"/>
                <a:gd name="T35" fmla="*/ 207 h 25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87"/>
                <a:gd name="T55" fmla="*/ 0 h 254"/>
                <a:gd name="T56" fmla="*/ 187 w 187"/>
                <a:gd name="T57" fmla="*/ 254 h 25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87" h="254">
                  <a:moveTo>
                    <a:pt x="144" y="207"/>
                  </a:moveTo>
                  <a:lnTo>
                    <a:pt x="187" y="141"/>
                  </a:lnTo>
                  <a:lnTo>
                    <a:pt x="184" y="62"/>
                  </a:lnTo>
                  <a:lnTo>
                    <a:pt x="126" y="0"/>
                  </a:lnTo>
                  <a:lnTo>
                    <a:pt x="73" y="26"/>
                  </a:lnTo>
                  <a:lnTo>
                    <a:pt x="38" y="18"/>
                  </a:lnTo>
                  <a:lnTo>
                    <a:pt x="18" y="30"/>
                  </a:lnTo>
                  <a:lnTo>
                    <a:pt x="26" y="78"/>
                  </a:lnTo>
                  <a:lnTo>
                    <a:pt x="60" y="125"/>
                  </a:lnTo>
                  <a:lnTo>
                    <a:pt x="38" y="166"/>
                  </a:lnTo>
                  <a:lnTo>
                    <a:pt x="20" y="156"/>
                  </a:lnTo>
                  <a:lnTo>
                    <a:pt x="9" y="200"/>
                  </a:lnTo>
                  <a:lnTo>
                    <a:pt x="24" y="209"/>
                  </a:lnTo>
                  <a:lnTo>
                    <a:pt x="0" y="249"/>
                  </a:lnTo>
                  <a:lnTo>
                    <a:pt x="11" y="254"/>
                  </a:lnTo>
                  <a:lnTo>
                    <a:pt x="55" y="228"/>
                  </a:lnTo>
                  <a:lnTo>
                    <a:pt x="75" y="233"/>
                  </a:lnTo>
                  <a:lnTo>
                    <a:pt x="144" y="207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" name="Freeform 332"/>
            <p:cNvSpPr>
              <a:spLocks/>
            </p:cNvSpPr>
            <p:nvPr/>
          </p:nvSpPr>
          <p:spPr bwMode="auto">
            <a:xfrm>
              <a:off x="1846" y="2829"/>
              <a:ext cx="72" cy="61"/>
            </a:xfrm>
            <a:custGeom>
              <a:avLst/>
              <a:gdLst>
                <a:gd name="T0" fmla="*/ 72 w 72"/>
                <a:gd name="T1" fmla="*/ 0 h 61"/>
                <a:gd name="T2" fmla="*/ 28 w 72"/>
                <a:gd name="T3" fmla="*/ 26 h 61"/>
                <a:gd name="T4" fmla="*/ 0 w 72"/>
                <a:gd name="T5" fmla="*/ 61 h 61"/>
                <a:gd name="T6" fmla="*/ 70 w 72"/>
                <a:gd name="T7" fmla="*/ 53 h 61"/>
                <a:gd name="T8" fmla="*/ 72 w 72"/>
                <a:gd name="T9" fmla="*/ 0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2"/>
                <a:gd name="T16" fmla="*/ 0 h 61"/>
                <a:gd name="T17" fmla="*/ 72 w 72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2" h="61">
                  <a:moveTo>
                    <a:pt x="72" y="0"/>
                  </a:moveTo>
                  <a:lnTo>
                    <a:pt x="28" y="26"/>
                  </a:lnTo>
                  <a:lnTo>
                    <a:pt x="0" y="61"/>
                  </a:lnTo>
                  <a:lnTo>
                    <a:pt x="70" y="53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" name="Freeform 333"/>
            <p:cNvSpPr>
              <a:spLocks/>
            </p:cNvSpPr>
            <p:nvPr/>
          </p:nvSpPr>
          <p:spPr bwMode="auto">
            <a:xfrm>
              <a:off x="1846" y="2882"/>
              <a:ext cx="76" cy="76"/>
            </a:xfrm>
            <a:custGeom>
              <a:avLst/>
              <a:gdLst>
                <a:gd name="T0" fmla="*/ 70 w 76"/>
                <a:gd name="T1" fmla="*/ 0 h 76"/>
                <a:gd name="T2" fmla="*/ 0 w 76"/>
                <a:gd name="T3" fmla="*/ 8 h 76"/>
                <a:gd name="T4" fmla="*/ 0 w 76"/>
                <a:gd name="T5" fmla="*/ 36 h 76"/>
                <a:gd name="T6" fmla="*/ 24 w 76"/>
                <a:gd name="T7" fmla="*/ 76 h 76"/>
                <a:gd name="T8" fmla="*/ 76 w 76"/>
                <a:gd name="T9" fmla="*/ 27 h 76"/>
                <a:gd name="T10" fmla="*/ 70 w 76"/>
                <a:gd name="T11" fmla="*/ 0 h 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6"/>
                <a:gd name="T19" fmla="*/ 0 h 76"/>
                <a:gd name="T20" fmla="*/ 76 w 76"/>
                <a:gd name="T21" fmla="*/ 76 h 7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6" h="76">
                  <a:moveTo>
                    <a:pt x="70" y="0"/>
                  </a:moveTo>
                  <a:lnTo>
                    <a:pt x="0" y="8"/>
                  </a:lnTo>
                  <a:lnTo>
                    <a:pt x="0" y="36"/>
                  </a:lnTo>
                  <a:lnTo>
                    <a:pt x="24" y="76"/>
                  </a:lnTo>
                  <a:lnTo>
                    <a:pt x="76" y="27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" name="Freeform 334"/>
            <p:cNvSpPr>
              <a:spLocks/>
            </p:cNvSpPr>
            <p:nvPr/>
          </p:nvSpPr>
          <p:spPr bwMode="auto">
            <a:xfrm>
              <a:off x="1870" y="2808"/>
              <a:ext cx="364" cy="394"/>
            </a:xfrm>
            <a:custGeom>
              <a:avLst/>
              <a:gdLst>
                <a:gd name="T0" fmla="*/ 321 w 364"/>
                <a:gd name="T1" fmla="*/ 147 h 394"/>
                <a:gd name="T2" fmla="*/ 270 w 364"/>
                <a:gd name="T3" fmla="*/ 107 h 394"/>
                <a:gd name="T4" fmla="*/ 270 w 364"/>
                <a:gd name="T5" fmla="*/ 91 h 394"/>
                <a:gd name="T6" fmla="*/ 137 w 364"/>
                <a:gd name="T7" fmla="*/ 0 h 394"/>
                <a:gd name="T8" fmla="*/ 68 w 364"/>
                <a:gd name="T9" fmla="*/ 26 h 394"/>
                <a:gd name="T10" fmla="*/ 48 w 364"/>
                <a:gd name="T11" fmla="*/ 21 h 394"/>
                <a:gd name="T12" fmla="*/ 46 w 364"/>
                <a:gd name="T13" fmla="*/ 74 h 394"/>
                <a:gd name="T14" fmla="*/ 52 w 364"/>
                <a:gd name="T15" fmla="*/ 101 h 394"/>
                <a:gd name="T16" fmla="*/ 0 w 364"/>
                <a:gd name="T17" fmla="*/ 150 h 394"/>
                <a:gd name="T18" fmla="*/ 11 w 364"/>
                <a:gd name="T19" fmla="*/ 212 h 394"/>
                <a:gd name="T20" fmla="*/ 52 w 364"/>
                <a:gd name="T21" fmla="*/ 280 h 394"/>
                <a:gd name="T22" fmla="*/ 135 w 364"/>
                <a:gd name="T23" fmla="*/ 324 h 394"/>
                <a:gd name="T24" fmla="*/ 174 w 364"/>
                <a:gd name="T25" fmla="*/ 390 h 394"/>
                <a:gd name="T26" fmla="*/ 245 w 364"/>
                <a:gd name="T27" fmla="*/ 394 h 394"/>
                <a:gd name="T28" fmla="*/ 273 w 364"/>
                <a:gd name="T29" fmla="*/ 374 h 394"/>
                <a:gd name="T30" fmla="*/ 303 w 364"/>
                <a:gd name="T31" fmla="*/ 380 h 394"/>
                <a:gd name="T32" fmla="*/ 364 w 364"/>
                <a:gd name="T33" fmla="*/ 349 h 394"/>
                <a:gd name="T34" fmla="*/ 323 w 364"/>
                <a:gd name="T35" fmla="*/ 253 h 394"/>
                <a:gd name="T36" fmla="*/ 331 w 364"/>
                <a:gd name="T37" fmla="*/ 221 h 394"/>
                <a:gd name="T38" fmla="*/ 305 w 364"/>
                <a:gd name="T39" fmla="*/ 182 h 394"/>
                <a:gd name="T40" fmla="*/ 321 w 364"/>
                <a:gd name="T41" fmla="*/ 147 h 39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64"/>
                <a:gd name="T64" fmla="*/ 0 h 394"/>
                <a:gd name="T65" fmla="*/ 364 w 364"/>
                <a:gd name="T66" fmla="*/ 394 h 394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64" h="394">
                  <a:moveTo>
                    <a:pt x="321" y="147"/>
                  </a:moveTo>
                  <a:lnTo>
                    <a:pt x="270" y="107"/>
                  </a:lnTo>
                  <a:lnTo>
                    <a:pt x="270" y="91"/>
                  </a:lnTo>
                  <a:lnTo>
                    <a:pt x="137" y="0"/>
                  </a:lnTo>
                  <a:lnTo>
                    <a:pt x="68" y="26"/>
                  </a:lnTo>
                  <a:lnTo>
                    <a:pt x="48" y="21"/>
                  </a:lnTo>
                  <a:lnTo>
                    <a:pt x="46" y="74"/>
                  </a:lnTo>
                  <a:lnTo>
                    <a:pt x="52" y="101"/>
                  </a:lnTo>
                  <a:lnTo>
                    <a:pt x="0" y="150"/>
                  </a:lnTo>
                  <a:lnTo>
                    <a:pt x="11" y="212"/>
                  </a:lnTo>
                  <a:lnTo>
                    <a:pt x="52" y="280"/>
                  </a:lnTo>
                  <a:lnTo>
                    <a:pt x="135" y="324"/>
                  </a:lnTo>
                  <a:lnTo>
                    <a:pt x="174" y="390"/>
                  </a:lnTo>
                  <a:lnTo>
                    <a:pt x="245" y="394"/>
                  </a:lnTo>
                  <a:lnTo>
                    <a:pt x="273" y="374"/>
                  </a:lnTo>
                  <a:lnTo>
                    <a:pt x="303" y="380"/>
                  </a:lnTo>
                  <a:lnTo>
                    <a:pt x="364" y="349"/>
                  </a:lnTo>
                  <a:lnTo>
                    <a:pt x="323" y="253"/>
                  </a:lnTo>
                  <a:lnTo>
                    <a:pt x="331" y="221"/>
                  </a:lnTo>
                  <a:lnTo>
                    <a:pt x="305" y="182"/>
                  </a:lnTo>
                  <a:lnTo>
                    <a:pt x="321" y="147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" name="Freeform 335"/>
            <p:cNvSpPr>
              <a:spLocks/>
            </p:cNvSpPr>
            <p:nvPr/>
          </p:nvSpPr>
          <p:spPr bwMode="auto">
            <a:xfrm>
              <a:off x="1989" y="2572"/>
              <a:ext cx="328" cy="383"/>
            </a:xfrm>
            <a:custGeom>
              <a:avLst/>
              <a:gdLst>
                <a:gd name="T0" fmla="*/ 280 w 328"/>
                <a:gd name="T1" fmla="*/ 280 h 383"/>
                <a:gd name="T2" fmla="*/ 263 w 328"/>
                <a:gd name="T3" fmla="*/ 253 h 383"/>
                <a:gd name="T4" fmla="*/ 262 w 328"/>
                <a:gd name="T5" fmla="*/ 117 h 383"/>
                <a:gd name="T6" fmla="*/ 313 w 328"/>
                <a:gd name="T7" fmla="*/ 68 h 383"/>
                <a:gd name="T8" fmla="*/ 328 w 328"/>
                <a:gd name="T9" fmla="*/ 36 h 383"/>
                <a:gd name="T10" fmla="*/ 182 w 328"/>
                <a:gd name="T11" fmla="*/ 79 h 383"/>
                <a:gd name="T12" fmla="*/ 73 w 328"/>
                <a:gd name="T13" fmla="*/ 0 h 383"/>
                <a:gd name="T14" fmla="*/ 0 w 328"/>
                <a:gd name="T15" fmla="*/ 29 h 383"/>
                <a:gd name="T16" fmla="*/ 58 w 328"/>
                <a:gd name="T17" fmla="*/ 91 h 383"/>
                <a:gd name="T18" fmla="*/ 61 w 328"/>
                <a:gd name="T19" fmla="*/ 170 h 383"/>
                <a:gd name="T20" fmla="*/ 18 w 328"/>
                <a:gd name="T21" fmla="*/ 235 h 383"/>
                <a:gd name="T22" fmla="*/ 151 w 328"/>
                <a:gd name="T23" fmla="*/ 327 h 383"/>
                <a:gd name="T24" fmla="*/ 151 w 328"/>
                <a:gd name="T25" fmla="*/ 343 h 383"/>
                <a:gd name="T26" fmla="*/ 202 w 328"/>
                <a:gd name="T27" fmla="*/ 383 h 383"/>
                <a:gd name="T28" fmla="*/ 280 w 328"/>
                <a:gd name="T29" fmla="*/ 280 h 38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28"/>
                <a:gd name="T46" fmla="*/ 0 h 383"/>
                <a:gd name="T47" fmla="*/ 328 w 328"/>
                <a:gd name="T48" fmla="*/ 383 h 38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28" h="383">
                  <a:moveTo>
                    <a:pt x="280" y="280"/>
                  </a:moveTo>
                  <a:lnTo>
                    <a:pt x="263" y="253"/>
                  </a:lnTo>
                  <a:lnTo>
                    <a:pt x="262" y="117"/>
                  </a:lnTo>
                  <a:lnTo>
                    <a:pt x="313" y="68"/>
                  </a:lnTo>
                  <a:lnTo>
                    <a:pt x="328" y="36"/>
                  </a:lnTo>
                  <a:lnTo>
                    <a:pt x="182" y="79"/>
                  </a:lnTo>
                  <a:lnTo>
                    <a:pt x="73" y="0"/>
                  </a:lnTo>
                  <a:lnTo>
                    <a:pt x="0" y="29"/>
                  </a:lnTo>
                  <a:lnTo>
                    <a:pt x="58" y="91"/>
                  </a:lnTo>
                  <a:lnTo>
                    <a:pt x="61" y="170"/>
                  </a:lnTo>
                  <a:lnTo>
                    <a:pt x="18" y="235"/>
                  </a:lnTo>
                  <a:lnTo>
                    <a:pt x="151" y="327"/>
                  </a:lnTo>
                  <a:lnTo>
                    <a:pt x="151" y="343"/>
                  </a:lnTo>
                  <a:lnTo>
                    <a:pt x="202" y="383"/>
                  </a:lnTo>
                  <a:lnTo>
                    <a:pt x="280" y="280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" name="Freeform 336"/>
            <p:cNvSpPr>
              <a:spLocks/>
            </p:cNvSpPr>
            <p:nvPr/>
          </p:nvSpPr>
          <p:spPr bwMode="auto">
            <a:xfrm>
              <a:off x="2251" y="2320"/>
              <a:ext cx="358" cy="532"/>
            </a:xfrm>
            <a:custGeom>
              <a:avLst/>
              <a:gdLst>
                <a:gd name="T0" fmla="*/ 54 w 358"/>
                <a:gd name="T1" fmla="*/ 35 h 532"/>
                <a:gd name="T2" fmla="*/ 96 w 358"/>
                <a:gd name="T3" fmla="*/ 120 h 532"/>
                <a:gd name="T4" fmla="*/ 247 w 358"/>
                <a:gd name="T5" fmla="*/ 152 h 532"/>
                <a:gd name="T6" fmla="*/ 150 w 358"/>
                <a:gd name="T7" fmla="*/ 263 h 532"/>
                <a:gd name="T8" fmla="*/ 66 w 358"/>
                <a:gd name="T9" fmla="*/ 288 h 532"/>
                <a:gd name="T10" fmla="*/ 51 w 358"/>
                <a:gd name="T11" fmla="*/ 320 h 532"/>
                <a:gd name="T12" fmla="*/ 0 w 358"/>
                <a:gd name="T13" fmla="*/ 369 h 532"/>
                <a:gd name="T14" fmla="*/ 1 w 358"/>
                <a:gd name="T15" fmla="*/ 505 h 532"/>
                <a:gd name="T16" fmla="*/ 18 w 358"/>
                <a:gd name="T17" fmla="*/ 532 h 532"/>
                <a:gd name="T18" fmla="*/ 124 w 358"/>
                <a:gd name="T19" fmla="*/ 411 h 532"/>
                <a:gd name="T20" fmla="*/ 156 w 358"/>
                <a:gd name="T21" fmla="*/ 400 h 532"/>
                <a:gd name="T22" fmla="*/ 253 w 358"/>
                <a:gd name="T23" fmla="*/ 294 h 532"/>
                <a:gd name="T24" fmla="*/ 313 w 358"/>
                <a:gd name="T25" fmla="*/ 188 h 532"/>
                <a:gd name="T26" fmla="*/ 316 w 358"/>
                <a:gd name="T27" fmla="*/ 164 h 532"/>
                <a:gd name="T28" fmla="*/ 348 w 358"/>
                <a:gd name="T29" fmla="*/ 114 h 532"/>
                <a:gd name="T30" fmla="*/ 358 w 358"/>
                <a:gd name="T31" fmla="*/ 9 h 532"/>
                <a:gd name="T32" fmla="*/ 331 w 358"/>
                <a:gd name="T33" fmla="*/ 0 h 532"/>
                <a:gd name="T34" fmla="*/ 272 w 358"/>
                <a:gd name="T35" fmla="*/ 36 h 532"/>
                <a:gd name="T36" fmla="*/ 207 w 358"/>
                <a:gd name="T37" fmla="*/ 42 h 532"/>
                <a:gd name="T38" fmla="*/ 189 w 358"/>
                <a:gd name="T39" fmla="*/ 58 h 532"/>
                <a:gd name="T40" fmla="*/ 154 w 358"/>
                <a:gd name="T41" fmla="*/ 51 h 532"/>
                <a:gd name="T42" fmla="*/ 126 w 358"/>
                <a:gd name="T43" fmla="*/ 65 h 532"/>
                <a:gd name="T44" fmla="*/ 89 w 358"/>
                <a:gd name="T45" fmla="*/ 51 h 532"/>
                <a:gd name="T46" fmla="*/ 75 w 358"/>
                <a:gd name="T47" fmla="*/ 18 h 532"/>
                <a:gd name="T48" fmla="*/ 54 w 358"/>
                <a:gd name="T49" fmla="*/ 35 h 53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58"/>
                <a:gd name="T76" fmla="*/ 0 h 532"/>
                <a:gd name="T77" fmla="*/ 358 w 358"/>
                <a:gd name="T78" fmla="*/ 532 h 53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58" h="532">
                  <a:moveTo>
                    <a:pt x="54" y="35"/>
                  </a:moveTo>
                  <a:lnTo>
                    <a:pt x="96" y="120"/>
                  </a:lnTo>
                  <a:lnTo>
                    <a:pt x="247" y="152"/>
                  </a:lnTo>
                  <a:lnTo>
                    <a:pt x="150" y="263"/>
                  </a:lnTo>
                  <a:lnTo>
                    <a:pt x="66" y="288"/>
                  </a:lnTo>
                  <a:lnTo>
                    <a:pt x="51" y="320"/>
                  </a:lnTo>
                  <a:lnTo>
                    <a:pt x="0" y="369"/>
                  </a:lnTo>
                  <a:lnTo>
                    <a:pt x="1" y="505"/>
                  </a:lnTo>
                  <a:lnTo>
                    <a:pt x="18" y="532"/>
                  </a:lnTo>
                  <a:lnTo>
                    <a:pt x="124" y="411"/>
                  </a:lnTo>
                  <a:lnTo>
                    <a:pt x="156" y="400"/>
                  </a:lnTo>
                  <a:lnTo>
                    <a:pt x="253" y="294"/>
                  </a:lnTo>
                  <a:lnTo>
                    <a:pt x="313" y="188"/>
                  </a:lnTo>
                  <a:lnTo>
                    <a:pt x="316" y="164"/>
                  </a:lnTo>
                  <a:lnTo>
                    <a:pt x="348" y="114"/>
                  </a:lnTo>
                  <a:lnTo>
                    <a:pt x="358" y="9"/>
                  </a:lnTo>
                  <a:lnTo>
                    <a:pt x="331" y="0"/>
                  </a:lnTo>
                  <a:lnTo>
                    <a:pt x="272" y="36"/>
                  </a:lnTo>
                  <a:lnTo>
                    <a:pt x="207" y="42"/>
                  </a:lnTo>
                  <a:lnTo>
                    <a:pt x="189" y="58"/>
                  </a:lnTo>
                  <a:lnTo>
                    <a:pt x="154" y="51"/>
                  </a:lnTo>
                  <a:lnTo>
                    <a:pt x="126" y="65"/>
                  </a:lnTo>
                  <a:lnTo>
                    <a:pt x="89" y="51"/>
                  </a:lnTo>
                  <a:lnTo>
                    <a:pt x="75" y="18"/>
                  </a:lnTo>
                  <a:lnTo>
                    <a:pt x="54" y="35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" name="Freeform 337"/>
            <p:cNvSpPr>
              <a:spLocks/>
            </p:cNvSpPr>
            <p:nvPr/>
          </p:nvSpPr>
          <p:spPr bwMode="auto">
            <a:xfrm>
              <a:off x="1271" y="2567"/>
              <a:ext cx="652" cy="694"/>
            </a:xfrm>
            <a:custGeom>
              <a:avLst/>
              <a:gdLst>
                <a:gd name="T0" fmla="*/ 177 w 652"/>
                <a:gd name="T1" fmla="*/ 52 h 694"/>
                <a:gd name="T2" fmla="*/ 186 w 652"/>
                <a:gd name="T3" fmla="*/ 0 h 694"/>
                <a:gd name="T4" fmla="*/ 232 w 652"/>
                <a:gd name="T5" fmla="*/ 5 h 694"/>
                <a:gd name="T6" fmla="*/ 295 w 652"/>
                <a:gd name="T7" fmla="*/ 48 h 694"/>
                <a:gd name="T8" fmla="*/ 312 w 652"/>
                <a:gd name="T9" fmla="*/ 12 h 694"/>
                <a:gd name="T10" fmla="*/ 438 w 652"/>
                <a:gd name="T11" fmla="*/ 0 h 694"/>
                <a:gd name="T12" fmla="*/ 510 w 652"/>
                <a:gd name="T13" fmla="*/ 21 h 694"/>
                <a:gd name="T14" fmla="*/ 568 w 652"/>
                <a:gd name="T15" fmla="*/ 12 h 694"/>
                <a:gd name="T16" fmla="*/ 610 w 652"/>
                <a:gd name="T17" fmla="*/ 64 h 694"/>
                <a:gd name="T18" fmla="*/ 618 w 652"/>
                <a:gd name="T19" fmla="*/ 112 h 694"/>
                <a:gd name="T20" fmla="*/ 652 w 652"/>
                <a:gd name="T21" fmla="*/ 159 h 694"/>
                <a:gd name="T22" fmla="*/ 630 w 652"/>
                <a:gd name="T23" fmla="*/ 200 h 694"/>
                <a:gd name="T24" fmla="*/ 612 w 652"/>
                <a:gd name="T25" fmla="*/ 190 h 694"/>
                <a:gd name="T26" fmla="*/ 601 w 652"/>
                <a:gd name="T27" fmla="*/ 234 h 694"/>
                <a:gd name="T28" fmla="*/ 616 w 652"/>
                <a:gd name="T29" fmla="*/ 243 h 694"/>
                <a:gd name="T30" fmla="*/ 592 w 652"/>
                <a:gd name="T31" fmla="*/ 283 h 694"/>
                <a:gd name="T32" fmla="*/ 603 w 652"/>
                <a:gd name="T33" fmla="*/ 288 h 694"/>
                <a:gd name="T34" fmla="*/ 575 w 652"/>
                <a:gd name="T35" fmla="*/ 323 h 694"/>
                <a:gd name="T36" fmla="*/ 575 w 652"/>
                <a:gd name="T37" fmla="*/ 351 h 694"/>
                <a:gd name="T38" fmla="*/ 599 w 652"/>
                <a:gd name="T39" fmla="*/ 391 h 694"/>
                <a:gd name="T40" fmla="*/ 610 w 652"/>
                <a:gd name="T41" fmla="*/ 453 h 694"/>
                <a:gd name="T42" fmla="*/ 635 w 652"/>
                <a:gd name="T43" fmla="*/ 497 h 694"/>
                <a:gd name="T44" fmla="*/ 550 w 652"/>
                <a:gd name="T45" fmla="*/ 525 h 694"/>
                <a:gd name="T46" fmla="*/ 563 w 652"/>
                <a:gd name="T47" fmla="*/ 574 h 694"/>
                <a:gd name="T48" fmla="*/ 558 w 652"/>
                <a:gd name="T49" fmla="*/ 628 h 694"/>
                <a:gd name="T50" fmla="*/ 595 w 652"/>
                <a:gd name="T51" fmla="*/ 653 h 694"/>
                <a:gd name="T52" fmla="*/ 596 w 652"/>
                <a:gd name="T53" fmla="*/ 694 h 694"/>
                <a:gd name="T54" fmla="*/ 507 w 652"/>
                <a:gd name="T55" fmla="*/ 628 h 694"/>
                <a:gd name="T56" fmla="*/ 489 w 652"/>
                <a:gd name="T57" fmla="*/ 641 h 694"/>
                <a:gd name="T58" fmla="*/ 411 w 652"/>
                <a:gd name="T59" fmla="*/ 610 h 694"/>
                <a:gd name="T60" fmla="*/ 398 w 652"/>
                <a:gd name="T61" fmla="*/ 600 h 694"/>
                <a:gd name="T62" fmla="*/ 353 w 652"/>
                <a:gd name="T63" fmla="*/ 608 h 694"/>
                <a:gd name="T64" fmla="*/ 326 w 652"/>
                <a:gd name="T65" fmla="*/ 550 h 694"/>
                <a:gd name="T66" fmla="*/ 325 w 652"/>
                <a:gd name="T67" fmla="*/ 487 h 694"/>
                <a:gd name="T68" fmla="*/ 293 w 652"/>
                <a:gd name="T69" fmla="*/ 490 h 694"/>
                <a:gd name="T70" fmla="*/ 271 w 652"/>
                <a:gd name="T71" fmla="*/ 457 h 694"/>
                <a:gd name="T72" fmla="*/ 236 w 652"/>
                <a:gd name="T73" fmla="*/ 501 h 694"/>
                <a:gd name="T74" fmla="*/ 183 w 652"/>
                <a:gd name="T75" fmla="*/ 503 h 694"/>
                <a:gd name="T76" fmla="*/ 153 w 652"/>
                <a:gd name="T77" fmla="*/ 426 h 694"/>
                <a:gd name="T78" fmla="*/ 0 w 652"/>
                <a:gd name="T79" fmla="*/ 429 h 694"/>
                <a:gd name="T80" fmla="*/ 23 w 652"/>
                <a:gd name="T81" fmla="*/ 385 h 694"/>
                <a:gd name="T82" fmla="*/ 68 w 652"/>
                <a:gd name="T83" fmla="*/ 379 h 694"/>
                <a:gd name="T84" fmla="*/ 91 w 652"/>
                <a:gd name="T85" fmla="*/ 398 h 694"/>
                <a:gd name="T86" fmla="*/ 143 w 652"/>
                <a:gd name="T87" fmla="*/ 339 h 694"/>
                <a:gd name="T88" fmla="*/ 142 w 652"/>
                <a:gd name="T89" fmla="*/ 280 h 694"/>
                <a:gd name="T90" fmla="*/ 192 w 652"/>
                <a:gd name="T91" fmla="*/ 229 h 694"/>
                <a:gd name="T92" fmla="*/ 217 w 652"/>
                <a:gd name="T93" fmla="*/ 98 h 694"/>
                <a:gd name="T94" fmla="*/ 177 w 652"/>
                <a:gd name="T95" fmla="*/ 52 h 69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652"/>
                <a:gd name="T145" fmla="*/ 0 h 694"/>
                <a:gd name="T146" fmla="*/ 652 w 652"/>
                <a:gd name="T147" fmla="*/ 694 h 69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652" h="694">
                  <a:moveTo>
                    <a:pt x="177" y="52"/>
                  </a:moveTo>
                  <a:lnTo>
                    <a:pt x="186" y="0"/>
                  </a:lnTo>
                  <a:lnTo>
                    <a:pt x="232" y="5"/>
                  </a:lnTo>
                  <a:lnTo>
                    <a:pt x="295" y="48"/>
                  </a:lnTo>
                  <a:lnTo>
                    <a:pt x="312" y="12"/>
                  </a:lnTo>
                  <a:lnTo>
                    <a:pt x="438" y="0"/>
                  </a:lnTo>
                  <a:lnTo>
                    <a:pt x="510" y="21"/>
                  </a:lnTo>
                  <a:lnTo>
                    <a:pt x="568" y="12"/>
                  </a:lnTo>
                  <a:lnTo>
                    <a:pt x="610" y="64"/>
                  </a:lnTo>
                  <a:lnTo>
                    <a:pt x="618" y="112"/>
                  </a:lnTo>
                  <a:lnTo>
                    <a:pt x="652" y="159"/>
                  </a:lnTo>
                  <a:lnTo>
                    <a:pt x="630" y="200"/>
                  </a:lnTo>
                  <a:lnTo>
                    <a:pt x="612" y="190"/>
                  </a:lnTo>
                  <a:lnTo>
                    <a:pt x="601" y="234"/>
                  </a:lnTo>
                  <a:lnTo>
                    <a:pt x="616" y="243"/>
                  </a:lnTo>
                  <a:lnTo>
                    <a:pt x="592" y="283"/>
                  </a:lnTo>
                  <a:lnTo>
                    <a:pt x="603" y="288"/>
                  </a:lnTo>
                  <a:lnTo>
                    <a:pt x="575" y="323"/>
                  </a:lnTo>
                  <a:lnTo>
                    <a:pt x="575" y="351"/>
                  </a:lnTo>
                  <a:lnTo>
                    <a:pt x="599" y="391"/>
                  </a:lnTo>
                  <a:lnTo>
                    <a:pt x="610" y="453"/>
                  </a:lnTo>
                  <a:lnTo>
                    <a:pt x="635" y="497"/>
                  </a:lnTo>
                  <a:lnTo>
                    <a:pt x="550" y="525"/>
                  </a:lnTo>
                  <a:lnTo>
                    <a:pt x="563" y="574"/>
                  </a:lnTo>
                  <a:lnTo>
                    <a:pt x="558" y="628"/>
                  </a:lnTo>
                  <a:lnTo>
                    <a:pt x="595" y="653"/>
                  </a:lnTo>
                  <a:lnTo>
                    <a:pt x="596" y="694"/>
                  </a:lnTo>
                  <a:lnTo>
                    <a:pt x="507" y="628"/>
                  </a:lnTo>
                  <a:lnTo>
                    <a:pt x="489" y="641"/>
                  </a:lnTo>
                  <a:lnTo>
                    <a:pt x="411" y="610"/>
                  </a:lnTo>
                  <a:lnTo>
                    <a:pt x="398" y="600"/>
                  </a:lnTo>
                  <a:lnTo>
                    <a:pt x="353" y="608"/>
                  </a:lnTo>
                  <a:lnTo>
                    <a:pt x="326" y="550"/>
                  </a:lnTo>
                  <a:lnTo>
                    <a:pt x="325" y="487"/>
                  </a:lnTo>
                  <a:lnTo>
                    <a:pt x="293" y="490"/>
                  </a:lnTo>
                  <a:lnTo>
                    <a:pt x="271" y="457"/>
                  </a:lnTo>
                  <a:lnTo>
                    <a:pt x="236" y="501"/>
                  </a:lnTo>
                  <a:lnTo>
                    <a:pt x="183" y="503"/>
                  </a:lnTo>
                  <a:lnTo>
                    <a:pt x="153" y="426"/>
                  </a:lnTo>
                  <a:lnTo>
                    <a:pt x="0" y="429"/>
                  </a:lnTo>
                  <a:lnTo>
                    <a:pt x="23" y="385"/>
                  </a:lnTo>
                  <a:lnTo>
                    <a:pt x="68" y="379"/>
                  </a:lnTo>
                  <a:lnTo>
                    <a:pt x="91" y="398"/>
                  </a:lnTo>
                  <a:lnTo>
                    <a:pt x="143" y="339"/>
                  </a:lnTo>
                  <a:lnTo>
                    <a:pt x="142" y="280"/>
                  </a:lnTo>
                  <a:lnTo>
                    <a:pt x="192" y="229"/>
                  </a:lnTo>
                  <a:lnTo>
                    <a:pt x="217" y="98"/>
                  </a:lnTo>
                  <a:lnTo>
                    <a:pt x="177" y="52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" name="Freeform 338"/>
            <p:cNvSpPr>
              <a:spLocks/>
            </p:cNvSpPr>
            <p:nvPr/>
          </p:nvSpPr>
          <p:spPr bwMode="auto">
            <a:xfrm>
              <a:off x="1224" y="2615"/>
              <a:ext cx="264" cy="350"/>
            </a:xfrm>
            <a:custGeom>
              <a:avLst/>
              <a:gdLst>
                <a:gd name="T0" fmla="*/ 70 w 264"/>
                <a:gd name="T1" fmla="*/ 337 h 350"/>
                <a:gd name="T2" fmla="*/ 115 w 264"/>
                <a:gd name="T3" fmla="*/ 331 h 350"/>
                <a:gd name="T4" fmla="*/ 138 w 264"/>
                <a:gd name="T5" fmla="*/ 350 h 350"/>
                <a:gd name="T6" fmla="*/ 190 w 264"/>
                <a:gd name="T7" fmla="*/ 291 h 350"/>
                <a:gd name="T8" fmla="*/ 189 w 264"/>
                <a:gd name="T9" fmla="*/ 232 h 350"/>
                <a:gd name="T10" fmla="*/ 239 w 264"/>
                <a:gd name="T11" fmla="*/ 181 h 350"/>
                <a:gd name="T12" fmla="*/ 264 w 264"/>
                <a:gd name="T13" fmla="*/ 50 h 350"/>
                <a:gd name="T14" fmla="*/ 224 w 264"/>
                <a:gd name="T15" fmla="*/ 4 h 350"/>
                <a:gd name="T16" fmla="*/ 165 w 264"/>
                <a:gd name="T17" fmla="*/ 0 h 350"/>
                <a:gd name="T18" fmla="*/ 132 w 264"/>
                <a:gd name="T19" fmla="*/ 36 h 350"/>
                <a:gd name="T20" fmla="*/ 170 w 264"/>
                <a:gd name="T21" fmla="*/ 52 h 350"/>
                <a:gd name="T22" fmla="*/ 175 w 264"/>
                <a:gd name="T23" fmla="*/ 117 h 350"/>
                <a:gd name="T24" fmla="*/ 98 w 264"/>
                <a:gd name="T25" fmla="*/ 91 h 350"/>
                <a:gd name="T26" fmla="*/ 65 w 264"/>
                <a:gd name="T27" fmla="*/ 107 h 350"/>
                <a:gd name="T28" fmla="*/ 79 w 264"/>
                <a:gd name="T29" fmla="*/ 135 h 350"/>
                <a:gd name="T30" fmla="*/ 119 w 264"/>
                <a:gd name="T31" fmla="*/ 135 h 350"/>
                <a:gd name="T32" fmla="*/ 100 w 264"/>
                <a:gd name="T33" fmla="*/ 163 h 350"/>
                <a:gd name="T34" fmla="*/ 118 w 264"/>
                <a:gd name="T35" fmla="*/ 193 h 350"/>
                <a:gd name="T36" fmla="*/ 114 w 264"/>
                <a:gd name="T37" fmla="*/ 258 h 350"/>
                <a:gd name="T38" fmla="*/ 78 w 264"/>
                <a:gd name="T39" fmla="*/ 249 h 350"/>
                <a:gd name="T40" fmla="*/ 56 w 264"/>
                <a:gd name="T41" fmla="*/ 231 h 350"/>
                <a:gd name="T42" fmla="*/ 15 w 264"/>
                <a:gd name="T43" fmla="*/ 260 h 350"/>
                <a:gd name="T44" fmla="*/ 38 w 264"/>
                <a:gd name="T45" fmla="*/ 287 h 350"/>
                <a:gd name="T46" fmla="*/ 0 w 264"/>
                <a:gd name="T47" fmla="*/ 307 h 350"/>
                <a:gd name="T48" fmla="*/ 35 w 264"/>
                <a:gd name="T49" fmla="*/ 343 h 350"/>
                <a:gd name="T50" fmla="*/ 70 w 264"/>
                <a:gd name="T51" fmla="*/ 337 h 3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64"/>
                <a:gd name="T79" fmla="*/ 0 h 350"/>
                <a:gd name="T80" fmla="*/ 264 w 264"/>
                <a:gd name="T81" fmla="*/ 350 h 35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64" h="350">
                  <a:moveTo>
                    <a:pt x="70" y="337"/>
                  </a:moveTo>
                  <a:lnTo>
                    <a:pt x="115" y="331"/>
                  </a:lnTo>
                  <a:lnTo>
                    <a:pt x="138" y="350"/>
                  </a:lnTo>
                  <a:lnTo>
                    <a:pt x="190" y="291"/>
                  </a:lnTo>
                  <a:lnTo>
                    <a:pt x="189" y="232"/>
                  </a:lnTo>
                  <a:lnTo>
                    <a:pt x="239" y="181"/>
                  </a:lnTo>
                  <a:lnTo>
                    <a:pt x="264" y="50"/>
                  </a:lnTo>
                  <a:lnTo>
                    <a:pt x="224" y="4"/>
                  </a:lnTo>
                  <a:lnTo>
                    <a:pt x="165" y="0"/>
                  </a:lnTo>
                  <a:lnTo>
                    <a:pt x="132" y="36"/>
                  </a:lnTo>
                  <a:lnTo>
                    <a:pt x="170" y="52"/>
                  </a:lnTo>
                  <a:lnTo>
                    <a:pt x="175" y="117"/>
                  </a:lnTo>
                  <a:lnTo>
                    <a:pt x="98" y="91"/>
                  </a:lnTo>
                  <a:lnTo>
                    <a:pt x="65" y="107"/>
                  </a:lnTo>
                  <a:lnTo>
                    <a:pt x="79" y="135"/>
                  </a:lnTo>
                  <a:lnTo>
                    <a:pt x="119" y="135"/>
                  </a:lnTo>
                  <a:lnTo>
                    <a:pt x="100" y="163"/>
                  </a:lnTo>
                  <a:lnTo>
                    <a:pt x="118" y="193"/>
                  </a:lnTo>
                  <a:lnTo>
                    <a:pt x="114" y="258"/>
                  </a:lnTo>
                  <a:lnTo>
                    <a:pt x="78" y="249"/>
                  </a:lnTo>
                  <a:lnTo>
                    <a:pt x="56" y="231"/>
                  </a:lnTo>
                  <a:lnTo>
                    <a:pt x="15" y="260"/>
                  </a:lnTo>
                  <a:lnTo>
                    <a:pt x="38" y="287"/>
                  </a:lnTo>
                  <a:lnTo>
                    <a:pt x="0" y="307"/>
                  </a:lnTo>
                  <a:lnTo>
                    <a:pt x="35" y="343"/>
                  </a:lnTo>
                  <a:lnTo>
                    <a:pt x="70" y="337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" name="Freeform 339"/>
            <p:cNvSpPr>
              <a:spLocks/>
            </p:cNvSpPr>
            <p:nvPr/>
          </p:nvSpPr>
          <p:spPr bwMode="auto">
            <a:xfrm>
              <a:off x="1160" y="2711"/>
              <a:ext cx="183" cy="211"/>
            </a:xfrm>
            <a:custGeom>
              <a:avLst/>
              <a:gdLst>
                <a:gd name="T0" fmla="*/ 64 w 183"/>
                <a:gd name="T1" fmla="*/ 211 h 211"/>
                <a:gd name="T2" fmla="*/ 102 w 183"/>
                <a:gd name="T3" fmla="*/ 191 h 211"/>
                <a:gd name="T4" fmla="*/ 79 w 183"/>
                <a:gd name="T5" fmla="*/ 164 h 211"/>
                <a:gd name="T6" fmla="*/ 120 w 183"/>
                <a:gd name="T7" fmla="*/ 135 h 211"/>
                <a:gd name="T8" fmla="*/ 142 w 183"/>
                <a:gd name="T9" fmla="*/ 153 h 211"/>
                <a:gd name="T10" fmla="*/ 178 w 183"/>
                <a:gd name="T11" fmla="*/ 162 h 211"/>
                <a:gd name="T12" fmla="*/ 182 w 183"/>
                <a:gd name="T13" fmla="*/ 97 h 211"/>
                <a:gd name="T14" fmla="*/ 164 w 183"/>
                <a:gd name="T15" fmla="*/ 67 h 211"/>
                <a:gd name="T16" fmla="*/ 183 w 183"/>
                <a:gd name="T17" fmla="*/ 39 h 211"/>
                <a:gd name="T18" fmla="*/ 143 w 183"/>
                <a:gd name="T19" fmla="*/ 39 h 211"/>
                <a:gd name="T20" fmla="*/ 129 w 183"/>
                <a:gd name="T21" fmla="*/ 11 h 211"/>
                <a:gd name="T22" fmla="*/ 73 w 183"/>
                <a:gd name="T23" fmla="*/ 0 h 211"/>
                <a:gd name="T24" fmla="*/ 73 w 183"/>
                <a:gd name="T25" fmla="*/ 41 h 211"/>
                <a:gd name="T26" fmla="*/ 19 w 183"/>
                <a:gd name="T27" fmla="*/ 41 h 211"/>
                <a:gd name="T28" fmla="*/ 0 w 183"/>
                <a:gd name="T29" fmla="*/ 94 h 211"/>
                <a:gd name="T30" fmla="*/ 11 w 183"/>
                <a:gd name="T31" fmla="*/ 151 h 211"/>
                <a:gd name="T32" fmla="*/ 39 w 183"/>
                <a:gd name="T33" fmla="*/ 173 h 211"/>
                <a:gd name="T34" fmla="*/ 64 w 183"/>
                <a:gd name="T35" fmla="*/ 211 h 2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83"/>
                <a:gd name="T55" fmla="*/ 0 h 211"/>
                <a:gd name="T56" fmla="*/ 183 w 183"/>
                <a:gd name="T57" fmla="*/ 211 h 21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83" h="211">
                  <a:moveTo>
                    <a:pt x="64" y="211"/>
                  </a:moveTo>
                  <a:lnTo>
                    <a:pt x="102" y="191"/>
                  </a:lnTo>
                  <a:lnTo>
                    <a:pt x="79" y="164"/>
                  </a:lnTo>
                  <a:lnTo>
                    <a:pt x="120" y="135"/>
                  </a:lnTo>
                  <a:lnTo>
                    <a:pt x="142" y="153"/>
                  </a:lnTo>
                  <a:lnTo>
                    <a:pt x="178" y="162"/>
                  </a:lnTo>
                  <a:lnTo>
                    <a:pt x="182" y="97"/>
                  </a:lnTo>
                  <a:lnTo>
                    <a:pt x="164" y="67"/>
                  </a:lnTo>
                  <a:lnTo>
                    <a:pt x="183" y="39"/>
                  </a:lnTo>
                  <a:lnTo>
                    <a:pt x="143" y="39"/>
                  </a:lnTo>
                  <a:lnTo>
                    <a:pt x="129" y="11"/>
                  </a:lnTo>
                  <a:lnTo>
                    <a:pt x="73" y="0"/>
                  </a:lnTo>
                  <a:lnTo>
                    <a:pt x="73" y="41"/>
                  </a:lnTo>
                  <a:lnTo>
                    <a:pt x="19" y="41"/>
                  </a:lnTo>
                  <a:lnTo>
                    <a:pt x="0" y="94"/>
                  </a:lnTo>
                  <a:lnTo>
                    <a:pt x="11" y="151"/>
                  </a:lnTo>
                  <a:lnTo>
                    <a:pt x="39" y="173"/>
                  </a:lnTo>
                  <a:lnTo>
                    <a:pt x="64" y="211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" name="Freeform 340"/>
            <p:cNvSpPr>
              <a:spLocks/>
            </p:cNvSpPr>
            <p:nvPr/>
          </p:nvSpPr>
          <p:spPr bwMode="auto">
            <a:xfrm>
              <a:off x="1260" y="2952"/>
              <a:ext cx="422" cy="455"/>
            </a:xfrm>
            <a:custGeom>
              <a:avLst/>
              <a:gdLst>
                <a:gd name="T0" fmla="*/ 422 w 422"/>
                <a:gd name="T1" fmla="*/ 225 h 455"/>
                <a:gd name="T2" fmla="*/ 409 w 422"/>
                <a:gd name="T3" fmla="*/ 215 h 455"/>
                <a:gd name="T4" fmla="*/ 364 w 422"/>
                <a:gd name="T5" fmla="*/ 223 h 455"/>
                <a:gd name="T6" fmla="*/ 337 w 422"/>
                <a:gd name="T7" fmla="*/ 165 h 455"/>
                <a:gd name="T8" fmla="*/ 336 w 422"/>
                <a:gd name="T9" fmla="*/ 102 h 455"/>
                <a:gd name="T10" fmla="*/ 304 w 422"/>
                <a:gd name="T11" fmla="*/ 105 h 455"/>
                <a:gd name="T12" fmla="*/ 282 w 422"/>
                <a:gd name="T13" fmla="*/ 72 h 455"/>
                <a:gd name="T14" fmla="*/ 247 w 422"/>
                <a:gd name="T15" fmla="*/ 116 h 455"/>
                <a:gd name="T16" fmla="*/ 194 w 422"/>
                <a:gd name="T17" fmla="*/ 118 h 455"/>
                <a:gd name="T18" fmla="*/ 164 w 422"/>
                <a:gd name="T19" fmla="*/ 41 h 455"/>
                <a:gd name="T20" fmla="*/ 11 w 422"/>
                <a:gd name="T21" fmla="*/ 44 h 455"/>
                <a:gd name="T22" fmla="*/ 34 w 422"/>
                <a:gd name="T23" fmla="*/ 0 h 455"/>
                <a:gd name="T24" fmla="*/ 0 w 422"/>
                <a:gd name="T25" fmla="*/ 7 h 455"/>
                <a:gd name="T26" fmla="*/ 11 w 422"/>
                <a:gd name="T27" fmla="*/ 44 h 455"/>
                <a:gd name="T28" fmla="*/ 47 w 422"/>
                <a:gd name="T29" fmla="*/ 130 h 455"/>
                <a:gd name="T30" fmla="*/ 38 w 422"/>
                <a:gd name="T31" fmla="*/ 158 h 455"/>
                <a:gd name="T32" fmla="*/ 65 w 422"/>
                <a:gd name="T33" fmla="*/ 212 h 455"/>
                <a:gd name="T34" fmla="*/ 64 w 422"/>
                <a:gd name="T35" fmla="*/ 256 h 455"/>
                <a:gd name="T36" fmla="*/ 43 w 422"/>
                <a:gd name="T37" fmla="*/ 278 h 455"/>
                <a:gd name="T38" fmla="*/ 4 w 422"/>
                <a:gd name="T39" fmla="*/ 380 h 455"/>
                <a:gd name="T40" fmla="*/ 2 w 422"/>
                <a:gd name="T41" fmla="*/ 425 h 455"/>
                <a:gd name="T42" fmla="*/ 27 w 422"/>
                <a:gd name="T43" fmla="*/ 432 h 455"/>
                <a:gd name="T44" fmla="*/ 43 w 422"/>
                <a:gd name="T45" fmla="*/ 413 h 455"/>
                <a:gd name="T46" fmla="*/ 78 w 422"/>
                <a:gd name="T47" fmla="*/ 437 h 455"/>
                <a:gd name="T48" fmla="*/ 96 w 422"/>
                <a:gd name="T49" fmla="*/ 428 h 455"/>
                <a:gd name="T50" fmla="*/ 225 w 422"/>
                <a:gd name="T51" fmla="*/ 428 h 455"/>
                <a:gd name="T52" fmla="*/ 252 w 422"/>
                <a:gd name="T53" fmla="*/ 455 h 455"/>
                <a:gd name="T54" fmla="*/ 385 w 422"/>
                <a:gd name="T55" fmla="*/ 438 h 455"/>
                <a:gd name="T56" fmla="*/ 345 w 422"/>
                <a:gd name="T57" fmla="*/ 394 h 455"/>
                <a:gd name="T58" fmla="*/ 345 w 422"/>
                <a:gd name="T59" fmla="*/ 288 h 455"/>
                <a:gd name="T60" fmla="*/ 409 w 422"/>
                <a:gd name="T61" fmla="*/ 286 h 455"/>
                <a:gd name="T62" fmla="*/ 412 w 422"/>
                <a:gd name="T63" fmla="*/ 252 h 455"/>
                <a:gd name="T64" fmla="*/ 422 w 422"/>
                <a:gd name="T65" fmla="*/ 225 h 45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22"/>
                <a:gd name="T100" fmla="*/ 0 h 455"/>
                <a:gd name="T101" fmla="*/ 422 w 422"/>
                <a:gd name="T102" fmla="*/ 455 h 455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22" h="455">
                  <a:moveTo>
                    <a:pt x="422" y="225"/>
                  </a:moveTo>
                  <a:lnTo>
                    <a:pt x="409" y="215"/>
                  </a:lnTo>
                  <a:lnTo>
                    <a:pt x="364" y="223"/>
                  </a:lnTo>
                  <a:lnTo>
                    <a:pt x="337" y="165"/>
                  </a:lnTo>
                  <a:lnTo>
                    <a:pt x="336" y="102"/>
                  </a:lnTo>
                  <a:lnTo>
                    <a:pt x="304" y="105"/>
                  </a:lnTo>
                  <a:lnTo>
                    <a:pt x="282" y="72"/>
                  </a:lnTo>
                  <a:lnTo>
                    <a:pt x="247" y="116"/>
                  </a:lnTo>
                  <a:lnTo>
                    <a:pt x="194" y="118"/>
                  </a:lnTo>
                  <a:lnTo>
                    <a:pt x="164" y="41"/>
                  </a:lnTo>
                  <a:lnTo>
                    <a:pt x="11" y="44"/>
                  </a:lnTo>
                  <a:lnTo>
                    <a:pt x="34" y="0"/>
                  </a:lnTo>
                  <a:lnTo>
                    <a:pt x="0" y="7"/>
                  </a:lnTo>
                  <a:lnTo>
                    <a:pt x="11" y="44"/>
                  </a:lnTo>
                  <a:lnTo>
                    <a:pt x="47" y="130"/>
                  </a:lnTo>
                  <a:lnTo>
                    <a:pt x="38" y="158"/>
                  </a:lnTo>
                  <a:lnTo>
                    <a:pt x="65" y="212"/>
                  </a:lnTo>
                  <a:lnTo>
                    <a:pt x="64" y="256"/>
                  </a:lnTo>
                  <a:lnTo>
                    <a:pt x="43" y="278"/>
                  </a:lnTo>
                  <a:lnTo>
                    <a:pt x="4" y="380"/>
                  </a:lnTo>
                  <a:lnTo>
                    <a:pt x="2" y="425"/>
                  </a:lnTo>
                  <a:lnTo>
                    <a:pt x="27" y="432"/>
                  </a:lnTo>
                  <a:lnTo>
                    <a:pt x="43" y="413"/>
                  </a:lnTo>
                  <a:lnTo>
                    <a:pt x="78" y="437"/>
                  </a:lnTo>
                  <a:lnTo>
                    <a:pt x="96" y="428"/>
                  </a:lnTo>
                  <a:lnTo>
                    <a:pt x="225" y="428"/>
                  </a:lnTo>
                  <a:lnTo>
                    <a:pt x="252" y="455"/>
                  </a:lnTo>
                  <a:lnTo>
                    <a:pt x="385" y="438"/>
                  </a:lnTo>
                  <a:lnTo>
                    <a:pt x="345" y="394"/>
                  </a:lnTo>
                  <a:lnTo>
                    <a:pt x="345" y="288"/>
                  </a:lnTo>
                  <a:lnTo>
                    <a:pt x="409" y="286"/>
                  </a:lnTo>
                  <a:lnTo>
                    <a:pt x="412" y="252"/>
                  </a:lnTo>
                  <a:lnTo>
                    <a:pt x="422" y="225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" name="Freeform 341"/>
            <p:cNvSpPr>
              <a:spLocks/>
            </p:cNvSpPr>
            <p:nvPr/>
          </p:nvSpPr>
          <p:spPr bwMode="auto">
            <a:xfrm>
              <a:off x="1605" y="3064"/>
              <a:ext cx="389" cy="347"/>
            </a:xfrm>
            <a:custGeom>
              <a:avLst/>
              <a:gdLst>
                <a:gd name="T0" fmla="*/ 40 w 389"/>
                <a:gd name="T1" fmla="*/ 326 h 347"/>
                <a:gd name="T2" fmla="*/ 0 w 389"/>
                <a:gd name="T3" fmla="*/ 282 h 347"/>
                <a:gd name="T4" fmla="*/ 0 w 389"/>
                <a:gd name="T5" fmla="*/ 176 h 347"/>
                <a:gd name="T6" fmla="*/ 64 w 389"/>
                <a:gd name="T7" fmla="*/ 174 h 347"/>
                <a:gd name="T8" fmla="*/ 67 w 389"/>
                <a:gd name="T9" fmla="*/ 140 h 347"/>
                <a:gd name="T10" fmla="*/ 77 w 389"/>
                <a:gd name="T11" fmla="*/ 113 h 347"/>
                <a:gd name="T12" fmla="*/ 155 w 389"/>
                <a:gd name="T13" fmla="*/ 144 h 347"/>
                <a:gd name="T14" fmla="*/ 172 w 389"/>
                <a:gd name="T15" fmla="*/ 131 h 347"/>
                <a:gd name="T16" fmla="*/ 262 w 389"/>
                <a:gd name="T17" fmla="*/ 197 h 347"/>
                <a:gd name="T18" fmla="*/ 261 w 389"/>
                <a:gd name="T19" fmla="*/ 156 h 347"/>
                <a:gd name="T20" fmla="*/ 224 w 389"/>
                <a:gd name="T21" fmla="*/ 131 h 347"/>
                <a:gd name="T22" fmla="*/ 229 w 389"/>
                <a:gd name="T23" fmla="*/ 77 h 347"/>
                <a:gd name="T24" fmla="*/ 216 w 389"/>
                <a:gd name="T25" fmla="*/ 28 h 347"/>
                <a:gd name="T26" fmla="*/ 301 w 389"/>
                <a:gd name="T27" fmla="*/ 0 h 347"/>
                <a:gd name="T28" fmla="*/ 317 w 389"/>
                <a:gd name="T29" fmla="*/ 24 h 347"/>
                <a:gd name="T30" fmla="*/ 361 w 389"/>
                <a:gd name="T31" fmla="*/ 46 h 347"/>
                <a:gd name="T32" fmla="*/ 389 w 389"/>
                <a:gd name="T33" fmla="*/ 87 h 347"/>
                <a:gd name="T34" fmla="*/ 378 w 389"/>
                <a:gd name="T35" fmla="*/ 109 h 347"/>
                <a:gd name="T36" fmla="*/ 380 w 389"/>
                <a:gd name="T37" fmla="*/ 152 h 347"/>
                <a:gd name="T38" fmla="*/ 364 w 389"/>
                <a:gd name="T39" fmla="*/ 166 h 347"/>
                <a:gd name="T40" fmla="*/ 358 w 389"/>
                <a:gd name="T41" fmla="*/ 207 h 347"/>
                <a:gd name="T42" fmla="*/ 274 w 389"/>
                <a:gd name="T43" fmla="*/ 247 h 347"/>
                <a:gd name="T44" fmla="*/ 275 w 389"/>
                <a:gd name="T45" fmla="*/ 264 h 347"/>
                <a:gd name="T46" fmla="*/ 209 w 389"/>
                <a:gd name="T47" fmla="*/ 296 h 347"/>
                <a:gd name="T48" fmla="*/ 163 w 389"/>
                <a:gd name="T49" fmla="*/ 347 h 347"/>
                <a:gd name="T50" fmla="*/ 90 w 389"/>
                <a:gd name="T51" fmla="*/ 334 h 347"/>
                <a:gd name="T52" fmla="*/ 82 w 389"/>
                <a:gd name="T53" fmla="*/ 320 h 347"/>
                <a:gd name="T54" fmla="*/ 40 w 389"/>
                <a:gd name="T55" fmla="*/ 326 h 34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389"/>
                <a:gd name="T85" fmla="*/ 0 h 347"/>
                <a:gd name="T86" fmla="*/ 389 w 389"/>
                <a:gd name="T87" fmla="*/ 347 h 347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389" h="347">
                  <a:moveTo>
                    <a:pt x="40" y="326"/>
                  </a:moveTo>
                  <a:lnTo>
                    <a:pt x="0" y="282"/>
                  </a:lnTo>
                  <a:lnTo>
                    <a:pt x="0" y="176"/>
                  </a:lnTo>
                  <a:lnTo>
                    <a:pt x="64" y="174"/>
                  </a:lnTo>
                  <a:lnTo>
                    <a:pt x="67" y="140"/>
                  </a:lnTo>
                  <a:lnTo>
                    <a:pt x="77" y="113"/>
                  </a:lnTo>
                  <a:lnTo>
                    <a:pt x="155" y="144"/>
                  </a:lnTo>
                  <a:lnTo>
                    <a:pt x="172" y="131"/>
                  </a:lnTo>
                  <a:lnTo>
                    <a:pt x="262" y="197"/>
                  </a:lnTo>
                  <a:lnTo>
                    <a:pt x="261" y="156"/>
                  </a:lnTo>
                  <a:lnTo>
                    <a:pt x="224" y="131"/>
                  </a:lnTo>
                  <a:lnTo>
                    <a:pt x="229" y="77"/>
                  </a:lnTo>
                  <a:lnTo>
                    <a:pt x="216" y="28"/>
                  </a:lnTo>
                  <a:lnTo>
                    <a:pt x="301" y="0"/>
                  </a:lnTo>
                  <a:lnTo>
                    <a:pt x="317" y="24"/>
                  </a:lnTo>
                  <a:lnTo>
                    <a:pt x="361" y="46"/>
                  </a:lnTo>
                  <a:lnTo>
                    <a:pt x="389" y="87"/>
                  </a:lnTo>
                  <a:lnTo>
                    <a:pt x="378" y="109"/>
                  </a:lnTo>
                  <a:lnTo>
                    <a:pt x="380" y="152"/>
                  </a:lnTo>
                  <a:lnTo>
                    <a:pt x="364" y="166"/>
                  </a:lnTo>
                  <a:lnTo>
                    <a:pt x="358" y="207"/>
                  </a:lnTo>
                  <a:lnTo>
                    <a:pt x="274" y="247"/>
                  </a:lnTo>
                  <a:lnTo>
                    <a:pt x="275" y="264"/>
                  </a:lnTo>
                  <a:lnTo>
                    <a:pt x="209" y="296"/>
                  </a:lnTo>
                  <a:lnTo>
                    <a:pt x="163" y="347"/>
                  </a:lnTo>
                  <a:lnTo>
                    <a:pt x="90" y="334"/>
                  </a:lnTo>
                  <a:lnTo>
                    <a:pt x="82" y="320"/>
                  </a:lnTo>
                  <a:lnTo>
                    <a:pt x="40" y="326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" name="Freeform 342"/>
            <p:cNvSpPr>
              <a:spLocks/>
            </p:cNvSpPr>
            <p:nvPr/>
          </p:nvSpPr>
          <p:spPr bwMode="auto">
            <a:xfrm>
              <a:off x="1963" y="3110"/>
              <a:ext cx="106" cy="280"/>
            </a:xfrm>
            <a:custGeom>
              <a:avLst/>
              <a:gdLst>
                <a:gd name="T0" fmla="*/ 0 w 106"/>
                <a:gd name="T1" fmla="*/ 161 h 280"/>
                <a:gd name="T2" fmla="*/ 6 w 106"/>
                <a:gd name="T3" fmla="*/ 120 h 280"/>
                <a:gd name="T4" fmla="*/ 22 w 106"/>
                <a:gd name="T5" fmla="*/ 106 h 280"/>
                <a:gd name="T6" fmla="*/ 20 w 106"/>
                <a:gd name="T7" fmla="*/ 63 h 280"/>
                <a:gd name="T8" fmla="*/ 31 w 106"/>
                <a:gd name="T9" fmla="*/ 41 h 280"/>
                <a:gd name="T10" fmla="*/ 3 w 106"/>
                <a:gd name="T11" fmla="*/ 0 h 280"/>
                <a:gd name="T12" fmla="*/ 42 w 106"/>
                <a:gd name="T13" fmla="*/ 22 h 280"/>
                <a:gd name="T14" fmla="*/ 81 w 106"/>
                <a:gd name="T15" fmla="*/ 88 h 280"/>
                <a:gd name="T16" fmla="*/ 72 w 106"/>
                <a:gd name="T17" fmla="*/ 120 h 280"/>
                <a:gd name="T18" fmla="*/ 82 w 106"/>
                <a:gd name="T19" fmla="*/ 151 h 280"/>
                <a:gd name="T20" fmla="*/ 106 w 106"/>
                <a:gd name="T21" fmla="*/ 184 h 280"/>
                <a:gd name="T22" fmla="*/ 81 w 106"/>
                <a:gd name="T23" fmla="*/ 280 h 280"/>
                <a:gd name="T24" fmla="*/ 40 w 106"/>
                <a:gd name="T25" fmla="*/ 236 h 280"/>
                <a:gd name="T26" fmla="*/ 54 w 106"/>
                <a:gd name="T27" fmla="*/ 213 h 280"/>
                <a:gd name="T28" fmla="*/ 53 w 106"/>
                <a:gd name="T29" fmla="*/ 177 h 280"/>
                <a:gd name="T30" fmla="*/ 24 w 106"/>
                <a:gd name="T31" fmla="*/ 181 h 280"/>
                <a:gd name="T32" fmla="*/ 0 w 106"/>
                <a:gd name="T33" fmla="*/ 161 h 28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06"/>
                <a:gd name="T52" fmla="*/ 0 h 280"/>
                <a:gd name="T53" fmla="*/ 106 w 106"/>
                <a:gd name="T54" fmla="*/ 280 h 28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06" h="280">
                  <a:moveTo>
                    <a:pt x="0" y="161"/>
                  </a:moveTo>
                  <a:lnTo>
                    <a:pt x="6" y="120"/>
                  </a:lnTo>
                  <a:lnTo>
                    <a:pt x="22" y="106"/>
                  </a:lnTo>
                  <a:lnTo>
                    <a:pt x="20" y="63"/>
                  </a:lnTo>
                  <a:lnTo>
                    <a:pt x="31" y="41"/>
                  </a:lnTo>
                  <a:lnTo>
                    <a:pt x="3" y="0"/>
                  </a:lnTo>
                  <a:lnTo>
                    <a:pt x="42" y="22"/>
                  </a:lnTo>
                  <a:lnTo>
                    <a:pt x="81" y="88"/>
                  </a:lnTo>
                  <a:lnTo>
                    <a:pt x="72" y="120"/>
                  </a:lnTo>
                  <a:lnTo>
                    <a:pt x="82" y="151"/>
                  </a:lnTo>
                  <a:lnTo>
                    <a:pt x="106" y="184"/>
                  </a:lnTo>
                  <a:lnTo>
                    <a:pt x="81" y="280"/>
                  </a:lnTo>
                  <a:lnTo>
                    <a:pt x="40" y="236"/>
                  </a:lnTo>
                  <a:lnTo>
                    <a:pt x="54" y="213"/>
                  </a:lnTo>
                  <a:lnTo>
                    <a:pt x="53" y="177"/>
                  </a:lnTo>
                  <a:lnTo>
                    <a:pt x="24" y="181"/>
                  </a:lnTo>
                  <a:lnTo>
                    <a:pt x="0" y="161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" name="Freeform 343"/>
            <p:cNvSpPr>
              <a:spLocks/>
            </p:cNvSpPr>
            <p:nvPr/>
          </p:nvSpPr>
          <p:spPr bwMode="auto">
            <a:xfrm>
              <a:off x="1879" y="3157"/>
              <a:ext cx="355" cy="551"/>
            </a:xfrm>
            <a:custGeom>
              <a:avLst/>
              <a:gdLst>
                <a:gd name="T0" fmla="*/ 1 w 355"/>
                <a:gd name="T1" fmla="*/ 171 h 551"/>
                <a:gd name="T2" fmla="*/ 0 w 355"/>
                <a:gd name="T3" fmla="*/ 154 h 551"/>
                <a:gd name="T4" fmla="*/ 84 w 355"/>
                <a:gd name="T5" fmla="*/ 114 h 551"/>
                <a:gd name="T6" fmla="*/ 108 w 355"/>
                <a:gd name="T7" fmla="*/ 134 h 551"/>
                <a:gd name="T8" fmla="*/ 137 w 355"/>
                <a:gd name="T9" fmla="*/ 130 h 551"/>
                <a:gd name="T10" fmla="*/ 138 w 355"/>
                <a:gd name="T11" fmla="*/ 166 h 551"/>
                <a:gd name="T12" fmla="*/ 124 w 355"/>
                <a:gd name="T13" fmla="*/ 189 h 551"/>
                <a:gd name="T14" fmla="*/ 165 w 355"/>
                <a:gd name="T15" fmla="*/ 233 h 551"/>
                <a:gd name="T16" fmla="*/ 190 w 355"/>
                <a:gd name="T17" fmla="*/ 137 h 551"/>
                <a:gd name="T18" fmla="*/ 166 w 355"/>
                <a:gd name="T19" fmla="*/ 104 h 551"/>
                <a:gd name="T20" fmla="*/ 156 w 355"/>
                <a:gd name="T21" fmla="*/ 73 h 551"/>
                <a:gd name="T22" fmla="*/ 165 w 355"/>
                <a:gd name="T23" fmla="*/ 41 h 551"/>
                <a:gd name="T24" fmla="*/ 236 w 355"/>
                <a:gd name="T25" fmla="*/ 45 h 551"/>
                <a:gd name="T26" fmla="*/ 264 w 355"/>
                <a:gd name="T27" fmla="*/ 25 h 551"/>
                <a:gd name="T28" fmla="*/ 294 w 355"/>
                <a:gd name="T29" fmla="*/ 31 h 551"/>
                <a:gd name="T30" fmla="*/ 355 w 355"/>
                <a:gd name="T31" fmla="*/ 0 h 551"/>
                <a:gd name="T32" fmla="*/ 342 w 355"/>
                <a:gd name="T33" fmla="*/ 97 h 551"/>
                <a:gd name="T34" fmla="*/ 353 w 355"/>
                <a:gd name="T35" fmla="*/ 161 h 551"/>
                <a:gd name="T36" fmla="*/ 300 w 355"/>
                <a:gd name="T37" fmla="*/ 223 h 551"/>
                <a:gd name="T38" fmla="*/ 252 w 355"/>
                <a:gd name="T39" fmla="*/ 233 h 551"/>
                <a:gd name="T40" fmla="*/ 219 w 355"/>
                <a:gd name="T41" fmla="*/ 250 h 551"/>
                <a:gd name="T42" fmla="*/ 204 w 355"/>
                <a:gd name="T43" fmla="*/ 268 h 551"/>
                <a:gd name="T44" fmla="*/ 148 w 355"/>
                <a:gd name="T45" fmla="*/ 313 h 551"/>
                <a:gd name="T46" fmla="*/ 140 w 355"/>
                <a:gd name="T47" fmla="*/ 338 h 551"/>
                <a:gd name="T48" fmla="*/ 156 w 355"/>
                <a:gd name="T49" fmla="*/ 367 h 551"/>
                <a:gd name="T50" fmla="*/ 175 w 355"/>
                <a:gd name="T51" fmla="*/ 429 h 551"/>
                <a:gd name="T52" fmla="*/ 135 w 355"/>
                <a:gd name="T53" fmla="*/ 489 h 551"/>
                <a:gd name="T54" fmla="*/ 84 w 355"/>
                <a:gd name="T55" fmla="*/ 500 h 551"/>
                <a:gd name="T56" fmla="*/ 72 w 355"/>
                <a:gd name="T57" fmla="*/ 521 h 551"/>
                <a:gd name="T58" fmla="*/ 79 w 355"/>
                <a:gd name="T59" fmla="*/ 548 h 551"/>
                <a:gd name="T60" fmla="*/ 42 w 355"/>
                <a:gd name="T61" fmla="*/ 551 h 551"/>
                <a:gd name="T62" fmla="*/ 36 w 355"/>
                <a:gd name="T63" fmla="*/ 491 h 551"/>
                <a:gd name="T64" fmla="*/ 46 w 355"/>
                <a:gd name="T65" fmla="*/ 460 h 551"/>
                <a:gd name="T66" fmla="*/ 26 w 355"/>
                <a:gd name="T67" fmla="*/ 401 h 551"/>
                <a:gd name="T68" fmla="*/ 82 w 355"/>
                <a:gd name="T69" fmla="*/ 329 h 551"/>
                <a:gd name="T70" fmla="*/ 84 w 355"/>
                <a:gd name="T71" fmla="*/ 210 h 551"/>
                <a:gd name="T72" fmla="*/ 10 w 355"/>
                <a:gd name="T73" fmla="*/ 187 h 551"/>
                <a:gd name="T74" fmla="*/ 1 w 355"/>
                <a:gd name="T75" fmla="*/ 171 h 5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55"/>
                <a:gd name="T115" fmla="*/ 0 h 551"/>
                <a:gd name="T116" fmla="*/ 355 w 355"/>
                <a:gd name="T117" fmla="*/ 551 h 5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55" h="551">
                  <a:moveTo>
                    <a:pt x="1" y="171"/>
                  </a:moveTo>
                  <a:lnTo>
                    <a:pt x="0" y="154"/>
                  </a:lnTo>
                  <a:lnTo>
                    <a:pt x="84" y="114"/>
                  </a:lnTo>
                  <a:lnTo>
                    <a:pt x="108" y="134"/>
                  </a:lnTo>
                  <a:lnTo>
                    <a:pt x="137" y="130"/>
                  </a:lnTo>
                  <a:lnTo>
                    <a:pt x="138" y="166"/>
                  </a:lnTo>
                  <a:lnTo>
                    <a:pt x="124" y="189"/>
                  </a:lnTo>
                  <a:lnTo>
                    <a:pt x="165" y="233"/>
                  </a:lnTo>
                  <a:lnTo>
                    <a:pt x="190" y="137"/>
                  </a:lnTo>
                  <a:lnTo>
                    <a:pt x="166" y="104"/>
                  </a:lnTo>
                  <a:lnTo>
                    <a:pt x="156" y="73"/>
                  </a:lnTo>
                  <a:lnTo>
                    <a:pt x="165" y="41"/>
                  </a:lnTo>
                  <a:lnTo>
                    <a:pt x="236" y="45"/>
                  </a:lnTo>
                  <a:lnTo>
                    <a:pt x="264" y="25"/>
                  </a:lnTo>
                  <a:lnTo>
                    <a:pt x="294" y="31"/>
                  </a:lnTo>
                  <a:lnTo>
                    <a:pt x="355" y="0"/>
                  </a:lnTo>
                  <a:lnTo>
                    <a:pt x="342" y="97"/>
                  </a:lnTo>
                  <a:lnTo>
                    <a:pt x="353" y="161"/>
                  </a:lnTo>
                  <a:lnTo>
                    <a:pt x="300" y="223"/>
                  </a:lnTo>
                  <a:lnTo>
                    <a:pt x="252" y="233"/>
                  </a:lnTo>
                  <a:lnTo>
                    <a:pt x="219" y="250"/>
                  </a:lnTo>
                  <a:lnTo>
                    <a:pt x="204" y="268"/>
                  </a:lnTo>
                  <a:lnTo>
                    <a:pt x="148" y="313"/>
                  </a:lnTo>
                  <a:lnTo>
                    <a:pt x="140" y="338"/>
                  </a:lnTo>
                  <a:lnTo>
                    <a:pt x="156" y="367"/>
                  </a:lnTo>
                  <a:lnTo>
                    <a:pt x="175" y="429"/>
                  </a:lnTo>
                  <a:lnTo>
                    <a:pt x="135" y="489"/>
                  </a:lnTo>
                  <a:lnTo>
                    <a:pt x="84" y="500"/>
                  </a:lnTo>
                  <a:lnTo>
                    <a:pt x="72" y="521"/>
                  </a:lnTo>
                  <a:lnTo>
                    <a:pt x="79" y="548"/>
                  </a:lnTo>
                  <a:lnTo>
                    <a:pt x="42" y="551"/>
                  </a:lnTo>
                  <a:lnTo>
                    <a:pt x="36" y="491"/>
                  </a:lnTo>
                  <a:lnTo>
                    <a:pt x="46" y="460"/>
                  </a:lnTo>
                  <a:lnTo>
                    <a:pt x="26" y="401"/>
                  </a:lnTo>
                  <a:lnTo>
                    <a:pt x="82" y="329"/>
                  </a:lnTo>
                  <a:lnTo>
                    <a:pt x="84" y="210"/>
                  </a:lnTo>
                  <a:lnTo>
                    <a:pt x="10" y="187"/>
                  </a:lnTo>
                  <a:lnTo>
                    <a:pt x="1" y="171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" name="Freeform 344"/>
            <p:cNvSpPr>
              <a:spLocks/>
            </p:cNvSpPr>
            <p:nvPr/>
          </p:nvSpPr>
          <p:spPr bwMode="auto">
            <a:xfrm>
              <a:off x="1688" y="3328"/>
              <a:ext cx="275" cy="230"/>
            </a:xfrm>
            <a:custGeom>
              <a:avLst/>
              <a:gdLst>
                <a:gd name="T0" fmla="*/ 217 w 275"/>
                <a:gd name="T1" fmla="*/ 230 h 230"/>
                <a:gd name="T2" fmla="*/ 273 w 275"/>
                <a:gd name="T3" fmla="*/ 158 h 230"/>
                <a:gd name="T4" fmla="*/ 275 w 275"/>
                <a:gd name="T5" fmla="*/ 39 h 230"/>
                <a:gd name="T6" fmla="*/ 201 w 275"/>
                <a:gd name="T7" fmla="*/ 16 h 230"/>
                <a:gd name="T8" fmla="*/ 192 w 275"/>
                <a:gd name="T9" fmla="*/ 0 h 230"/>
                <a:gd name="T10" fmla="*/ 126 w 275"/>
                <a:gd name="T11" fmla="*/ 32 h 230"/>
                <a:gd name="T12" fmla="*/ 80 w 275"/>
                <a:gd name="T13" fmla="*/ 83 h 230"/>
                <a:gd name="T14" fmla="*/ 7 w 275"/>
                <a:gd name="T15" fmla="*/ 70 h 230"/>
                <a:gd name="T16" fmla="*/ 0 w 275"/>
                <a:gd name="T17" fmla="*/ 78 h 230"/>
                <a:gd name="T18" fmla="*/ 86 w 275"/>
                <a:gd name="T19" fmla="*/ 167 h 230"/>
                <a:gd name="T20" fmla="*/ 110 w 275"/>
                <a:gd name="T21" fmla="*/ 161 h 230"/>
                <a:gd name="T22" fmla="*/ 114 w 275"/>
                <a:gd name="T23" fmla="*/ 207 h 230"/>
                <a:gd name="T24" fmla="*/ 151 w 275"/>
                <a:gd name="T25" fmla="*/ 223 h 230"/>
                <a:gd name="T26" fmla="*/ 217 w 275"/>
                <a:gd name="T27" fmla="*/ 230 h 23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75"/>
                <a:gd name="T43" fmla="*/ 0 h 230"/>
                <a:gd name="T44" fmla="*/ 275 w 275"/>
                <a:gd name="T45" fmla="*/ 230 h 23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75" h="230">
                  <a:moveTo>
                    <a:pt x="217" y="230"/>
                  </a:moveTo>
                  <a:lnTo>
                    <a:pt x="273" y="158"/>
                  </a:lnTo>
                  <a:lnTo>
                    <a:pt x="275" y="39"/>
                  </a:lnTo>
                  <a:lnTo>
                    <a:pt x="201" y="16"/>
                  </a:lnTo>
                  <a:lnTo>
                    <a:pt x="192" y="0"/>
                  </a:lnTo>
                  <a:lnTo>
                    <a:pt x="126" y="32"/>
                  </a:lnTo>
                  <a:lnTo>
                    <a:pt x="80" y="83"/>
                  </a:lnTo>
                  <a:lnTo>
                    <a:pt x="7" y="70"/>
                  </a:lnTo>
                  <a:lnTo>
                    <a:pt x="0" y="78"/>
                  </a:lnTo>
                  <a:lnTo>
                    <a:pt x="86" y="167"/>
                  </a:lnTo>
                  <a:lnTo>
                    <a:pt x="110" y="161"/>
                  </a:lnTo>
                  <a:lnTo>
                    <a:pt x="114" y="207"/>
                  </a:lnTo>
                  <a:lnTo>
                    <a:pt x="151" y="223"/>
                  </a:lnTo>
                  <a:lnTo>
                    <a:pt x="217" y="230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" name="Freeform 345"/>
            <p:cNvSpPr>
              <a:spLocks/>
            </p:cNvSpPr>
            <p:nvPr/>
          </p:nvSpPr>
          <p:spPr bwMode="auto">
            <a:xfrm>
              <a:off x="1262" y="3356"/>
              <a:ext cx="426" cy="415"/>
            </a:xfrm>
            <a:custGeom>
              <a:avLst/>
              <a:gdLst>
                <a:gd name="T0" fmla="*/ 0 w 426"/>
                <a:gd name="T1" fmla="*/ 21 h 415"/>
                <a:gd name="T2" fmla="*/ 25 w 426"/>
                <a:gd name="T3" fmla="*/ 28 h 415"/>
                <a:gd name="T4" fmla="*/ 44 w 426"/>
                <a:gd name="T5" fmla="*/ 0 h 415"/>
                <a:gd name="T6" fmla="*/ 76 w 426"/>
                <a:gd name="T7" fmla="*/ 33 h 415"/>
                <a:gd name="T8" fmla="*/ 94 w 426"/>
                <a:gd name="T9" fmla="*/ 24 h 415"/>
                <a:gd name="T10" fmla="*/ 223 w 426"/>
                <a:gd name="T11" fmla="*/ 24 h 415"/>
                <a:gd name="T12" fmla="*/ 250 w 426"/>
                <a:gd name="T13" fmla="*/ 51 h 415"/>
                <a:gd name="T14" fmla="*/ 383 w 426"/>
                <a:gd name="T15" fmla="*/ 34 h 415"/>
                <a:gd name="T16" fmla="*/ 425 w 426"/>
                <a:gd name="T17" fmla="*/ 28 h 415"/>
                <a:gd name="T18" fmla="*/ 426 w 426"/>
                <a:gd name="T19" fmla="*/ 50 h 415"/>
                <a:gd name="T20" fmla="*/ 307 w 426"/>
                <a:gd name="T21" fmla="*/ 68 h 415"/>
                <a:gd name="T22" fmla="*/ 306 w 426"/>
                <a:gd name="T23" fmla="*/ 174 h 415"/>
                <a:gd name="T24" fmla="*/ 269 w 426"/>
                <a:gd name="T25" fmla="*/ 174 h 415"/>
                <a:gd name="T26" fmla="*/ 269 w 426"/>
                <a:gd name="T27" fmla="*/ 396 h 415"/>
                <a:gd name="T28" fmla="*/ 241 w 426"/>
                <a:gd name="T29" fmla="*/ 415 h 415"/>
                <a:gd name="T30" fmla="*/ 204 w 426"/>
                <a:gd name="T31" fmla="*/ 409 h 415"/>
                <a:gd name="T32" fmla="*/ 191 w 426"/>
                <a:gd name="T33" fmla="*/ 388 h 415"/>
                <a:gd name="T34" fmla="*/ 180 w 426"/>
                <a:gd name="T35" fmla="*/ 388 h 415"/>
                <a:gd name="T36" fmla="*/ 172 w 426"/>
                <a:gd name="T37" fmla="*/ 401 h 415"/>
                <a:gd name="T38" fmla="*/ 145 w 426"/>
                <a:gd name="T39" fmla="*/ 385 h 415"/>
                <a:gd name="T40" fmla="*/ 109 w 426"/>
                <a:gd name="T41" fmla="*/ 304 h 415"/>
                <a:gd name="T42" fmla="*/ 88 w 426"/>
                <a:gd name="T43" fmla="*/ 198 h 415"/>
                <a:gd name="T44" fmla="*/ 67 w 426"/>
                <a:gd name="T45" fmla="*/ 180 h 415"/>
                <a:gd name="T46" fmla="*/ 48 w 426"/>
                <a:gd name="T47" fmla="*/ 124 h 415"/>
                <a:gd name="T48" fmla="*/ 30 w 426"/>
                <a:gd name="T49" fmla="*/ 108 h 415"/>
                <a:gd name="T50" fmla="*/ 21 w 426"/>
                <a:gd name="T51" fmla="*/ 78 h 415"/>
                <a:gd name="T52" fmla="*/ 3 w 426"/>
                <a:gd name="T53" fmla="*/ 63 h 415"/>
                <a:gd name="T54" fmla="*/ 0 w 426"/>
                <a:gd name="T55" fmla="*/ 21 h 41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26"/>
                <a:gd name="T85" fmla="*/ 0 h 415"/>
                <a:gd name="T86" fmla="*/ 426 w 426"/>
                <a:gd name="T87" fmla="*/ 415 h 41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26" h="415">
                  <a:moveTo>
                    <a:pt x="0" y="21"/>
                  </a:moveTo>
                  <a:lnTo>
                    <a:pt x="25" y="28"/>
                  </a:lnTo>
                  <a:lnTo>
                    <a:pt x="44" y="0"/>
                  </a:lnTo>
                  <a:lnTo>
                    <a:pt x="76" y="33"/>
                  </a:lnTo>
                  <a:lnTo>
                    <a:pt x="94" y="24"/>
                  </a:lnTo>
                  <a:lnTo>
                    <a:pt x="223" y="24"/>
                  </a:lnTo>
                  <a:lnTo>
                    <a:pt x="250" y="51"/>
                  </a:lnTo>
                  <a:lnTo>
                    <a:pt x="383" y="34"/>
                  </a:lnTo>
                  <a:lnTo>
                    <a:pt x="425" y="28"/>
                  </a:lnTo>
                  <a:lnTo>
                    <a:pt x="426" y="50"/>
                  </a:lnTo>
                  <a:lnTo>
                    <a:pt x="307" y="68"/>
                  </a:lnTo>
                  <a:lnTo>
                    <a:pt x="306" y="174"/>
                  </a:lnTo>
                  <a:lnTo>
                    <a:pt x="269" y="174"/>
                  </a:lnTo>
                  <a:lnTo>
                    <a:pt x="269" y="396"/>
                  </a:lnTo>
                  <a:lnTo>
                    <a:pt x="241" y="415"/>
                  </a:lnTo>
                  <a:lnTo>
                    <a:pt x="204" y="409"/>
                  </a:lnTo>
                  <a:lnTo>
                    <a:pt x="191" y="388"/>
                  </a:lnTo>
                  <a:lnTo>
                    <a:pt x="180" y="388"/>
                  </a:lnTo>
                  <a:lnTo>
                    <a:pt x="172" y="401"/>
                  </a:lnTo>
                  <a:lnTo>
                    <a:pt x="145" y="385"/>
                  </a:lnTo>
                  <a:lnTo>
                    <a:pt x="109" y="304"/>
                  </a:lnTo>
                  <a:lnTo>
                    <a:pt x="88" y="198"/>
                  </a:lnTo>
                  <a:lnTo>
                    <a:pt x="67" y="180"/>
                  </a:lnTo>
                  <a:lnTo>
                    <a:pt x="48" y="124"/>
                  </a:lnTo>
                  <a:lnTo>
                    <a:pt x="30" y="108"/>
                  </a:lnTo>
                  <a:lnTo>
                    <a:pt x="21" y="78"/>
                  </a:lnTo>
                  <a:lnTo>
                    <a:pt x="3" y="63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" name="Freeform 346"/>
            <p:cNvSpPr>
              <a:spLocks/>
            </p:cNvSpPr>
            <p:nvPr/>
          </p:nvSpPr>
          <p:spPr bwMode="auto">
            <a:xfrm>
              <a:off x="1531" y="3406"/>
              <a:ext cx="308" cy="306"/>
            </a:xfrm>
            <a:custGeom>
              <a:avLst/>
              <a:gdLst>
                <a:gd name="T0" fmla="*/ 0 w 308"/>
                <a:gd name="T1" fmla="*/ 227 h 306"/>
                <a:gd name="T2" fmla="*/ 0 w 308"/>
                <a:gd name="T3" fmla="*/ 124 h 306"/>
                <a:gd name="T4" fmla="*/ 37 w 308"/>
                <a:gd name="T5" fmla="*/ 124 h 306"/>
                <a:gd name="T6" fmla="*/ 38 w 308"/>
                <a:gd name="T7" fmla="*/ 18 h 306"/>
                <a:gd name="T8" fmla="*/ 157 w 308"/>
                <a:gd name="T9" fmla="*/ 0 h 306"/>
                <a:gd name="T10" fmla="*/ 243 w 308"/>
                <a:gd name="T11" fmla="*/ 89 h 306"/>
                <a:gd name="T12" fmla="*/ 267 w 308"/>
                <a:gd name="T13" fmla="*/ 83 h 306"/>
                <a:gd name="T14" fmla="*/ 271 w 308"/>
                <a:gd name="T15" fmla="*/ 129 h 306"/>
                <a:gd name="T16" fmla="*/ 308 w 308"/>
                <a:gd name="T17" fmla="*/ 145 h 306"/>
                <a:gd name="T18" fmla="*/ 285 w 308"/>
                <a:gd name="T19" fmla="*/ 152 h 306"/>
                <a:gd name="T20" fmla="*/ 257 w 308"/>
                <a:gd name="T21" fmla="*/ 194 h 306"/>
                <a:gd name="T22" fmla="*/ 220 w 308"/>
                <a:gd name="T23" fmla="*/ 213 h 306"/>
                <a:gd name="T24" fmla="*/ 219 w 308"/>
                <a:gd name="T25" fmla="*/ 229 h 306"/>
                <a:gd name="T26" fmla="*/ 192 w 308"/>
                <a:gd name="T27" fmla="*/ 241 h 306"/>
                <a:gd name="T28" fmla="*/ 178 w 308"/>
                <a:gd name="T29" fmla="*/ 267 h 306"/>
                <a:gd name="T30" fmla="*/ 113 w 308"/>
                <a:gd name="T31" fmla="*/ 258 h 306"/>
                <a:gd name="T32" fmla="*/ 63 w 308"/>
                <a:gd name="T33" fmla="*/ 306 h 306"/>
                <a:gd name="T34" fmla="*/ 29 w 308"/>
                <a:gd name="T35" fmla="*/ 306 h 306"/>
                <a:gd name="T36" fmla="*/ 22 w 308"/>
                <a:gd name="T37" fmla="*/ 276 h 306"/>
                <a:gd name="T38" fmla="*/ 29 w 308"/>
                <a:gd name="T39" fmla="*/ 261 h 306"/>
                <a:gd name="T40" fmla="*/ 0 w 308"/>
                <a:gd name="T41" fmla="*/ 227 h 30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08"/>
                <a:gd name="T64" fmla="*/ 0 h 306"/>
                <a:gd name="T65" fmla="*/ 308 w 308"/>
                <a:gd name="T66" fmla="*/ 306 h 30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08" h="306">
                  <a:moveTo>
                    <a:pt x="0" y="227"/>
                  </a:moveTo>
                  <a:lnTo>
                    <a:pt x="0" y="124"/>
                  </a:lnTo>
                  <a:lnTo>
                    <a:pt x="37" y="124"/>
                  </a:lnTo>
                  <a:lnTo>
                    <a:pt x="38" y="18"/>
                  </a:lnTo>
                  <a:lnTo>
                    <a:pt x="157" y="0"/>
                  </a:lnTo>
                  <a:lnTo>
                    <a:pt x="243" y="89"/>
                  </a:lnTo>
                  <a:lnTo>
                    <a:pt x="267" y="83"/>
                  </a:lnTo>
                  <a:lnTo>
                    <a:pt x="271" y="129"/>
                  </a:lnTo>
                  <a:lnTo>
                    <a:pt x="308" y="145"/>
                  </a:lnTo>
                  <a:lnTo>
                    <a:pt x="285" y="152"/>
                  </a:lnTo>
                  <a:lnTo>
                    <a:pt x="257" y="194"/>
                  </a:lnTo>
                  <a:lnTo>
                    <a:pt x="220" y="213"/>
                  </a:lnTo>
                  <a:lnTo>
                    <a:pt x="219" y="229"/>
                  </a:lnTo>
                  <a:lnTo>
                    <a:pt x="192" y="241"/>
                  </a:lnTo>
                  <a:lnTo>
                    <a:pt x="178" y="267"/>
                  </a:lnTo>
                  <a:lnTo>
                    <a:pt x="113" y="258"/>
                  </a:lnTo>
                  <a:lnTo>
                    <a:pt x="63" y="306"/>
                  </a:lnTo>
                  <a:lnTo>
                    <a:pt x="29" y="306"/>
                  </a:lnTo>
                  <a:lnTo>
                    <a:pt x="22" y="276"/>
                  </a:lnTo>
                  <a:lnTo>
                    <a:pt x="29" y="261"/>
                  </a:lnTo>
                  <a:lnTo>
                    <a:pt x="0" y="227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" name="Freeform 347"/>
            <p:cNvSpPr>
              <a:spLocks/>
            </p:cNvSpPr>
            <p:nvPr/>
          </p:nvSpPr>
          <p:spPr bwMode="auto">
            <a:xfrm>
              <a:off x="1434" y="3551"/>
              <a:ext cx="524" cy="415"/>
            </a:xfrm>
            <a:custGeom>
              <a:avLst/>
              <a:gdLst>
                <a:gd name="T0" fmla="*/ 0 w 524"/>
                <a:gd name="T1" fmla="*/ 206 h 415"/>
                <a:gd name="T2" fmla="*/ 8 w 524"/>
                <a:gd name="T3" fmla="*/ 193 h 415"/>
                <a:gd name="T4" fmla="*/ 19 w 524"/>
                <a:gd name="T5" fmla="*/ 193 h 415"/>
                <a:gd name="T6" fmla="*/ 32 w 524"/>
                <a:gd name="T7" fmla="*/ 214 h 415"/>
                <a:gd name="T8" fmla="*/ 69 w 524"/>
                <a:gd name="T9" fmla="*/ 220 h 415"/>
                <a:gd name="T10" fmla="*/ 97 w 524"/>
                <a:gd name="T11" fmla="*/ 201 h 415"/>
                <a:gd name="T12" fmla="*/ 97 w 524"/>
                <a:gd name="T13" fmla="*/ 82 h 415"/>
                <a:gd name="T14" fmla="*/ 126 w 524"/>
                <a:gd name="T15" fmla="*/ 116 h 415"/>
                <a:gd name="T16" fmla="*/ 119 w 524"/>
                <a:gd name="T17" fmla="*/ 131 h 415"/>
                <a:gd name="T18" fmla="*/ 126 w 524"/>
                <a:gd name="T19" fmla="*/ 161 h 415"/>
                <a:gd name="T20" fmla="*/ 160 w 524"/>
                <a:gd name="T21" fmla="*/ 161 h 415"/>
                <a:gd name="T22" fmla="*/ 210 w 524"/>
                <a:gd name="T23" fmla="*/ 113 h 415"/>
                <a:gd name="T24" fmla="*/ 275 w 524"/>
                <a:gd name="T25" fmla="*/ 122 h 415"/>
                <a:gd name="T26" fmla="*/ 289 w 524"/>
                <a:gd name="T27" fmla="*/ 96 h 415"/>
                <a:gd name="T28" fmla="*/ 316 w 524"/>
                <a:gd name="T29" fmla="*/ 84 h 415"/>
                <a:gd name="T30" fmla="*/ 317 w 524"/>
                <a:gd name="T31" fmla="*/ 68 h 415"/>
                <a:gd name="T32" fmla="*/ 354 w 524"/>
                <a:gd name="T33" fmla="*/ 49 h 415"/>
                <a:gd name="T34" fmla="*/ 382 w 524"/>
                <a:gd name="T35" fmla="*/ 7 h 415"/>
                <a:gd name="T36" fmla="*/ 405 w 524"/>
                <a:gd name="T37" fmla="*/ 0 h 415"/>
                <a:gd name="T38" fmla="*/ 471 w 524"/>
                <a:gd name="T39" fmla="*/ 7 h 415"/>
                <a:gd name="T40" fmla="*/ 491 w 524"/>
                <a:gd name="T41" fmla="*/ 66 h 415"/>
                <a:gd name="T42" fmla="*/ 481 w 524"/>
                <a:gd name="T43" fmla="*/ 97 h 415"/>
                <a:gd name="T44" fmla="*/ 487 w 524"/>
                <a:gd name="T45" fmla="*/ 157 h 415"/>
                <a:gd name="T46" fmla="*/ 524 w 524"/>
                <a:gd name="T47" fmla="*/ 154 h 415"/>
                <a:gd name="T48" fmla="*/ 486 w 524"/>
                <a:gd name="T49" fmla="*/ 224 h 415"/>
                <a:gd name="T50" fmla="*/ 455 w 524"/>
                <a:gd name="T51" fmla="*/ 240 h 415"/>
                <a:gd name="T52" fmla="*/ 432 w 524"/>
                <a:gd name="T53" fmla="*/ 289 h 415"/>
                <a:gd name="T54" fmla="*/ 352 w 524"/>
                <a:gd name="T55" fmla="*/ 360 h 415"/>
                <a:gd name="T56" fmla="*/ 299 w 524"/>
                <a:gd name="T57" fmla="*/ 386 h 415"/>
                <a:gd name="T58" fmla="*/ 265 w 524"/>
                <a:gd name="T59" fmla="*/ 389 h 415"/>
                <a:gd name="T60" fmla="*/ 253 w 524"/>
                <a:gd name="T61" fmla="*/ 403 h 415"/>
                <a:gd name="T62" fmla="*/ 230 w 524"/>
                <a:gd name="T63" fmla="*/ 395 h 415"/>
                <a:gd name="T64" fmla="*/ 160 w 524"/>
                <a:gd name="T65" fmla="*/ 406 h 415"/>
                <a:gd name="T66" fmla="*/ 93 w 524"/>
                <a:gd name="T67" fmla="*/ 415 h 415"/>
                <a:gd name="T68" fmla="*/ 32 w 524"/>
                <a:gd name="T69" fmla="*/ 352 h 415"/>
                <a:gd name="T70" fmla="*/ 54 w 524"/>
                <a:gd name="T71" fmla="*/ 333 h 415"/>
                <a:gd name="T72" fmla="*/ 33 w 524"/>
                <a:gd name="T73" fmla="*/ 299 h 415"/>
                <a:gd name="T74" fmla="*/ 0 w 524"/>
                <a:gd name="T75" fmla="*/ 206 h 41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24"/>
                <a:gd name="T115" fmla="*/ 0 h 415"/>
                <a:gd name="T116" fmla="*/ 524 w 524"/>
                <a:gd name="T117" fmla="*/ 415 h 415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24" h="415">
                  <a:moveTo>
                    <a:pt x="0" y="206"/>
                  </a:moveTo>
                  <a:lnTo>
                    <a:pt x="8" y="193"/>
                  </a:lnTo>
                  <a:lnTo>
                    <a:pt x="19" y="193"/>
                  </a:lnTo>
                  <a:lnTo>
                    <a:pt x="32" y="214"/>
                  </a:lnTo>
                  <a:lnTo>
                    <a:pt x="69" y="220"/>
                  </a:lnTo>
                  <a:lnTo>
                    <a:pt x="97" y="201"/>
                  </a:lnTo>
                  <a:lnTo>
                    <a:pt x="97" y="82"/>
                  </a:lnTo>
                  <a:lnTo>
                    <a:pt x="126" y="116"/>
                  </a:lnTo>
                  <a:lnTo>
                    <a:pt x="119" y="131"/>
                  </a:lnTo>
                  <a:lnTo>
                    <a:pt x="126" y="161"/>
                  </a:lnTo>
                  <a:lnTo>
                    <a:pt x="160" y="161"/>
                  </a:lnTo>
                  <a:lnTo>
                    <a:pt x="210" y="113"/>
                  </a:lnTo>
                  <a:lnTo>
                    <a:pt x="275" y="122"/>
                  </a:lnTo>
                  <a:lnTo>
                    <a:pt x="289" y="96"/>
                  </a:lnTo>
                  <a:lnTo>
                    <a:pt x="316" y="84"/>
                  </a:lnTo>
                  <a:lnTo>
                    <a:pt x="317" y="68"/>
                  </a:lnTo>
                  <a:lnTo>
                    <a:pt x="354" y="49"/>
                  </a:lnTo>
                  <a:lnTo>
                    <a:pt x="382" y="7"/>
                  </a:lnTo>
                  <a:lnTo>
                    <a:pt x="405" y="0"/>
                  </a:lnTo>
                  <a:lnTo>
                    <a:pt x="471" y="7"/>
                  </a:lnTo>
                  <a:lnTo>
                    <a:pt x="491" y="66"/>
                  </a:lnTo>
                  <a:lnTo>
                    <a:pt x="481" y="97"/>
                  </a:lnTo>
                  <a:lnTo>
                    <a:pt x="487" y="157"/>
                  </a:lnTo>
                  <a:lnTo>
                    <a:pt x="524" y="154"/>
                  </a:lnTo>
                  <a:lnTo>
                    <a:pt x="486" y="224"/>
                  </a:lnTo>
                  <a:lnTo>
                    <a:pt x="455" y="240"/>
                  </a:lnTo>
                  <a:lnTo>
                    <a:pt x="432" y="289"/>
                  </a:lnTo>
                  <a:lnTo>
                    <a:pt x="352" y="360"/>
                  </a:lnTo>
                  <a:lnTo>
                    <a:pt x="299" y="386"/>
                  </a:lnTo>
                  <a:lnTo>
                    <a:pt x="265" y="389"/>
                  </a:lnTo>
                  <a:lnTo>
                    <a:pt x="253" y="403"/>
                  </a:lnTo>
                  <a:lnTo>
                    <a:pt x="230" y="395"/>
                  </a:lnTo>
                  <a:lnTo>
                    <a:pt x="160" y="406"/>
                  </a:lnTo>
                  <a:lnTo>
                    <a:pt x="93" y="415"/>
                  </a:lnTo>
                  <a:lnTo>
                    <a:pt x="32" y="352"/>
                  </a:lnTo>
                  <a:lnTo>
                    <a:pt x="54" y="333"/>
                  </a:lnTo>
                  <a:lnTo>
                    <a:pt x="33" y="299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" name="Freeform 348"/>
            <p:cNvSpPr>
              <a:spLocks/>
            </p:cNvSpPr>
            <p:nvPr/>
          </p:nvSpPr>
          <p:spPr bwMode="auto">
            <a:xfrm>
              <a:off x="1784" y="3775"/>
              <a:ext cx="58" cy="49"/>
            </a:xfrm>
            <a:custGeom>
              <a:avLst/>
              <a:gdLst>
                <a:gd name="T0" fmla="*/ 39 w 58"/>
                <a:gd name="T1" fmla="*/ 0 h 49"/>
                <a:gd name="T2" fmla="*/ 18 w 58"/>
                <a:gd name="T3" fmla="*/ 12 h 49"/>
                <a:gd name="T4" fmla="*/ 0 w 58"/>
                <a:gd name="T5" fmla="*/ 30 h 49"/>
                <a:gd name="T6" fmla="*/ 16 w 58"/>
                <a:gd name="T7" fmla="*/ 49 h 49"/>
                <a:gd name="T8" fmla="*/ 43 w 58"/>
                <a:gd name="T9" fmla="*/ 44 h 49"/>
                <a:gd name="T10" fmla="*/ 58 w 58"/>
                <a:gd name="T11" fmla="*/ 6 h 49"/>
                <a:gd name="T12" fmla="*/ 39 w 58"/>
                <a:gd name="T13" fmla="*/ 0 h 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8"/>
                <a:gd name="T22" fmla="*/ 0 h 49"/>
                <a:gd name="T23" fmla="*/ 58 w 58"/>
                <a:gd name="T24" fmla="*/ 49 h 4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8" h="49">
                  <a:moveTo>
                    <a:pt x="39" y="0"/>
                  </a:moveTo>
                  <a:lnTo>
                    <a:pt x="18" y="12"/>
                  </a:lnTo>
                  <a:lnTo>
                    <a:pt x="0" y="30"/>
                  </a:lnTo>
                  <a:lnTo>
                    <a:pt x="16" y="49"/>
                  </a:lnTo>
                  <a:lnTo>
                    <a:pt x="43" y="44"/>
                  </a:lnTo>
                  <a:lnTo>
                    <a:pt x="58" y="6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" name="Freeform 349"/>
            <p:cNvSpPr>
              <a:spLocks/>
            </p:cNvSpPr>
            <p:nvPr/>
          </p:nvSpPr>
          <p:spPr bwMode="auto">
            <a:xfrm>
              <a:off x="1870" y="3669"/>
              <a:ext cx="51" cy="59"/>
            </a:xfrm>
            <a:custGeom>
              <a:avLst/>
              <a:gdLst>
                <a:gd name="T0" fmla="*/ 45 w 51"/>
                <a:gd name="T1" fmla="*/ 12 h 59"/>
                <a:gd name="T2" fmla="*/ 24 w 51"/>
                <a:gd name="T3" fmla="*/ 0 h 59"/>
                <a:gd name="T4" fmla="*/ 0 w 51"/>
                <a:gd name="T5" fmla="*/ 41 h 59"/>
                <a:gd name="T6" fmla="*/ 14 w 51"/>
                <a:gd name="T7" fmla="*/ 59 h 59"/>
                <a:gd name="T8" fmla="*/ 37 w 51"/>
                <a:gd name="T9" fmla="*/ 59 h 59"/>
                <a:gd name="T10" fmla="*/ 51 w 51"/>
                <a:gd name="T11" fmla="*/ 39 h 59"/>
                <a:gd name="T12" fmla="*/ 45 w 51"/>
                <a:gd name="T13" fmla="*/ 12 h 5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1"/>
                <a:gd name="T22" fmla="*/ 0 h 59"/>
                <a:gd name="T23" fmla="*/ 51 w 51"/>
                <a:gd name="T24" fmla="*/ 59 h 5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1" h="59">
                  <a:moveTo>
                    <a:pt x="45" y="12"/>
                  </a:moveTo>
                  <a:lnTo>
                    <a:pt x="24" y="0"/>
                  </a:lnTo>
                  <a:lnTo>
                    <a:pt x="0" y="41"/>
                  </a:lnTo>
                  <a:lnTo>
                    <a:pt x="14" y="59"/>
                  </a:lnTo>
                  <a:lnTo>
                    <a:pt x="37" y="59"/>
                  </a:lnTo>
                  <a:lnTo>
                    <a:pt x="51" y="39"/>
                  </a:lnTo>
                  <a:lnTo>
                    <a:pt x="45" y="12"/>
                  </a:lnTo>
                  <a:close/>
                </a:path>
              </a:pathLst>
            </a:custGeom>
            <a:solidFill>
              <a:srgbClr val="FFFF8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" name="Freeform 350"/>
            <p:cNvSpPr>
              <a:spLocks/>
            </p:cNvSpPr>
            <p:nvPr/>
          </p:nvSpPr>
          <p:spPr bwMode="auto">
            <a:xfrm>
              <a:off x="2305" y="3173"/>
              <a:ext cx="25" cy="25"/>
            </a:xfrm>
            <a:custGeom>
              <a:avLst/>
              <a:gdLst>
                <a:gd name="T0" fmla="*/ 12 w 25"/>
                <a:gd name="T1" fmla="*/ 1 h 25"/>
                <a:gd name="T2" fmla="*/ 22 w 25"/>
                <a:gd name="T3" fmla="*/ 2 h 25"/>
                <a:gd name="T4" fmla="*/ 22 w 25"/>
                <a:gd name="T5" fmla="*/ 8 h 25"/>
                <a:gd name="T6" fmla="*/ 22 w 25"/>
                <a:gd name="T7" fmla="*/ 13 h 25"/>
                <a:gd name="T8" fmla="*/ 25 w 25"/>
                <a:gd name="T9" fmla="*/ 20 h 25"/>
                <a:gd name="T10" fmla="*/ 25 w 25"/>
                <a:gd name="T11" fmla="*/ 25 h 25"/>
                <a:gd name="T12" fmla="*/ 22 w 25"/>
                <a:gd name="T13" fmla="*/ 25 h 25"/>
                <a:gd name="T14" fmla="*/ 16 w 25"/>
                <a:gd name="T15" fmla="*/ 24 h 25"/>
                <a:gd name="T16" fmla="*/ 8 w 25"/>
                <a:gd name="T17" fmla="*/ 18 h 25"/>
                <a:gd name="T18" fmla="*/ 1 w 25"/>
                <a:gd name="T19" fmla="*/ 18 h 25"/>
                <a:gd name="T20" fmla="*/ 0 w 25"/>
                <a:gd name="T21" fmla="*/ 15 h 25"/>
                <a:gd name="T22" fmla="*/ 1 w 25"/>
                <a:gd name="T23" fmla="*/ 6 h 25"/>
                <a:gd name="T24" fmla="*/ 8 w 25"/>
                <a:gd name="T25" fmla="*/ 0 h 25"/>
                <a:gd name="T26" fmla="*/ 12 w 25"/>
                <a:gd name="T27" fmla="*/ 1 h 2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5"/>
                <a:gd name="T43" fmla="*/ 0 h 25"/>
                <a:gd name="T44" fmla="*/ 25 w 25"/>
                <a:gd name="T45" fmla="*/ 25 h 2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5" h="25">
                  <a:moveTo>
                    <a:pt x="12" y="1"/>
                  </a:moveTo>
                  <a:lnTo>
                    <a:pt x="22" y="2"/>
                  </a:lnTo>
                  <a:lnTo>
                    <a:pt x="22" y="8"/>
                  </a:lnTo>
                  <a:lnTo>
                    <a:pt x="22" y="13"/>
                  </a:lnTo>
                  <a:lnTo>
                    <a:pt x="25" y="20"/>
                  </a:lnTo>
                  <a:lnTo>
                    <a:pt x="25" y="25"/>
                  </a:lnTo>
                  <a:lnTo>
                    <a:pt x="22" y="25"/>
                  </a:lnTo>
                  <a:lnTo>
                    <a:pt x="16" y="24"/>
                  </a:lnTo>
                  <a:lnTo>
                    <a:pt x="8" y="18"/>
                  </a:lnTo>
                  <a:lnTo>
                    <a:pt x="1" y="18"/>
                  </a:lnTo>
                  <a:lnTo>
                    <a:pt x="0" y="15"/>
                  </a:lnTo>
                  <a:lnTo>
                    <a:pt x="1" y="6"/>
                  </a:lnTo>
                  <a:lnTo>
                    <a:pt x="8" y="0"/>
                  </a:lnTo>
                  <a:lnTo>
                    <a:pt x="12" y="1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" name="Oval 351"/>
            <p:cNvSpPr>
              <a:spLocks noChangeArrowheads="1"/>
            </p:cNvSpPr>
            <p:nvPr/>
          </p:nvSpPr>
          <p:spPr bwMode="auto">
            <a:xfrm>
              <a:off x="2343" y="3205"/>
              <a:ext cx="17" cy="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" name="Oval 352"/>
            <p:cNvSpPr>
              <a:spLocks noChangeArrowheads="1"/>
            </p:cNvSpPr>
            <p:nvPr/>
          </p:nvSpPr>
          <p:spPr bwMode="auto">
            <a:xfrm>
              <a:off x="2312" y="3209"/>
              <a:ext cx="10" cy="7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" name="Freeform 353"/>
            <p:cNvSpPr>
              <a:spLocks/>
            </p:cNvSpPr>
            <p:nvPr/>
          </p:nvSpPr>
          <p:spPr bwMode="auto">
            <a:xfrm>
              <a:off x="2393" y="3205"/>
              <a:ext cx="17" cy="35"/>
            </a:xfrm>
            <a:custGeom>
              <a:avLst/>
              <a:gdLst>
                <a:gd name="T0" fmla="*/ 12 w 17"/>
                <a:gd name="T1" fmla="*/ 1 h 35"/>
                <a:gd name="T2" fmla="*/ 17 w 17"/>
                <a:gd name="T3" fmla="*/ 10 h 35"/>
                <a:gd name="T4" fmla="*/ 17 w 17"/>
                <a:gd name="T5" fmla="*/ 26 h 35"/>
                <a:gd name="T6" fmla="*/ 8 w 17"/>
                <a:gd name="T7" fmla="*/ 35 h 35"/>
                <a:gd name="T8" fmla="*/ 2 w 17"/>
                <a:gd name="T9" fmla="*/ 27 h 35"/>
                <a:gd name="T10" fmla="*/ 4 w 17"/>
                <a:gd name="T11" fmla="*/ 17 h 35"/>
                <a:gd name="T12" fmla="*/ 0 w 17"/>
                <a:gd name="T13" fmla="*/ 8 h 35"/>
                <a:gd name="T14" fmla="*/ 6 w 17"/>
                <a:gd name="T15" fmla="*/ 0 h 35"/>
                <a:gd name="T16" fmla="*/ 12 w 17"/>
                <a:gd name="T17" fmla="*/ 1 h 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35"/>
                <a:gd name="T29" fmla="*/ 17 w 17"/>
                <a:gd name="T30" fmla="*/ 35 h 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35">
                  <a:moveTo>
                    <a:pt x="12" y="1"/>
                  </a:moveTo>
                  <a:lnTo>
                    <a:pt x="17" y="10"/>
                  </a:lnTo>
                  <a:lnTo>
                    <a:pt x="17" y="26"/>
                  </a:lnTo>
                  <a:lnTo>
                    <a:pt x="8" y="35"/>
                  </a:lnTo>
                  <a:lnTo>
                    <a:pt x="2" y="27"/>
                  </a:lnTo>
                  <a:lnTo>
                    <a:pt x="4" y="17"/>
                  </a:lnTo>
                  <a:lnTo>
                    <a:pt x="0" y="8"/>
                  </a:lnTo>
                  <a:lnTo>
                    <a:pt x="6" y="0"/>
                  </a:lnTo>
                  <a:lnTo>
                    <a:pt x="12" y="1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122" name="Rectangle 184"/>
          <p:cNvSpPr txBox="1">
            <a:spLocks noChangeArrowheads="1"/>
          </p:cNvSpPr>
          <p:nvPr/>
        </p:nvSpPr>
        <p:spPr>
          <a:xfrm>
            <a:off x="4003391" y="1002843"/>
            <a:ext cx="5079685" cy="4625304"/>
          </a:xfrm>
          <a:prstGeom prst="rect">
            <a:avLst/>
          </a:prstGeom>
          <a:noFill/>
        </p:spPr>
        <p:txBody>
          <a:bodyPr vert="horz" lIns="92075" tIns="46038" rIns="92075" bIns="46038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90575">
              <a:buFont typeface="Wingdings 2" pitchFamily="18" charset="2"/>
              <a:buNone/>
            </a:pPr>
            <a:r>
              <a:rPr lang="fr-FR" b="1" dirty="0" smtClean="0">
                <a:solidFill>
                  <a:srgbClr val="0070C0"/>
                </a:solidFill>
              </a:rPr>
              <a:t>  </a:t>
            </a:r>
            <a:r>
              <a:rPr lang="fr-FR" sz="2400" b="1" dirty="0" smtClean="0">
                <a:solidFill>
                  <a:srgbClr val="0070C0"/>
                </a:solidFill>
              </a:rPr>
              <a:t>Air Navigation Service Provider</a:t>
            </a:r>
          </a:p>
          <a:p>
            <a:pPr defTabSz="790575">
              <a:buFont typeface="Wingdings 2" pitchFamily="18" charset="2"/>
              <a:buNone/>
            </a:pPr>
            <a:r>
              <a:rPr lang="fr-FR" sz="2400" b="1" dirty="0">
                <a:solidFill>
                  <a:srgbClr val="0070C0"/>
                </a:solidFill>
              </a:rPr>
              <a:t> </a:t>
            </a:r>
            <a:r>
              <a:rPr lang="fr-FR" sz="2400" b="1" dirty="0" smtClean="0">
                <a:solidFill>
                  <a:srgbClr val="0070C0"/>
                </a:solidFill>
              </a:rPr>
              <a:t>        </a:t>
            </a:r>
            <a:r>
              <a:rPr lang="fr-FR" sz="2400" b="1" dirty="0" err="1" smtClean="0">
                <a:solidFill>
                  <a:srgbClr val="0070C0"/>
                </a:solidFill>
              </a:rPr>
              <a:t>Created</a:t>
            </a:r>
            <a:r>
              <a:rPr lang="fr-FR" sz="2400" b="1" dirty="0" smtClean="0">
                <a:solidFill>
                  <a:srgbClr val="0070C0"/>
                </a:solidFill>
              </a:rPr>
              <a:t> in 1959 </a:t>
            </a:r>
            <a:r>
              <a:rPr lang="fr-FR" b="1" dirty="0" smtClean="0">
                <a:solidFill>
                  <a:srgbClr val="0070C0"/>
                </a:solidFill>
              </a:rPr>
              <a:t>:</a:t>
            </a:r>
          </a:p>
          <a:p>
            <a:pPr defTabSz="790575">
              <a:buFont typeface="Wingdings 2" pitchFamily="18" charset="2"/>
              <a:buNone/>
            </a:pPr>
            <a:r>
              <a:rPr lang="fr-FR" b="1" dirty="0" smtClean="0">
                <a:solidFill>
                  <a:srgbClr val="0070C0"/>
                </a:solidFill>
              </a:rPr>
              <a:t>          </a:t>
            </a:r>
            <a:r>
              <a:rPr lang="fr-FR" sz="2400" b="1" dirty="0" smtClean="0">
                <a:solidFill>
                  <a:srgbClr val="0070C0"/>
                </a:solidFill>
              </a:rPr>
              <a:t>17 </a:t>
            </a:r>
            <a:r>
              <a:rPr lang="fr-FR" sz="2400" b="1" dirty="0" err="1" smtClean="0">
                <a:solidFill>
                  <a:srgbClr val="0070C0"/>
                </a:solidFill>
              </a:rPr>
              <a:t>African</a:t>
            </a:r>
            <a:r>
              <a:rPr lang="fr-FR" sz="2400" b="1" dirty="0" smtClean="0">
                <a:solidFill>
                  <a:srgbClr val="0070C0"/>
                </a:solidFill>
              </a:rPr>
              <a:t> Countries&amp; France</a:t>
            </a:r>
          </a:p>
          <a:p>
            <a:pPr defTabSz="790575">
              <a:buFont typeface="Wingdings 2" pitchFamily="18" charset="2"/>
              <a:buNone/>
            </a:pPr>
            <a:r>
              <a:rPr lang="fr-FR" sz="2400" b="1" dirty="0">
                <a:solidFill>
                  <a:srgbClr val="0070C0"/>
                </a:solidFill>
              </a:rPr>
              <a:t> </a:t>
            </a:r>
            <a:r>
              <a:rPr lang="fr-FR" sz="2400" b="1" dirty="0" smtClean="0">
                <a:solidFill>
                  <a:srgbClr val="0070C0"/>
                </a:solidFill>
              </a:rPr>
              <a:t>               More </a:t>
            </a:r>
            <a:r>
              <a:rPr lang="fr-FR" sz="2400" b="1" dirty="0" err="1" smtClean="0">
                <a:solidFill>
                  <a:srgbClr val="0070C0"/>
                </a:solidFill>
              </a:rPr>
              <a:t>than</a:t>
            </a:r>
            <a:r>
              <a:rPr lang="fr-FR" sz="2400" b="1" dirty="0" smtClean="0">
                <a:solidFill>
                  <a:srgbClr val="0070C0"/>
                </a:solidFill>
              </a:rPr>
              <a:t> 16 Millions km²     	 </a:t>
            </a:r>
          </a:p>
          <a:p>
            <a:pPr defTabSz="790575">
              <a:buFont typeface="Wingdings 2" pitchFamily="18" charset="2"/>
              <a:buNone/>
            </a:pPr>
            <a:r>
              <a:rPr lang="fr-FR" sz="2400" b="1" dirty="0">
                <a:solidFill>
                  <a:srgbClr val="0070C0"/>
                </a:solidFill>
              </a:rPr>
              <a:t> </a:t>
            </a:r>
            <a:r>
              <a:rPr lang="fr-FR" sz="2400" b="1" dirty="0" smtClean="0">
                <a:solidFill>
                  <a:srgbClr val="0070C0"/>
                </a:solidFill>
              </a:rPr>
              <a:t>          Six Flight Information </a:t>
            </a:r>
            <a:r>
              <a:rPr lang="fr-FR" sz="2400" b="1" dirty="0" err="1" smtClean="0">
                <a:solidFill>
                  <a:srgbClr val="0070C0"/>
                </a:solidFill>
              </a:rPr>
              <a:t>Regions</a:t>
            </a:r>
            <a:endParaRPr lang="fr-FR" sz="2400" b="1" dirty="0">
              <a:solidFill>
                <a:srgbClr val="0070C0"/>
              </a:solidFill>
            </a:endParaRPr>
          </a:p>
          <a:p>
            <a:pPr defTabSz="790575">
              <a:buFont typeface="Wingdings 2" pitchFamily="18" charset="2"/>
              <a:buNone/>
            </a:pPr>
            <a:r>
              <a:rPr lang="fr-FR" sz="2400" b="1" dirty="0" smtClean="0">
                <a:solidFill>
                  <a:srgbClr val="0070C0"/>
                </a:solidFill>
              </a:rPr>
              <a:t>   Five </a:t>
            </a:r>
            <a:r>
              <a:rPr lang="fr-FR" sz="2400" b="1" dirty="0" err="1" smtClean="0">
                <a:solidFill>
                  <a:srgbClr val="0070C0"/>
                </a:solidFill>
              </a:rPr>
              <a:t>Meteorological</a:t>
            </a:r>
            <a:r>
              <a:rPr lang="fr-FR" sz="2400" b="1" dirty="0" smtClean="0">
                <a:solidFill>
                  <a:srgbClr val="0070C0"/>
                </a:solidFill>
              </a:rPr>
              <a:t> Monitoring </a:t>
            </a:r>
            <a:r>
              <a:rPr lang="fr-FR" sz="2400" b="1" dirty="0" err="1" smtClean="0">
                <a:solidFill>
                  <a:srgbClr val="0070C0"/>
                </a:solidFill>
              </a:rPr>
              <a:t>Centers</a:t>
            </a:r>
            <a:endParaRPr lang="fr-FR" sz="2400" b="1" dirty="0" smtClean="0">
              <a:solidFill>
                <a:srgbClr val="0070C0"/>
              </a:solidFill>
            </a:endParaRPr>
          </a:p>
          <a:p>
            <a:pPr defTabSz="790575">
              <a:buFont typeface="Wingdings 2" pitchFamily="18" charset="2"/>
              <a:buNone/>
            </a:pPr>
            <a:r>
              <a:rPr lang="fr-FR" sz="2400" b="1" dirty="0">
                <a:solidFill>
                  <a:srgbClr val="0070C0"/>
                </a:solidFill>
              </a:rPr>
              <a:t> </a:t>
            </a:r>
            <a:r>
              <a:rPr lang="fr-FR" sz="2400" b="1" dirty="0" smtClean="0">
                <a:solidFill>
                  <a:srgbClr val="0070C0"/>
                </a:solidFill>
              </a:rPr>
              <a:t> </a:t>
            </a:r>
            <a:r>
              <a:rPr lang="fr-FR" sz="2400" b="1" dirty="0" err="1" smtClean="0">
                <a:solidFill>
                  <a:srgbClr val="0070C0"/>
                </a:solidFill>
              </a:rPr>
              <a:t>Three</a:t>
            </a:r>
            <a:r>
              <a:rPr lang="fr-FR" sz="2400" b="1" dirty="0" smtClean="0">
                <a:solidFill>
                  <a:srgbClr val="0070C0"/>
                </a:solidFill>
              </a:rPr>
              <a:t> RTH</a:t>
            </a:r>
          </a:p>
          <a:p>
            <a:pPr defTabSz="790575">
              <a:buFont typeface="Wingdings 2" pitchFamily="18" charset="2"/>
              <a:buNone/>
            </a:pPr>
            <a:r>
              <a:rPr lang="fr-FR" sz="2400" b="1" dirty="0" smtClean="0">
                <a:solidFill>
                  <a:srgbClr val="0070C0"/>
                </a:solidFill>
              </a:rPr>
              <a:t>A satellite </a:t>
            </a:r>
            <a:r>
              <a:rPr lang="fr-FR" sz="2400" b="1" dirty="0">
                <a:solidFill>
                  <a:srgbClr val="0070C0"/>
                </a:solidFill>
              </a:rPr>
              <a:t>VSAT </a:t>
            </a:r>
            <a:r>
              <a:rPr lang="fr-FR" sz="2400" b="1" dirty="0" err="1">
                <a:solidFill>
                  <a:srgbClr val="0070C0"/>
                </a:solidFill>
              </a:rPr>
              <a:t>based</a:t>
            </a:r>
            <a:r>
              <a:rPr lang="fr-FR" sz="2400" b="1" dirty="0">
                <a:solidFill>
                  <a:srgbClr val="0070C0"/>
                </a:solidFill>
              </a:rPr>
              <a:t>   </a:t>
            </a:r>
            <a:r>
              <a:rPr lang="fr-FR" sz="2400" b="1" dirty="0" smtClean="0">
                <a:solidFill>
                  <a:srgbClr val="0070C0"/>
                </a:solidFill>
              </a:rPr>
              <a:t>Network  </a:t>
            </a:r>
            <a:endParaRPr lang="fr-FR" sz="2400" b="1" dirty="0">
              <a:solidFill>
                <a:srgbClr val="0070C0"/>
              </a:solidFill>
            </a:endParaRPr>
          </a:p>
          <a:p>
            <a:pPr marL="179388" lvl="4" indent="0" defTabSz="790575">
              <a:buFont typeface="Wingdings 2" pitchFamily="18" charset="2"/>
              <a:buNone/>
            </a:pPr>
            <a:r>
              <a:rPr lang="fr-FR" sz="2400" b="1" dirty="0" smtClean="0">
                <a:solidFill>
                  <a:srgbClr val="0070C0"/>
                </a:solidFill>
              </a:rPr>
              <a:t> </a:t>
            </a:r>
            <a:r>
              <a:rPr lang="fr-FR" sz="2400" b="1" dirty="0" smtClean="0">
                <a:solidFill>
                  <a:srgbClr val="FFC000"/>
                </a:solidFill>
              </a:rPr>
              <a:t>(more </a:t>
            </a:r>
            <a:r>
              <a:rPr lang="fr-FR" sz="2400" b="1" dirty="0" err="1" smtClean="0">
                <a:solidFill>
                  <a:srgbClr val="FFC000"/>
                </a:solidFill>
              </a:rPr>
              <a:t>than</a:t>
            </a:r>
            <a:r>
              <a:rPr lang="fr-FR" sz="2400" b="1" dirty="0" smtClean="0">
                <a:solidFill>
                  <a:srgbClr val="FFC000"/>
                </a:solidFill>
              </a:rPr>
              <a:t>  100 </a:t>
            </a:r>
            <a:r>
              <a:rPr lang="fr-FR" sz="2400" b="1" dirty="0" err="1" smtClean="0">
                <a:solidFill>
                  <a:srgbClr val="FFC000"/>
                </a:solidFill>
              </a:rPr>
              <a:t>nodes</a:t>
            </a:r>
            <a:r>
              <a:rPr lang="fr-FR" sz="2400" b="1" dirty="0" smtClean="0">
                <a:solidFill>
                  <a:srgbClr val="FFC0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6558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>
                <a:solidFill>
                  <a:srgbClr val="FF6600"/>
                </a:solidFill>
                <a:latin typeface="Arial" pitchFamily="34" charset="0"/>
              </a:rPr>
              <a:t>Overview of AFISNET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3</a:t>
            </a:fld>
            <a:endParaRPr lang="en-US" altLang="en-US"/>
          </a:p>
        </p:txBody>
      </p:sp>
      <p:graphicFrame>
        <p:nvGraphicFramePr>
          <p:cNvPr id="6" name="Group 4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9665444"/>
              </p:ext>
            </p:extLst>
          </p:nvPr>
        </p:nvGraphicFramePr>
        <p:xfrm>
          <a:off x="250824" y="1052513"/>
          <a:ext cx="8569647" cy="5040782"/>
        </p:xfrm>
        <a:graphic>
          <a:graphicData uri="http://schemas.openxmlformats.org/drawingml/2006/table">
            <a:tbl>
              <a:tblPr/>
              <a:tblGrid>
                <a:gridCol w="2855361"/>
                <a:gridCol w="3531575"/>
                <a:gridCol w="2182711"/>
              </a:tblGrid>
              <a:tr h="116555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STANDARDS (TYPE)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SERVICES (TYPE)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SFA / SMA/MET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47BA"/>
                          </a:solidFill>
                          <a:effectLst/>
                          <a:latin typeface="Arial" charset="0"/>
                          <a:cs typeface="Arial" charset="0"/>
                        </a:rPr>
                        <a:t>QUANTITY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9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F1 (3,7m)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SFA, </a:t>
                      </a:r>
                      <a:r>
                        <a:rPr kumimoji="0" lang="fr-FR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METand</a:t>
                      </a: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SUR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47BA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3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F1 (3,7m-4,5m)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SFA,MET,SMA and SUR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47BA"/>
                          </a:solidFill>
                          <a:effectLst/>
                          <a:latin typeface="Arial" charset="0"/>
                          <a:cs typeface="Arial" charset="0"/>
                        </a:rPr>
                        <a:t>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538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F1 (3,7m-4,5m)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47BA"/>
                          </a:solidFill>
                          <a:effectLst/>
                          <a:latin typeface="Arial" charset="0"/>
                          <a:cs typeface="Arial" charset="0"/>
                        </a:rPr>
                        <a:t>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9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F2 (7,3m)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SFA,MET,SMA and SUR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47BA"/>
                          </a:solidFill>
                          <a:effectLst/>
                          <a:latin typeface="Arial" charset="0"/>
                          <a:cs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9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 (11m)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SFA,MET,SMA and SUR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47BA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469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47BA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5263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 smtClean="0">
                <a:solidFill>
                  <a:srgbClr val="FF6600"/>
                </a:solidFill>
                <a:latin typeface="Arial" pitchFamily="34" charset="0"/>
              </a:rPr>
              <a:t>AFISNET Topology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4</a:t>
            </a:fld>
            <a:endParaRPr lang="en-US" altLang="en-US"/>
          </a:p>
        </p:txBody>
      </p:sp>
      <p:pic>
        <p:nvPicPr>
          <p:cNvPr id="7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673" y="1052513"/>
            <a:ext cx="6622091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8584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 smtClean="0">
                <a:solidFill>
                  <a:srgbClr val="FF6600"/>
                </a:solidFill>
                <a:latin typeface="Arial" pitchFamily="34" charset="0"/>
              </a:rPr>
              <a:t>ASECNA FULL IP INFRASTRUCTURE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5</a:t>
            </a:fld>
            <a:endParaRPr lang="en-US" alt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902985"/>
            <a:ext cx="7416823" cy="5286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040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 smtClean="0">
                <a:solidFill>
                  <a:srgbClr val="FF6600"/>
                </a:solidFill>
                <a:latin typeface="Arial" pitchFamily="34" charset="0"/>
              </a:rPr>
              <a:t>ASECNA FULL IP INFRASTRUCTURE (</a:t>
            </a:r>
            <a:r>
              <a:rPr lang="en-GB" sz="2800" b="1" dirty="0" err="1" smtClean="0">
                <a:solidFill>
                  <a:srgbClr val="FF6600"/>
                </a:solidFill>
                <a:latin typeface="Arial" pitchFamily="34" charset="0"/>
              </a:rPr>
              <a:t>Bandwith</a:t>
            </a:r>
            <a:r>
              <a:rPr lang="en-GB" sz="2800" b="1" dirty="0" smtClean="0">
                <a:solidFill>
                  <a:srgbClr val="FF6600"/>
                </a:solidFill>
                <a:latin typeface="Arial" pitchFamily="34" charset="0"/>
              </a:rPr>
              <a:t>)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6</a:t>
            </a:fld>
            <a:endParaRPr lang="en-US" altLang="en-US"/>
          </a:p>
        </p:txBody>
      </p:sp>
      <p:sp>
        <p:nvSpPr>
          <p:cNvPr id="6" name="Title 10"/>
          <p:cNvSpPr txBox="1">
            <a:spLocks/>
          </p:cNvSpPr>
          <p:nvPr/>
        </p:nvSpPr>
        <p:spPr bwMode="auto">
          <a:xfrm>
            <a:off x="251520" y="1268760"/>
            <a:ext cx="8713788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endParaRPr lang="en-GB" sz="2800" b="1" dirty="0" smtClean="0">
              <a:solidFill>
                <a:srgbClr val="0070C0"/>
              </a:solidFill>
              <a:latin typeface="Arial" pitchFamily="34" charset="0"/>
            </a:endParaRPr>
          </a:p>
          <a:p>
            <a:endParaRPr lang="en-GB" sz="2800" b="1" dirty="0">
              <a:solidFill>
                <a:srgbClr val="0070C0"/>
              </a:solidFill>
              <a:latin typeface="Arial" pitchFamily="34" charset="0"/>
            </a:endParaRPr>
          </a:p>
          <a:p>
            <a:endParaRPr lang="en-GB" sz="2800" b="1" dirty="0" smtClean="0">
              <a:solidFill>
                <a:srgbClr val="0070C0"/>
              </a:solidFill>
              <a:latin typeface="Arial" pitchFamily="34" charset="0"/>
            </a:endParaRPr>
          </a:p>
          <a:p>
            <a:r>
              <a:rPr lang="en-GB" sz="2800" b="1" dirty="0" smtClean="0">
                <a:solidFill>
                  <a:srgbClr val="0070C0"/>
                </a:solidFill>
                <a:latin typeface="Arial" pitchFamily="34" charset="0"/>
              </a:rPr>
              <a:t>27/8 Mb/s Internet (Intelsat </a:t>
            </a:r>
            <a:r>
              <a:rPr lang="en-GB" sz="2800" b="1" dirty="0" err="1" smtClean="0">
                <a:solidFill>
                  <a:srgbClr val="0070C0"/>
                </a:solidFill>
                <a:latin typeface="Arial" pitchFamily="34" charset="0"/>
              </a:rPr>
              <a:t>Fusschtadt</a:t>
            </a:r>
            <a:r>
              <a:rPr lang="en-GB" sz="2800" b="1" dirty="0" smtClean="0">
                <a:solidFill>
                  <a:srgbClr val="0070C0"/>
                </a:solidFill>
                <a:latin typeface="Arial" pitchFamily="34" charset="0"/>
              </a:rPr>
              <a:t> teleport)</a:t>
            </a:r>
          </a:p>
          <a:p>
            <a:r>
              <a:rPr lang="en-GB" sz="2800" b="1" dirty="0" smtClean="0">
                <a:solidFill>
                  <a:srgbClr val="0070C0"/>
                </a:solidFill>
                <a:latin typeface="Arial" pitchFamily="34" charset="0"/>
              </a:rPr>
              <a:t>	</a:t>
            </a:r>
            <a:r>
              <a:rPr lang="en-GB" sz="2800" b="1" i="1" dirty="0" smtClean="0">
                <a:solidFill>
                  <a:srgbClr val="FF9900"/>
                </a:solidFill>
                <a:latin typeface="Arial" pitchFamily="34" charset="0"/>
              </a:rPr>
              <a:t>(equivalent 2 to 4 Mb/s by site) </a:t>
            </a:r>
          </a:p>
          <a:p>
            <a:endParaRPr lang="en-GB" sz="2800" b="1" dirty="0" smtClean="0">
              <a:solidFill>
                <a:srgbClr val="0070C0"/>
              </a:solidFill>
              <a:latin typeface="Arial" pitchFamily="34" charset="0"/>
            </a:endParaRPr>
          </a:p>
          <a:p>
            <a:r>
              <a:rPr lang="en-GB" sz="2800" b="1" dirty="0" smtClean="0">
                <a:solidFill>
                  <a:srgbClr val="0070C0"/>
                </a:solidFill>
                <a:latin typeface="Arial" pitchFamily="34" charset="0"/>
              </a:rPr>
              <a:t>20/14 Mb/s corporate applications</a:t>
            </a:r>
          </a:p>
          <a:p>
            <a:r>
              <a:rPr lang="en-GB" sz="2800" b="1" i="1" dirty="0" smtClean="0">
                <a:solidFill>
                  <a:srgbClr val="FF9900"/>
                </a:solidFill>
                <a:latin typeface="Arial" pitchFamily="34" charset="0"/>
              </a:rPr>
              <a:t>       (Internet backup )</a:t>
            </a:r>
            <a:endParaRPr lang="en-GB" sz="2800" b="1" dirty="0" smtClean="0">
              <a:solidFill>
                <a:srgbClr val="0070C0"/>
              </a:solidFill>
              <a:latin typeface="Arial" pitchFamily="34" charset="0"/>
            </a:endParaRPr>
          </a:p>
          <a:p>
            <a:endParaRPr lang="en-GB" sz="2800" b="1" dirty="0" smtClean="0">
              <a:solidFill>
                <a:srgbClr val="0070C0"/>
              </a:solidFill>
              <a:latin typeface="Arial" pitchFamily="34" charset="0"/>
            </a:endParaRPr>
          </a:p>
          <a:p>
            <a:r>
              <a:rPr lang="en-GB" sz="2800" b="1" dirty="0" smtClean="0">
                <a:solidFill>
                  <a:srgbClr val="0070C0"/>
                </a:solidFill>
                <a:latin typeface="Arial" pitchFamily="34" charset="0"/>
              </a:rPr>
              <a:t>Dedicated circuits 19.2 to 64 Kb/s</a:t>
            </a:r>
          </a:p>
          <a:p>
            <a:r>
              <a:rPr lang="en-GB" sz="2800" b="1" i="1" dirty="0" smtClean="0">
                <a:solidFill>
                  <a:srgbClr val="FF9900"/>
                </a:solidFill>
                <a:latin typeface="Arial" pitchFamily="34" charset="0"/>
              </a:rPr>
              <a:t>         (RTH to NC and  RTH to RTH) </a:t>
            </a:r>
            <a:endParaRPr lang="en-GB" sz="2800" b="1" i="1" dirty="0">
              <a:solidFill>
                <a:srgbClr val="FF9900"/>
              </a:solidFill>
              <a:latin typeface="Arial" pitchFamily="34" charset="0"/>
            </a:endParaRPr>
          </a:p>
          <a:p>
            <a:endParaRPr lang="en-GB" sz="2800" b="1" dirty="0" smtClean="0">
              <a:solidFill>
                <a:srgbClr val="0070C0"/>
              </a:solidFill>
              <a:latin typeface="Arial" pitchFamily="34" charset="0"/>
            </a:endParaRPr>
          </a:p>
          <a:p>
            <a:endParaRPr lang="en-GB" sz="2800" b="1" dirty="0">
              <a:solidFill>
                <a:srgbClr val="0070C0"/>
              </a:solidFill>
              <a:latin typeface="Arial" pitchFamily="34" charset="0"/>
            </a:endParaRPr>
          </a:p>
          <a:p>
            <a:endParaRPr lang="en-GB" sz="2800" b="1" dirty="0" smtClean="0">
              <a:solidFill>
                <a:srgbClr val="0070C0"/>
              </a:solidFill>
              <a:latin typeface="Arial" pitchFamily="34" charset="0"/>
            </a:endParaRPr>
          </a:p>
          <a:p>
            <a:endParaRPr lang="en-GB" sz="2800" b="1" dirty="0">
              <a:solidFill>
                <a:srgbClr val="0070C0"/>
              </a:solidFill>
              <a:latin typeface="Arial" pitchFamily="34" charset="0"/>
            </a:endParaRPr>
          </a:p>
          <a:p>
            <a:endParaRPr lang="en-GB" sz="2800" b="1" dirty="0" smtClean="0">
              <a:solidFill>
                <a:srgbClr val="0070C0"/>
              </a:solidFill>
              <a:latin typeface="Arial" pitchFamily="34" charset="0"/>
            </a:endParaRPr>
          </a:p>
          <a:p>
            <a:r>
              <a:rPr lang="en-GB" sz="2800" b="1" dirty="0" smtClean="0">
                <a:solidFill>
                  <a:srgbClr val="0070C0"/>
                </a:solidFill>
                <a:latin typeface="Arial" pitchFamily="34" charset="0"/>
              </a:rPr>
              <a:t> 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64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 smtClean="0">
                <a:solidFill>
                  <a:srgbClr val="FF6600"/>
                </a:solidFill>
                <a:latin typeface="Arial" pitchFamily="34" charset="0"/>
              </a:rPr>
              <a:t>IP INFRASTRUCTURE UPGRADE (</a:t>
            </a:r>
            <a:r>
              <a:rPr lang="en-GB" sz="2800" b="1" dirty="0" err="1" smtClean="0">
                <a:solidFill>
                  <a:srgbClr val="FF6600"/>
                </a:solidFill>
                <a:latin typeface="Arial" pitchFamily="34" charset="0"/>
              </a:rPr>
              <a:t>Bandwith</a:t>
            </a:r>
            <a:r>
              <a:rPr lang="en-GB" sz="2800" b="1" dirty="0" smtClean="0">
                <a:solidFill>
                  <a:srgbClr val="FF6600"/>
                </a:solidFill>
                <a:latin typeface="Arial" pitchFamily="34" charset="0"/>
              </a:rPr>
              <a:t>)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7</a:t>
            </a:fld>
            <a:endParaRPr lang="en-US" altLang="en-US"/>
          </a:p>
        </p:txBody>
      </p:sp>
      <p:pic>
        <p:nvPicPr>
          <p:cNvPr id="2050" name="Picture 2" descr="image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092" y="980728"/>
            <a:ext cx="8430508" cy="4566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8445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GTS </a:t>
            </a:r>
            <a:r>
              <a:rPr lang="fr-FR" dirty="0" err="1" smtClean="0"/>
              <a:t>implementation</a:t>
            </a:r>
            <a:r>
              <a:rPr lang="fr-FR" dirty="0" smtClean="0"/>
              <a:t> </a:t>
            </a:r>
            <a:r>
              <a:rPr lang="fr-FR" dirty="0" err="1" smtClean="0"/>
              <a:t>status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8</a:t>
            </a:fld>
            <a:endParaRPr lang="en-US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28800"/>
            <a:ext cx="4355977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338966"/>
            <a:ext cx="4807197" cy="3317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048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9</a:t>
            </a:fld>
            <a:endParaRPr lang="en-US" altLang="en-US"/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179512" y="116632"/>
            <a:ext cx="8863012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>
              <a:defRPr/>
            </a:pPr>
            <a:r>
              <a:rPr lang="fr-FR" sz="2800" b="1" dirty="0">
                <a:solidFill>
                  <a:srgbClr val="FF6600"/>
                </a:solidFill>
                <a:latin typeface="Arial" pitchFamily="34" charset="0"/>
              </a:rPr>
              <a:t>INTERCONNEXION DES CRT ASECNA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1012825"/>
            <a:ext cx="4893493" cy="520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5"/>
          <p:cNvSpPr txBox="1">
            <a:spLocks noChangeArrowheads="1"/>
          </p:cNvSpPr>
          <p:nvPr/>
        </p:nvSpPr>
        <p:spPr bwMode="auto">
          <a:xfrm>
            <a:off x="5039544" y="834182"/>
            <a:ext cx="4104456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 smtClean="0"/>
              <a:t>RTH </a:t>
            </a:r>
            <a:r>
              <a:rPr lang="fr-FR" dirty="0" err="1" smtClean="0"/>
              <a:t>interconnected</a:t>
            </a:r>
            <a:r>
              <a:rPr lang="fr-FR" dirty="0" smtClean="0"/>
              <a:t> in triangle and </a:t>
            </a:r>
            <a:r>
              <a:rPr lang="fr-FR" dirty="0" err="1" smtClean="0"/>
              <a:t>each</a:t>
            </a:r>
            <a:r>
              <a:rPr lang="fr-FR" dirty="0" smtClean="0"/>
              <a:t> RTH </a:t>
            </a:r>
            <a:r>
              <a:rPr lang="fr-FR" dirty="0" err="1" smtClean="0"/>
              <a:t>connected</a:t>
            </a:r>
            <a:r>
              <a:rPr lang="fr-FR" dirty="0" smtClean="0"/>
              <a:t> to  Toulouse GISC 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r>
              <a:rPr lang="fr-FR" dirty="0" err="1" smtClean="0"/>
              <a:t>mutual</a:t>
            </a:r>
            <a:r>
              <a:rPr lang="fr-FR" dirty="0" smtClean="0"/>
              <a:t> backup. </a:t>
            </a:r>
            <a:endParaRPr lang="fr-FR" dirty="0"/>
          </a:p>
          <a:p>
            <a:pPr eaLnBrk="1" hangingPunct="1"/>
            <a:endParaRPr lang="fr-FR" sz="2000" dirty="0"/>
          </a:p>
          <a:p>
            <a:pPr eaLnBrk="1" hangingPunct="1"/>
            <a:r>
              <a:rPr lang="fr-FR" dirty="0" err="1"/>
              <a:t>Implementation</a:t>
            </a:r>
            <a:r>
              <a:rPr lang="fr-FR" dirty="0"/>
              <a:t> of an AFISNET VSAT </a:t>
            </a:r>
            <a:r>
              <a:rPr lang="fr-FR" dirty="0" err="1"/>
              <a:t>node</a:t>
            </a:r>
            <a:r>
              <a:rPr lang="fr-FR" dirty="0"/>
              <a:t> in Toulouse to </a:t>
            </a:r>
            <a:r>
              <a:rPr lang="fr-FR" dirty="0" err="1"/>
              <a:t>ensure</a:t>
            </a:r>
            <a:r>
              <a:rPr lang="fr-FR" dirty="0"/>
              <a:t> </a:t>
            </a:r>
            <a:r>
              <a:rPr lang="fr-FR" dirty="0" err="1"/>
              <a:t>reliable</a:t>
            </a:r>
            <a:r>
              <a:rPr lang="fr-FR" dirty="0"/>
              <a:t> links </a:t>
            </a:r>
            <a:r>
              <a:rPr lang="fr-FR" dirty="0" err="1"/>
              <a:t>between</a:t>
            </a:r>
            <a:r>
              <a:rPr lang="fr-FR" dirty="0"/>
              <a:t> </a:t>
            </a:r>
            <a:r>
              <a:rPr lang="fr-FR" dirty="0" smtClean="0"/>
              <a:t>Toulouse GISC </a:t>
            </a:r>
            <a:r>
              <a:rPr lang="fr-FR" dirty="0"/>
              <a:t>and ASECNA RTH candidate to DCPC</a:t>
            </a:r>
          </a:p>
        </p:txBody>
      </p:sp>
    </p:spTree>
    <p:extLst>
      <p:ext uri="{BB962C8B-B14F-4D97-AF65-F5344CB8AC3E}">
        <p14:creationId xmlns:p14="http://schemas.microsoft.com/office/powerpoint/2010/main" val="1139201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10</a:t>
            </a:fld>
            <a:endParaRPr lang="en-US" altLang="en-US"/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179512" y="116632"/>
            <a:ext cx="8863012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>
              <a:defRPr/>
            </a:pPr>
            <a:r>
              <a:rPr lang="fr-FR" sz="2800" b="1" dirty="0" smtClean="0">
                <a:solidFill>
                  <a:srgbClr val="FF6600"/>
                </a:solidFill>
                <a:latin typeface="Arial" pitchFamily="34" charset="0"/>
              </a:rPr>
              <a:t>AUTOMATIC MESSAGES SWITCHING SYSTEMS</a:t>
            </a:r>
            <a:endParaRPr lang="fr-FR" sz="2800" b="1" dirty="0">
              <a:solidFill>
                <a:srgbClr val="FF6600"/>
              </a:solidFill>
              <a:latin typeface="Arial" pitchFamily="34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586466" y="834182"/>
            <a:ext cx="4687887" cy="565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>
              <a:defRPr/>
            </a:pPr>
            <a:r>
              <a:rPr lang="fr-FR" sz="1800" b="1" i="1" u="sng" dirty="0" smtClean="0">
                <a:solidFill>
                  <a:prstClr val="black"/>
                </a:solidFill>
              </a:rPr>
              <a:t>MESSIR COMM (in 17 countries)</a:t>
            </a:r>
          </a:p>
          <a:p>
            <a:pPr marL="0" indent="0">
              <a:defRPr/>
            </a:pPr>
            <a:r>
              <a:rPr lang="fr-FR" sz="1800" i="1" dirty="0" err="1">
                <a:solidFill>
                  <a:prstClr val="black"/>
                </a:solidFill>
              </a:rPr>
              <a:t>Including</a:t>
            </a:r>
            <a:r>
              <a:rPr lang="fr-FR" sz="1800" i="1" dirty="0">
                <a:solidFill>
                  <a:prstClr val="black"/>
                </a:solidFill>
              </a:rPr>
              <a:t> </a:t>
            </a:r>
            <a:r>
              <a:rPr lang="fr-FR" sz="1800" i="1" dirty="0" smtClean="0">
                <a:solidFill>
                  <a:prstClr val="black"/>
                </a:solidFill>
              </a:rPr>
              <a:t>the </a:t>
            </a:r>
            <a:r>
              <a:rPr lang="fr-FR" sz="1800" i="1" dirty="0" err="1" smtClean="0">
                <a:solidFill>
                  <a:prstClr val="black"/>
                </a:solidFill>
              </a:rPr>
              <a:t>following</a:t>
            </a:r>
            <a:r>
              <a:rPr lang="fr-FR" sz="1800" i="1" dirty="0" smtClean="0">
                <a:solidFill>
                  <a:prstClr val="black"/>
                </a:solidFill>
              </a:rPr>
              <a:t> </a:t>
            </a:r>
            <a:r>
              <a:rPr lang="fr-FR" sz="1800" i="1" dirty="0" err="1" smtClean="0">
                <a:solidFill>
                  <a:prstClr val="black"/>
                </a:solidFill>
              </a:rPr>
              <a:t>fonctionalities</a:t>
            </a:r>
            <a:r>
              <a:rPr lang="fr-FR" sz="1800" i="1" dirty="0" smtClean="0">
                <a:solidFill>
                  <a:prstClr val="black"/>
                </a:solidFill>
              </a:rPr>
              <a:t>;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fr-FR" sz="1800" dirty="0" smtClean="0">
                <a:solidFill>
                  <a:prstClr val="black"/>
                </a:solidFill>
              </a:rPr>
              <a:t>Data format : TAC, BUFR et CREX;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fr-FR" sz="1800" dirty="0" smtClean="0">
                <a:solidFill>
                  <a:prstClr val="black"/>
                </a:solidFill>
              </a:rPr>
              <a:t>Satellite images;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fr-FR" sz="1800" dirty="0" err="1" smtClean="0">
                <a:solidFill>
                  <a:prstClr val="black"/>
                </a:solidFill>
              </a:rPr>
              <a:t>Various</a:t>
            </a:r>
            <a:r>
              <a:rPr lang="fr-FR" sz="1800" dirty="0" smtClean="0">
                <a:solidFill>
                  <a:prstClr val="black"/>
                </a:solidFill>
              </a:rPr>
              <a:t> format conversion (TAC-TDCF);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fr-FR" sz="1800" dirty="0" smtClean="0">
                <a:solidFill>
                  <a:prstClr val="black"/>
                </a:solidFill>
              </a:rPr>
              <a:t>AGM, IWM… fonctions;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fr-FR" sz="1800" dirty="0" smtClean="0">
                <a:solidFill>
                  <a:prstClr val="black"/>
                </a:solidFill>
              </a:rPr>
              <a:t>Multiple </a:t>
            </a:r>
            <a:r>
              <a:rPr lang="fr-FR" sz="1800" dirty="0" err="1" smtClean="0">
                <a:solidFill>
                  <a:prstClr val="black"/>
                </a:solidFill>
              </a:rPr>
              <a:t>protocols</a:t>
            </a:r>
            <a:r>
              <a:rPr lang="fr-FR" sz="1800" dirty="0" smtClean="0">
                <a:solidFill>
                  <a:prstClr val="black"/>
                </a:solidFill>
              </a:rPr>
              <a:t> interfaces : TCP/IP(FTP, Socket, Emails, …), SMS, Asynchrone, Fax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fr-FR" sz="1800" dirty="0" smtClean="0">
                <a:solidFill>
                  <a:prstClr val="black"/>
                </a:solidFill>
              </a:rPr>
              <a:t>Able to support WIS applications ;</a:t>
            </a:r>
            <a:endParaRPr lang="fr-FR" sz="1800" dirty="0">
              <a:solidFill>
                <a:prstClr val="black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endParaRPr lang="fr-FR" sz="1800" dirty="0" smtClean="0">
              <a:solidFill>
                <a:prstClr val="black"/>
              </a:solidFill>
            </a:endParaRPr>
          </a:p>
          <a:p>
            <a:pPr marL="0" indent="0">
              <a:defRPr/>
            </a:pPr>
            <a:endParaRPr lang="fr-FR" sz="1800" dirty="0" smtClean="0">
              <a:solidFill>
                <a:prstClr val="black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endParaRPr lang="fr-FR" sz="1800" dirty="0" smtClean="0">
              <a:solidFill>
                <a:prstClr val="black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endParaRPr lang="fr-FR" sz="1800" dirty="0">
              <a:solidFill>
                <a:prstClr val="black"/>
              </a:solidFill>
            </a:endParaRPr>
          </a:p>
          <a:p>
            <a:pPr eaLnBrk="1" hangingPunct="1">
              <a:defRPr/>
            </a:pPr>
            <a:endParaRPr lang="fr-FR" sz="1800" dirty="0">
              <a:solidFill>
                <a:prstClr val="black"/>
              </a:solidFill>
            </a:endParaRPr>
          </a:p>
          <a:p>
            <a:pPr algn="just" eaLnBrk="1" hangingPunct="1">
              <a:lnSpc>
                <a:spcPct val="150000"/>
              </a:lnSpc>
              <a:defRPr/>
            </a:pPr>
            <a:endParaRPr lang="fr-FR" sz="1800" dirty="0">
              <a:solidFill>
                <a:prstClr val="black"/>
              </a:solidFill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defRPr/>
            </a:pPr>
            <a:endParaRPr lang="fr-FR" sz="1800" b="1" dirty="0">
              <a:solidFill>
                <a:srgbClr val="C0504D"/>
              </a:solidFill>
              <a:latin typeface="Calibri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09" y="3568665"/>
            <a:ext cx="3381375" cy="261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lum bright="2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662" y="3565490"/>
            <a:ext cx="782637" cy="262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04" y="764704"/>
            <a:ext cx="3960813" cy="279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4303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 smtClean="0">
                <a:solidFill>
                  <a:srgbClr val="FF6600"/>
                </a:solidFill>
                <a:latin typeface="Arial" pitchFamily="34" charset="0"/>
              </a:rPr>
              <a:t>Regional </a:t>
            </a:r>
            <a:r>
              <a:rPr lang="en-GB" sz="2800" b="1" dirty="0" err="1" smtClean="0">
                <a:solidFill>
                  <a:srgbClr val="FF6600"/>
                </a:solidFill>
                <a:latin typeface="Arial" pitchFamily="34" charset="0"/>
              </a:rPr>
              <a:t>Opmet</a:t>
            </a:r>
            <a:r>
              <a:rPr lang="en-GB" sz="2800" b="1" dirty="0" smtClean="0">
                <a:solidFill>
                  <a:srgbClr val="FF6600"/>
                </a:solidFill>
                <a:latin typeface="Arial" pitchFamily="34" charset="0"/>
              </a:rPr>
              <a:t> Data Base (Dakar)</a:t>
            </a:r>
            <a:br>
              <a:rPr lang="en-GB" sz="2800" b="1" dirty="0" smtClean="0">
                <a:solidFill>
                  <a:srgbClr val="FF6600"/>
                </a:solidFill>
                <a:latin typeface="Arial" pitchFamily="34" charset="0"/>
              </a:rPr>
            </a:b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11</a:t>
            </a:fld>
            <a:endParaRPr lang="en-US" altLang="en-US"/>
          </a:p>
        </p:txBody>
      </p:sp>
      <p:sp>
        <p:nvSpPr>
          <p:cNvPr id="2" name="Rectangle 1"/>
          <p:cNvSpPr/>
          <p:nvPr/>
        </p:nvSpPr>
        <p:spPr>
          <a:xfrm>
            <a:off x="182153" y="4163693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dirty="0" smtClean="0"/>
              <a:t>Web server for the </a:t>
            </a:r>
            <a:r>
              <a:rPr lang="fr-FR" dirty="0" err="1" smtClean="0"/>
              <a:t>retrieval</a:t>
            </a:r>
            <a:r>
              <a:rPr lang="fr-FR" dirty="0" smtClean="0"/>
              <a:t> of </a:t>
            </a:r>
            <a:r>
              <a:rPr lang="fr-FR" dirty="0" err="1" smtClean="0"/>
              <a:t>Opmet</a:t>
            </a:r>
            <a:r>
              <a:rPr lang="fr-FR" dirty="0" smtClean="0"/>
              <a:t>  Data </a:t>
            </a:r>
          </a:p>
          <a:p>
            <a:r>
              <a:rPr lang="fr-FR" dirty="0" err="1" smtClean="0"/>
              <a:t>Ongoing</a:t>
            </a:r>
            <a:r>
              <a:rPr lang="fr-FR" dirty="0" smtClean="0"/>
              <a:t> extension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560" y="620688"/>
            <a:ext cx="6180138" cy="416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94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Thank you for your attention</a:t>
            </a:r>
            <a:endParaRPr lang="en-US" altLang="en-US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souguebis@asecna.org</a:t>
            </a: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343</TotalTime>
  <Words>298</Words>
  <Application>Microsoft Office PowerPoint</Application>
  <PresentationFormat>On-screen Show (4:3)</PresentationFormat>
  <Paragraphs>105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WMO_Powerpoint_template_en</vt:lpstr>
      <vt:lpstr>Closing slide</vt:lpstr>
      <vt:lpstr>Review of the current status of implantation of TCP/IP at WIS Centres Submitted by: SOUGUE Bissa (ASECNA) (Doc 26 – AI 2)</vt:lpstr>
      <vt:lpstr>ASECNA IN A GLANCE</vt:lpstr>
      <vt:lpstr>Overview of AFISNET</vt:lpstr>
      <vt:lpstr>AFISNET Topology </vt:lpstr>
      <vt:lpstr>ASECNA FULL IP INFRASTRUCTURE</vt:lpstr>
      <vt:lpstr>ASECNA FULL IP INFRASTRUCTURE (Bandwith)</vt:lpstr>
      <vt:lpstr>IP INFRASTRUCTURE UPGRADE (Bandwith)</vt:lpstr>
      <vt:lpstr>GTS implementation status</vt:lpstr>
      <vt:lpstr>PowerPoint Presentation</vt:lpstr>
      <vt:lpstr>PowerPoint Presentation</vt:lpstr>
      <vt:lpstr>Regional Opmet Data Base (Dakar) 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WMO</cp:lastModifiedBy>
  <cp:revision>34</cp:revision>
  <dcterms:created xsi:type="dcterms:W3CDTF">2016-01-27T13:03:19Z</dcterms:created>
  <dcterms:modified xsi:type="dcterms:W3CDTF">2016-04-06T18:19:44Z</dcterms:modified>
</cp:coreProperties>
</file>